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B5C3C-32B9-4EEA-9EB3-686E1B329829}" type="datetimeFigureOut">
              <a:rPr lang="en-US" smtClean="0"/>
              <a:t>5/5/2013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22125-9652-4563-B6B8-ADDC868AEF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477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B22125-9652-4563-B6B8-ADDC868AEFCC}" type="slidenum">
              <a:rPr lang="en-US" smtClean="0"/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C36A401-94D4-416F-89C9-15E65E40B6DB}" type="datetimeFigureOut">
              <a:rPr lang="en-US" smtClean="0"/>
              <a:pPr/>
              <a:t>5/5/2013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FFA72FE-763B-478D-AF7D-C3874CB503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36A401-94D4-416F-89C9-15E65E40B6DB}" type="datetimeFigureOut">
              <a:rPr lang="en-US" smtClean="0"/>
              <a:pPr/>
              <a:t>5/5/2013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FA72FE-763B-478D-AF7D-C3874CB503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C36A401-94D4-416F-89C9-15E65E40B6DB}" type="datetimeFigureOut">
              <a:rPr lang="en-US" smtClean="0"/>
              <a:pPr/>
              <a:t>5/5/2013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FFA72FE-763B-478D-AF7D-C3874CB503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36A401-94D4-416F-89C9-15E65E40B6DB}" type="datetimeFigureOut">
              <a:rPr lang="en-US" smtClean="0"/>
              <a:pPr/>
              <a:t>5/5/2013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FA72FE-763B-478D-AF7D-C3874CB503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C36A401-94D4-416F-89C9-15E65E40B6DB}" type="datetimeFigureOut">
              <a:rPr lang="en-US" smtClean="0"/>
              <a:pPr/>
              <a:t>5/5/2013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FFA72FE-763B-478D-AF7D-C3874CB503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36A401-94D4-416F-89C9-15E65E40B6DB}" type="datetimeFigureOut">
              <a:rPr lang="en-US" smtClean="0"/>
              <a:pPr/>
              <a:t>5/5/2013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FA72FE-763B-478D-AF7D-C3874CB503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36A401-94D4-416F-89C9-15E65E40B6DB}" type="datetimeFigureOut">
              <a:rPr lang="en-US" smtClean="0"/>
              <a:pPr/>
              <a:t>5/5/2013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FA72FE-763B-478D-AF7D-C3874CB503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36A401-94D4-416F-89C9-15E65E40B6DB}" type="datetimeFigureOut">
              <a:rPr lang="en-US" smtClean="0"/>
              <a:pPr/>
              <a:t>5/5/2013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FA72FE-763B-478D-AF7D-C3874CB503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C36A401-94D4-416F-89C9-15E65E40B6DB}" type="datetimeFigureOut">
              <a:rPr lang="en-US" smtClean="0"/>
              <a:pPr/>
              <a:t>5/5/2013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FA72FE-763B-478D-AF7D-C3874CB503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36A401-94D4-416F-89C9-15E65E40B6DB}" type="datetimeFigureOut">
              <a:rPr lang="en-US" smtClean="0"/>
              <a:pPr/>
              <a:t>5/5/2013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FA72FE-763B-478D-AF7D-C3874CB503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36A401-94D4-416F-89C9-15E65E40B6DB}" type="datetimeFigureOut">
              <a:rPr lang="en-US" smtClean="0"/>
              <a:pPr/>
              <a:t>5/5/2013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FFA72FE-763B-478D-AF7D-C3874CB503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C36A401-94D4-416F-89C9-15E65E40B6DB}" type="datetimeFigureOut">
              <a:rPr lang="en-US" smtClean="0"/>
              <a:pPr/>
              <a:t>5/5/2013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FFA72FE-763B-478D-AF7D-C3874CB503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533400"/>
            <a:ext cx="5729068" cy="2868168"/>
          </a:xfrm>
        </p:spPr>
        <p:txBody>
          <a:bodyPr/>
          <a:lstStyle/>
          <a:p>
            <a:pPr algn="ctr"/>
            <a:r>
              <a:rPr lang="en-US" dirty="0" smtClean="0"/>
              <a:t>PAEDIATRIC CLINICAL PHARMACOLOGY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08380" y="4385152"/>
            <a:ext cx="5802220" cy="1101248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>KIMAIGA H.O</a:t>
            </a:r>
          </a:p>
          <a:p>
            <a:pPr algn="ctr"/>
            <a:r>
              <a:rPr lang="en-US" sz="3200" b="1" dirty="0" smtClean="0"/>
              <a:t>MBChB(University of Nairobi)</a:t>
            </a:r>
            <a:endParaRPr lang="en-US" sz="3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7391400" cy="5846136"/>
          </a:xfrm>
        </p:spPr>
        <p:txBody>
          <a:bodyPr/>
          <a:lstStyle/>
          <a:p>
            <a:pPr marL="514350" indent="-514350">
              <a:buFont typeface="+mj-lt"/>
              <a:buAutoNum type="alphaLcParenR" startAt="3"/>
            </a:pPr>
            <a:r>
              <a:rPr lang="en-US" dirty="0" smtClean="0"/>
              <a:t>Pathological rises in </a:t>
            </a:r>
            <a:r>
              <a:rPr lang="en-US" dirty="0" err="1" smtClean="0"/>
              <a:t>bilirubin</a:t>
            </a:r>
            <a:r>
              <a:rPr lang="en-US" dirty="0" smtClean="0"/>
              <a:t> e.g. due to blood group incompatibility</a:t>
            </a:r>
          </a:p>
          <a:p>
            <a:pPr lvl="1"/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Bilirubin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can displace a drug from albumin hence risk of drug toxicity</a:t>
            </a:r>
          </a:p>
          <a:p>
            <a:pPr lvl="1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Drugs may displace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bilirubin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from albumin causing </a:t>
            </a:r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kernicterus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Clinically significant protein displacement reaction occur when a drug is </a:t>
            </a:r>
          </a:p>
          <a:p>
            <a:pPr lvl="2"/>
            <a:r>
              <a:rPr lang="en-US" dirty="0" smtClean="0"/>
              <a:t>More than 80-90% protein bound</a:t>
            </a:r>
          </a:p>
          <a:p>
            <a:pPr lvl="2"/>
            <a:r>
              <a:rPr lang="en-US" dirty="0" smtClean="0"/>
              <a:t>Has limited </a:t>
            </a:r>
            <a:r>
              <a:rPr lang="en-US" dirty="0" err="1" smtClean="0"/>
              <a:t>clearnce</a:t>
            </a:r>
            <a:endParaRPr lang="en-US" dirty="0" smtClean="0"/>
          </a:p>
          <a:p>
            <a:pPr lvl="2"/>
            <a:r>
              <a:rPr lang="en-US" dirty="0" smtClean="0"/>
              <a:t>Has small </a:t>
            </a:r>
            <a:r>
              <a:rPr lang="en-US" dirty="0" err="1" smtClean="0"/>
              <a:t>Vd</a:t>
            </a:r>
            <a:r>
              <a:rPr lang="en-US" dirty="0" smtClean="0"/>
              <a:t>(≈ 0.15 L/ Kg)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 METABOLISM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Most drugs are </a:t>
            </a:r>
            <a:r>
              <a:rPr lang="en-US" dirty="0" err="1" smtClean="0"/>
              <a:t>metabolised</a:t>
            </a:r>
            <a:r>
              <a:rPr lang="en-US" dirty="0" smtClean="0"/>
              <a:t> in the liver</a:t>
            </a:r>
          </a:p>
          <a:p>
            <a:r>
              <a:rPr lang="en-US" dirty="0" smtClean="0"/>
              <a:t>The activity of </a:t>
            </a:r>
            <a:r>
              <a:rPr lang="en-US" dirty="0" err="1" smtClean="0"/>
              <a:t>Cyp</a:t>
            </a:r>
            <a:r>
              <a:rPr lang="en-US" dirty="0" smtClean="0"/>
              <a:t> 450 </a:t>
            </a:r>
            <a:r>
              <a:rPr lang="en-US" dirty="0" err="1" smtClean="0"/>
              <a:t>mixef</a:t>
            </a:r>
            <a:r>
              <a:rPr lang="en-US" dirty="0" smtClean="0"/>
              <a:t> function </a:t>
            </a:r>
            <a:r>
              <a:rPr lang="en-US" dirty="0" err="1" smtClean="0"/>
              <a:t>oxidases</a:t>
            </a:r>
            <a:r>
              <a:rPr lang="en-US" dirty="0" smtClean="0"/>
              <a:t> and the conjugating enzymes are 50-70% of adult values in early neonatal life. The reach adult levels by 6 months of age.</a:t>
            </a:r>
          </a:p>
          <a:p>
            <a:r>
              <a:rPr lang="en-US" dirty="0" err="1" smtClean="0"/>
              <a:t>Glucoronide</a:t>
            </a:r>
            <a:r>
              <a:rPr lang="en-US" dirty="0" smtClean="0"/>
              <a:t> levels reach adult values by 3-4 years of age</a:t>
            </a:r>
          </a:p>
          <a:p>
            <a:r>
              <a:rPr lang="en-US" dirty="0" smtClean="0"/>
              <a:t>Low </a:t>
            </a:r>
            <a:r>
              <a:rPr lang="en-US" dirty="0" err="1" smtClean="0"/>
              <a:t>glucoronide</a:t>
            </a:r>
            <a:r>
              <a:rPr lang="en-US" dirty="0" smtClean="0"/>
              <a:t> levels</a:t>
            </a:r>
          </a:p>
          <a:p>
            <a:pPr lvl="1"/>
            <a:r>
              <a:rPr lang="en-US" dirty="0" err="1" smtClean="0"/>
              <a:t>Chloramphenicol</a:t>
            </a:r>
            <a:r>
              <a:rPr lang="en-US" dirty="0" smtClean="0"/>
              <a:t> causes gray baby syndrome</a:t>
            </a:r>
          </a:p>
          <a:p>
            <a:r>
              <a:rPr lang="en-US" dirty="0" smtClean="0"/>
              <a:t>Blood </a:t>
            </a:r>
            <a:r>
              <a:rPr lang="en-US" dirty="0" err="1" smtClean="0"/>
              <a:t>estarases</a:t>
            </a:r>
            <a:r>
              <a:rPr lang="en-US" dirty="0" smtClean="0"/>
              <a:t> activity is low</a:t>
            </a:r>
          </a:p>
          <a:p>
            <a:pPr lvl="1"/>
            <a:r>
              <a:rPr lang="en-US" dirty="0" smtClean="0"/>
              <a:t>Delayed clearance of cocaine</a:t>
            </a:r>
          </a:p>
          <a:p>
            <a:r>
              <a:rPr lang="en-US" dirty="0" smtClean="0"/>
              <a:t>Drug doses should be adjusted to prevent toxicity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381000" y="304800"/>
          <a:ext cx="76962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1714500"/>
                <a:gridCol w="1924050"/>
                <a:gridCol w="19240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Drug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Neonatal age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Neonatal</a:t>
                      </a:r>
                      <a:r>
                        <a:rPr lang="en-US" sz="2400" baseline="0" dirty="0" smtClean="0"/>
                        <a:t> </a:t>
                      </a:r>
                    </a:p>
                    <a:p>
                      <a:r>
                        <a:rPr lang="en-US" sz="2400" baseline="0" dirty="0" smtClean="0"/>
                        <a:t>t1/</a:t>
                      </a:r>
                      <a:r>
                        <a:rPr lang="en-US" sz="2400" strike="noStrike" normalizeH="1" baseline="-25000" dirty="0" smtClean="0"/>
                        <a:t>2</a:t>
                      </a:r>
                      <a:r>
                        <a:rPr lang="en-US" sz="2400" baseline="0" dirty="0" smtClean="0"/>
                        <a:t> (hrs)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Adult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 smtClean="0"/>
                        <a:t>t1/</a:t>
                      </a:r>
                      <a:r>
                        <a:rPr lang="en-US" sz="2400" strike="noStrike" normalizeH="1" baseline="-25000" dirty="0" smtClean="0"/>
                        <a:t>2</a:t>
                      </a:r>
                      <a:r>
                        <a:rPr lang="en-US" sz="2400" baseline="0" dirty="0" smtClean="0"/>
                        <a:t> (hrs)</a:t>
                      </a:r>
                      <a:endParaRPr lang="en-US" sz="2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Diazepam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25-100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40-50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Phenobarbital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0-5 days</a:t>
                      </a:r>
                    </a:p>
                    <a:p>
                      <a:r>
                        <a:rPr lang="en-US" sz="2400" dirty="0" smtClean="0"/>
                        <a:t>5-15 days</a:t>
                      </a:r>
                    </a:p>
                    <a:p>
                      <a:r>
                        <a:rPr lang="en-US" sz="2400" dirty="0" smtClean="0"/>
                        <a:t>1-30</a:t>
                      </a:r>
                      <a:r>
                        <a:rPr lang="en-US" sz="2400" baseline="0" dirty="0" smtClean="0"/>
                        <a:t> days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200</a:t>
                      </a:r>
                    </a:p>
                    <a:p>
                      <a:r>
                        <a:rPr lang="en-US" sz="2400" dirty="0" smtClean="0"/>
                        <a:t>100</a:t>
                      </a:r>
                    </a:p>
                    <a:p>
                      <a:r>
                        <a:rPr lang="en-US" sz="2400" dirty="0" smtClean="0"/>
                        <a:t>50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64-140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Theophylline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Neonate</a:t>
                      </a:r>
                    </a:p>
                    <a:p>
                      <a:r>
                        <a:rPr lang="en-US" sz="2400" dirty="0" smtClean="0"/>
                        <a:t>Child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13-26</a:t>
                      </a:r>
                    </a:p>
                    <a:p>
                      <a:r>
                        <a:rPr lang="en-US" sz="2400" dirty="0" smtClean="0"/>
                        <a:t>3-4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5-10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33400" y="3830866"/>
            <a:ext cx="7467600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>
              <a:spcBef>
                <a:spcPts val="600"/>
              </a:spcBef>
              <a:buClr>
                <a:srgbClr val="B13F9A"/>
              </a:buClr>
              <a:buSzPct val="73000"/>
              <a:buFont typeface="Wingdings 2"/>
              <a:buChar char=""/>
            </a:pPr>
            <a:r>
              <a:rPr lang="en-US" sz="2600" dirty="0" smtClean="0">
                <a:solidFill>
                  <a:prstClr val="black"/>
                </a:solidFill>
              </a:rPr>
              <a:t>If the mother was taking drugs that can induce fetal liver enzymes </a:t>
            </a:r>
            <a:r>
              <a:rPr lang="en-US" sz="2600" dirty="0" err="1" smtClean="0">
                <a:solidFill>
                  <a:prstClr val="black"/>
                </a:solidFill>
              </a:rPr>
              <a:t>e.g</a:t>
            </a:r>
            <a:r>
              <a:rPr lang="en-US" sz="2600" dirty="0" smtClean="0">
                <a:solidFill>
                  <a:prstClr val="black"/>
                </a:solidFill>
              </a:rPr>
              <a:t> </a:t>
            </a:r>
            <a:r>
              <a:rPr lang="en-US" sz="2600" dirty="0" err="1" smtClean="0">
                <a:solidFill>
                  <a:prstClr val="black"/>
                </a:solidFill>
              </a:rPr>
              <a:t>phenobarbital</a:t>
            </a:r>
            <a:r>
              <a:rPr lang="en-US" sz="2600" dirty="0" smtClean="0">
                <a:solidFill>
                  <a:prstClr val="black"/>
                </a:solidFill>
              </a:rPr>
              <a:t> then there is increased ability to </a:t>
            </a:r>
            <a:r>
              <a:rPr lang="en-US" sz="2600" dirty="0" err="1" smtClean="0">
                <a:solidFill>
                  <a:prstClr val="black"/>
                </a:solidFill>
              </a:rPr>
              <a:t>metabolise</a:t>
            </a:r>
            <a:r>
              <a:rPr lang="en-US" sz="2600" dirty="0" smtClean="0">
                <a:solidFill>
                  <a:prstClr val="black"/>
                </a:solidFill>
              </a:rPr>
              <a:t> certain drugs than expected.</a:t>
            </a:r>
          </a:p>
          <a:p>
            <a:pPr marL="274320" lvl="0" indent="-274320">
              <a:spcBef>
                <a:spcPts val="600"/>
              </a:spcBef>
              <a:buClr>
                <a:srgbClr val="B13F9A"/>
              </a:buClr>
              <a:buSzPct val="73000"/>
              <a:buFont typeface="Wingdings 2"/>
              <a:buChar char=""/>
            </a:pPr>
            <a:r>
              <a:rPr lang="en-US" sz="2600" dirty="0" smtClean="0">
                <a:solidFill>
                  <a:prstClr val="black"/>
                </a:solidFill>
              </a:rPr>
              <a:t>Thus less </a:t>
            </a:r>
            <a:r>
              <a:rPr lang="en-US" sz="2600" dirty="0" err="1" smtClean="0">
                <a:solidFill>
                  <a:prstClr val="black"/>
                </a:solidFill>
              </a:rPr>
              <a:t>therepeutic</a:t>
            </a:r>
            <a:r>
              <a:rPr lang="en-US" sz="2600" dirty="0" smtClean="0">
                <a:solidFill>
                  <a:prstClr val="black"/>
                </a:solidFill>
              </a:rPr>
              <a:t> effects of drugs unless doses are adjusted.</a:t>
            </a:r>
            <a:endParaRPr lang="en-US" sz="2600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 excretion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Occurs mainly through the kidneys</a:t>
            </a:r>
          </a:p>
          <a:p>
            <a:r>
              <a:rPr lang="en-US" dirty="0" smtClean="0"/>
              <a:t>GFR is much lower in newborns than older infants</a:t>
            </a:r>
          </a:p>
          <a:p>
            <a:r>
              <a:rPr lang="en-US" dirty="0" smtClean="0"/>
              <a:t>GFR compared to adult values</a:t>
            </a:r>
          </a:p>
          <a:p>
            <a:pPr lvl="1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Newborn= 30- 40%</a:t>
            </a:r>
          </a:p>
          <a:p>
            <a:pPr lvl="1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 weeks= 50-60%</a:t>
            </a:r>
          </a:p>
          <a:p>
            <a:pPr lvl="1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6-12 months= 100%</a:t>
            </a:r>
          </a:p>
          <a:p>
            <a:r>
              <a:rPr lang="en-US" dirty="0" smtClean="0"/>
              <a:t>Thus drugs that are eliminated by the kidney are cleared slowly in the first weeks of life.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 ELIMINATION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clearance of </a:t>
            </a:r>
            <a:r>
              <a:rPr lang="en-US" dirty="0" err="1" smtClean="0"/>
              <a:t>penicillins</a:t>
            </a:r>
            <a:r>
              <a:rPr lang="en-US" dirty="0" smtClean="0"/>
              <a:t> as compared to adults</a:t>
            </a:r>
          </a:p>
          <a:p>
            <a:r>
              <a:rPr lang="en-US" dirty="0" err="1" smtClean="0"/>
              <a:t>Preterms</a:t>
            </a:r>
            <a:r>
              <a:rPr lang="en-US" dirty="0" smtClean="0"/>
              <a:t>=17%</a:t>
            </a:r>
          </a:p>
          <a:p>
            <a:r>
              <a:rPr lang="en-US" dirty="0" smtClean="0"/>
              <a:t>Doses of </a:t>
            </a:r>
            <a:r>
              <a:rPr lang="en-US" dirty="0" err="1" smtClean="0"/>
              <a:t>ampicillin</a:t>
            </a:r>
            <a:endParaRPr lang="en-US" dirty="0" smtClean="0"/>
          </a:p>
          <a:p>
            <a:r>
              <a:rPr lang="en-US" dirty="0" smtClean="0"/>
              <a:t>Less than 7 days = 50-100 mg/kg/d at 12 hour intervals</a:t>
            </a:r>
          </a:p>
          <a:p>
            <a:r>
              <a:rPr lang="en-US" dirty="0" smtClean="0"/>
              <a:t>Less than 7 days = 100-200 mg/kg/d at 8 hour intervals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7391400" cy="6150936"/>
          </a:xfrm>
        </p:spPr>
        <p:txBody>
          <a:bodyPr>
            <a:normAutofit/>
          </a:bodyPr>
          <a:lstStyle/>
          <a:p>
            <a:r>
              <a:rPr lang="en-US" dirty="0" smtClean="0"/>
              <a:t>NB: Renal function may not improve at the predicted rate in sick infants thus appropriate adjustment of doses may be difficult</a:t>
            </a:r>
          </a:p>
          <a:p>
            <a:r>
              <a:rPr lang="en-US" dirty="0" smtClean="0"/>
              <a:t>Plasma drug concentration should be measured.</a:t>
            </a:r>
          </a:p>
          <a:p>
            <a:r>
              <a:rPr lang="en-US" dirty="0" smtClean="0"/>
              <a:t>Toddlers may have a shorter half life(</a:t>
            </a:r>
            <a:r>
              <a:rPr lang="en-US" sz="2800" dirty="0" smtClean="0"/>
              <a:t>t1/</a:t>
            </a:r>
            <a:r>
              <a:rPr lang="en-US" sz="2800" normalizeH="1" baseline="-25000" dirty="0" smtClean="0"/>
              <a:t>2</a:t>
            </a:r>
            <a:r>
              <a:rPr lang="en-US" sz="2800" dirty="0" smtClean="0"/>
              <a:t>) of drugs than older children/ adults.</a:t>
            </a:r>
          </a:p>
          <a:p>
            <a:r>
              <a:rPr lang="en-US" sz="2800" dirty="0" smtClean="0"/>
              <a:t>This is due to increased metabolism and renal elimination.</a:t>
            </a:r>
          </a:p>
          <a:p>
            <a:r>
              <a:rPr lang="en-US" sz="2800" dirty="0" smtClean="0"/>
              <a:t>The mechanism of this developmental changes is poorly understood. </a:t>
            </a:r>
            <a:endParaRPr lang="en-US" sz="2800" normalizeH="1" baseline="-250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Pharmacodynamic</a:t>
            </a:r>
            <a:r>
              <a:rPr lang="en-US" dirty="0" smtClean="0"/>
              <a:t>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Patent </a:t>
            </a:r>
            <a:r>
              <a:rPr lang="en-US" dirty="0" err="1" smtClean="0"/>
              <a:t>ductus</a:t>
            </a:r>
            <a:r>
              <a:rPr lang="en-US" dirty="0" smtClean="0"/>
              <a:t> </a:t>
            </a:r>
            <a:r>
              <a:rPr lang="en-US" dirty="0" err="1" smtClean="0"/>
              <a:t>arteriosus</a:t>
            </a:r>
            <a:r>
              <a:rPr lang="en-US" dirty="0" smtClean="0"/>
              <a:t> (PDA)</a:t>
            </a:r>
          </a:p>
          <a:p>
            <a:pPr lvl="1"/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Indomethacin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is used to close it</a:t>
            </a:r>
          </a:p>
          <a:p>
            <a:r>
              <a:rPr lang="en-US" dirty="0" smtClean="0"/>
              <a:t>Prostaglandin E</a:t>
            </a:r>
            <a:r>
              <a:rPr lang="en-US" sz="3200" normalizeH="1" baseline="-25000" dirty="0" smtClean="0"/>
              <a:t>1</a:t>
            </a:r>
            <a:r>
              <a:rPr lang="en-US" dirty="0" smtClean="0"/>
              <a:t> keeps the PDA open.</a:t>
            </a:r>
          </a:p>
          <a:p>
            <a:pPr lvl="1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This can be life saving in some congenital heart diseases e.g. TGA and TOF</a:t>
            </a:r>
          </a:p>
          <a:p>
            <a:pPr lvl="1"/>
            <a:r>
              <a:rPr lang="en-US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Antral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hyperplasia with gastric outlet obstruction reported.</a:t>
            </a:r>
          </a:p>
          <a:p>
            <a:pPr lvl="1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Dose dependent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239000" cy="822960"/>
          </a:xfrm>
        </p:spPr>
        <p:txBody>
          <a:bodyPr/>
          <a:lstStyle/>
          <a:p>
            <a:r>
              <a:rPr lang="en-US" dirty="0" err="1" smtClean="0"/>
              <a:t>Pharmacodynamic</a:t>
            </a:r>
            <a:r>
              <a:rPr lang="en-US" dirty="0" smtClean="0"/>
              <a:t> effects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143000"/>
          <a:ext cx="8001000" cy="5029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276600"/>
                <a:gridCol w="4724400"/>
              </a:tblGrid>
              <a:tr h="11297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err="1" smtClean="0"/>
                        <a:t>Tetracyclines</a:t>
                      </a:r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Permanent staining of developing teeth</a:t>
                      </a:r>
                    </a:p>
                  </a:txBody>
                  <a:tcPr/>
                </a:tc>
              </a:tr>
              <a:tr h="6195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Corticosteroids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Stunt linear growth</a:t>
                      </a:r>
                    </a:p>
                  </a:txBody>
                  <a:tcPr/>
                </a:tc>
              </a:tr>
              <a:tr h="1639956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Isoniazid</a:t>
                      </a:r>
                      <a:r>
                        <a:rPr lang="en-US" sz="2800" baseline="0" dirty="0" smtClean="0"/>
                        <a:t> and Acetaminophen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Hepatotoxicity</a:t>
                      </a:r>
                      <a:r>
                        <a:rPr lang="en-US" sz="2800" baseline="0" dirty="0" smtClean="0"/>
                        <a:t> in children  is less than in adults</a:t>
                      </a:r>
                      <a:endParaRPr lang="en-US" sz="2800" dirty="0"/>
                    </a:p>
                  </a:txBody>
                  <a:tcPr/>
                </a:tc>
              </a:tr>
              <a:tr h="1639956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Antihistamines and Barbiturates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Cause  sedation in adults</a:t>
                      </a:r>
                    </a:p>
                    <a:p>
                      <a:r>
                        <a:rPr lang="en-US" sz="2800" dirty="0" smtClean="0"/>
                        <a:t>May cause hyperactivity in children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Paediatric</a:t>
            </a:r>
            <a:r>
              <a:rPr lang="en-US" dirty="0" smtClean="0"/>
              <a:t> dosage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Elixirs- Alcoholic solutions in which drug molecules are dissolved and evenly distributed. No shaking is required</a:t>
            </a:r>
          </a:p>
          <a:p>
            <a:r>
              <a:rPr lang="en-US" dirty="0" smtClean="0"/>
              <a:t>Suspensions- These contain </a:t>
            </a:r>
            <a:r>
              <a:rPr lang="en-US" dirty="0" err="1" smtClean="0"/>
              <a:t>undissolved</a:t>
            </a:r>
            <a:r>
              <a:rPr lang="en-US" dirty="0" smtClean="0"/>
              <a:t> drug particles. Shaking is needed to distribute these particles evenly. If not shaken the 1</a:t>
            </a:r>
            <a:r>
              <a:rPr lang="en-US" baseline="30000" dirty="0" smtClean="0"/>
              <a:t>st</a:t>
            </a:r>
            <a:r>
              <a:rPr lang="en-US" dirty="0" smtClean="0"/>
              <a:t> dose may contain less drug than the last.</a:t>
            </a:r>
          </a:p>
          <a:p>
            <a:r>
              <a:rPr lang="en-US" dirty="0" smtClean="0"/>
              <a:t>Initial reduced </a:t>
            </a:r>
            <a:r>
              <a:rPr lang="en-US" dirty="0" err="1" smtClean="0"/>
              <a:t>therepeutIc</a:t>
            </a:r>
            <a:r>
              <a:rPr lang="en-US" dirty="0" smtClean="0"/>
              <a:t> effects and later toxicity is possible.</a:t>
            </a:r>
          </a:p>
          <a:p>
            <a:r>
              <a:rPr lang="en-US" dirty="0" smtClean="0"/>
              <a:t>Parents should be given proper instructions on drug use.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7239000" cy="4846320"/>
          </a:xfrm>
        </p:spPr>
        <p:txBody>
          <a:bodyPr/>
          <a:lstStyle/>
          <a:p>
            <a:r>
              <a:rPr lang="en-US" dirty="0" smtClean="0"/>
              <a:t>Most drugs are administered to infants and young children in liquid formulation</a:t>
            </a:r>
          </a:p>
          <a:p>
            <a:r>
              <a:rPr lang="en-US" dirty="0" smtClean="0"/>
              <a:t>The rate of absorption of liquid formulations is faster than for solid formulations</a:t>
            </a:r>
          </a:p>
          <a:p>
            <a:r>
              <a:rPr lang="en-US" dirty="0" smtClean="0"/>
              <a:t>Also the rate of absorption of liquid formulations is faster than for suspension formulations</a:t>
            </a:r>
          </a:p>
          <a:p>
            <a:r>
              <a:rPr lang="en-US" dirty="0" smtClean="0"/>
              <a:t>Capsule and tablets have sustained/ delayed release of tablet.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79248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PAEDIATRIC CLINICAL PHARMACOLOGY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7543800" cy="554133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Physiological changes in infancy affects drug pharmacokinetics</a:t>
            </a:r>
          </a:p>
          <a:p>
            <a:pPr>
              <a:buNone/>
            </a:pPr>
            <a:r>
              <a:rPr lang="en-US" sz="2800" b="1" u="sng" dirty="0" smtClean="0"/>
              <a:t>Physiological factors and drug absorption</a:t>
            </a:r>
            <a:endParaRPr lang="en-US" sz="2800" b="1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2514600"/>
          <a:ext cx="754380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5950"/>
                <a:gridCol w="1885950"/>
                <a:gridCol w="1885950"/>
                <a:gridCol w="1885950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Neonate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Infant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Child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Gastric acid secretion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Reduced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Normal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Normal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Gastric emptying time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Reduced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Increases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Increased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Intestinal motility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Reduced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Normal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Normal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COMPLIANCE/ ADHERANCE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u="sng" dirty="0" smtClean="0"/>
              <a:t>Factors affecting compliance</a:t>
            </a:r>
          </a:p>
          <a:p>
            <a:r>
              <a:rPr lang="en-US" dirty="0" smtClean="0"/>
              <a:t>Taste</a:t>
            </a:r>
          </a:p>
          <a:p>
            <a:r>
              <a:rPr lang="en-US" dirty="0" smtClean="0"/>
              <a:t>Smell</a:t>
            </a:r>
          </a:p>
          <a:p>
            <a:r>
              <a:rPr lang="en-US" dirty="0" err="1" smtClean="0"/>
              <a:t>Colour</a:t>
            </a:r>
            <a:endParaRPr lang="en-US" dirty="0" smtClean="0"/>
          </a:p>
          <a:p>
            <a:r>
              <a:rPr lang="en-US" dirty="0" smtClean="0"/>
              <a:t>Consistency</a:t>
            </a:r>
          </a:p>
          <a:p>
            <a:r>
              <a:rPr lang="en-US" dirty="0" smtClean="0"/>
              <a:t>Dosing frequency</a:t>
            </a:r>
          </a:p>
          <a:p>
            <a:r>
              <a:rPr lang="en-US" dirty="0" smtClean="0"/>
              <a:t>Cost (Use effective generic)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11480"/>
            <a:ext cx="7239000" cy="4846320"/>
          </a:xfrm>
        </p:spPr>
        <p:txBody>
          <a:bodyPr/>
          <a:lstStyle/>
          <a:p>
            <a:r>
              <a:rPr lang="en-US" dirty="0" smtClean="0"/>
              <a:t>A committed parent/ caregiver is needed</a:t>
            </a:r>
          </a:p>
          <a:p>
            <a:r>
              <a:rPr lang="en-US" dirty="0" smtClean="0"/>
              <a:t>Proper drug measurement</a:t>
            </a:r>
          </a:p>
          <a:p>
            <a:pPr lvl="1"/>
            <a:r>
              <a:rPr lang="en-US" dirty="0" smtClean="0"/>
              <a:t>Use a calibrated medicine spoon or syringe</a:t>
            </a:r>
          </a:p>
          <a:p>
            <a:pPr lvl="1"/>
            <a:r>
              <a:rPr lang="en-US" dirty="0" smtClean="0"/>
              <a:t>Teaspoon volume vary (2.5-7.8 </a:t>
            </a:r>
            <a:r>
              <a:rPr lang="en-US" dirty="0" err="1" smtClean="0"/>
              <a:t>mls</a:t>
            </a:r>
            <a:r>
              <a:rPr lang="en-US" dirty="0" smtClean="0"/>
              <a:t>)</a:t>
            </a:r>
          </a:p>
          <a:p>
            <a:r>
              <a:rPr lang="en-US" dirty="0" smtClean="0"/>
              <a:t>Drugs may spill</a:t>
            </a:r>
          </a:p>
          <a:p>
            <a:r>
              <a:rPr lang="en-US" dirty="0" smtClean="0"/>
              <a:t>Drugs may be spitted out due to unpleasant taste, smell and consistency</a:t>
            </a:r>
          </a:p>
          <a:p>
            <a:r>
              <a:rPr lang="en-US" dirty="0" smtClean="0"/>
              <a:t>Proper drug frequency and duration</a:t>
            </a:r>
          </a:p>
          <a:p>
            <a:pPr lvl="1"/>
            <a:r>
              <a:rPr lang="en-US" dirty="0" smtClean="0"/>
              <a:t>6hrs doses may require one to wake up the child</a:t>
            </a:r>
          </a:p>
          <a:p>
            <a:pPr lvl="1"/>
            <a:r>
              <a:rPr lang="en-US" dirty="0" smtClean="0"/>
              <a:t>Drugs needed for long term periods may be stopped when the child appears to be better.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Children should be given appropriate responsibility for taking medications</a:t>
            </a:r>
          </a:p>
          <a:p>
            <a:r>
              <a:rPr lang="en-US" dirty="0" smtClean="0"/>
              <a:t>Computerized pill containers which record each lip opening</a:t>
            </a:r>
          </a:p>
          <a:p>
            <a:r>
              <a:rPr lang="en-US" dirty="0" smtClean="0"/>
              <a:t>Random pill counts or measurement of serum drug concentrations may reveal non compliance.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239000" cy="746760"/>
          </a:xfrm>
        </p:spPr>
        <p:txBody>
          <a:bodyPr/>
          <a:lstStyle/>
          <a:p>
            <a:r>
              <a:rPr lang="en-US" dirty="0" smtClean="0"/>
              <a:t>PAEDIATRIC DRUG DOSAGE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0772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Studies in children provide effective and safe dosages. However most drugs are tested in adults </a:t>
            </a:r>
          </a:p>
          <a:p>
            <a:r>
              <a:rPr lang="en-US" dirty="0" smtClean="0"/>
              <a:t>Use doses recommended by manufacturer</a:t>
            </a:r>
          </a:p>
          <a:p>
            <a:r>
              <a:rPr lang="en-US" dirty="0" smtClean="0"/>
              <a:t>Information on drug use in children may be unavailable.</a:t>
            </a:r>
          </a:p>
          <a:p>
            <a:r>
              <a:rPr lang="en-US" dirty="0" err="1" smtClean="0"/>
              <a:t>Paediatric</a:t>
            </a:r>
            <a:r>
              <a:rPr lang="en-US" dirty="0" smtClean="0"/>
              <a:t> dose errors are possible. There are no reliable formula for calculating pediatric doses.</a:t>
            </a:r>
          </a:p>
          <a:p>
            <a:r>
              <a:rPr lang="en-US" dirty="0" smtClean="0"/>
              <a:t>Doses calculated on the basis of age and weight tend to underestimate doses.</a:t>
            </a:r>
          </a:p>
          <a:p>
            <a:r>
              <a:rPr lang="en-US" dirty="0" smtClean="0"/>
              <a:t>Doses based on surface area are more accurate.</a:t>
            </a:r>
          </a:p>
          <a:p>
            <a:r>
              <a:rPr lang="en-US" dirty="0" smtClean="0"/>
              <a:t>The calculated dose should not exceed the adult dose.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 absorption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drugs are absorbed from the GIT by </a:t>
            </a:r>
            <a:r>
              <a:rPr lang="en-US" smtClean="0"/>
              <a:t>passive </a:t>
            </a:r>
            <a:r>
              <a:rPr lang="en-US" smtClean="0"/>
              <a:t>diffusion.</a:t>
            </a:r>
            <a:endParaRPr lang="en-US" dirty="0" smtClean="0"/>
          </a:p>
          <a:p>
            <a:r>
              <a:rPr lang="en-US" dirty="0" smtClean="0"/>
              <a:t>The bioavailability of most orally administered drugs in infants is </a:t>
            </a:r>
            <a:r>
              <a:rPr lang="en-US" dirty="0" smtClean="0"/>
              <a:t>adequate.</a:t>
            </a:r>
            <a:endParaRPr lang="en-US" dirty="0" smtClean="0"/>
          </a:p>
          <a:p>
            <a:r>
              <a:rPr lang="en-US" dirty="0" smtClean="0"/>
              <a:t>When possible the oral route is </a:t>
            </a:r>
            <a:r>
              <a:rPr lang="en-US" dirty="0" smtClean="0"/>
              <a:t>preferred.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6200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F</a:t>
            </a:r>
            <a:r>
              <a:rPr lang="en-US" cap="none" dirty="0" smtClean="0"/>
              <a:t>actors affecting drug absorption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7696200" cy="5105400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1. Blood flow at the site of administration</a:t>
            </a:r>
          </a:p>
          <a:p>
            <a:r>
              <a:rPr lang="en-US" dirty="0" smtClean="0"/>
              <a:t>Affects absorption after IM or SQ injections. Premature infants have little muscle mass</a:t>
            </a:r>
          </a:p>
          <a:p>
            <a:r>
              <a:rPr lang="en-US" dirty="0" smtClean="0"/>
              <a:t>Peripheral perfusion may be reduced in sick infants</a:t>
            </a:r>
          </a:p>
          <a:p>
            <a:pPr lvl="1"/>
            <a:r>
              <a:rPr lang="en-US" dirty="0" smtClean="0"/>
              <a:t>Absorption is irregular and may be slow</a:t>
            </a:r>
          </a:p>
          <a:p>
            <a:pPr lvl="1"/>
            <a:r>
              <a:rPr lang="en-US" dirty="0" smtClean="0"/>
              <a:t>If perfusion suddenly improves an increased amount of drug may be absorbed leading to toxic effects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7696200" cy="6019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u="sng" dirty="0" smtClean="0"/>
              <a:t>2. GI Function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Gastric acid production is slow in pre terms than in full term infants. The highest gastric acid concentration in pre terms is by day 4 of life.</a:t>
            </a:r>
          </a:p>
          <a:p>
            <a:pPr lvl="1"/>
            <a:r>
              <a:rPr lang="en-US" sz="2800" dirty="0" smtClean="0"/>
              <a:t>Drugs that are inactivated by low pH cannot be administered orally.</a:t>
            </a:r>
          </a:p>
          <a:p>
            <a:pPr marL="514350" indent="-514350">
              <a:buFont typeface="+mj-lt"/>
              <a:buAutoNum type="alphaLcParenR"/>
            </a:pPr>
            <a:r>
              <a:rPr lang="en-US" sz="2800" dirty="0" smtClean="0"/>
              <a:t>Prolonged gastric emptying time (up to 6-8 hrs) during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day of life.</a:t>
            </a:r>
          </a:p>
          <a:p>
            <a:pPr lvl="1"/>
            <a:r>
              <a:rPr lang="en-US" sz="2800" dirty="0" smtClean="0"/>
              <a:t>If a drug is absorbed in the stomach then its increased amounts are absorbed</a:t>
            </a:r>
          </a:p>
          <a:p>
            <a:pPr lvl="1"/>
            <a:r>
              <a:rPr lang="en-US" sz="2800" dirty="0" smtClean="0"/>
              <a:t>If a drug is absorbed in the small intestine then its absorption is delayed.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7848600" cy="5562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 startAt="3"/>
            </a:pPr>
            <a:r>
              <a:rPr lang="en-US" sz="2800" dirty="0" smtClean="0"/>
              <a:t>Peristalsis in the neonate is irregular and slow hence the amounts of drug absorbed may be unpredictable.</a:t>
            </a:r>
          </a:p>
          <a:p>
            <a:pPr lvl="1"/>
            <a:r>
              <a:rPr lang="en-US" sz="2800" dirty="0" smtClean="0"/>
              <a:t>Slow peristalsis may increase absorption</a:t>
            </a:r>
          </a:p>
          <a:p>
            <a:pPr lvl="1"/>
            <a:r>
              <a:rPr lang="en-US" sz="2800" dirty="0" smtClean="0"/>
              <a:t>Rapid peristalsis may reduce absorption and lead to inadequate serum levels</a:t>
            </a:r>
          </a:p>
          <a:p>
            <a:pPr marL="514350" indent="-514350">
              <a:buFont typeface="+mj-lt"/>
              <a:buAutoNum type="alphaLcParenR" startAt="3"/>
            </a:pPr>
            <a:r>
              <a:rPr lang="en-US" sz="2800" dirty="0" smtClean="0"/>
              <a:t>There is reduced activity of pancreatic enzymes in infants aged less than 4 months</a:t>
            </a:r>
          </a:p>
          <a:p>
            <a:pPr marL="514350" indent="-514350">
              <a:buFont typeface="+mj-lt"/>
              <a:buAutoNum type="alphaLcParenR" startAt="3"/>
            </a:pPr>
            <a:r>
              <a:rPr lang="en-US" sz="2800" dirty="0" smtClean="0"/>
              <a:t>Neonates have low concentration of bile acids and lipase hence the may decrease the absorption of lipid soluble drugs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7239000" cy="5846136"/>
          </a:xfrm>
        </p:spPr>
        <p:txBody>
          <a:bodyPr/>
          <a:lstStyle/>
          <a:p>
            <a:pPr>
              <a:buNone/>
            </a:pPr>
            <a:r>
              <a:rPr lang="en-US" b="1" u="sng" dirty="0" smtClean="0"/>
              <a:t>3. Factors associated with the skin</a:t>
            </a:r>
          </a:p>
          <a:p>
            <a:r>
              <a:rPr lang="en-US" dirty="0" smtClean="0"/>
              <a:t>Drug absorption is Directly related to degree of skin hydration</a:t>
            </a:r>
          </a:p>
          <a:p>
            <a:r>
              <a:rPr lang="en-US" dirty="0" smtClean="0"/>
              <a:t>Drug absorption is inversely related to thickness of stratum corneum. The pre terms skin is thinner than the full term newborn</a:t>
            </a:r>
          </a:p>
          <a:p>
            <a:r>
              <a:rPr lang="en-US" dirty="0" smtClean="0"/>
              <a:t>The skin surface area to body weight is about 3 times more than that of an adult. Therefore 3 times the amount of drug is absorbed for an identical percutaneous dose in an infant than in an adult.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Total Body water is 70-75% of body weight for neonate versus 50-60% of body weight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for adult</a:t>
            </a:r>
          </a:p>
          <a:p>
            <a:pPr lvl="1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Extracellular water is 40% of body weight for neonate versus 20% of body weight for adult</a:t>
            </a:r>
          </a:p>
          <a:p>
            <a:pPr lvl="1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This affects volume of distribution of drugs</a:t>
            </a:r>
          </a:p>
          <a:p>
            <a:pPr lvl="1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Total Body Fat is 1% for pre term versus 15% for full term neonate.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772400" cy="4846320"/>
          </a:xfrm>
        </p:spPr>
        <p:txBody>
          <a:bodyPr/>
          <a:lstStyle/>
          <a:p>
            <a:pPr marL="514350" indent="-514350">
              <a:buFont typeface="+mj-lt"/>
              <a:buAutoNum type="alphaLcParenR" startAt="2"/>
            </a:pPr>
            <a:r>
              <a:rPr lang="en-US" dirty="0" smtClean="0"/>
              <a:t>Decreased plasma proteins(they reach adult values by 10-12 months of age) i.e. Decreased albumin and decreased alpha 1- acid glycoprotein.</a:t>
            </a:r>
          </a:p>
          <a:p>
            <a:pPr lvl="1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May be associated with more free drug concentration and adverse effects initially</a:t>
            </a:r>
          </a:p>
          <a:p>
            <a:pPr lvl="1"/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If free drug concentration is increased then the drug elimination also increases.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404</TotalTime>
  <Words>1251</Words>
  <Application>Microsoft Office PowerPoint</Application>
  <PresentationFormat>On-screen Show (4:3)</PresentationFormat>
  <Paragraphs>169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Opulent</vt:lpstr>
      <vt:lpstr>PAEDIATRIC CLINICAL PHARMACOLOGY</vt:lpstr>
      <vt:lpstr>PAEDIATRIC CLINICAL PHARMACOLOGY</vt:lpstr>
      <vt:lpstr>Drug absorption</vt:lpstr>
      <vt:lpstr>Factors affecting drug absorption</vt:lpstr>
      <vt:lpstr>PowerPoint Presentation</vt:lpstr>
      <vt:lpstr>PowerPoint Presentation</vt:lpstr>
      <vt:lpstr>PowerPoint Presentation</vt:lpstr>
      <vt:lpstr>DRUG DISTRIBUTION</vt:lpstr>
      <vt:lpstr>PowerPoint Presentation</vt:lpstr>
      <vt:lpstr>PowerPoint Presentation</vt:lpstr>
      <vt:lpstr>DRUG METABOLISM</vt:lpstr>
      <vt:lpstr>PowerPoint Presentation</vt:lpstr>
      <vt:lpstr>Drug excretion</vt:lpstr>
      <vt:lpstr>DRUG ELIMINATION</vt:lpstr>
      <vt:lpstr>PowerPoint Presentation</vt:lpstr>
      <vt:lpstr>Pharmacodynamic features</vt:lpstr>
      <vt:lpstr>Pharmacodynamic effects</vt:lpstr>
      <vt:lpstr>Paediatric dosage forms</vt:lpstr>
      <vt:lpstr>PowerPoint Presentation</vt:lpstr>
      <vt:lpstr>COMPLIANCE/ ADHERANCE</vt:lpstr>
      <vt:lpstr>PowerPoint Presentation</vt:lpstr>
      <vt:lpstr>PowerPoint Presentation</vt:lpstr>
      <vt:lpstr>PAEDIATRIC DRUG DOSAGE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PAEDIATRIC CLINICAL PHARMACOLOGY</dc:title>
  <dc:creator>MBChB</dc:creator>
  <cp:lastModifiedBy>Dr. Kimaiga H.O. MBChB (UoN)</cp:lastModifiedBy>
  <cp:revision>28</cp:revision>
  <dcterms:created xsi:type="dcterms:W3CDTF">2012-12-12T04:39:42Z</dcterms:created>
  <dcterms:modified xsi:type="dcterms:W3CDTF">2013-05-05T08:04:06Z</dcterms:modified>
</cp:coreProperties>
</file>