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sldIdLst>
    <p:sldId id="285" r:id="rId2"/>
    <p:sldId id="286" r:id="rId3"/>
    <p:sldId id="261" r:id="rId4"/>
    <p:sldId id="263" r:id="rId5"/>
    <p:sldId id="268" r:id="rId6"/>
    <p:sldId id="293" r:id="rId7"/>
    <p:sldId id="269" r:id="rId8"/>
    <p:sldId id="291" r:id="rId9"/>
    <p:sldId id="292" r:id="rId10"/>
    <p:sldId id="270" r:id="rId11"/>
    <p:sldId id="290" r:id="rId12"/>
    <p:sldId id="271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-55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1200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1200">
                <a:solidFill>
                  <a:srgbClr val="FFFFFF"/>
                </a:solidFill>
                <a:cs typeface="Arial" charset="0"/>
              </a:endParaRPr>
            </a:p>
          </p:txBody>
        </p:sp>
      </p:grpSp>
      <p:sp>
        <p:nvSpPr>
          <p:cNvPr id="7" name="Freeform 5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200">
              <a:solidFill>
                <a:srgbClr val="FFFFFF"/>
              </a:solidFill>
              <a:cs typeface="Arial" charset="0"/>
            </a:endParaRPr>
          </a:p>
        </p:txBody>
      </p:sp>
      <p:grpSp>
        <p:nvGrpSpPr>
          <p:cNvPr id="8" name="Group 6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9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1200">
                <a:solidFill>
                  <a:srgbClr val="FFFFFF"/>
                </a:solidFill>
                <a:cs typeface="Arial" charset="0"/>
              </a:endParaRPr>
            </a:p>
          </p:txBody>
        </p:sp>
        <p:grpSp>
          <p:nvGrpSpPr>
            <p:cNvPr id="10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12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592" y="527"/>
                  </a:cxn>
                  <a:cxn ang="0">
                    <a:pos x="994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sz="120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3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sz="120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4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sz="120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5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sz="120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6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sz="1200">
                  <a:solidFill>
                    <a:srgbClr val="FFFFFF"/>
                  </a:solidFill>
                  <a:cs typeface="Arial" charset="0"/>
                </a:endParaRPr>
              </a:p>
            </p:txBody>
          </p:sp>
        </p:grpSp>
        <p:sp>
          <p:nvSpPr>
            <p:cNvPr id="11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1200">
                <a:solidFill>
                  <a:srgbClr val="FFFFFF"/>
                </a:solidFill>
                <a:cs typeface="Arial" charset="0"/>
              </a:endParaRPr>
            </a:p>
          </p:txBody>
        </p:sp>
      </p:grpSp>
      <p:grpSp>
        <p:nvGrpSpPr>
          <p:cNvPr id="17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8" name="Freeform 16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1200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9" name="Freeform 17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1200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20" name="Freeform 18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1200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21" name="Freeform 19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1200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22" name="Freeform 20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1200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23" name="Freeform 21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1200">
                <a:solidFill>
                  <a:srgbClr val="FFFFFF"/>
                </a:solidFill>
                <a:cs typeface="Arial" charset="0"/>
              </a:endParaRPr>
            </a:p>
          </p:txBody>
        </p:sp>
      </p:grpSp>
      <p:sp>
        <p:nvSpPr>
          <p:cNvPr id="450582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450583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25" name="Rectangle 2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072D36-863F-46E5-A3E7-A6E7870B7755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26" name="Rectangle 26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895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1CD37B-7318-4E1E-A405-FDF93D17EF5B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3290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F76EEE-55C5-4496-AB94-73BCE9729CA9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542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37B651-F3D3-4198-821D-6AD8C04F5186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0442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A7AA88-041B-4024-8234-29EE4D7A76BF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748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BB6767-19E9-45AC-B19A-4BA237C0A96A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5321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8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9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FD55F6-3186-45B4-A2C7-8981CD9C53B3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964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E6BBD3-8E81-41F0-AFC8-39E27619FF0F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3836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89B829-A636-4754-A571-6F23445D3CEF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9086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703273-EAD3-4D3C-9372-CE253B71C4AA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7193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613B46-9674-4398-987D-3EC72B008908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504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44953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1200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4954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1200">
                <a:solidFill>
                  <a:srgbClr val="FFFFFF"/>
                </a:solidFill>
                <a:cs typeface="Arial" charset="0"/>
              </a:endParaRPr>
            </a:p>
          </p:txBody>
        </p:sp>
      </p:grpSp>
      <p:sp>
        <p:nvSpPr>
          <p:cNvPr id="44954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200">
              <a:solidFill>
                <a:srgbClr val="FFFFFF"/>
              </a:solidFill>
              <a:cs typeface="Arial" charset="0"/>
            </a:endParaRPr>
          </a:p>
        </p:txBody>
      </p:sp>
      <p:grpSp>
        <p:nvGrpSpPr>
          <p:cNvPr id="1028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44954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1200">
                <a:solidFill>
                  <a:srgbClr val="FFFFFF"/>
                </a:solidFill>
                <a:cs typeface="Arial" charset="0"/>
              </a:endParaRPr>
            </a:p>
          </p:txBody>
        </p:sp>
        <p:grpSp>
          <p:nvGrpSpPr>
            <p:cNvPr id="1042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44954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sz="120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44954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sz="120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44954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sz="120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44954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sz="120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44954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sz="1200">
                  <a:solidFill>
                    <a:srgbClr val="FFFFFF"/>
                  </a:solidFill>
                  <a:cs typeface="Arial" charset="0"/>
                </a:endParaRPr>
              </a:p>
            </p:txBody>
          </p:sp>
        </p:grpSp>
        <p:sp>
          <p:nvSpPr>
            <p:cNvPr id="44955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1200">
                <a:solidFill>
                  <a:srgbClr val="FFFFFF"/>
                </a:solidFill>
                <a:cs typeface="Arial" charset="0"/>
              </a:endParaRPr>
            </a:p>
          </p:txBody>
        </p:sp>
      </p:grpSp>
      <p:grpSp>
        <p:nvGrpSpPr>
          <p:cNvPr id="1029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44955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1200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4955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1200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4955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1200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4955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1200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4955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1200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4955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1200">
                <a:solidFill>
                  <a:srgbClr val="FFFFFF"/>
                </a:solidFill>
                <a:cs typeface="Arial" charset="0"/>
              </a:endParaRPr>
            </a:p>
          </p:txBody>
        </p:sp>
      </p:grpSp>
      <p:sp>
        <p:nvSpPr>
          <p:cNvPr id="44955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31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44956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200">
              <a:solidFill>
                <a:srgbClr val="FFFFFF"/>
              </a:solidFill>
            </a:endParaRPr>
          </a:p>
        </p:txBody>
      </p:sp>
      <p:sp>
        <p:nvSpPr>
          <p:cNvPr id="44956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200">
              <a:solidFill>
                <a:srgbClr val="FFFFFF"/>
              </a:solidFill>
            </a:endParaRPr>
          </a:p>
        </p:txBody>
      </p:sp>
      <p:sp>
        <p:nvSpPr>
          <p:cNvPr id="44956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B8F7AD1-1A5F-43AC-800A-260FC231D8BD}" type="slidenum">
              <a:rPr lang="en-GB" sz="120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 sz="12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172799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268760"/>
            <a:ext cx="8064896" cy="2232248"/>
          </a:xfrm>
        </p:spPr>
        <p:txBody>
          <a:bodyPr/>
          <a:lstStyle/>
          <a:p>
            <a:pPr algn="ctr"/>
            <a:r>
              <a:rPr lang="en-GB" sz="4800" b="1" smtClean="0"/>
              <a:t>INTRODUCTION TO AUTONOMIC PHARMACOLOGY</a:t>
            </a:r>
            <a:endParaRPr lang="en-GB" sz="4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600" y="4221088"/>
            <a:ext cx="7117180" cy="861420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/>
              <a:t>KIMAIGA H.O</a:t>
            </a:r>
          </a:p>
          <a:p>
            <a:pPr algn="ctr"/>
            <a:r>
              <a:rPr lang="en-US" sz="2800" b="1" dirty="0"/>
              <a:t>MBChB (University of Nairobi</a:t>
            </a:r>
            <a:r>
              <a:rPr lang="en-US" sz="2800" b="1" dirty="0" smtClean="0"/>
              <a:t>)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41965345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896144"/>
          </a:xfrm>
        </p:spPr>
        <p:txBody>
          <a:bodyPr/>
          <a:lstStyle/>
          <a:p>
            <a:r>
              <a:rPr lang="en-GB" dirty="0">
                <a:solidFill>
                  <a:schemeClr val="hlink"/>
                </a:solidFill>
                <a:latin typeface="Times New Roman" pitchFamily="18" charset="0"/>
              </a:rPr>
              <a:t>The Enteric Nervous System</a:t>
            </a:r>
            <a:endParaRPr lang="en-GB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268760"/>
            <a:ext cx="8712968" cy="5184576"/>
          </a:xfrm>
        </p:spPr>
        <p:txBody>
          <a:bodyPr/>
          <a:lstStyle/>
          <a:p>
            <a:r>
              <a:rPr lang="en-GB" sz="2800" dirty="0"/>
              <a:t>Found in the GI tract’s wall from the </a:t>
            </a:r>
            <a:r>
              <a:rPr lang="en-GB" sz="2800" dirty="0" err="1"/>
              <a:t>esophagus</a:t>
            </a:r>
            <a:r>
              <a:rPr lang="en-GB" sz="2800" dirty="0"/>
              <a:t> to the distal colon and is involved in both motor and secretory activities of the gut. </a:t>
            </a:r>
          </a:p>
          <a:p>
            <a:r>
              <a:rPr lang="en-GB" sz="2800" dirty="0"/>
              <a:t>I</a:t>
            </a:r>
            <a:r>
              <a:rPr lang="en-GB" sz="2800" dirty="0" smtClean="0"/>
              <a:t>ncludes </a:t>
            </a:r>
            <a:r>
              <a:rPr lang="en-GB" sz="2800" dirty="0"/>
              <a:t>the </a:t>
            </a:r>
            <a:r>
              <a:rPr lang="en-GB" sz="2800" b="1" dirty="0" err="1" smtClean="0"/>
              <a:t>myenteric</a:t>
            </a:r>
            <a:r>
              <a:rPr lang="en-GB" sz="2800" b="1" dirty="0"/>
              <a:t> </a:t>
            </a:r>
            <a:r>
              <a:rPr lang="en-GB" sz="2800" b="1" dirty="0" smtClean="0"/>
              <a:t>plexus </a:t>
            </a:r>
            <a:r>
              <a:rPr lang="en-GB" sz="2800" dirty="0"/>
              <a:t>(the plexus of </a:t>
            </a:r>
            <a:r>
              <a:rPr lang="en-GB" sz="2800" dirty="0" err="1"/>
              <a:t>Auerbach</a:t>
            </a:r>
            <a:r>
              <a:rPr lang="en-GB" sz="2800" dirty="0"/>
              <a:t>) and the </a:t>
            </a:r>
            <a:r>
              <a:rPr lang="en-GB" sz="2800" b="1" dirty="0" err="1"/>
              <a:t>submucous</a:t>
            </a:r>
            <a:r>
              <a:rPr lang="en-GB" sz="2800" b="1" dirty="0"/>
              <a:t> plexus </a:t>
            </a:r>
            <a:r>
              <a:rPr lang="en-GB" sz="2800" dirty="0"/>
              <a:t>(the plexus of </a:t>
            </a:r>
            <a:r>
              <a:rPr lang="en-GB" sz="2800" dirty="0" err="1"/>
              <a:t>Meissner</a:t>
            </a:r>
            <a:r>
              <a:rPr lang="en-GB" sz="2800" dirty="0" smtClean="0"/>
              <a:t>).</a:t>
            </a:r>
          </a:p>
          <a:p>
            <a:r>
              <a:rPr lang="en-GB" sz="2800" dirty="0" smtClean="0"/>
              <a:t>Input </a:t>
            </a:r>
            <a:r>
              <a:rPr lang="en-GB" sz="2800" dirty="0"/>
              <a:t>from parasympathetic and from postganglionic sympathetic axons</a:t>
            </a:r>
          </a:p>
          <a:p>
            <a:r>
              <a:rPr lang="en-GB" sz="2800" dirty="0" smtClean="0"/>
              <a:t>Many transmitters &amp; neuromodulators have been identified in the enteric nervous system </a:t>
            </a:r>
          </a:p>
        </p:txBody>
      </p:sp>
    </p:spTree>
    <p:extLst>
      <p:ext uri="{BB962C8B-B14F-4D97-AF65-F5344CB8AC3E}">
        <p14:creationId xmlns:p14="http://schemas.microsoft.com/office/powerpoint/2010/main" val="1484660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9" y="1"/>
            <a:ext cx="9140201" cy="59492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3799" y="5371291"/>
            <a:ext cx="9144000" cy="1477328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r>
              <a:rPr lang="en-GB" dirty="0" err="1"/>
              <a:t>ACh</a:t>
            </a:r>
            <a:r>
              <a:rPr lang="en-GB" dirty="0"/>
              <a:t>, acetylcholine; AC, absorptive cell; CM, circular muscle layer; </a:t>
            </a:r>
            <a:endParaRPr lang="en-GB" dirty="0" smtClean="0"/>
          </a:p>
          <a:p>
            <a:r>
              <a:rPr lang="en-GB" dirty="0" err="1" smtClean="0"/>
              <a:t>EC,enterochromaffin</a:t>
            </a:r>
            <a:r>
              <a:rPr lang="en-GB" dirty="0" smtClean="0"/>
              <a:t> </a:t>
            </a:r>
            <a:r>
              <a:rPr lang="en-GB" dirty="0"/>
              <a:t>cell; EN, excitatory neuron; EPAN, extrinsic primary afferent neuron; 5HT, serotonin; IN, inhibitory neuron; IPAN, intrinsic </a:t>
            </a:r>
            <a:r>
              <a:rPr lang="en-GB" dirty="0" smtClean="0"/>
              <a:t>primary afferent </a:t>
            </a:r>
            <a:r>
              <a:rPr lang="en-GB" dirty="0"/>
              <a:t>neuron; LM, longitudinal muscle layer; MP, </a:t>
            </a:r>
            <a:r>
              <a:rPr lang="en-GB" dirty="0" err="1"/>
              <a:t>myenteric</a:t>
            </a:r>
            <a:r>
              <a:rPr lang="en-GB" dirty="0"/>
              <a:t> plexus; NE, norepinephrine; </a:t>
            </a:r>
            <a:endParaRPr lang="en-GB" dirty="0" smtClean="0"/>
          </a:p>
          <a:p>
            <a:r>
              <a:rPr lang="en-GB" dirty="0" smtClean="0"/>
              <a:t>NP</a:t>
            </a:r>
            <a:r>
              <a:rPr lang="en-GB" dirty="0"/>
              <a:t>, neuropeptides; SC, secretory cell; SMP, </a:t>
            </a:r>
            <a:r>
              <a:rPr lang="en-GB" dirty="0" err="1"/>
              <a:t>submucosal</a:t>
            </a:r>
            <a:r>
              <a:rPr lang="en-GB" dirty="0"/>
              <a:t> plexus.</a:t>
            </a:r>
          </a:p>
        </p:txBody>
      </p:sp>
    </p:spTree>
    <p:extLst>
      <p:ext uri="{BB962C8B-B14F-4D97-AF65-F5344CB8AC3E}">
        <p14:creationId xmlns:p14="http://schemas.microsoft.com/office/powerpoint/2010/main" val="26795985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z="4000">
                <a:solidFill>
                  <a:schemeClr val="hlink"/>
                </a:solidFill>
                <a:latin typeface="Times New Roman" pitchFamily="18" charset="0"/>
              </a:rPr>
              <a:t>Functions of the Autonomic Nervous System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z="2800" smtClean="0">
                <a:latin typeface="Times New Roman" pitchFamily="18" charset="0"/>
              </a:rPr>
              <a:t>The autonomic system controls smooth muscle (visceral &amp; Vascular), exocrine (Endocrine</a:t>
            </a:r>
          </a:p>
          <a:p>
            <a:pPr eaLnBrk="1" hangingPunct="1">
              <a:lnSpc>
                <a:spcPct val="90000"/>
              </a:lnSpc>
            </a:pPr>
            <a:r>
              <a:rPr lang="en-GB" sz="2800" smtClean="0">
                <a:latin typeface="Times New Roman" pitchFamily="18" charset="0"/>
              </a:rPr>
              <a:t>Parasympathetic &amp; Sympathetic systems have opposing actions in control of heart rate &amp; the GIT</a:t>
            </a:r>
          </a:p>
          <a:p>
            <a:pPr eaLnBrk="1" hangingPunct="1">
              <a:lnSpc>
                <a:spcPct val="90000"/>
              </a:lnSpc>
            </a:pPr>
            <a:r>
              <a:rPr lang="en-GB" sz="2800" smtClean="0">
                <a:latin typeface="Times New Roman" pitchFamily="18" charset="0"/>
              </a:rPr>
              <a:t>Parasympathetic &amp; Sympathetic have synergistic action on salivary gland &amp; ciliary muscle.</a:t>
            </a:r>
          </a:p>
          <a:p>
            <a:pPr eaLnBrk="1" hangingPunct="1">
              <a:lnSpc>
                <a:spcPct val="90000"/>
              </a:lnSpc>
            </a:pPr>
            <a:r>
              <a:rPr lang="en-GB" sz="2800" smtClean="0">
                <a:latin typeface="Times New Roman" pitchFamily="18" charset="0"/>
              </a:rPr>
              <a:t>Sympathetic activity increases in stress (fright –or- flight response.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sz="2800" smtClean="0"/>
              <a:t> </a:t>
            </a:r>
            <a:br>
              <a:rPr lang="en-GB" sz="2800" smtClean="0"/>
            </a:br>
            <a:endParaRPr lang="en-GB" sz="2800" smtClean="0"/>
          </a:p>
        </p:txBody>
      </p:sp>
    </p:spTree>
    <p:extLst>
      <p:ext uri="{BB962C8B-B14F-4D97-AF65-F5344CB8AC3E}">
        <p14:creationId xmlns:p14="http://schemas.microsoft.com/office/powerpoint/2010/main" val="3489679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b="1" dirty="0" smtClean="0">
                <a:solidFill>
                  <a:srgbClr val="FF0000"/>
                </a:solidFill>
                <a:latin typeface="Times New Roman" pitchFamily="18" charset="0"/>
              </a:rPr>
              <a:t>INTRODUCTION</a:t>
            </a:r>
            <a:endParaRPr lang="en-GB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340768"/>
            <a:ext cx="8363272" cy="4755232"/>
          </a:xfrm>
        </p:spPr>
        <p:txBody>
          <a:bodyPr/>
          <a:lstStyle/>
          <a:p>
            <a:pPr eaLnBrk="1" hangingPunct="1"/>
            <a:r>
              <a:rPr lang="en-GB" sz="2400" dirty="0" smtClean="0">
                <a:latin typeface="Times New Roman" pitchFamily="18" charset="0"/>
              </a:rPr>
              <a:t>The </a:t>
            </a:r>
            <a:r>
              <a:rPr lang="en-GB" sz="2400" dirty="0">
                <a:latin typeface="Times New Roman" pitchFamily="18" charset="0"/>
              </a:rPr>
              <a:t>motor (efferent) portion of the nervous system </a:t>
            </a:r>
            <a:r>
              <a:rPr lang="en-GB" sz="2400" dirty="0" smtClean="0">
                <a:latin typeface="Times New Roman" pitchFamily="18" charset="0"/>
              </a:rPr>
              <a:t>is divided into autonomic and somatic subdivisions. </a:t>
            </a:r>
          </a:p>
          <a:p>
            <a:pPr eaLnBrk="1" hangingPunct="1"/>
            <a:r>
              <a:rPr lang="en-GB" sz="2400" dirty="0" smtClean="0">
                <a:latin typeface="Times New Roman" pitchFamily="18" charset="0"/>
              </a:rPr>
              <a:t>The </a:t>
            </a:r>
            <a:r>
              <a:rPr lang="en-GB" sz="2400" dirty="0">
                <a:latin typeface="Times New Roman" pitchFamily="18" charset="0"/>
              </a:rPr>
              <a:t>autonomic nervous system (ANS) is largely </a:t>
            </a:r>
            <a:r>
              <a:rPr lang="en-GB" sz="2400" dirty="0" smtClean="0">
                <a:latin typeface="Times New Roman" pitchFamily="18" charset="0"/>
              </a:rPr>
              <a:t>independent and </a:t>
            </a:r>
            <a:r>
              <a:rPr lang="en-GB" sz="2400" dirty="0">
                <a:latin typeface="Times New Roman" pitchFamily="18" charset="0"/>
              </a:rPr>
              <a:t>self </a:t>
            </a:r>
            <a:r>
              <a:rPr lang="en-GB" sz="2400" dirty="0" smtClean="0">
                <a:latin typeface="Times New Roman" pitchFamily="18" charset="0"/>
              </a:rPr>
              <a:t>regulating (autonomous</a:t>
            </a:r>
            <a:r>
              <a:rPr lang="en-GB" sz="2400" dirty="0">
                <a:latin typeface="Times New Roman" pitchFamily="18" charset="0"/>
              </a:rPr>
              <a:t>) in that its activities are not under direct </a:t>
            </a:r>
            <a:r>
              <a:rPr lang="en-GB" sz="2400" dirty="0" smtClean="0">
                <a:latin typeface="Times New Roman" pitchFamily="18" charset="0"/>
              </a:rPr>
              <a:t>conscious control</a:t>
            </a:r>
            <a:r>
              <a:rPr lang="en-GB" sz="2400" dirty="0">
                <a:latin typeface="Times New Roman" pitchFamily="18" charset="0"/>
              </a:rPr>
              <a:t>. </a:t>
            </a:r>
            <a:endParaRPr lang="en-GB" sz="2400" dirty="0" smtClean="0">
              <a:latin typeface="Times New Roman" pitchFamily="18" charset="0"/>
            </a:endParaRPr>
          </a:p>
          <a:p>
            <a:pPr eaLnBrk="1" hangingPunct="1"/>
            <a:r>
              <a:rPr lang="en-GB" sz="2400" dirty="0" smtClean="0">
                <a:latin typeface="Times New Roman" pitchFamily="18" charset="0"/>
              </a:rPr>
              <a:t>ANS is </a:t>
            </a:r>
            <a:r>
              <a:rPr lang="en-GB" sz="2400" dirty="0">
                <a:latin typeface="Times New Roman" pitchFamily="18" charset="0"/>
              </a:rPr>
              <a:t>concerned primarily with visceral functions such as cardiac output, blood flow to various organs, and </a:t>
            </a:r>
            <a:r>
              <a:rPr lang="en-GB" sz="2400" dirty="0" smtClean="0">
                <a:latin typeface="Times New Roman" pitchFamily="18" charset="0"/>
              </a:rPr>
              <a:t>digestion and </a:t>
            </a:r>
            <a:r>
              <a:rPr lang="en-GB" sz="2400" dirty="0">
                <a:latin typeface="Times New Roman" pitchFamily="18" charset="0"/>
              </a:rPr>
              <a:t>glands usually restricted to the two visceral efferent, peripheral components parasympathetic and sympathetic </a:t>
            </a:r>
            <a:r>
              <a:rPr lang="en-GB" sz="2400">
                <a:latin typeface="Times New Roman" pitchFamily="18" charset="0"/>
              </a:rPr>
              <a:t>nervous </a:t>
            </a:r>
            <a:r>
              <a:rPr lang="en-GB" sz="2400" smtClean="0">
                <a:latin typeface="Times New Roman" pitchFamily="18" charset="0"/>
              </a:rPr>
              <a:t>systems.</a:t>
            </a:r>
            <a:r>
              <a:rPr lang="en-GB" sz="2400" smtClean="0"/>
              <a:t> </a:t>
            </a:r>
            <a:endParaRPr lang="en-GB" sz="2400" dirty="0"/>
          </a:p>
          <a:p>
            <a:pPr eaLnBrk="1" hangingPunct="1"/>
            <a:r>
              <a:rPr lang="en-GB" sz="2400" dirty="0" smtClean="0">
                <a:latin typeface="Times New Roman" pitchFamily="18" charset="0"/>
              </a:rPr>
              <a:t>The </a:t>
            </a:r>
            <a:r>
              <a:rPr lang="en-GB" sz="2400" dirty="0">
                <a:latin typeface="Times New Roman" pitchFamily="18" charset="0"/>
              </a:rPr>
              <a:t>somatic subdivision is largely concerned with consciously controlled functions such as movement, respiration, and posture</a:t>
            </a:r>
            <a:r>
              <a:rPr lang="en-GB" sz="2400" dirty="0" smtClean="0">
                <a:latin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94427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>
                <a:solidFill>
                  <a:schemeClr val="hlink"/>
                </a:solidFill>
                <a:latin typeface="Times New Roman" pitchFamily="18" charset="0"/>
              </a:rPr>
              <a:t>Autonomic Pharmacology</a:t>
            </a:r>
            <a:r>
              <a:rPr lang="en-GB" sz="4000"/>
              <a:t/>
            </a:r>
            <a:br>
              <a:rPr lang="en-GB" sz="4000"/>
            </a:br>
            <a:endParaRPr lang="en-GB" sz="400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25538"/>
            <a:ext cx="9144000" cy="6021387"/>
          </a:xfrm>
        </p:spPr>
        <p:txBody>
          <a:bodyPr/>
          <a:lstStyle/>
          <a:p>
            <a:r>
              <a:rPr lang="en-GB" sz="2400" dirty="0" smtClean="0">
                <a:latin typeface="Times New Roman" pitchFamily="18" charset="0"/>
              </a:rPr>
              <a:t>In the nervous system, chemical transmission takes </a:t>
            </a:r>
            <a:r>
              <a:rPr lang="en-GB" sz="2400" dirty="0">
                <a:latin typeface="Times New Roman" pitchFamily="18" charset="0"/>
              </a:rPr>
              <a:t>place </a:t>
            </a:r>
            <a:r>
              <a:rPr lang="en-GB" sz="2400" dirty="0" smtClean="0">
                <a:latin typeface="Times New Roman" pitchFamily="18" charset="0"/>
              </a:rPr>
              <a:t>by the </a:t>
            </a:r>
            <a:r>
              <a:rPr lang="en-GB" sz="2400" dirty="0">
                <a:latin typeface="Times New Roman" pitchFamily="18" charset="0"/>
              </a:rPr>
              <a:t>release of small amounts of transmitter substances </a:t>
            </a:r>
            <a:r>
              <a:rPr lang="en-GB" sz="2400" dirty="0" smtClean="0">
                <a:latin typeface="Times New Roman" pitchFamily="18" charset="0"/>
              </a:rPr>
              <a:t>from the </a:t>
            </a:r>
            <a:r>
              <a:rPr lang="en-GB" sz="2400" dirty="0">
                <a:latin typeface="Times New Roman" pitchFamily="18" charset="0"/>
              </a:rPr>
              <a:t>nerve terminals into the synaptic cleft. </a:t>
            </a:r>
            <a:endParaRPr lang="en-GB" sz="2400" dirty="0" smtClean="0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GB" sz="2400" dirty="0" smtClean="0">
                <a:latin typeface="Times New Roman" pitchFamily="18" charset="0"/>
              </a:rPr>
              <a:t>The transmitter diffuses across </a:t>
            </a:r>
            <a:r>
              <a:rPr lang="en-GB" sz="2400" dirty="0">
                <a:latin typeface="Times New Roman" pitchFamily="18" charset="0"/>
              </a:rPr>
              <a:t>the </a:t>
            </a:r>
            <a:r>
              <a:rPr lang="en-GB" sz="2400" dirty="0" smtClean="0">
                <a:latin typeface="Times New Roman" pitchFamily="18" charset="0"/>
              </a:rPr>
              <a:t>cleft and </a:t>
            </a:r>
            <a:r>
              <a:rPr lang="en-GB" sz="2400" dirty="0">
                <a:latin typeface="Times New Roman" pitchFamily="18" charset="0"/>
              </a:rPr>
              <a:t>activates or inhibits the postsynaptic cell by binding to </a:t>
            </a:r>
            <a:r>
              <a:rPr lang="en-GB" sz="2400" dirty="0" smtClean="0">
                <a:latin typeface="Times New Roman" pitchFamily="18" charset="0"/>
              </a:rPr>
              <a:t>a specialized </a:t>
            </a:r>
            <a:r>
              <a:rPr lang="en-GB" sz="2400" dirty="0">
                <a:latin typeface="Times New Roman" pitchFamily="18" charset="0"/>
              </a:rPr>
              <a:t>receptor molecule. </a:t>
            </a:r>
            <a:endParaRPr lang="en-GB" sz="2400" dirty="0" smtClean="0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GB" sz="2400" dirty="0" smtClean="0">
                <a:latin typeface="Times New Roman" pitchFamily="18" charset="0"/>
              </a:rPr>
              <a:t>In </a:t>
            </a:r>
            <a:r>
              <a:rPr lang="en-GB" sz="2400" dirty="0">
                <a:latin typeface="Times New Roman" pitchFamily="18" charset="0"/>
              </a:rPr>
              <a:t>a few cases, retrograde transmission may occur from the postsynaptic cell to the presynaptic neuron terminal</a:t>
            </a:r>
            <a:r>
              <a:rPr lang="en-GB" sz="2400" dirty="0" smtClean="0">
                <a:latin typeface="Times New Roman" pitchFamily="18" charset="0"/>
              </a:rPr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dirty="0">
                <a:latin typeface="Times New Roman" pitchFamily="18" charset="0"/>
              </a:rPr>
              <a:t>Autonomic pharmacology is the science of how drugs can be used to initiate various ANS functions.</a:t>
            </a:r>
          </a:p>
          <a:p>
            <a:r>
              <a:rPr lang="en-GB" sz="2400" dirty="0"/>
              <a:t>Five key features of neurotransmitter function provide potential targets for pharmacologic therapy: </a:t>
            </a:r>
            <a:r>
              <a:rPr lang="en-GB" sz="2400" b="1" dirty="0"/>
              <a:t>synthesis, storage, release, </a:t>
            </a:r>
            <a:r>
              <a:rPr lang="en-GB" sz="2400" dirty="0"/>
              <a:t>and </a:t>
            </a:r>
            <a:r>
              <a:rPr lang="en-GB" sz="2400" b="1" dirty="0"/>
              <a:t>termination of action </a:t>
            </a:r>
            <a:r>
              <a:rPr lang="en-GB" sz="2400" dirty="0"/>
              <a:t>of the transmitter, and </a:t>
            </a:r>
            <a:r>
              <a:rPr lang="en-GB" sz="2400" b="1" dirty="0"/>
              <a:t>receptor effects</a:t>
            </a:r>
            <a:r>
              <a:rPr lang="en-GB" sz="2400" b="1" dirty="0" smtClean="0"/>
              <a:t>.</a:t>
            </a:r>
            <a:endParaRPr lang="en-GB" sz="24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9275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z="4000" dirty="0">
                <a:solidFill>
                  <a:srgbClr val="E7F719"/>
                </a:solidFill>
              </a:rPr>
              <a:t>Anatomy of the Autonomic Nervous System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57313"/>
            <a:ext cx="8507288" cy="5240039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sz="4400" dirty="0" smtClean="0">
                <a:latin typeface="Times New Roman" pitchFamily="18" charset="0"/>
              </a:rPr>
              <a:t>Autonomic nervous system comprises three divisions:</a:t>
            </a:r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en-GB" sz="3600" b="1" dirty="0" smtClean="0"/>
              <a:t>Parasympathetic </a:t>
            </a:r>
            <a:r>
              <a:rPr lang="en-GB" sz="3600" b="1" dirty="0"/>
              <a:t>Division (</a:t>
            </a:r>
            <a:r>
              <a:rPr lang="en-GB" sz="3600" b="1" dirty="0" err="1"/>
              <a:t>craniosacral</a:t>
            </a:r>
            <a:r>
              <a:rPr lang="en-GB" sz="3600" b="1" dirty="0"/>
              <a:t>) </a:t>
            </a:r>
            <a:endParaRPr lang="en-GB" sz="3600" b="1" dirty="0" smtClean="0"/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en-GB" sz="3600" b="1" dirty="0"/>
              <a:t>Sympathetic Division (thoracolumbar) </a:t>
            </a:r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en-GB" sz="3600" b="1" dirty="0"/>
              <a:t>Enteric Nervous System </a:t>
            </a:r>
            <a:r>
              <a:rPr lang="en-GB" sz="3600" b="1" dirty="0" smtClean="0"/>
              <a:t>Division</a:t>
            </a:r>
            <a:endParaRPr lang="en-GB" sz="3600" b="1" dirty="0"/>
          </a:p>
        </p:txBody>
      </p:sp>
    </p:spTree>
    <p:extLst>
      <p:ext uri="{BB962C8B-B14F-4D97-AF65-F5344CB8AC3E}">
        <p14:creationId xmlns:p14="http://schemas.microsoft.com/office/powerpoint/2010/main" val="4178229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>
                <a:solidFill>
                  <a:schemeClr val="hlink"/>
                </a:solidFill>
                <a:latin typeface="Times New Roman" pitchFamily="18" charset="0"/>
              </a:rPr>
              <a:t>Parasympathetic system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165448"/>
            <a:ext cx="8964488" cy="4495800"/>
          </a:xfrm>
        </p:spPr>
        <p:txBody>
          <a:bodyPr/>
          <a:lstStyle/>
          <a:p>
            <a:pPr eaLnBrk="1" hangingPunct="1"/>
            <a:r>
              <a:rPr lang="en-GB" sz="2800" dirty="0">
                <a:latin typeface="Times New Roman" pitchFamily="18" charset="0"/>
              </a:rPr>
              <a:t>Consists of pre-ganglionic and post-ganglionic fibres</a:t>
            </a:r>
          </a:p>
          <a:p>
            <a:pPr eaLnBrk="1" hangingPunct="1"/>
            <a:r>
              <a:rPr lang="en-GB" sz="2800" dirty="0" smtClean="0">
                <a:latin typeface="Times New Roman" pitchFamily="18" charset="0"/>
              </a:rPr>
              <a:t>Originate </a:t>
            </a:r>
            <a:r>
              <a:rPr lang="en-GB" sz="2800" dirty="0">
                <a:latin typeface="Times New Roman" pitchFamily="18" charset="0"/>
              </a:rPr>
              <a:t>in nuclei within the CNS and give rise to preganglionic efferent </a:t>
            </a:r>
            <a:r>
              <a:rPr lang="en-GB" sz="2800" dirty="0" err="1">
                <a:latin typeface="Times New Roman" pitchFamily="18" charset="0"/>
              </a:rPr>
              <a:t>fibers</a:t>
            </a:r>
            <a:r>
              <a:rPr lang="en-GB" sz="2800" dirty="0">
                <a:latin typeface="Times New Roman" pitchFamily="18" charset="0"/>
              </a:rPr>
              <a:t> that exit from the brain stem or spinal cord and terminate in motor ganglia</a:t>
            </a:r>
          </a:p>
          <a:p>
            <a:pPr eaLnBrk="1" hangingPunct="1"/>
            <a:r>
              <a:rPr lang="en-GB" sz="2800" dirty="0" smtClean="0">
                <a:latin typeface="Times New Roman" pitchFamily="18" charset="0"/>
              </a:rPr>
              <a:t>The </a:t>
            </a:r>
            <a:r>
              <a:rPr lang="en-GB" sz="2800" dirty="0">
                <a:latin typeface="Times New Roman" pitchFamily="18" charset="0"/>
              </a:rPr>
              <a:t>parasympathetic preganglionic </a:t>
            </a:r>
            <a:r>
              <a:rPr lang="en-GB" sz="2800" dirty="0" err="1">
                <a:latin typeface="Times New Roman" pitchFamily="18" charset="0"/>
              </a:rPr>
              <a:t>fibers</a:t>
            </a:r>
            <a:r>
              <a:rPr lang="en-GB" sz="2800" dirty="0">
                <a:latin typeface="Times New Roman" pitchFamily="18" charset="0"/>
              </a:rPr>
              <a:t> leave the CNS through </a:t>
            </a:r>
            <a:endParaRPr lang="en-GB" sz="2800" dirty="0" smtClean="0">
              <a:latin typeface="Times New Roman" pitchFamily="18" charset="0"/>
            </a:endParaRPr>
          </a:p>
          <a:p>
            <a:pPr lvl="1" eaLnBrk="1" hangingPunct="1"/>
            <a:r>
              <a:rPr lang="en-GB" sz="2400" dirty="0">
                <a:latin typeface="Times New Roman" pitchFamily="18" charset="0"/>
              </a:rPr>
              <a:t>T</a:t>
            </a:r>
            <a:r>
              <a:rPr lang="en-GB" sz="2400" dirty="0" smtClean="0">
                <a:latin typeface="Times New Roman" pitchFamily="18" charset="0"/>
              </a:rPr>
              <a:t>he </a:t>
            </a:r>
            <a:r>
              <a:rPr lang="en-GB" sz="2400" dirty="0">
                <a:latin typeface="Times New Roman" pitchFamily="18" charset="0"/>
              </a:rPr>
              <a:t>cranial nerves </a:t>
            </a:r>
            <a:r>
              <a:rPr lang="en-GB" sz="2400" dirty="0" smtClean="0">
                <a:latin typeface="Times New Roman" pitchFamily="18" charset="0"/>
              </a:rPr>
              <a:t>(third</a:t>
            </a:r>
            <a:r>
              <a:rPr lang="en-GB" sz="2400" dirty="0">
                <a:latin typeface="Times New Roman" pitchFamily="18" charset="0"/>
              </a:rPr>
              <a:t>, seventh, ninth, and tenth) </a:t>
            </a:r>
          </a:p>
          <a:p>
            <a:pPr lvl="1" eaLnBrk="1" hangingPunct="1"/>
            <a:r>
              <a:rPr lang="en-GB" sz="2400" dirty="0" smtClean="0">
                <a:latin typeface="Times New Roman" pitchFamily="18" charset="0"/>
              </a:rPr>
              <a:t>The </a:t>
            </a:r>
            <a:r>
              <a:rPr lang="en-GB" sz="2400" dirty="0">
                <a:latin typeface="Times New Roman" pitchFamily="18" charset="0"/>
              </a:rPr>
              <a:t>third and fourth sacral spinal roots.</a:t>
            </a:r>
          </a:p>
          <a:p>
            <a:pPr eaLnBrk="1" hangingPunct="1"/>
            <a:r>
              <a:rPr lang="en-GB" sz="2800" dirty="0" smtClean="0">
                <a:latin typeface="Times New Roman" pitchFamily="18" charset="0"/>
              </a:rPr>
              <a:t>Parasympathetic ganglia lie close to or within the target organ and supply</a:t>
            </a:r>
            <a:r>
              <a:rPr lang="en-GB" sz="2800" dirty="0">
                <a:latin typeface="Times New Roman" pitchFamily="18" charset="0"/>
              </a:rPr>
              <a:t>: </a:t>
            </a:r>
          </a:p>
          <a:p>
            <a:pPr lvl="1" eaLnBrk="1" hangingPunct="1"/>
            <a:r>
              <a:rPr lang="en-GB" sz="2400" dirty="0">
                <a:latin typeface="Times New Roman" pitchFamily="18" charset="0"/>
              </a:rPr>
              <a:t>Cardiac &amp; smooth muscle</a:t>
            </a:r>
          </a:p>
          <a:p>
            <a:pPr lvl="1" eaLnBrk="1" hangingPunct="1"/>
            <a:r>
              <a:rPr lang="en-GB" sz="2400" dirty="0">
                <a:latin typeface="Times New Roman" pitchFamily="18" charset="0"/>
              </a:rPr>
              <a:t>Gland cells, and nerve terminals</a:t>
            </a:r>
          </a:p>
          <a:p>
            <a:pPr eaLnBrk="1" hangingPunct="1"/>
            <a:endParaRPr lang="en-GB" sz="2800" dirty="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0407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7172" name="Picture 4" descr="pic v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44450"/>
            <a:ext cx="9504363" cy="69056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2749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dirty="0">
                <a:solidFill>
                  <a:schemeClr val="hlink"/>
                </a:solidFill>
                <a:latin typeface="Times New Roman" pitchFamily="18" charset="0"/>
              </a:rPr>
              <a:t>Sympathetic </a:t>
            </a:r>
            <a:r>
              <a:rPr lang="en-GB" dirty="0" smtClean="0">
                <a:solidFill>
                  <a:schemeClr val="hlink"/>
                </a:solidFill>
                <a:latin typeface="Times New Roman" pitchFamily="18" charset="0"/>
              </a:rPr>
              <a:t>System</a:t>
            </a:r>
            <a:endParaRPr lang="en-GB" dirty="0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340768"/>
            <a:ext cx="8363272" cy="4755232"/>
          </a:xfrm>
        </p:spPr>
        <p:txBody>
          <a:bodyPr/>
          <a:lstStyle/>
          <a:p>
            <a:pPr eaLnBrk="1" hangingPunct="1"/>
            <a:r>
              <a:rPr lang="en-GB" sz="2400" dirty="0">
                <a:latin typeface="Times New Roman" pitchFamily="18" charset="0"/>
              </a:rPr>
              <a:t>Consists of pre-ganglionic and post-ganglionic fibres</a:t>
            </a:r>
          </a:p>
          <a:p>
            <a:pPr eaLnBrk="1" hangingPunct="1"/>
            <a:r>
              <a:rPr lang="en-GB" sz="2400" dirty="0" smtClean="0">
                <a:latin typeface="Times New Roman" pitchFamily="18" charset="0"/>
              </a:rPr>
              <a:t>Sympathetic outflow leaves the CNS in the thoracic &amp; lumbar spinal roots.</a:t>
            </a:r>
          </a:p>
          <a:p>
            <a:pPr eaLnBrk="1" hangingPunct="1"/>
            <a:r>
              <a:rPr lang="en-GB" sz="2400" dirty="0" smtClean="0">
                <a:latin typeface="Times New Roman" pitchFamily="18" charset="0"/>
              </a:rPr>
              <a:t>Sympathetic form two paravertebral chains plus some midline ganglia.</a:t>
            </a:r>
          </a:p>
          <a:p>
            <a:pPr eaLnBrk="1" hangingPunct="1"/>
            <a:r>
              <a:rPr lang="en-GB" sz="2400" dirty="0">
                <a:latin typeface="Times New Roman" pitchFamily="18" charset="0"/>
              </a:rPr>
              <a:t>Originate in nuclei within the CNS and give rise to preganglionic efferent </a:t>
            </a:r>
            <a:r>
              <a:rPr lang="en-GB" sz="2400" dirty="0" err="1">
                <a:latin typeface="Times New Roman" pitchFamily="18" charset="0"/>
              </a:rPr>
              <a:t>fibers</a:t>
            </a:r>
            <a:r>
              <a:rPr lang="en-GB" sz="2400" dirty="0">
                <a:latin typeface="Times New Roman" pitchFamily="18" charset="0"/>
              </a:rPr>
              <a:t> that exit from the brain stem or spinal cord and terminate in motor ganglia</a:t>
            </a:r>
          </a:p>
          <a:p>
            <a:pPr eaLnBrk="1" hangingPunct="1"/>
            <a:r>
              <a:rPr lang="en-GB" sz="2400" dirty="0" smtClean="0">
                <a:latin typeface="Times New Roman" pitchFamily="18" charset="0"/>
              </a:rPr>
              <a:t>Supply</a:t>
            </a:r>
            <a:r>
              <a:rPr lang="en-GB" sz="2400" dirty="0">
                <a:latin typeface="Times New Roman" pitchFamily="18" charset="0"/>
              </a:rPr>
              <a:t>: </a:t>
            </a:r>
          </a:p>
          <a:p>
            <a:pPr lvl="1" eaLnBrk="1" hangingPunct="1"/>
            <a:r>
              <a:rPr lang="en-GB" sz="2000" dirty="0">
                <a:latin typeface="Times New Roman" pitchFamily="18" charset="0"/>
              </a:rPr>
              <a:t>Cardiac &amp; smooth muscle</a:t>
            </a:r>
          </a:p>
          <a:p>
            <a:pPr lvl="1" eaLnBrk="1" hangingPunct="1"/>
            <a:r>
              <a:rPr lang="en-GB" sz="2000" dirty="0">
                <a:latin typeface="Times New Roman" pitchFamily="18" charset="0"/>
              </a:rPr>
              <a:t>Gland cells, and nerve terminals</a:t>
            </a:r>
          </a:p>
          <a:p>
            <a:pPr lvl="1" eaLnBrk="1" hangingPunct="1"/>
            <a:r>
              <a:rPr lang="en-GB" sz="2000" dirty="0">
                <a:latin typeface="Times New Roman" pitchFamily="18" charset="0"/>
              </a:rPr>
              <a:t>Renal vascular smooth muscle</a:t>
            </a:r>
          </a:p>
          <a:p>
            <a:pPr eaLnBrk="1" hangingPunct="1"/>
            <a:r>
              <a:rPr lang="en-GB" sz="2400" dirty="0">
                <a:latin typeface="Times New Roman" pitchFamily="18" charset="0"/>
              </a:rPr>
              <a:t>Receptors: Nicotinic, muscarinic &amp; </a:t>
            </a:r>
            <a:r>
              <a:rPr lang="en-GB" sz="2400" dirty="0" err="1" smtClean="0">
                <a:latin typeface="Times New Roman" pitchFamily="18" charset="0"/>
              </a:rPr>
              <a:t>Dopanergic</a:t>
            </a:r>
            <a:endParaRPr lang="en-GB" sz="2400" dirty="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7209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073"/>
            <a:ext cx="9144000" cy="6858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0" y="6239053"/>
            <a:ext cx="9129401" cy="646331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r>
              <a:rPr lang="en-GB" dirty="0" err="1"/>
              <a:t>ACh</a:t>
            </a:r>
            <a:r>
              <a:rPr lang="en-GB" dirty="0"/>
              <a:t>, acetylcholine; D, dopamine; </a:t>
            </a:r>
            <a:r>
              <a:rPr lang="en-GB" dirty="0" err="1"/>
              <a:t>Epi</a:t>
            </a:r>
            <a:r>
              <a:rPr lang="en-GB" dirty="0"/>
              <a:t>, epinephrine; </a:t>
            </a:r>
            <a:endParaRPr lang="en-GB" dirty="0" smtClean="0"/>
          </a:p>
          <a:p>
            <a:r>
              <a:rPr lang="en-GB" dirty="0" smtClean="0"/>
              <a:t>M</a:t>
            </a:r>
            <a:r>
              <a:rPr lang="en-GB" dirty="0"/>
              <a:t>, muscarinic receptors; N, nicotinic receptors; NE, norepinephrine.</a:t>
            </a:r>
          </a:p>
        </p:txBody>
      </p:sp>
    </p:spTree>
    <p:extLst>
      <p:ext uri="{BB962C8B-B14F-4D97-AF65-F5344CB8AC3E}">
        <p14:creationId xmlns:p14="http://schemas.microsoft.com/office/powerpoint/2010/main" val="20578380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79512" y="260649"/>
            <a:ext cx="8712968" cy="6048672"/>
          </a:xfrm>
        </p:spPr>
        <p:txBody>
          <a:bodyPr/>
          <a:lstStyle/>
          <a:p>
            <a:pPr marL="0" indent="0">
              <a:buNone/>
            </a:pPr>
            <a:r>
              <a:rPr lang="en-GB" sz="2800" b="1" u="sng" dirty="0" smtClean="0"/>
              <a:t>KEY:</a:t>
            </a:r>
          </a:p>
          <a:p>
            <a:r>
              <a:rPr lang="en-GB" sz="2800" dirty="0" smtClean="0"/>
              <a:t>Only </a:t>
            </a:r>
            <a:r>
              <a:rPr lang="en-GB" sz="2800" dirty="0"/>
              <a:t>the primary </a:t>
            </a:r>
            <a:r>
              <a:rPr lang="en-GB" sz="2800" dirty="0" smtClean="0"/>
              <a:t>transmitter substances </a:t>
            </a:r>
            <a:r>
              <a:rPr lang="en-GB" sz="2800" dirty="0"/>
              <a:t>are shown. Parasympathetic ganglia are not shown because most are in or near the wall of the organ </a:t>
            </a:r>
            <a:r>
              <a:rPr lang="en-GB" sz="2800" dirty="0" smtClean="0"/>
              <a:t>innervated.</a:t>
            </a:r>
          </a:p>
          <a:p>
            <a:r>
              <a:rPr lang="en-GB" sz="2800" dirty="0" smtClean="0"/>
              <a:t>Cholinergic </a:t>
            </a:r>
            <a:r>
              <a:rPr lang="en-GB" sz="2800" dirty="0"/>
              <a:t>nerves are </a:t>
            </a:r>
            <a:r>
              <a:rPr lang="en-GB" sz="2800" dirty="0" smtClean="0"/>
              <a:t>shown in </a:t>
            </a:r>
            <a:r>
              <a:rPr lang="en-GB" sz="2800" dirty="0"/>
              <a:t>blue; noradrenergic in red; and dopaminergic in green. </a:t>
            </a:r>
            <a:endParaRPr lang="en-GB" sz="2800" dirty="0" smtClean="0"/>
          </a:p>
          <a:p>
            <a:r>
              <a:rPr lang="en-GB" sz="2800" dirty="0"/>
              <a:t>S</a:t>
            </a:r>
            <a:r>
              <a:rPr lang="en-GB" sz="2800" dirty="0" smtClean="0"/>
              <a:t>ympathetic </a:t>
            </a:r>
            <a:r>
              <a:rPr lang="en-GB" sz="2800" dirty="0"/>
              <a:t>postganglionic </a:t>
            </a:r>
            <a:r>
              <a:rPr lang="en-GB" sz="2800" dirty="0" err="1"/>
              <a:t>fibers</a:t>
            </a:r>
            <a:r>
              <a:rPr lang="en-GB" sz="2800" dirty="0"/>
              <a:t> release acetylcholine or </a:t>
            </a:r>
            <a:r>
              <a:rPr lang="en-GB" sz="2800" dirty="0" smtClean="0"/>
              <a:t>dopamine.</a:t>
            </a:r>
          </a:p>
          <a:p>
            <a:r>
              <a:rPr lang="en-GB" sz="2800" dirty="0" smtClean="0"/>
              <a:t>The </a:t>
            </a:r>
            <a:r>
              <a:rPr lang="en-GB" sz="2800" dirty="0"/>
              <a:t>adrenal medulla, a modified sympathetic ganglion, receives sympathetic preganglionic </a:t>
            </a:r>
            <a:r>
              <a:rPr lang="en-GB" sz="2800" dirty="0" err="1"/>
              <a:t>fibers</a:t>
            </a:r>
            <a:r>
              <a:rPr lang="en-GB" sz="2800" dirty="0"/>
              <a:t> and releases epinephrine </a:t>
            </a:r>
            <a:r>
              <a:rPr lang="en-GB" sz="2800" dirty="0" smtClean="0"/>
              <a:t>and norepinephrine </a:t>
            </a:r>
            <a:r>
              <a:rPr lang="en-GB" sz="2800" dirty="0"/>
              <a:t>into the blood. </a:t>
            </a:r>
            <a:endParaRPr lang="en-GB" sz="2800" dirty="0" smtClean="0"/>
          </a:p>
        </p:txBody>
      </p:sp>
    </p:spTree>
    <p:extLst>
      <p:ext uri="{BB962C8B-B14F-4D97-AF65-F5344CB8AC3E}">
        <p14:creationId xmlns:p14="http://schemas.microsoft.com/office/powerpoint/2010/main" val="1126454578"/>
      </p:ext>
    </p:extLst>
  </p:cSld>
  <p:clrMapOvr>
    <a:masterClrMapping/>
  </p:clrMapOvr>
</p:sld>
</file>

<file path=ppt/theme/theme1.xml><?xml version="1.0" encoding="utf-8"?>
<a:theme xmlns:a="http://schemas.openxmlformats.org/drawingml/2006/main" name="Mountain Top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Mountain To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untain Top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</TotalTime>
  <Words>733</Words>
  <Application>Microsoft Office PowerPoint</Application>
  <PresentationFormat>On-screen Show (4:3)</PresentationFormat>
  <Paragraphs>59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Mountain Top</vt:lpstr>
      <vt:lpstr>INTRODUCTION TO AUTONOMIC PHARMACOLOGY</vt:lpstr>
      <vt:lpstr>INTRODUCTION</vt:lpstr>
      <vt:lpstr>Autonomic Pharmacology </vt:lpstr>
      <vt:lpstr>Anatomy of the Autonomic Nervous System</vt:lpstr>
      <vt:lpstr>Parasympathetic system</vt:lpstr>
      <vt:lpstr>PowerPoint Presentation</vt:lpstr>
      <vt:lpstr>Sympathetic System</vt:lpstr>
      <vt:lpstr>PowerPoint Presentation</vt:lpstr>
      <vt:lpstr>PowerPoint Presentation</vt:lpstr>
      <vt:lpstr>The Enteric Nervous System</vt:lpstr>
      <vt:lpstr>PowerPoint Presentation</vt:lpstr>
      <vt:lpstr>Functions of the Autonomic Nervous System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AUTONOMIC PHARMACOLOGY</dc:title>
  <dc:creator>Dr. Kimaiga H.O. MBChB (UoN)</dc:creator>
  <cp:lastModifiedBy>Dr. Kimaiga H.O. MBChB (UoN)</cp:lastModifiedBy>
  <cp:revision>23</cp:revision>
  <dcterms:created xsi:type="dcterms:W3CDTF">2013-05-05T10:22:18Z</dcterms:created>
  <dcterms:modified xsi:type="dcterms:W3CDTF">2013-06-21T00:05:46Z</dcterms:modified>
</cp:coreProperties>
</file>