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81" r:id="rId3"/>
    <p:sldId id="282" r:id="rId4"/>
    <p:sldId id="283" r:id="rId5"/>
    <p:sldId id="289" r:id="rId6"/>
    <p:sldId id="290" r:id="rId7"/>
    <p:sldId id="284" r:id="rId8"/>
    <p:sldId id="285" r:id="rId9"/>
    <p:sldId id="292" r:id="rId10"/>
    <p:sldId id="294" r:id="rId11"/>
    <p:sldId id="295" r:id="rId12"/>
    <p:sldId id="296" r:id="rId13"/>
    <p:sldId id="305" r:id="rId14"/>
    <p:sldId id="297" r:id="rId15"/>
    <p:sldId id="291" r:id="rId16"/>
    <p:sldId id="298" r:id="rId17"/>
    <p:sldId id="299" r:id="rId18"/>
    <p:sldId id="306" r:id="rId19"/>
    <p:sldId id="303" r:id="rId20"/>
    <p:sldId id="301" r:id="rId21"/>
    <p:sldId id="302" r:id="rId22"/>
    <p:sldId id="304" r:id="rId23"/>
    <p:sldId id="300" r:id="rId24"/>
    <p:sldId id="29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0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84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invGray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fld id="{DA4ECD05-BF53-4B28-BB30-78FEB546C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54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C7580-A3ED-41E0-9436-A97A45219647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305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7FB-4814-41F9-AAD3-528AD9D0943D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266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206D5-2BD9-4466-B0E8-5600C52120FE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3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79BBE-A784-4BD6-BB13-0AFE8269DF8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86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0A534-9D14-4032-9DC9-7B94C46025A9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252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69695-303E-4636-B0AC-935A2CBB91AD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371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F0713-9C33-4125-AF27-F24C23A6F0EB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12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38C3F-F7AB-4389-9E72-49DCD61B4B1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773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CE950-8786-47FF-BAA9-8A57D57766D5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3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9F947-C3E9-4938-A9C2-65A14D8ABA4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57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1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2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3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4" name="Freeform 6"/>
          <p:cNvSpPr>
            <a:spLocks/>
          </p:cNvSpPr>
          <p:nvPr/>
        </p:nvSpPr>
        <p:spPr bwMode="invGray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5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6" name="Freeform 8"/>
          <p:cNvSpPr>
            <a:spLocks/>
          </p:cNvSpPr>
          <p:nvPr/>
        </p:nvSpPr>
        <p:spPr bwMode="white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7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		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69402479-71D7-4A3C-8B7A-2E9F7D866F1C}" type="slidenum">
              <a:rPr lang="en-US">
                <a:solidFill>
                  <a:srgbClr val="FFFFCC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89884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NITRIC OXIDE</a:t>
            </a:r>
            <a:br>
              <a:rPr lang="en-US" b="1" dirty="0" smtClean="0"/>
            </a:br>
            <a:r>
              <a:rPr lang="en-US" b="1" dirty="0" smtClean="0"/>
              <a:t>(NO)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KIMAIGA H.O</a:t>
            </a:r>
          </a:p>
          <a:p>
            <a:pPr lvl="0"/>
            <a:r>
              <a:rPr lang="en-US" b="1" dirty="0" smtClean="0"/>
              <a:t>MBChB (University of Nairobi)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32334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GB" b="1" dirty="0"/>
              <a:t>Tyrosine Nitration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257800"/>
          </a:xfrm>
        </p:spPr>
        <p:txBody>
          <a:bodyPr/>
          <a:lstStyle/>
          <a:p>
            <a:pPr lvl="0"/>
            <a:r>
              <a:rPr lang="en-GB" dirty="0" smtClean="0"/>
              <a:t>NO </a:t>
            </a:r>
            <a:r>
              <a:rPr lang="en-GB" dirty="0"/>
              <a:t>reacts with super oxide to form per oxy nitrite which is a powerful oxidant that leads to DNA damage, irreversible nitration of tyrosine, oxidation of cysteine to disulphides or to various oxides</a:t>
            </a:r>
          </a:p>
          <a:p>
            <a:pPr lvl="0"/>
            <a:r>
              <a:rPr lang="en-GB" dirty="0"/>
              <a:t>Protein tyrosine nitration is used as a marker for the presence of oxidative and </a:t>
            </a:r>
            <a:r>
              <a:rPr lang="en-GB" dirty="0" err="1"/>
              <a:t>nitroso</a:t>
            </a:r>
            <a:r>
              <a:rPr lang="en-GB" dirty="0"/>
              <a:t> active stress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743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GB" b="1" dirty="0"/>
              <a:t>Inactivation of Nitric </a:t>
            </a:r>
            <a:r>
              <a:rPr lang="en-GB" b="1" dirty="0" smtClean="0"/>
              <a:t>Oxide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257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dirty="0" smtClean="0"/>
              <a:t>NO </a:t>
            </a:r>
            <a:r>
              <a:rPr lang="en-GB" dirty="0"/>
              <a:t>is labile and reacts with metals and reactive oxygen species</a:t>
            </a:r>
          </a:p>
          <a:p>
            <a:pPr lvl="0"/>
            <a:r>
              <a:rPr lang="en-GB" dirty="0"/>
              <a:t>It reacts with </a:t>
            </a:r>
            <a:r>
              <a:rPr lang="en-GB" dirty="0" err="1"/>
              <a:t>heme</a:t>
            </a:r>
            <a:r>
              <a:rPr lang="en-GB" dirty="0"/>
              <a:t> and </a:t>
            </a:r>
            <a:r>
              <a:rPr lang="en-GB" dirty="0" err="1"/>
              <a:t>hemoproteins</a:t>
            </a:r>
            <a:r>
              <a:rPr lang="en-GB" dirty="0"/>
              <a:t> including </a:t>
            </a:r>
            <a:r>
              <a:rPr lang="en-GB" dirty="0" err="1"/>
              <a:t>oxyhemoglobin</a:t>
            </a:r>
            <a:endParaRPr lang="en-GB" dirty="0"/>
          </a:p>
          <a:p>
            <a:pPr lvl="0"/>
            <a:r>
              <a:rPr lang="en-GB" dirty="0" err="1"/>
              <a:t>Oxyhemoglobin</a:t>
            </a:r>
            <a:r>
              <a:rPr lang="en-GB" dirty="0"/>
              <a:t> </a:t>
            </a:r>
            <a:r>
              <a:rPr lang="en-GB" dirty="0" err="1"/>
              <a:t>catalyzes</a:t>
            </a:r>
            <a:r>
              <a:rPr lang="en-GB" dirty="0"/>
              <a:t> NO oxidation to nitrate</a:t>
            </a:r>
          </a:p>
          <a:p>
            <a:pPr lvl="0"/>
            <a:r>
              <a:rPr lang="en-GB" dirty="0"/>
              <a:t>Reaction with </a:t>
            </a:r>
            <a:r>
              <a:rPr lang="en-GB" dirty="0" err="1"/>
              <a:t>Hb</a:t>
            </a:r>
            <a:r>
              <a:rPr lang="en-GB" dirty="0"/>
              <a:t> may result in partial S-</a:t>
            </a:r>
            <a:r>
              <a:rPr lang="en-GB" dirty="0" err="1"/>
              <a:t>Nitrosylation</a:t>
            </a:r>
            <a:r>
              <a:rPr lang="en-GB" dirty="0"/>
              <a:t> of </a:t>
            </a:r>
            <a:r>
              <a:rPr lang="en-GB" dirty="0" err="1"/>
              <a:t>Hb</a:t>
            </a:r>
            <a:r>
              <a:rPr lang="en-GB" dirty="0"/>
              <a:t> resulting to NO transport throughout the vasculature </a:t>
            </a:r>
          </a:p>
          <a:p>
            <a:pPr lvl="0"/>
            <a:r>
              <a:rPr lang="en-GB" dirty="0"/>
              <a:t>NO is also inactivated by superoxide hence scavengers of super oxide anion will enhance its potency and prolong its duration of action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3644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GB" b="1" dirty="0" smtClean="0"/>
              <a:t>PHARMACOLOGICAL MANIPULATION OF NO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5257800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 smtClean="0"/>
              <a:t>Inhibitors </a:t>
            </a:r>
            <a:r>
              <a:rPr lang="en-GB" b="1" u="sng" dirty="0"/>
              <a:t>of NO Synthase</a:t>
            </a:r>
            <a:endParaRPr lang="en-GB" u="sng" dirty="0"/>
          </a:p>
          <a:p>
            <a:pPr lvl="0"/>
            <a:r>
              <a:rPr lang="en-GB" dirty="0"/>
              <a:t>Inhibitors of NO synthase are arginine </a:t>
            </a:r>
            <a:r>
              <a:rPr lang="en-GB" dirty="0" err="1"/>
              <a:t>analogs</a:t>
            </a:r>
            <a:r>
              <a:rPr lang="en-GB" dirty="0"/>
              <a:t> that bind to NO synthase arginine binding site</a:t>
            </a:r>
          </a:p>
          <a:p>
            <a:pPr lvl="0"/>
            <a:r>
              <a:rPr lang="en-GB" dirty="0"/>
              <a:t>Most of the NO synthase inhibitors are not selective for the isoforms; they will bind all the three </a:t>
            </a:r>
            <a:r>
              <a:rPr lang="en-GB" dirty="0" err="1"/>
              <a:t>isozymes</a:t>
            </a:r>
            <a:r>
              <a:rPr lang="en-GB" dirty="0"/>
              <a:t> of NO synthase (NOS-1 – NOS-3) </a:t>
            </a:r>
          </a:p>
        </p:txBody>
      </p:sp>
    </p:spTree>
    <p:extLst>
      <p:ext uri="{BB962C8B-B14F-4D97-AF65-F5344CB8AC3E}">
        <p14:creationId xmlns:p14="http://schemas.microsoft.com/office/powerpoint/2010/main" val="1613644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399"/>
            <a:ext cx="9144000" cy="4800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1311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GB" b="1" dirty="0"/>
              <a:t>NO </a:t>
            </a:r>
            <a:r>
              <a:rPr lang="en-GB" b="1" dirty="0" smtClean="0"/>
              <a:t>Donors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257800"/>
          </a:xfrm>
        </p:spPr>
        <p:txBody>
          <a:bodyPr>
            <a:normAutofit lnSpcReduction="10000"/>
          </a:bodyPr>
          <a:lstStyle/>
          <a:p>
            <a:pPr lvl="0"/>
            <a:r>
              <a:rPr lang="en-GB" dirty="0"/>
              <a:t>Are used to elicit smooth muscle relaxation </a:t>
            </a:r>
          </a:p>
          <a:p>
            <a:pPr marL="0" indent="0">
              <a:buNone/>
            </a:pPr>
            <a:r>
              <a:rPr lang="en-GB" b="1" dirty="0"/>
              <a:t>Organic Nitrates</a:t>
            </a:r>
            <a:endParaRPr lang="en-GB" dirty="0"/>
          </a:p>
          <a:p>
            <a:pPr lvl="0"/>
            <a:r>
              <a:rPr lang="en-GB" b="1" dirty="0" err="1"/>
              <a:t>Nitroglycerine</a:t>
            </a:r>
            <a:r>
              <a:rPr lang="en-GB" dirty="0"/>
              <a:t>; used in the management of angina pectoris. It dilates the veins and coronary arteries. The drug is metabolized to NO by mitochondrial aldehyde </a:t>
            </a:r>
            <a:r>
              <a:rPr lang="en-GB" dirty="0" err="1"/>
              <a:t>reductase</a:t>
            </a:r>
            <a:r>
              <a:rPr lang="en-GB" dirty="0"/>
              <a:t> </a:t>
            </a:r>
          </a:p>
          <a:p>
            <a:pPr lvl="0"/>
            <a:r>
              <a:rPr lang="en-GB" b="1" dirty="0" err="1"/>
              <a:t>Isosomide</a:t>
            </a:r>
            <a:r>
              <a:rPr lang="en-GB" dirty="0"/>
              <a:t> </a:t>
            </a:r>
            <a:r>
              <a:rPr lang="en-GB" b="1" dirty="0" err="1"/>
              <a:t>dinitrate</a:t>
            </a:r>
            <a:r>
              <a:rPr lang="en-GB" b="1" dirty="0"/>
              <a:t>; </a:t>
            </a:r>
            <a:r>
              <a:rPr lang="en-GB" dirty="0"/>
              <a:t>is metabolized to NO releasing species. Continues administration of organic nitrates leads to loss of therapeutic effect and this tolerance may derive from NO mediated inhibition of mitochondrial aldehyde </a:t>
            </a:r>
            <a:r>
              <a:rPr lang="en-GB" dirty="0" err="1"/>
              <a:t>reductase</a:t>
            </a:r>
            <a:r>
              <a:rPr lang="en-GB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5855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b="1" dirty="0"/>
              <a:t>Organic Nitrites</a:t>
            </a:r>
            <a:endParaRPr lang="en-GB" dirty="0"/>
          </a:p>
          <a:p>
            <a:pPr lvl="0"/>
            <a:r>
              <a:rPr lang="en-GB" dirty="0"/>
              <a:t>The organic nitrites are arterial vessels dilators e.g. </a:t>
            </a:r>
            <a:r>
              <a:rPr lang="en-GB" dirty="0" err="1"/>
              <a:t>antiangina</a:t>
            </a:r>
            <a:r>
              <a:rPr lang="en-GB" dirty="0"/>
              <a:t> </a:t>
            </a:r>
            <a:r>
              <a:rPr lang="en-GB" dirty="0" err="1"/>
              <a:t>isoamylnitrite</a:t>
            </a:r>
            <a:endParaRPr lang="en-GB" dirty="0"/>
          </a:p>
          <a:p>
            <a:pPr lvl="0"/>
            <a:r>
              <a:rPr lang="en-GB" dirty="0"/>
              <a:t>It also requires metabolic activation to elicit basal relaxation. It does not exhibit rapid tolerance seen in the nitrates </a:t>
            </a:r>
          </a:p>
          <a:p>
            <a:pPr lvl="0"/>
            <a:r>
              <a:rPr lang="en-GB" dirty="0"/>
              <a:t>Sodium </a:t>
            </a:r>
            <a:r>
              <a:rPr lang="en-GB" dirty="0" err="1"/>
              <a:t>nitroprusside</a:t>
            </a:r>
            <a:r>
              <a:rPr lang="en-GB" dirty="0"/>
              <a:t> used in rapid lowering of blood pressure in arterial hypertension. It generates NO in response to light as well as chemical or enzymatic mechanisms in cell membranes.</a:t>
            </a:r>
          </a:p>
          <a:p>
            <a:pPr lvl="0"/>
            <a:r>
              <a:rPr lang="en-GB" dirty="0"/>
              <a:t>Hybrid NO donors involves incorporation of NO donating moieties into currently available cardiovascular drugs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7665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GB" b="1" dirty="0"/>
              <a:t>NO Gas Inhalation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257800"/>
          </a:xfrm>
        </p:spPr>
        <p:txBody>
          <a:bodyPr/>
          <a:lstStyle/>
          <a:p>
            <a:pPr lvl="0"/>
            <a:r>
              <a:rPr lang="en-GB" dirty="0" smtClean="0"/>
              <a:t>Results </a:t>
            </a:r>
            <a:r>
              <a:rPr lang="en-GB" dirty="0"/>
              <a:t>in reduced pulmonary artery pressure and improved perfusion of ventilated areas of the lung.</a:t>
            </a:r>
          </a:p>
          <a:p>
            <a:pPr lvl="0"/>
            <a:r>
              <a:rPr lang="en-GB" dirty="0" err="1"/>
              <a:t>Sildenafile</a:t>
            </a:r>
            <a:r>
              <a:rPr lang="en-GB" dirty="0"/>
              <a:t> is an inhibit of type 5 </a:t>
            </a:r>
            <a:r>
              <a:rPr lang="en-GB" dirty="0" err="1"/>
              <a:t>phosphodiesterase</a:t>
            </a:r>
            <a:r>
              <a:rPr lang="en-GB" dirty="0"/>
              <a:t> and causes prolongation of the duration of NO induced </a:t>
            </a:r>
            <a:r>
              <a:rPr lang="en-GB" dirty="0" err="1"/>
              <a:t>cAMP</a:t>
            </a:r>
            <a:r>
              <a:rPr lang="en-GB" dirty="0"/>
              <a:t> elevations in a variety of tissues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58556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/>
          <a:lstStyle/>
          <a:p>
            <a:pPr algn="l"/>
            <a:r>
              <a:rPr lang="en-GB" b="1" dirty="0" smtClean="0"/>
              <a:t>                  NO in Disease</a:t>
            </a:r>
            <a:br>
              <a:rPr lang="en-GB" b="1" dirty="0" smtClean="0"/>
            </a:br>
            <a:r>
              <a:rPr lang="en-GB" b="1" dirty="0">
                <a:solidFill>
                  <a:srgbClr val="FF0000"/>
                </a:solidFill>
              </a:rPr>
              <a:t>Vascular </a:t>
            </a:r>
            <a:r>
              <a:rPr lang="en-GB" b="1" dirty="0" smtClean="0">
                <a:solidFill>
                  <a:srgbClr val="FF0000"/>
                </a:solidFill>
              </a:rPr>
              <a:t>Effects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dirty="0"/>
              <a:t>Has significant effects on smooth muscle tone and blood pressure because it is a vasodilator</a:t>
            </a:r>
          </a:p>
          <a:p>
            <a:pPr lvl="0"/>
            <a:r>
              <a:rPr lang="en-GB" dirty="0"/>
              <a:t>The endothelium dependent vasodilators e.g. acetylcholine and </a:t>
            </a:r>
            <a:r>
              <a:rPr lang="en-GB" dirty="0" err="1"/>
              <a:t>bradykinnin</a:t>
            </a:r>
            <a:r>
              <a:rPr lang="en-GB" dirty="0"/>
              <a:t> act by increasing intracellular calcium levels which induce NO synthase</a:t>
            </a:r>
          </a:p>
          <a:p>
            <a:pPr lvl="0"/>
            <a:r>
              <a:rPr lang="en-GB" dirty="0"/>
              <a:t>The effect of basal pressure drugs is increased by inhibition of NO synthase</a:t>
            </a:r>
          </a:p>
          <a:p>
            <a:pPr lvl="0"/>
            <a:r>
              <a:rPr lang="en-GB" dirty="0"/>
              <a:t>NO protects against thrombosis and inhibiting proliferation and migration of vascular smooth muscle </a:t>
            </a:r>
          </a:p>
        </p:txBody>
      </p:sp>
    </p:spTree>
    <p:extLst>
      <p:ext uri="{BB962C8B-B14F-4D97-AF65-F5344CB8AC3E}">
        <p14:creationId xmlns:p14="http://schemas.microsoft.com/office/powerpoint/2010/main" val="2645855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 lvl="0"/>
            <a:r>
              <a:rPr lang="en-GB" dirty="0"/>
              <a:t>The antithrombotic effect is also mediated by NO dependent inhibition of platelet aggregation </a:t>
            </a:r>
          </a:p>
          <a:p>
            <a:r>
              <a:rPr lang="en-GB" dirty="0" smtClean="0"/>
              <a:t>Endothelial </a:t>
            </a:r>
            <a:r>
              <a:rPr lang="en-GB" dirty="0"/>
              <a:t>cells respond to these </a:t>
            </a:r>
            <a:r>
              <a:rPr lang="en-GB" dirty="0" err="1"/>
              <a:t>vasorelaxants</a:t>
            </a:r>
            <a:r>
              <a:rPr lang="en-GB" dirty="0"/>
              <a:t> by releasing a soluble </a:t>
            </a:r>
            <a:r>
              <a:rPr lang="en-GB" b="1" dirty="0"/>
              <a:t>endothelial-derived </a:t>
            </a:r>
            <a:r>
              <a:rPr lang="en-GB" b="1" dirty="0" smtClean="0"/>
              <a:t>relaxing factor </a:t>
            </a:r>
            <a:r>
              <a:rPr lang="en-GB" b="1" dirty="0"/>
              <a:t>(EDRF). </a:t>
            </a:r>
            <a:endParaRPr lang="en-GB" b="1" dirty="0" smtClean="0"/>
          </a:p>
          <a:p>
            <a:r>
              <a:rPr lang="en-GB" dirty="0" smtClean="0"/>
              <a:t>EDRF </a:t>
            </a:r>
            <a:r>
              <a:rPr lang="en-GB" dirty="0"/>
              <a:t>acts on vascular muscle to elicit relaxation</a:t>
            </a:r>
            <a:r>
              <a:rPr lang="en-GB" dirty="0" smtClean="0"/>
              <a:t>.</a:t>
            </a:r>
          </a:p>
          <a:p>
            <a:r>
              <a:rPr lang="en-GB" dirty="0"/>
              <a:t>NO is the major bioactive component of EDRF.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162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GB" dirty="0"/>
              <a:t>Both endothelial cells and platelets contain e-NOS which regulates thrombus formation </a:t>
            </a:r>
          </a:p>
          <a:p>
            <a:pPr lvl="0"/>
            <a:r>
              <a:rPr lang="en-GB" dirty="0" err="1"/>
              <a:t>cGMP</a:t>
            </a:r>
            <a:r>
              <a:rPr lang="en-GB" dirty="0"/>
              <a:t> mediates the effect of NO in platelets </a:t>
            </a:r>
          </a:p>
          <a:p>
            <a:pPr lvl="0"/>
            <a:r>
              <a:rPr lang="en-GB" dirty="0"/>
              <a:t>NO reduces endothelial adhesion of monocytes and leucocytes which are the key features of early development of </a:t>
            </a:r>
            <a:r>
              <a:rPr lang="en-GB" dirty="0" err="1"/>
              <a:t>artheromatus</a:t>
            </a:r>
            <a:r>
              <a:rPr lang="en-GB" dirty="0"/>
              <a:t> plugs</a:t>
            </a:r>
          </a:p>
          <a:p>
            <a:pPr lvl="0"/>
            <a:r>
              <a:rPr lang="en-GB" dirty="0"/>
              <a:t>NO may also act as an antioxidant; blocking oxidation of LDL preventing/reducing of foam cells </a:t>
            </a:r>
          </a:p>
          <a:p>
            <a:pPr lvl="0"/>
            <a:r>
              <a:rPr lang="en-GB" dirty="0"/>
              <a:t>Plug formation is affected by NO-dependent reduction in endothelial cell permeability to lipoproteins</a:t>
            </a:r>
          </a:p>
          <a:p>
            <a:pPr lvl="0"/>
            <a:r>
              <a:rPr lang="en-GB" dirty="0"/>
              <a:t>Arthrosclerosis risk factors such as smoking, </a:t>
            </a:r>
            <a:r>
              <a:rPr lang="en-GB" dirty="0" err="1"/>
              <a:t>hyperlipidemia</a:t>
            </a:r>
            <a:r>
              <a:rPr lang="en-GB" dirty="0"/>
              <a:t>, diabetes and hypertension are associated with decreased endothelial NO production hence you get enhanced </a:t>
            </a:r>
            <a:r>
              <a:rPr lang="en-GB" dirty="0" err="1"/>
              <a:t>arthrogenesis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9845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NITRIC OXIDE (NO</a:t>
            </a:r>
            <a:r>
              <a:rPr lang="en-GB" b="1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Is </a:t>
            </a:r>
            <a:r>
              <a:rPr lang="en-GB" dirty="0"/>
              <a:t>a gaseous molecule that readily diffuses across cell membranes readily and has many physiological functions i.e. is a </a:t>
            </a:r>
          </a:p>
          <a:p>
            <a:pPr lvl="1"/>
            <a:r>
              <a:rPr lang="en-GB" dirty="0"/>
              <a:t>Vessel dilator</a:t>
            </a:r>
          </a:p>
          <a:p>
            <a:pPr lvl="1"/>
            <a:r>
              <a:rPr lang="en-GB" dirty="0"/>
              <a:t>Platelet inhibitor</a:t>
            </a:r>
          </a:p>
          <a:p>
            <a:pPr lvl="1"/>
            <a:r>
              <a:rPr lang="en-GB" dirty="0"/>
              <a:t>Immune regulator and also </a:t>
            </a:r>
          </a:p>
          <a:p>
            <a:pPr lvl="1"/>
            <a:r>
              <a:rPr lang="en-GB" dirty="0"/>
              <a:t>A neurotransmitter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37741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Septic </a:t>
            </a:r>
            <a:r>
              <a:rPr lang="en-GB" b="1" dirty="0" smtClean="0">
                <a:solidFill>
                  <a:srgbClr val="FF0000"/>
                </a:solidFill>
              </a:rPr>
              <a:t>Shock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5486400"/>
          </a:xfrm>
        </p:spPr>
        <p:txBody>
          <a:bodyPr/>
          <a:lstStyle/>
          <a:p>
            <a:pPr lvl="0"/>
            <a:r>
              <a:rPr lang="en-GB" dirty="0" err="1" smtClean="0"/>
              <a:t>Lipopolysacharide</a:t>
            </a:r>
            <a:r>
              <a:rPr lang="en-GB" dirty="0" smtClean="0"/>
              <a:t> </a:t>
            </a:r>
            <a:r>
              <a:rPr lang="en-GB" dirty="0"/>
              <a:t>components from bacterial cell wall induce synthesis of inducible NO synthase</a:t>
            </a:r>
          </a:p>
          <a:p>
            <a:pPr lvl="0"/>
            <a:r>
              <a:rPr lang="en-GB" dirty="0"/>
              <a:t>This results in exaggerated hypotension, shock and even death</a:t>
            </a:r>
          </a:p>
          <a:p>
            <a:pPr lvl="0"/>
            <a:r>
              <a:rPr lang="en-GB" dirty="0"/>
              <a:t>The hypotension can be reversed by NO-synthase or compounds that prevent action of NO or scavengers of NO</a:t>
            </a:r>
          </a:p>
          <a:p>
            <a:pPr lvl="0"/>
            <a:r>
              <a:rPr lang="en-GB" dirty="0"/>
              <a:t>Increased urinary excretion of nitrate is a feature of gram negative bacterial infection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3651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Inflammation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257800"/>
          </a:xfrm>
        </p:spPr>
        <p:txBody>
          <a:bodyPr/>
          <a:lstStyle/>
          <a:p>
            <a:pPr lvl="0"/>
            <a:r>
              <a:rPr lang="en-GB" dirty="0" smtClean="0"/>
              <a:t>NO </a:t>
            </a:r>
            <a:r>
              <a:rPr lang="en-GB" dirty="0"/>
              <a:t>is one of the inflammatory mediators </a:t>
            </a:r>
          </a:p>
          <a:p>
            <a:pPr lvl="0"/>
            <a:r>
              <a:rPr lang="en-GB" dirty="0"/>
              <a:t>Cytokines like TNF (</a:t>
            </a:r>
            <a:r>
              <a:rPr lang="en-GB" dirty="0" err="1"/>
              <a:t>Tumor</a:t>
            </a:r>
            <a:r>
              <a:rPr lang="en-GB" dirty="0"/>
              <a:t> Necrosis Factor) and IL1 as well as bacterial derived mediators induce transcription of macrophage NO synthase in leucocytes, </a:t>
            </a:r>
            <a:r>
              <a:rPr lang="en-GB" dirty="0" err="1"/>
              <a:t>fibrinoblasts</a:t>
            </a:r>
            <a:r>
              <a:rPr lang="en-GB" dirty="0"/>
              <a:t> and other cell types</a:t>
            </a:r>
          </a:p>
          <a:p>
            <a:pPr lvl="0"/>
            <a:r>
              <a:rPr lang="en-GB" dirty="0"/>
              <a:t>This accounts for increased levels of NO</a:t>
            </a:r>
          </a:p>
          <a:p>
            <a:pPr lvl="0"/>
            <a:r>
              <a:rPr lang="en-GB" dirty="0"/>
              <a:t>NO is also </a:t>
            </a:r>
            <a:r>
              <a:rPr lang="en-GB" dirty="0" err="1"/>
              <a:t>microbiside</a:t>
            </a:r>
            <a:r>
              <a:rPr lang="en-GB" dirty="0"/>
              <a:t> and may have a role in tissues adopting to inflammatory states but over production may </a:t>
            </a:r>
            <a:r>
              <a:rPr lang="en-GB" dirty="0" err="1"/>
              <a:t>exerrbate</a:t>
            </a:r>
            <a:r>
              <a:rPr lang="en-GB" dirty="0"/>
              <a:t> tissue injury in both acute and inflammatory conditions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3651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 lvl="0"/>
            <a:r>
              <a:rPr lang="en-GB" dirty="0"/>
              <a:t>NO generated during inflammation is involved in vessel dilatation </a:t>
            </a:r>
          </a:p>
          <a:p>
            <a:pPr lvl="0"/>
            <a:r>
              <a:rPr lang="en-GB" dirty="0"/>
              <a:t>Elevated levels of NO and inducible NO-synthase is demonstrated in Psoriasis lesions, airway epithelium in asthma and inflammatory bowel lesions</a:t>
            </a:r>
          </a:p>
          <a:p>
            <a:pPr lvl="0"/>
            <a:r>
              <a:rPr lang="en-GB" dirty="0"/>
              <a:t>It has been shown that NO stimulates synthesis of inflammatory PGs by stimulating COX-2</a:t>
            </a:r>
          </a:p>
          <a:p>
            <a:pPr lvl="0"/>
            <a:r>
              <a:rPr lang="en-GB" dirty="0"/>
              <a:t>NO plays an important protective role in the body via immune cell </a:t>
            </a:r>
            <a:r>
              <a:rPr lang="en-GB" dirty="0" smtClean="0"/>
              <a:t>function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8452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CNS and </a:t>
            </a:r>
            <a:r>
              <a:rPr lang="en-GB" b="1" dirty="0" smtClean="0">
                <a:solidFill>
                  <a:srgbClr val="FF0000"/>
                </a:solidFill>
              </a:rPr>
              <a:t>PNS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257800"/>
          </a:xfrm>
        </p:spPr>
        <p:txBody>
          <a:bodyPr/>
          <a:lstStyle/>
          <a:p>
            <a:pPr lvl="0"/>
            <a:r>
              <a:rPr lang="en-GB" dirty="0" smtClean="0"/>
              <a:t>NO </a:t>
            </a:r>
            <a:r>
              <a:rPr lang="en-GB" dirty="0"/>
              <a:t>has a major role as a NT, as a modulator of ligand gated receptors or both</a:t>
            </a:r>
          </a:p>
          <a:p>
            <a:pPr lvl="0"/>
            <a:r>
              <a:rPr lang="en-GB" dirty="0"/>
              <a:t>In the peripheral nervous system, NO is a mediator for certain NANC actions and that some of these neurons release NO</a:t>
            </a:r>
          </a:p>
          <a:p>
            <a:pPr lvl="0"/>
            <a:r>
              <a:rPr lang="en-GB" dirty="0"/>
              <a:t>Penile erection is caused by release of NO from these neurons</a:t>
            </a:r>
          </a:p>
          <a:p>
            <a:pPr lvl="0"/>
            <a:r>
              <a:rPr lang="en-GB" dirty="0"/>
              <a:t>NO promotes relaxation of smooth muscle in the corpora </a:t>
            </a:r>
            <a:r>
              <a:rPr lang="en-GB" dirty="0" err="1"/>
              <a:t>cavernosa</a:t>
            </a:r>
            <a:r>
              <a:rPr lang="en-GB" dirty="0"/>
              <a:t> resulting in penile erection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58556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772400" cy="838200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Respiratory </a:t>
            </a:r>
            <a:r>
              <a:rPr lang="en-GB" b="1" dirty="0" smtClean="0">
                <a:solidFill>
                  <a:srgbClr val="FF0000"/>
                </a:solidFill>
              </a:rPr>
              <a:t>Disorders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5029200"/>
          </a:xfrm>
        </p:spPr>
        <p:txBody>
          <a:bodyPr/>
          <a:lstStyle/>
          <a:p>
            <a:pPr lvl="0"/>
            <a:r>
              <a:rPr lang="en-GB" dirty="0" smtClean="0"/>
              <a:t>Inhalation </a:t>
            </a:r>
            <a:r>
              <a:rPr lang="en-GB" dirty="0"/>
              <a:t>of NO decreases arterial pressure and improves blood oxygenation</a:t>
            </a:r>
          </a:p>
          <a:p>
            <a:pPr lvl="0"/>
            <a:r>
              <a:rPr lang="en-GB" dirty="0"/>
              <a:t>May have an additional role of relaxing airways smooth muscle and acting as a bronchodilator </a:t>
            </a:r>
          </a:p>
          <a:p>
            <a:pPr lvl="0"/>
            <a:r>
              <a:rPr lang="en-GB" dirty="0"/>
              <a:t>NO improved cardiopulmonary function in patients with pulmonary artery hypertension</a:t>
            </a:r>
          </a:p>
          <a:p>
            <a:pPr lvl="0"/>
            <a:r>
              <a:rPr lang="en-GB" dirty="0"/>
              <a:t>It is also of benefit to new </a:t>
            </a:r>
            <a:r>
              <a:rPr lang="en-GB" dirty="0" err="1"/>
              <a:t>borns</a:t>
            </a:r>
            <a:r>
              <a:rPr lang="en-GB" dirty="0"/>
              <a:t> with pulmonary hypertension and acute respiratory distress syndrome </a:t>
            </a:r>
          </a:p>
        </p:txBody>
      </p:sp>
    </p:spTree>
    <p:extLst>
      <p:ext uri="{BB962C8B-B14F-4D97-AF65-F5344CB8AC3E}">
        <p14:creationId xmlns:p14="http://schemas.microsoft.com/office/powerpoint/2010/main" val="4207665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Synthesis of Nitric </a:t>
            </a:r>
            <a:r>
              <a:rPr lang="en-GB" b="1" dirty="0" smtClean="0"/>
              <a:t>Oxide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534400" cy="4648200"/>
          </a:xfrm>
        </p:spPr>
        <p:txBody>
          <a:bodyPr/>
          <a:lstStyle/>
          <a:p>
            <a:pPr lvl="0"/>
            <a:r>
              <a:rPr lang="en-GB" dirty="0"/>
              <a:t>Is synthesized by three closely related by Nitric Oxide Synthase (NOS) </a:t>
            </a:r>
            <a:r>
              <a:rPr lang="en-GB" dirty="0" err="1"/>
              <a:t>Isozymes</a:t>
            </a:r>
            <a:endParaRPr lang="en-GB" dirty="0"/>
          </a:p>
          <a:p>
            <a:pPr lvl="1"/>
            <a:r>
              <a:rPr lang="en-GB" dirty="0"/>
              <a:t>Neuronal nitric oxide synthase (n – NOS or NOS-1)</a:t>
            </a:r>
          </a:p>
          <a:p>
            <a:pPr lvl="1"/>
            <a:r>
              <a:rPr lang="en-GB" dirty="0"/>
              <a:t>Macrophage/ Inducible nitric oxide synthase (I – NOS or NOS-2)</a:t>
            </a:r>
          </a:p>
          <a:p>
            <a:pPr lvl="1"/>
            <a:r>
              <a:rPr lang="en-GB" dirty="0"/>
              <a:t>Endothelial nitric acid synthase (e – NOS or NOS-3)</a:t>
            </a:r>
          </a:p>
          <a:p>
            <a:pPr lvl="0"/>
            <a:r>
              <a:rPr lang="en-GB" dirty="0"/>
              <a:t>These generate nitric oxide from L-arginine in an oxygen and NADPH reaction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945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29718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GB" dirty="0" smtClean="0"/>
              <a:t>These </a:t>
            </a:r>
            <a:r>
              <a:rPr lang="en-GB" dirty="0"/>
              <a:t>involve enzyme bound co-factors including </a:t>
            </a:r>
            <a:r>
              <a:rPr lang="en-GB" dirty="0" err="1"/>
              <a:t>heme</a:t>
            </a:r>
            <a:r>
              <a:rPr lang="en-GB" dirty="0"/>
              <a:t>, </a:t>
            </a:r>
            <a:r>
              <a:rPr lang="en-GB" dirty="0" err="1"/>
              <a:t>tetrahydrobiopterine</a:t>
            </a:r>
            <a:r>
              <a:rPr lang="en-GB" dirty="0"/>
              <a:t> and FAD (</a:t>
            </a:r>
            <a:r>
              <a:rPr lang="en-GB" dirty="0" err="1"/>
              <a:t>Flavine</a:t>
            </a:r>
            <a:r>
              <a:rPr lang="en-GB" dirty="0"/>
              <a:t> Adenosine Dinucleotide)</a:t>
            </a:r>
          </a:p>
          <a:p>
            <a:pPr lvl="0"/>
            <a:r>
              <a:rPr lang="en-GB" dirty="0"/>
              <a:t>In the case of NOS-1 and NOS-3, nitric oxide is evoked by agents and processes that increase cytosolic calcium concentrations while NOS-2 is not regulated by calcium (it is inducible</a:t>
            </a:r>
            <a:r>
              <a:rPr lang="en-GB" dirty="0" smtClean="0"/>
              <a:t>)</a:t>
            </a:r>
            <a:endParaRPr lang="en-GB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0"/>
            <a:ext cx="9144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667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Signalling mechanisms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Nitric Oxide mediates its effect by covalent modification of proteins </a:t>
            </a:r>
          </a:p>
          <a:p>
            <a:pPr lvl="0"/>
            <a:r>
              <a:rPr lang="en-GB" dirty="0" smtClean="0"/>
              <a:t>The </a:t>
            </a:r>
            <a:r>
              <a:rPr lang="en-GB" dirty="0"/>
              <a:t>three major effector targets of NO are;</a:t>
            </a:r>
          </a:p>
          <a:p>
            <a:pPr lvl="1"/>
            <a:r>
              <a:rPr lang="en-GB" dirty="0" err="1"/>
              <a:t>Metalloproteins</a:t>
            </a:r>
            <a:r>
              <a:rPr lang="en-GB" dirty="0"/>
              <a:t> </a:t>
            </a:r>
          </a:p>
          <a:p>
            <a:pPr lvl="1"/>
            <a:r>
              <a:rPr lang="en-GB" dirty="0" err="1"/>
              <a:t>Thiols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Tyrosine nitration </a:t>
            </a:r>
          </a:p>
        </p:txBody>
      </p:sp>
    </p:spTree>
    <p:extLst>
      <p:ext uri="{BB962C8B-B14F-4D97-AF65-F5344CB8AC3E}">
        <p14:creationId xmlns:p14="http://schemas.microsoft.com/office/powerpoint/2010/main" val="213401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458200" cy="1066800"/>
          </a:xfrm>
        </p:spPr>
        <p:txBody>
          <a:bodyPr/>
          <a:lstStyle/>
          <a:p>
            <a:r>
              <a:rPr lang="en-GB" b="1" dirty="0" err="1"/>
              <a:t>Metalloproteins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029200"/>
          </a:xfrm>
        </p:spPr>
        <p:txBody>
          <a:bodyPr>
            <a:normAutofit fontScale="92500"/>
          </a:bodyPr>
          <a:lstStyle/>
          <a:p>
            <a:pPr lvl="0"/>
            <a:r>
              <a:rPr lang="en-GB" dirty="0"/>
              <a:t>NO interacts with metals especially the iron of </a:t>
            </a:r>
            <a:r>
              <a:rPr lang="en-GB" dirty="0" err="1"/>
              <a:t>heme</a:t>
            </a:r>
            <a:r>
              <a:rPr lang="en-GB" dirty="0"/>
              <a:t> and </a:t>
            </a:r>
            <a:r>
              <a:rPr lang="en-GB" dirty="0" err="1"/>
              <a:t>heme</a:t>
            </a:r>
            <a:r>
              <a:rPr lang="en-GB" dirty="0"/>
              <a:t> is contained in soluble </a:t>
            </a:r>
            <a:r>
              <a:rPr lang="en-GB" dirty="0" err="1"/>
              <a:t>guanyl</a:t>
            </a:r>
            <a:r>
              <a:rPr lang="en-GB" dirty="0"/>
              <a:t> </a:t>
            </a:r>
            <a:r>
              <a:rPr lang="en-GB" dirty="0" err="1"/>
              <a:t>cyclase</a:t>
            </a:r>
            <a:r>
              <a:rPr lang="en-GB" dirty="0"/>
              <a:t> and the binding of NO to the iron of </a:t>
            </a:r>
            <a:r>
              <a:rPr lang="en-GB" dirty="0" err="1"/>
              <a:t>heme</a:t>
            </a:r>
            <a:r>
              <a:rPr lang="en-GB" dirty="0"/>
              <a:t> results in activation of soluble </a:t>
            </a:r>
            <a:r>
              <a:rPr lang="en-GB" dirty="0" err="1"/>
              <a:t>guanyl</a:t>
            </a:r>
            <a:r>
              <a:rPr lang="en-GB" dirty="0"/>
              <a:t> </a:t>
            </a:r>
            <a:r>
              <a:rPr lang="en-GB" dirty="0" err="1"/>
              <a:t>cyclase</a:t>
            </a:r>
            <a:r>
              <a:rPr lang="en-GB" dirty="0"/>
              <a:t> and elevation in intracellular cyclic GMP levels</a:t>
            </a:r>
          </a:p>
          <a:p>
            <a:pPr lvl="0"/>
            <a:r>
              <a:rPr lang="en-GB" dirty="0" err="1"/>
              <a:t>cGMP</a:t>
            </a:r>
            <a:r>
              <a:rPr lang="en-GB" dirty="0"/>
              <a:t> activates protein kinase G which phosphorylates specific proteins</a:t>
            </a:r>
          </a:p>
          <a:p>
            <a:pPr lvl="0"/>
            <a:r>
              <a:rPr lang="en-GB" dirty="0"/>
              <a:t>Vasodilatation exerted by NO is largely mediated by NO-dependent elevation in </a:t>
            </a:r>
            <a:r>
              <a:rPr lang="en-GB" dirty="0" err="1"/>
              <a:t>cGMP</a:t>
            </a:r>
            <a:r>
              <a:rPr lang="en-GB" dirty="0"/>
              <a:t> and protein kinase </a:t>
            </a:r>
            <a:r>
              <a:rPr lang="en-GB" dirty="0" smtClean="0"/>
              <a:t>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656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 lvl="0"/>
            <a:r>
              <a:rPr lang="en-GB" dirty="0"/>
              <a:t>Several other </a:t>
            </a:r>
            <a:r>
              <a:rPr lang="en-GB" dirty="0" err="1"/>
              <a:t>metalloproteins</a:t>
            </a:r>
            <a:r>
              <a:rPr lang="en-GB" dirty="0"/>
              <a:t> are targets of </a:t>
            </a:r>
            <a:r>
              <a:rPr lang="en-GB" dirty="0" err="1"/>
              <a:t>guanyl</a:t>
            </a:r>
            <a:r>
              <a:rPr lang="en-GB" dirty="0"/>
              <a:t> </a:t>
            </a:r>
            <a:r>
              <a:rPr lang="en-GB" dirty="0" err="1"/>
              <a:t>cyclase</a:t>
            </a:r>
            <a:r>
              <a:rPr lang="en-GB" dirty="0"/>
              <a:t> *NO</a:t>
            </a:r>
          </a:p>
          <a:p>
            <a:pPr lvl="0"/>
            <a:r>
              <a:rPr lang="en-GB" dirty="0"/>
              <a:t>Affinity of NO for iron also has inhibitory effects e.g. effect on enzymes that contain iron-sulphur clusters such as </a:t>
            </a:r>
            <a:r>
              <a:rPr lang="en-GB" dirty="0" err="1"/>
              <a:t>tricarboxylic</a:t>
            </a:r>
            <a:r>
              <a:rPr lang="en-GB" dirty="0"/>
              <a:t> acid cycle enzyme </a:t>
            </a:r>
            <a:r>
              <a:rPr lang="en-GB" dirty="0" err="1"/>
              <a:t>aconitase</a:t>
            </a:r>
            <a:endParaRPr lang="en-GB" dirty="0"/>
          </a:p>
          <a:p>
            <a:pPr lvl="0"/>
            <a:r>
              <a:rPr lang="en-GB" dirty="0"/>
              <a:t>It also has inhibition of mitochondrial respiration by inhibiting cytochrome oxidase</a:t>
            </a:r>
          </a:p>
          <a:p>
            <a:pPr lvl="0"/>
            <a:r>
              <a:rPr lang="en-GB" dirty="0"/>
              <a:t>Inhibition of CYP450 is the major pathogenic mechanism in inflammatory liver </a:t>
            </a:r>
            <a:r>
              <a:rPr lang="en-GB" dirty="0" smtClean="0"/>
              <a:t>disease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304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GB" b="1" dirty="0" err="1" smtClean="0"/>
              <a:t>Thiols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257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dirty="0"/>
              <a:t>NO reacts with compounds containing sulphur </a:t>
            </a:r>
            <a:r>
              <a:rPr lang="en-GB" dirty="0" err="1"/>
              <a:t>hydryl</a:t>
            </a:r>
            <a:r>
              <a:rPr lang="en-GB" dirty="0"/>
              <a:t> groups to form </a:t>
            </a:r>
            <a:r>
              <a:rPr lang="en-GB" dirty="0" err="1"/>
              <a:t>Nitroso</a:t>
            </a:r>
            <a:r>
              <a:rPr lang="en-GB" dirty="0"/>
              <a:t> </a:t>
            </a:r>
            <a:r>
              <a:rPr lang="en-GB" dirty="0" err="1"/>
              <a:t>thiols</a:t>
            </a:r>
            <a:endParaRPr lang="en-GB" dirty="0"/>
          </a:p>
          <a:p>
            <a:pPr lvl="0"/>
            <a:r>
              <a:rPr lang="en-GB" dirty="0"/>
              <a:t>This process is </a:t>
            </a:r>
            <a:r>
              <a:rPr lang="en-GB" dirty="0" err="1"/>
              <a:t>catalyzed</a:t>
            </a:r>
            <a:r>
              <a:rPr lang="en-GB" dirty="0"/>
              <a:t> by either metals or oxygen</a:t>
            </a:r>
          </a:p>
          <a:p>
            <a:pPr lvl="0"/>
            <a:r>
              <a:rPr lang="en-GB" dirty="0"/>
              <a:t>Exposure of certain proteins containing sulphur </a:t>
            </a:r>
            <a:r>
              <a:rPr lang="en-GB" dirty="0" err="1"/>
              <a:t>hydryl</a:t>
            </a:r>
            <a:r>
              <a:rPr lang="en-GB" dirty="0"/>
              <a:t> groups may lead to accumulation of nitro </a:t>
            </a:r>
            <a:r>
              <a:rPr lang="en-GB" dirty="0" err="1"/>
              <a:t>thiols</a:t>
            </a:r>
            <a:r>
              <a:rPr lang="en-GB" dirty="0"/>
              <a:t> which can activate or inhibit the activity of these proteins</a:t>
            </a:r>
          </a:p>
          <a:p>
            <a:pPr lvl="0"/>
            <a:r>
              <a:rPr lang="en-GB" dirty="0"/>
              <a:t>NO can undergo both oxidative and reductive reactions resulting in the formation of a variety of oxides that can </a:t>
            </a:r>
            <a:r>
              <a:rPr lang="en-GB" dirty="0" err="1"/>
              <a:t>nitrosylate</a:t>
            </a:r>
            <a:r>
              <a:rPr lang="en-GB" dirty="0"/>
              <a:t> </a:t>
            </a:r>
            <a:r>
              <a:rPr lang="en-GB" dirty="0" err="1"/>
              <a:t>thiols</a:t>
            </a:r>
            <a:r>
              <a:rPr lang="en-GB" dirty="0"/>
              <a:t>, nitrate </a:t>
            </a:r>
            <a:r>
              <a:rPr lang="en-GB" dirty="0" err="1"/>
              <a:t>tyrosines</a:t>
            </a:r>
            <a:r>
              <a:rPr lang="en-GB" dirty="0"/>
              <a:t> or which are stable oxidative </a:t>
            </a:r>
            <a:r>
              <a:rPr lang="en-GB" dirty="0" smtClean="0"/>
              <a:t>products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304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 lvl="0"/>
            <a:r>
              <a:rPr lang="en-GB" dirty="0" err="1"/>
              <a:t>Nitrosylation</a:t>
            </a:r>
            <a:r>
              <a:rPr lang="en-GB" dirty="0"/>
              <a:t> activates H-</a:t>
            </a:r>
            <a:r>
              <a:rPr lang="en-GB" dirty="0" err="1"/>
              <a:t>ras</a:t>
            </a:r>
            <a:r>
              <a:rPr lang="en-GB" dirty="0"/>
              <a:t> which is a gene marker, is a regulator of cell proliferation </a:t>
            </a:r>
          </a:p>
          <a:p>
            <a:pPr lvl="0"/>
            <a:r>
              <a:rPr lang="en-GB" dirty="0"/>
              <a:t>When activated, glyceraldehyde 3 phosphate dehydrogenase (G3P-DH) is inhibited</a:t>
            </a:r>
          </a:p>
          <a:p>
            <a:pPr lvl="0"/>
            <a:r>
              <a:rPr lang="en-GB" dirty="0"/>
              <a:t>Glutathione interacts with NO under physiological conditions to generate S-</a:t>
            </a:r>
            <a:r>
              <a:rPr lang="en-GB" dirty="0" err="1"/>
              <a:t>Nitroglutathiol</a:t>
            </a:r>
            <a:r>
              <a:rPr lang="en-GB" dirty="0"/>
              <a:t> and this may serve as a long-lived carrier of NO</a:t>
            </a:r>
          </a:p>
          <a:p>
            <a:pPr lvl="0"/>
            <a:r>
              <a:rPr lang="en-GB" dirty="0"/>
              <a:t>Vascular </a:t>
            </a:r>
            <a:r>
              <a:rPr lang="en-GB" dirty="0" err="1"/>
              <a:t>glutathiol</a:t>
            </a:r>
            <a:r>
              <a:rPr lang="en-GB" dirty="0"/>
              <a:t> is decreased in diabetes mellitus and arthrosclerosis and may account for increase incidence of cardio-vascular complications in these </a:t>
            </a:r>
            <a:r>
              <a:rPr lang="en-GB" dirty="0" smtClean="0"/>
              <a:t>conditions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7665771"/>
      </p:ext>
    </p:extLst>
  </p:cSld>
  <p:clrMapOvr>
    <a:masterClrMapping/>
  </p:clrMapOvr>
</p:sld>
</file>

<file path=ppt/theme/theme1.xml><?xml version="1.0" encoding="utf-8"?>
<a:theme xmlns:a="http://schemas.openxmlformats.org/drawingml/2006/main" name="Ribbons">
  <a:themeElements>
    <a:clrScheme name="Ribbons 4">
      <a:dk1>
        <a:srgbClr val="000022"/>
      </a:dk1>
      <a:lt1>
        <a:srgbClr val="FFFFFF"/>
      </a:lt1>
      <a:dk2>
        <a:srgbClr val="000066"/>
      </a:dk2>
      <a:lt2>
        <a:srgbClr val="FFCC00"/>
      </a:lt2>
      <a:accent1>
        <a:srgbClr val="666699"/>
      </a:accent1>
      <a:accent2>
        <a:srgbClr val="000048"/>
      </a:accent2>
      <a:accent3>
        <a:srgbClr val="AAAAB8"/>
      </a:accent3>
      <a:accent4>
        <a:srgbClr val="DADADA"/>
      </a:accent4>
      <a:accent5>
        <a:srgbClr val="B8B8CA"/>
      </a:accent5>
      <a:accent6>
        <a:srgbClr val="000040"/>
      </a:accent6>
      <a:hlink>
        <a:srgbClr val="9999FF"/>
      </a:hlink>
      <a:folHlink>
        <a:srgbClr val="000099"/>
      </a:folHlink>
    </a:clrScheme>
    <a:fontScheme name="Ribb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ibbon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2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3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4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5">
        <a:dk1>
          <a:srgbClr val="663300"/>
        </a:dk1>
        <a:lt1>
          <a:srgbClr val="FFFFFF"/>
        </a:lt1>
        <a:dk2>
          <a:srgbClr val="000000"/>
        </a:dk2>
        <a:lt2>
          <a:srgbClr val="FFFF99"/>
        </a:lt2>
        <a:accent1>
          <a:srgbClr val="FFCC66"/>
        </a:accent1>
        <a:accent2>
          <a:srgbClr val="FFFFCC"/>
        </a:accent2>
        <a:accent3>
          <a:srgbClr val="FFFFFF"/>
        </a:accent3>
        <a:accent4>
          <a:srgbClr val="562A00"/>
        </a:accent4>
        <a:accent5>
          <a:srgbClr val="FFE2B8"/>
        </a:accent5>
        <a:accent6>
          <a:srgbClr val="E7E7B9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1329</Words>
  <Application>Microsoft Office PowerPoint</Application>
  <PresentationFormat>On-screen Show (4:3)</PresentationFormat>
  <Paragraphs>105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Ribbons</vt:lpstr>
      <vt:lpstr>NITRIC OXIDE (NO)</vt:lpstr>
      <vt:lpstr>NITRIC OXIDE (NO)</vt:lpstr>
      <vt:lpstr>Synthesis of Nitric Oxide</vt:lpstr>
      <vt:lpstr>PowerPoint Presentation</vt:lpstr>
      <vt:lpstr>Signalling mechanisms</vt:lpstr>
      <vt:lpstr>Metalloproteins</vt:lpstr>
      <vt:lpstr>PowerPoint Presentation</vt:lpstr>
      <vt:lpstr>Thiols</vt:lpstr>
      <vt:lpstr>PowerPoint Presentation</vt:lpstr>
      <vt:lpstr>Tyrosine Nitration </vt:lpstr>
      <vt:lpstr>Inactivation of Nitric Oxide</vt:lpstr>
      <vt:lpstr>PHARMACOLOGICAL MANIPULATION OF NO</vt:lpstr>
      <vt:lpstr>PowerPoint Presentation</vt:lpstr>
      <vt:lpstr>NO Donors</vt:lpstr>
      <vt:lpstr>PowerPoint Presentation</vt:lpstr>
      <vt:lpstr>NO Gas Inhalation </vt:lpstr>
      <vt:lpstr>                  NO in Disease Vascular Effects</vt:lpstr>
      <vt:lpstr>PowerPoint Presentation</vt:lpstr>
      <vt:lpstr>PowerPoint Presentation</vt:lpstr>
      <vt:lpstr>Septic Shock</vt:lpstr>
      <vt:lpstr>Inflammation </vt:lpstr>
      <vt:lpstr>PowerPoint Presentation</vt:lpstr>
      <vt:lpstr>CNS and PNS</vt:lpstr>
      <vt:lpstr>Respiratory Disorders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NITRIC OXIDE (NO)</dc:title>
  <dc:creator>Belinda</dc:creator>
  <cp:lastModifiedBy>Dr. Kimaiga H.O. MBChB (UoN)</cp:lastModifiedBy>
  <cp:revision>6</cp:revision>
  <dcterms:created xsi:type="dcterms:W3CDTF">2013-04-02T01:22:17Z</dcterms:created>
  <dcterms:modified xsi:type="dcterms:W3CDTF">2013-08-22T11:35:08Z</dcterms:modified>
</cp:coreProperties>
</file>