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306" r:id="rId29"/>
    <p:sldId id="290" r:id="rId30"/>
    <p:sldId id="291" r:id="rId31"/>
    <p:sldId id="292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7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4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0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1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8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9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72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3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99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7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7942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DRUGS IN PREGNANCY AND </a:t>
            </a:r>
            <a:r>
              <a:rPr lang="en-US" dirty="0" smtClean="0">
                <a:effectLst/>
              </a:rPr>
              <a:t>BREASTFEEDING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/>
              <a:t>KIMAIGA H.O</a:t>
            </a:r>
          </a:p>
          <a:p>
            <a:r>
              <a:rPr lang="en-US" b="1" dirty="0"/>
              <a:t>MBChB (University of Nairobi)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4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0050"/>
            <a:ext cx="7772400" cy="724694"/>
          </a:xfrm>
        </p:spPr>
        <p:txBody>
          <a:bodyPr/>
          <a:lstStyle/>
          <a:p>
            <a:r>
              <a:rPr lang="en-US" dirty="0">
                <a:effectLst/>
              </a:rPr>
              <a:t>Identifying drug teratogens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545682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Animal </a:t>
            </a:r>
            <a:r>
              <a:rPr lang="en-US" dirty="0">
                <a:effectLst/>
              </a:rPr>
              <a:t>studies have dubious value (species variation)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Thalidomide (causes </a:t>
            </a:r>
            <a:r>
              <a:rPr lang="en-US" dirty="0" err="1">
                <a:effectLst/>
              </a:rPr>
              <a:t>phocomelia</a:t>
            </a:r>
            <a:r>
              <a:rPr lang="en-US" dirty="0">
                <a:effectLst/>
              </a:rPr>
              <a:t>) is a teratogen only in primates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Lithium;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 rate 200mg/kg no fetal abnormality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 rate greater than 300mg/kg causes left palate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In man, less than 200mg/kg causes cardiac abnormality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119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The absence of </a:t>
            </a:r>
            <a:r>
              <a:rPr lang="en-US" dirty="0" err="1">
                <a:effectLst/>
              </a:rPr>
              <a:t>teratogenic</a:t>
            </a:r>
            <a:r>
              <a:rPr lang="en-US" dirty="0">
                <a:effectLst/>
              </a:rPr>
              <a:t> effect in an animal provides no assurance that a substance is safe for humans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Human studies needed is an ethical issue and a big debate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Report congenital abnormalities in patients; this gives basis for research and identifying teratogens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7949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Teratogenic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Know </a:t>
            </a:r>
            <a:r>
              <a:rPr lang="en-US" dirty="0">
                <a:effectLst/>
              </a:rPr>
              <a:t>which drugs are likely to be </a:t>
            </a:r>
            <a:r>
              <a:rPr lang="en-US" dirty="0" err="1">
                <a:effectLst/>
              </a:rPr>
              <a:t>teratogenic</a:t>
            </a:r>
            <a:r>
              <a:rPr lang="en-US" dirty="0">
                <a:effectLst/>
              </a:rPr>
              <a:t> e.g. </a:t>
            </a:r>
            <a:endParaRPr lang="en-GB" dirty="0">
              <a:effectLst/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961796"/>
              </p:ext>
            </p:extLst>
          </p:nvPr>
        </p:nvGraphicFramePr>
        <p:xfrm>
          <a:off x="755576" y="2859736"/>
          <a:ext cx="7776864" cy="320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320140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Warfarin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Cytototoxic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drugs especially </a:t>
                      </a: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folate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antagonists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Ethanol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Retinoids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Angiotensin converting enzyme inhibitors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Thalidomide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Penicillamine</a:t>
                      </a: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Phenytoin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AFD00"/>
                        </a:buClr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Valproate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75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Warfarin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effectLst/>
              </a:rPr>
              <a:t>It </a:t>
            </a:r>
            <a:r>
              <a:rPr lang="en-US" dirty="0">
                <a:effectLst/>
              </a:rPr>
              <a:t>causes;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Chondrodysplasia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punctata</a:t>
            </a:r>
            <a:r>
              <a:rPr lang="en-US" dirty="0">
                <a:effectLst/>
              </a:rPr>
              <a:t> (bone and cartilage abnormalities)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Facial abnormalities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CNS abnormalities e.g. microcephaly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Asplenia</a:t>
            </a:r>
            <a:r>
              <a:rPr lang="en-US" dirty="0">
                <a:effectLst/>
              </a:rPr>
              <a:t>; no spleen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Diaphragmatic hernia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983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Retinoic Acids (orally administered or topically</a:t>
            </a:r>
            <a:r>
              <a:rPr lang="en-US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Used to treat skin disorders like acne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Maximum risk of abnormality is 3 weeks after conception when many women may not realize they are pregnant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They have long half life so contraception must be continued long after the course of treatment. In the case of </a:t>
            </a:r>
            <a:r>
              <a:rPr lang="en-US" dirty="0" err="1">
                <a:effectLst/>
              </a:rPr>
              <a:t>isotretinoin</a:t>
            </a:r>
            <a:r>
              <a:rPr lang="en-US" dirty="0">
                <a:effectLst/>
              </a:rPr>
              <a:t> this period is 2 </a:t>
            </a:r>
            <a:r>
              <a:rPr lang="en-US" dirty="0" smtClean="0">
                <a:effectLst/>
              </a:rPr>
              <a:t>years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8902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048672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Congenital malformations occur more often in children born by epileptic mothers than the general population regardless of which antiepileptic drug is used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Fetal </a:t>
            </a:r>
            <a:r>
              <a:rPr lang="en-US" dirty="0" err="1">
                <a:effectLst/>
              </a:rPr>
              <a:t>hydantoin</a:t>
            </a:r>
            <a:r>
              <a:rPr lang="en-US" dirty="0">
                <a:effectLst/>
              </a:rPr>
              <a:t> syndrome has been reported in only one of </a:t>
            </a:r>
            <a:r>
              <a:rPr lang="en-US" dirty="0" err="1">
                <a:effectLst/>
              </a:rPr>
              <a:t>dyzygotic</a:t>
            </a:r>
            <a:r>
              <a:rPr lang="en-US" dirty="0">
                <a:effectLst/>
              </a:rPr>
              <a:t> twins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Cleft lip was found in the children of either an epileptic father or mother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Anticonvulsants lower serum </a:t>
            </a:r>
            <a:r>
              <a:rPr lang="en-US" dirty="0" err="1">
                <a:effectLst/>
              </a:rPr>
              <a:t>folate</a:t>
            </a:r>
            <a:r>
              <a:rPr lang="en-US" dirty="0">
                <a:effectLst/>
              </a:rPr>
              <a:t> concentration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558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192688"/>
          </a:xfrm>
        </p:spPr>
        <p:txBody>
          <a:bodyPr/>
          <a:lstStyle/>
          <a:p>
            <a:pPr lvl="0"/>
            <a:r>
              <a:rPr lang="en-US" dirty="0" err="1">
                <a:effectLst/>
              </a:rPr>
              <a:t>Folate</a:t>
            </a:r>
            <a:r>
              <a:rPr lang="en-US" dirty="0">
                <a:effectLst/>
              </a:rPr>
              <a:t> deficiency is associated with neural tube defects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Take </a:t>
            </a:r>
            <a:r>
              <a:rPr lang="en-US" dirty="0" err="1">
                <a:effectLst/>
              </a:rPr>
              <a:t>folate</a:t>
            </a:r>
            <a:r>
              <a:rPr lang="en-US" dirty="0">
                <a:effectLst/>
              </a:rPr>
              <a:t> before conception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No epileptic drug is considered less </a:t>
            </a:r>
            <a:r>
              <a:rPr lang="en-US" dirty="0" err="1">
                <a:effectLst/>
              </a:rPr>
              <a:t>teratogenic</a:t>
            </a:r>
            <a:r>
              <a:rPr lang="en-US" dirty="0">
                <a:effectLst/>
              </a:rPr>
              <a:t> than the other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Use the most effective drug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Advise on possible teratogenicity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2138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2068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Drugs after 1</a:t>
            </a:r>
            <a:r>
              <a:rPr lang="en-US" b="1" baseline="30000" dirty="0">
                <a:effectLst/>
              </a:rPr>
              <a:t>st</a:t>
            </a:r>
            <a:r>
              <a:rPr lang="en-US" b="1" dirty="0">
                <a:effectLst/>
              </a:rPr>
              <a:t> trimester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Risk of anatomic defects is low</a:t>
            </a:r>
            <a:endParaRPr lang="en-GB" dirty="0">
              <a:effectLst/>
            </a:endParaRPr>
          </a:p>
          <a:p>
            <a:pPr marL="0" indent="0">
              <a:buNone/>
            </a:pPr>
            <a:r>
              <a:rPr lang="en-US" b="1" dirty="0">
                <a:effectLst/>
              </a:rPr>
              <a:t>Warfarin – An Anticoagulant drug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2.6% bleeding into the fetal brain even when the mother’s anticoagulation is good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This is because fetal pharmacokinetics differ from the mother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505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Antibiotics that should be avoided in pregnancy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>
                <a:effectLst/>
              </a:rPr>
              <a:t>Chloramphenicol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Is not </a:t>
            </a:r>
            <a:r>
              <a:rPr lang="en-US" sz="2400" dirty="0" err="1">
                <a:effectLst/>
              </a:rPr>
              <a:t>teratogenic</a:t>
            </a:r>
            <a:r>
              <a:rPr lang="en-US" sz="2400" dirty="0">
                <a:effectLst/>
              </a:rPr>
              <a:t>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Associated with gray baby syndrome (cardiovascular collapse when given near term)</a:t>
            </a:r>
            <a:endParaRPr lang="en-GB" sz="2400" dirty="0">
              <a:effectLst/>
            </a:endParaRPr>
          </a:p>
          <a:p>
            <a:pPr marL="0" lvl="0" indent="0">
              <a:buNone/>
            </a:pPr>
            <a:r>
              <a:rPr lang="en-US" sz="2400" dirty="0">
                <a:effectLst/>
              </a:rPr>
              <a:t>Tetracycline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Tooth discoloration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Enamel hypoplasia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Bone dysplasia 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Maternal liver </a:t>
            </a:r>
            <a:r>
              <a:rPr lang="en-US" sz="2400" dirty="0" smtClean="0">
                <a:effectLst/>
              </a:rPr>
              <a:t>toxicity</a:t>
            </a:r>
            <a:endParaRPr lang="en-GB" sz="2400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effectLst/>
              </a:rPr>
              <a:t>Aminoglycosides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Fetal ototoxicity </a:t>
            </a:r>
            <a:r>
              <a:rPr lang="en-US" dirty="0" err="1">
                <a:effectLst/>
              </a:rPr>
              <a:t>henve</a:t>
            </a:r>
            <a:r>
              <a:rPr lang="en-US" dirty="0">
                <a:effectLst/>
              </a:rPr>
              <a:t> deaf baby</a:t>
            </a:r>
            <a:endParaRPr lang="en-GB" dirty="0">
              <a:effectLst/>
            </a:endParaRPr>
          </a:p>
          <a:p>
            <a:pPr marL="0" lvl="0" indent="0">
              <a:buNone/>
            </a:pPr>
            <a:r>
              <a:rPr lang="en-US" dirty="0">
                <a:effectLst/>
              </a:rPr>
              <a:t>Ciprofloxacin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Animal studies raise concern of fetal cartilage damage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668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Angiotensin Converting Enzyme Inhibitors (ACE</a:t>
            </a:r>
            <a:r>
              <a:rPr lang="en-US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Cause </a:t>
            </a:r>
            <a:r>
              <a:rPr lang="en-US" dirty="0" err="1">
                <a:effectLst/>
              </a:rPr>
              <a:t>oligohydramnios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Fetal renal failure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Neonatal hypertension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Lung hypoplasia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Persistent </a:t>
            </a:r>
            <a:r>
              <a:rPr lang="en-US" dirty="0" err="1">
                <a:effectLst/>
              </a:rPr>
              <a:t>ductus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arteriosus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Respiratory distress syndrome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Intrauterine fetal death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Defects in skull ossification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864096"/>
          </a:xfrm>
        </p:spPr>
        <p:txBody>
          <a:bodyPr/>
          <a:lstStyle/>
          <a:p>
            <a:r>
              <a:rPr lang="en-US" dirty="0">
                <a:effectLst/>
              </a:rPr>
              <a:t>Drugs in Pregnancy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/>
          <a:lstStyle/>
          <a:p>
            <a:pPr lvl="0"/>
            <a:r>
              <a:rPr lang="en-US" sz="2800" dirty="0">
                <a:effectLst/>
              </a:rPr>
              <a:t>In pregnancy, there are certain physiological changes that take place that affect pharmacodynamics and pharmacokinetics of a drug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Gut transit time is prolonged, albumin concentration is decreased and alpha acid glycoprotein is increased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Body water and fat increase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Renal blood flow doubles by the 3</a:t>
            </a:r>
            <a:r>
              <a:rPr lang="en-US" sz="2800" baseline="30000" dirty="0">
                <a:effectLst/>
              </a:rPr>
              <a:t>rd</a:t>
            </a:r>
            <a:r>
              <a:rPr lang="en-US" sz="2800" dirty="0">
                <a:effectLst/>
              </a:rPr>
              <a:t> trimester of pregnancy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Liver blood flow does not change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Cardiac output </a:t>
            </a:r>
            <a:r>
              <a:rPr lang="en-US" sz="2800" dirty="0" smtClean="0">
                <a:effectLst/>
              </a:rPr>
              <a:t>increases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4643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Barbiturates or Phenytoin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412776"/>
            <a:ext cx="8062664" cy="4473674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Coagulation defects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Bleeding in the 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24 hours of life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Prevention is by giving vitamin K at birth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The mother’s coagulation profile may be normal but the baby’s become abnormal due to difference in pharmacodynamics and pharmacokinetics between the mother and the baby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Late Morphological </a:t>
            </a:r>
            <a:r>
              <a:rPr lang="en-US" dirty="0" smtClean="0">
                <a:effectLst/>
              </a:rPr>
              <a:t>Effects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Diethylstilbestrol taken in early pregnancy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Effects seen in late teenage years;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Vaginal carcinoma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Male infertility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Ideally research of drugs in pregnancy should follow offspring into later life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Safety of drugs during pregnancy is usually unknown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Decide, does the pregnant patient need the drug?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Use the minimum duration of disease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Avoid in early pregnancy compared to later pregnancy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Use of new drugs in pregnancy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Research on drugs in pregnancy is rare</a:t>
            </a:r>
            <a:endParaRPr lang="en-GB" dirty="0" smtClean="0"/>
          </a:p>
          <a:p>
            <a:pPr lvl="0"/>
            <a:r>
              <a:rPr lang="en-US" dirty="0" smtClean="0"/>
              <a:t>Avoid use of new drugs</a:t>
            </a:r>
            <a:endParaRPr lang="en-GB" dirty="0" smtClean="0"/>
          </a:p>
          <a:p>
            <a:pPr lvl="0"/>
            <a:r>
              <a:rPr lang="en-US" dirty="0" smtClean="0"/>
              <a:t>When given report their effects (both good and bad) so that data on their safety can be collected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Drugs and Breastfeeding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Most drugs may pass into </a:t>
            </a:r>
            <a:r>
              <a:rPr lang="en-US" dirty="0" err="1" smtClean="0"/>
              <a:t>breastmilk</a:t>
            </a:r>
            <a:r>
              <a:rPr lang="en-US" dirty="0" smtClean="0"/>
              <a:t> </a:t>
            </a:r>
            <a:endParaRPr lang="en-GB" dirty="0" smtClean="0"/>
          </a:p>
          <a:p>
            <a:pPr lvl="0"/>
            <a:r>
              <a:rPr lang="en-US" dirty="0" smtClean="0"/>
              <a:t>The quantity swallowed via </a:t>
            </a:r>
            <a:r>
              <a:rPr lang="en-US" dirty="0" err="1" smtClean="0"/>
              <a:t>breastmilk</a:t>
            </a:r>
            <a:r>
              <a:rPr lang="en-US" dirty="0" smtClean="0"/>
              <a:t> is low</a:t>
            </a:r>
            <a:endParaRPr lang="en-GB" dirty="0" smtClean="0"/>
          </a:p>
          <a:p>
            <a:pPr lvl="1"/>
            <a:r>
              <a:rPr lang="en-US" dirty="0" smtClean="0"/>
              <a:t>It is less than the therapeutic dose that would have been used for the baby</a:t>
            </a:r>
            <a:endParaRPr lang="en-GB" dirty="0" smtClean="0"/>
          </a:p>
          <a:p>
            <a:pPr lvl="0"/>
            <a:r>
              <a:rPr lang="en-US" dirty="0" smtClean="0"/>
              <a:t>Many women stop breastfeeding </a:t>
            </a:r>
            <a:endParaRPr lang="en-GB" dirty="0" smtClean="0"/>
          </a:p>
          <a:p>
            <a:pPr lvl="0"/>
            <a:r>
              <a:rPr lang="en-US" dirty="0" smtClean="0"/>
              <a:t>Formula feeding is associated with morbidity and mortality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General </a:t>
            </a:r>
            <a:r>
              <a:rPr lang="en-US" dirty="0" smtClean="0">
                <a:effectLst/>
              </a:rPr>
              <a:t>Considerations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Avoid drug therapy when possible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Use topical therapy when possible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Choose drugs that can be used in infants to treat the breast feeding </a:t>
            </a:r>
            <a:r>
              <a:rPr lang="en-US" dirty="0" smtClean="0">
                <a:effectLst/>
              </a:rPr>
              <a:t>mother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5800"/>
            <a:ext cx="7772400" cy="1143000"/>
          </a:xfrm>
        </p:spPr>
        <p:txBody>
          <a:bodyPr/>
          <a:lstStyle/>
          <a:p>
            <a:r>
              <a:rPr lang="en-US" dirty="0">
                <a:effectLst/>
              </a:rPr>
              <a:t>Factors that affect the concentration of drugs in the mother’s </a:t>
            </a:r>
            <a:r>
              <a:rPr lang="en-US" dirty="0" smtClean="0">
                <a:effectLst/>
              </a:rPr>
              <a:t>blood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2420888"/>
            <a:ext cx="7772400" cy="4114800"/>
          </a:xfrm>
        </p:spPr>
        <p:txBody>
          <a:bodyPr/>
          <a:lstStyle/>
          <a:p>
            <a:pPr lvl="0"/>
            <a:r>
              <a:rPr lang="en-US" dirty="0" smtClean="0">
                <a:effectLst/>
              </a:rPr>
              <a:t>Drug </a:t>
            </a:r>
            <a:r>
              <a:rPr lang="en-US" dirty="0">
                <a:effectLst/>
              </a:rPr>
              <a:t>dose, frequency, route and patient compliance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Clearance rate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Plasma protein binding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Factors that affect drug transfer into the </a:t>
            </a:r>
            <a:r>
              <a:rPr lang="en-US" dirty="0" smtClean="0">
                <a:effectLst/>
              </a:rPr>
              <a:t>breast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752528"/>
          </a:xfrm>
        </p:spPr>
        <p:txBody>
          <a:bodyPr/>
          <a:lstStyle/>
          <a:p>
            <a:pPr lvl="0"/>
            <a:r>
              <a:rPr lang="en-US" sz="2400" dirty="0">
                <a:effectLst/>
              </a:rPr>
              <a:t>Breast blood flow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Metabolism of the drug within the breast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Molecular weight of the drug (small and large)</a:t>
            </a:r>
            <a:endParaRPr lang="en-GB" sz="2400" dirty="0">
              <a:effectLst/>
            </a:endParaRPr>
          </a:p>
          <a:p>
            <a:pPr lvl="1"/>
            <a:r>
              <a:rPr lang="en-US" sz="2000" dirty="0">
                <a:effectLst/>
              </a:rPr>
              <a:t>Heparin (large molecular weight) does not enter </a:t>
            </a:r>
            <a:r>
              <a:rPr lang="en-US" sz="2000" dirty="0" err="1">
                <a:effectLst/>
              </a:rPr>
              <a:t>breastmilk</a:t>
            </a:r>
            <a:r>
              <a:rPr lang="en-US" sz="2000" dirty="0">
                <a:effectLst/>
              </a:rPr>
              <a:t> </a:t>
            </a:r>
            <a:endParaRPr lang="en-GB" sz="20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Solubility of the drug in water and lipids (increased in fat soluble and unionized drugs)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Relative binding affinity to plasma and milk proteins</a:t>
            </a:r>
            <a:endParaRPr lang="en-GB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Difference between the pH of maternal plasma and milk</a:t>
            </a:r>
            <a:endParaRPr lang="en-GB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Factors that affect the drug concentration in the infant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1650"/>
            <a:ext cx="8568952" cy="489771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Timing of feeds;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Avoid feeds during peak drug concentrations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30 – 60min before or 3 – 4hrs after breastfeeding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Once daily medications are administered just before the longest sleep interval for the infant; usually after the bed-time feeding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Most drugs should have been cleared from maternal </a:t>
            </a:r>
            <a:r>
              <a:rPr lang="en-US" dirty="0" smtClean="0">
                <a:effectLst/>
              </a:rPr>
              <a:t>blood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6393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Frequency and duration of feeds; the more the baby feeds, the more the likelihood the baby will feed during peak drug concentration.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Volume of milk consumed; the more the milk swallowed, the more the drug is consumed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Ability of the infant to metabolize the drug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Few drugs are actively transported into </a:t>
            </a:r>
            <a:r>
              <a:rPr lang="en-US" dirty="0" err="1">
                <a:effectLst/>
              </a:rPr>
              <a:t>breastmilk</a:t>
            </a:r>
            <a:r>
              <a:rPr lang="en-US" dirty="0">
                <a:effectLst/>
              </a:rPr>
              <a:t> e.g. cimetidine hence more exposure to the breastfeeding </a:t>
            </a:r>
            <a:r>
              <a:rPr lang="en-US" dirty="0" smtClean="0">
                <a:effectLst/>
              </a:rPr>
              <a:t>infants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Anticonvulsants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>
                <a:effectLst/>
              </a:rPr>
              <a:t>Increases metabolic clearance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Serum concentrations of anticonvulsants;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Become lower as the pregnancy progresses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Increase by week 6 postpartum (after birth) to pre-pregnancy levels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Increased seizures in pregnancy </a:t>
            </a:r>
            <a:endParaRPr lang="en-GB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Therapeutic drug monitoring is </a:t>
            </a:r>
            <a:r>
              <a:rPr lang="en-US" sz="2800" dirty="0" smtClean="0">
                <a:effectLst/>
              </a:rPr>
              <a:t>recommended</a:t>
            </a:r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2776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Drugs that affect milk production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Bromocriptine</a:t>
            </a:r>
            <a:r>
              <a:rPr lang="en-US" dirty="0" smtClean="0"/>
              <a:t> </a:t>
            </a:r>
            <a:endParaRPr lang="en-GB" dirty="0" smtClean="0"/>
          </a:p>
          <a:p>
            <a:pPr lvl="0"/>
            <a:r>
              <a:rPr lang="en-US" dirty="0" err="1" smtClean="0"/>
              <a:t>Cabergoline</a:t>
            </a:r>
            <a:r>
              <a:rPr lang="en-US" dirty="0" smtClean="0"/>
              <a:t> </a:t>
            </a:r>
            <a:endParaRPr lang="en-GB" dirty="0" smtClean="0"/>
          </a:p>
          <a:p>
            <a:pPr lvl="0"/>
            <a:r>
              <a:rPr lang="en-US" dirty="0" smtClean="0"/>
              <a:t>Thiazide diuretics </a:t>
            </a:r>
            <a:endParaRPr lang="en-GB" dirty="0" smtClean="0"/>
          </a:p>
          <a:p>
            <a:pPr lvl="0"/>
            <a:r>
              <a:rPr lang="en-US" dirty="0" smtClean="0"/>
              <a:t>The combined oral contraceptive pill (use progestin only pills)</a:t>
            </a:r>
            <a:endParaRPr lang="en-GB" dirty="0" smtClean="0"/>
          </a:p>
          <a:p>
            <a:pPr lvl="0"/>
            <a:r>
              <a:rPr lang="en-US" dirty="0" smtClean="0"/>
              <a:t>Ergotamine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contraindicated during breastfeeding due to effects on the infant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half" idx="1"/>
          </p:nvPr>
        </p:nvSpPr>
        <p:spPr>
          <a:xfrm>
            <a:off x="685800" y="1906488"/>
            <a:ext cx="3810000" cy="411480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Ergotamine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Convulsions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Vomiting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Diarrhea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Laxatives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Diarrhea </a:t>
            </a:r>
            <a:endParaRPr lang="en-GB" dirty="0" smtClean="0"/>
          </a:p>
          <a:p>
            <a:r>
              <a:rPr lang="en-GB" dirty="0" err="1">
                <a:effectLst/>
              </a:rPr>
              <a:t>Cloramphenicol</a:t>
            </a:r>
            <a:endParaRPr lang="en-GB" dirty="0">
              <a:effectLst/>
            </a:endParaRPr>
          </a:p>
          <a:p>
            <a:pPr lvl="1"/>
            <a:r>
              <a:rPr lang="en-GB" dirty="0">
                <a:effectLst/>
              </a:rPr>
              <a:t>Bone marrow suppression </a:t>
            </a:r>
          </a:p>
          <a:p>
            <a:pPr lvl="1"/>
            <a:endParaRPr lang="en-GB" dirty="0">
              <a:effectLst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648200" y="1978496"/>
            <a:ext cx="3810000" cy="4114800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Ciprofloxacin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Diazepam, chloral hydrate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Androgens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Androgenization</a:t>
            </a:r>
            <a:r>
              <a:rPr lang="en-US" dirty="0">
                <a:effectLst/>
              </a:rPr>
              <a:t> </a:t>
            </a:r>
            <a:endParaRPr lang="en-US" dirty="0" smtClean="0">
              <a:effectLst/>
            </a:endParaRPr>
          </a:p>
          <a:p>
            <a:pPr lvl="0"/>
            <a:r>
              <a:rPr lang="en-US" dirty="0">
                <a:effectLst/>
              </a:rPr>
              <a:t>Radioactive iodine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Destruction of the thyroid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Cytotoxic drugs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Cytotoxicity </a:t>
            </a:r>
            <a:endParaRPr lang="en-GB" dirty="0">
              <a:effectLst/>
            </a:endParaRPr>
          </a:p>
          <a:p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4244280" cy="5481786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Iodine containing compounds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Effects on thyroid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Nicotine (cigarette smoking)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Vomiting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Diarrhea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Restlessness </a:t>
            </a:r>
            <a:endParaRPr lang="en-GB" dirty="0">
              <a:effectLst/>
            </a:endParaRP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3884240" cy="5409778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Drugs of abuse e.g. cocaine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Addiction </a:t>
            </a:r>
            <a:endParaRPr lang="en-GB" dirty="0">
              <a:effectLst/>
            </a:endParaRPr>
          </a:p>
          <a:p>
            <a:pPr lvl="0"/>
            <a:r>
              <a:rPr lang="en-US" dirty="0" err="1">
                <a:effectLst/>
              </a:rPr>
              <a:t>Danazol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Antiandrogenic</a:t>
            </a:r>
            <a:r>
              <a:rPr lang="en-US" dirty="0">
                <a:effectLst/>
              </a:rPr>
              <a:t> effects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921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Placental Transfer of </a:t>
            </a:r>
            <a:r>
              <a:rPr lang="en-US" dirty="0" smtClean="0">
                <a:effectLst/>
              </a:rPr>
              <a:t>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Almost </a:t>
            </a:r>
            <a:r>
              <a:rPr lang="en-US" dirty="0">
                <a:effectLst/>
              </a:rPr>
              <a:t>all drugs cross the placenta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Exceptions include heparin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Heparin is large and polar hence cannot cross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77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08112"/>
          </a:xfrm>
        </p:spPr>
        <p:txBody>
          <a:bodyPr/>
          <a:lstStyle/>
          <a:p>
            <a:r>
              <a:rPr lang="en-US" sz="4000" dirty="0">
                <a:effectLst/>
              </a:rPr>
              <a:t>Factors affecting placental drug </a:t>
            </a:r>
            <a:r>
              <a:rPr lang="en-US" sz="4000" dirty="0" smtClean="0">
                <a:effectLst/>
              </a:rPr>
              <a:t>transfer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txBody>
          <a:bodyPr/>
          <a:lstStyle/>
          <a:p>
            <a:pPr lvl="0"/>
            <a:r>
              <a:rPr lang="en-US" sz="2800" dirty="0">
                <a:effectLst/>
              </a:rPr>
              <a:t>Physiochemical properties of the drug;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Lipid soluble and unionized drugs cross readily e.g. thiopental used in </a:t>
            </a:r>
            <a:r>
              <a:rPr lang="en-US" sz="2400" dirty="0" err="1">
                <a:effectLst/>
              </a:rPr>
              <a:t>c-sections</a:t>
            </a:r>
            <a:r>
              <a:rPr lang="en-US" sz="2400" dirty="0">
                <a:effectLst/>
              </a:rPr>
              <a:t> leading to the baby being born sedated or with apnea</a:t>
            </a:r>
            <a:endParaRPr lang="en-GB" sz="24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The rate at which the drug crosses the placenta and the amount of drug reaching the fetus;</a:t>
            </a:r>
            <a:endParaRPr lang="en-GB" sz="28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Placental p-glycoprotein pumps drugs back into maternal circulation e.g. protease inhibitors</a:t>
            </a:r>
            <a:endParaRPr lang="en-GB" sz="2400" dirty="0">
              <a:effectLst/>
            </a:endParaRPr>
          </a:p>
          <a:p>
            <a:pPr lvl="1"/>
            <a:r>
              <a:rPr lang="en-US" sz="2400" dirty="0">
                <a:effectLst/>
              </a:rPr>
              <a:t>Drugs with increased binding to maternal proteins than fetal proteins e.g. sulfonamides and barbiturates</a:t>
            </a:r>
            <a:endParaRPr lang="en-GB" sz="2400" dirty="0">
              <a:effectLst/>
            </a:endParaRP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1600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 placenta is a protective barrier and is semi permeable. It has the following functions;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Is a semi permeable membrane and protects entry of pathogenic substances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Metabolizes some drugs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Drugs that cross the placenta enter through the umbilical vein to the liver of the fetus where metabolism takes place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11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Other factors affecting placental drug transfer include;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The duration of exposure to the drug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Distribution of the drug in fetal tissues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The stage of fetal and placental development at the time of drug exposure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The effects of drugs used in combination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31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Fetal Therapeutics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Drugs </a:t>
            </a:r>
            <a:r>
              <a:rPr lang="en-US" dirty="0">
                <a:effectLst/>
              </a:rPr>
              <a:t>given to mother for fetal benefit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Corticosteroids used to stimulate fetal lung maturation when a preterm birth is expected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Maternal use of antiretroviral drugs reduces fetal HIV infection 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21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Drugs in the 1</a:t>
            </a:r>
            <a:r>
              <a:rPr lang="en-US" baseline="30000" dirty="0">
                <a:effectLst/>
              </a:rPr>
              <a:t>st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Trimester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effectLst/>
              </a:rPr>
              <a:t>From </a:t>
            </a:r>
            <a:r>
              <a:rPr lang="en-US" dirty="0">
                <a:effectLst/>
              </a:rPr>
              <a:t>day 18-55 the human fetus undergoes organogenesis 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Drugs cause structural abnormalities during this period and are referred to as teratogens</a:t>
            </a:r>
            <a:endParaRPr lang="en-GB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757439"/>
      </p:ext>
    </p:extLst>
  </p:cSld>
  <p:clrMapOvr>
    <a:masterClrMapping/>
  </p:clrMapOvr>
</p:sld>
</file>

<file path=ppt/theme/theme1.xml><?xml version="1.0" encoding="utf-8"?>
<a:theme xmlns:a="http://schemas.openxmlformats.org/drawingml/2006/main" name="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1284</Words>
  <Application>Microsoft Office PowerPoint</Application>
  <PresentationFormat>On-screen Show (4:3)</PresentationFormat>
  <Paragraphs>195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TS001069040</vt:lpstr>
      <vt:lpstr>DRUGS IN PREGNANCY AND BREASTFEEDING</vt:lpstr>
      <vt:lpstr>Drugs in Pregnancy </vt:lpstr>
      <vt:lpstr>Anticonvulsants </vt:lpstr>
      <vt:lpstr>Placental Transfer of Drugs</vt:lpstr>
      <vt:lpstr>Factors affecting placental drug transfer</vt:lpstr>
      <vt:lpstr>PowerPoint Presentation</vt:lpstr>
      <vt:lpstr>PowerPoint Presentation</vt:lpstr>
      <vt:lpstr>Fetal Therapeutics </vt:lpstr>
      <vt:lpstr>Drugs in the 1st Trimester</vt:lpstr>
      <vt:lpstr>Identifying drug teratogens </vt:lpstr>
      <vt:lpstr>PowerPoint Presentation</vt:lpstr>
      <vt:lpstr>Teratogenic Drugs</vt:lpstr>
      <vt:lpstr>Warfarin</vt:lpstr>
      <vt:lpstr>Retinoic Acids (orally administered or topically)</vt:lpstr>
      <vt:lpstr>PowerPoint Presentation</vt:lpstr>
      <vt:lpstr>PowerPoint Presentation</vt:lpstr>
      <vt:lpstr>PowerPoint Presentation</vt:lpstr>
      <vt:lpstr>Antibiotics that should be avoided in pregnancy </vt:lpstr>
      <vt:lpstr>Angiotensin Converting Enzyme Inhibitors (ACE)</vt:lpstr>
      <vt:lpstr>Barbiturates or Phenytoin </vt:lpstr>
      <vt:lpstr>Late Morphological Effects</vt:lpstr>
      <vt:lpstr>PowerPoint Presentation</vt:lpstr>
      <vt:lpstr>Use of new drugs in pregnancy </vt:lpstr>
      <vt:lpstr>Drugs and Breastfeeding </vt:lpstr>
      <vt:lpstr>General Considerations</vt:lpstr>
      <vt:lpstr>Factors that affect the concentration of drugs in the mother’s blood</vt:lpstr>
      <vt:lpstr>Factors that affect drug transfer into the breast</vt:lpstr>
      <vt:lpstr>Factors that affect the drug concentration in the infant </vt:lpstr>
      <vt:lpstr>PowerPoint Presentation</vt:lpstr>
      <vt:lpstr>Drugs that affect milk production </vt:lpstr>
      <vt:lpstr>Drugs contraindicated during breastfeeding due to effects on the infant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IN PREGNANCY AND BREASTFEEDING</dc:title>
  <dc:creator>Dr. Kimaiga H.O. MBChB (UoN)</dc:creator>
  <cp:lastModifiedBy>Dr. Kimaiga H.O. MBChB (UoN)</cp:lastModifiedBy>
  <cp:revision>7</cp:revision>
  <dcterms:created xsi:type="dcterms:W3CDTF">2013-08-19T09:52:59Z</dcterms:created>
  <dcterms:modified xsi:type="dcterms:W3CDTF">2013-08-20T20:25:20Z</dcterms:modified>
</cp:coreProperties>
</file>