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85" r:id="rId4"/>
    <p:sldId id="258" r:id="rId5"/>
    <p:sldId id="257" r:id="rId6"/>
    <p:sldId id="269" r:id="rId7"/>
    <p:sldId id="268" r:id="rId8"/>
    <p:sldId id="259" r:id="rId9"/>
    <p:sldId id="280" r:id="rId10"/>
    <p:sldId id="260" r:id="rId11"/>
    <p:sldId id="261" r:id="rId12"/>
    <p:sldId id="263" r:id="rId13"/>
    <p:sldId id="270" r:id="rId14"/>
    <p:sldId id="271" r:id="rId15"/>
    <p:sldId id="264" r:id="rId16"/>
    <p:sldId id="273" r:id="rId17"/>
    <p:sldId id="272" r:id="rId18"/>
    <p:sldId id="265" r:id="rId19"/>
    <p:sldId id="274" r:id="rId20"/>
    <p:sldId id="275" r:id="rId21"/>
    <p:sldId id="276" r:id="rId22"/>
    <p:sldId id="277" r:id="rId23"/>
    <p:sldId id="278" r:id="rId24"/>
    <p:sldId id="266" r:id="rId25"/>
    <p:sldId id="281" r:id="rId26"/>
    <p:sldId id="282" r:id="rId27"/>
    <p:sldId id="267" r:id="rId28"/>
    <p:sldId id="262" r:id="rId29"/>
    <p:sldId id="279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03D4D-6721-40D0-9EB5-6234872EF2D0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856EA-930E-45F6-B783-76964AD75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1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856EA-930E-45F6-B783-76964AD75F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4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856EA-930E-45F6-B783-76964AD75F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7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856EA-930E-45F6-B783-76964AD75F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9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025E-58C6-41E2-81FE-283A301B54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09F8-592C-4160-9C42-8B1AA4A72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8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025E-58C6-41E2-81FE-283A301B54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09F8-592C-4160-9C42-8B1AA4A72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31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025E-58C6-41E2-81FE-283A301B54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09F8-592C-4160-9C42-8B1AA4A72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8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025E-58C6-41E2-81FE-283A301B54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09F8-592C-4160-9C42-8B1AA4A72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3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025E-58C6-41E2-81FE-283A301B54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09F8-592C-4160-9C42-8B1AA4A72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6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025E-58C6-41E2-81FE-283A301B54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09F8-592C-4160-9C42-8B1AA4A72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26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025E-58C6-41E2-81FE-283A301B54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09F8-592C-4160-9C42-8B1AA4A72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78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025E-58C6-41E2-81FE-283A301B54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09F8-592C-4160-9C42-8B1AA4A72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9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025E-58C6-41E2-81FE-283A301B54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09F8-592C-4160-9C42-8B1AA4A72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6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025E-58C6-41E2-81FE-283A301B54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09F8-592C-4160-9C42-8B1AA4A72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24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025E-58C6-41E2-81FE-283A301B54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09F8-592C-4160-9C42-8B1AA4A72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4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025E-58C6-41E2-81FE-283A301B54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09F8-592C-4160-9C42-8B1AA4A72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6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Cephalosporins</a:t>
            </a:r>
            <a:r>
              <a:rPr lang="en-US" dirty="0" smtClean="0"/>
              <a:t> and </a:t>
            </a:r>
            <a:r>
              <a:rPr lang="en-US" dirty="0" err="1" smtClean="0"/>
              <a:t>Cephamycins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Pharmacokinetics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given PO </a:t>
            </a:r>
          </a:p>
          <a:p>
            <a:r>
              <a:rPr lang="en-US" dirty="0" smtClean="0"/>
              <a:t>Most parenteral  - IM , IV </a:t>
            </a:r>
          </a:p>
          <a:p>
            <a:r>
              <a:rPr lang="en-US" dirty="0" smtClean="0"/>
              <a:t>Widely distributed following absorption </a:t>
            </a:r>
          </a:p>
          <a:p>
            <a:r>
              <a:rPr lang="en-US" dirty="0" smtClean="0"/>
              <a:t>Ceftriaxone , Cefuroxime ,Cefotaxime  cross BBB</a:t>
            </a:r>
          </a:p>
          <a:p>
            <a:r>
              <a:rPr lang="en-US" dirty="0" smtClean="0"/>
              <a:t>Excretion-  kidney, &gt; tubular secretion </a:t>
            </a:r>
          </a:p>
          <a:p>
            <a:r>
              <a:rPr lang="en-US" dirty="0" smtClean="0"/>
              <a:t>40% Ceftriaxone - biliary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Generation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8" t="15216" r="26611" b="49155"/>
          <a:stretch/>
        </p:blipFill>
        <p:spPr bwMode="auto">
          <a:xfrm>
            <a:off x="268185" y="1238143"/>
            <a:ext cx="4726379" cy="32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14478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Cefazolin, Cephalexin ,</a:t>
            </a:r>
            <a:r>
              <a:rPr lang="en-US" dirty="0" err="1" smtClean="0"/>
              <a:t>Cephadrine</a:t>
            </a:r>
            <a:r>
              <a:rPr lang="en-US" dirty="0" smtClean="0"/>
              <a:t> </a:t>
            </a:r>
            <a:r>
              <a:rPr lang="en-US" dirty="0" err="1" smtClean="0"/>
              <a:t>Cephapirin</a:t>
            </a:r>
            <a:r>
              <a:rPr lang="en-US" dirty="0" smtClean="0"/>
              <a:t> , </a:t>
            </a:r>
            <a:r>
              <a:rPr lang="en-US" dirty="0" err="1" smtClean="0"/>
              <a:t>Cephalothin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Gram +</a:t>
            </a:r>
            <a:r>
              <a:rPr lang="en-US" dirty="0" err="1" smtClean="0"/>
              <a:t>ve</a:t>
            </a:r>
            <a:r>
              <a:rPr lang="en-US" dirty="0" smtClean="0"/>
              <a:t> cover : </a:t>
            </a:r>
            <a:r>
              <a:rPr lang="en-US" i="1" dirty="0" smtClean="0"/>
              <a:t>Strep. Staph. Pneumococci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activity against MRSA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Anaerobic cover excluding </a:t>
            </a:r>
            <a:r>
              <a:rPr lang="en-US" i="1" dirty="0" smtClean="0"/>
              <a:t>B </a:t>
            </a:r>
            <a:r>
              <a:rPr lang="en-US" i="1" dirty="0" err="1" smtClean="0"/>
              <a:t>fragilis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45128" y="4714826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PO –variable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High urine conc.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Tissue &lt; serum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Excretion by glomerular filtration and tubular secretion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Probenecid ↑ level in serum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↓ in renal dysfunction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Activity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Which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generation </a:t>
            </a:r>
            <a:r>
              <a:rPr lang="en-US" dirty="0" err="1" smtClean="0">
                <a:solidFill>
                  <a:srgbClr val="FF0000"/>
                </a:solidFill>
              </a:rPr>
              <a:t>cephalosporins</a:t>
            </a:r>
            <a:r>
              <a:rPr lang="en-US" dirty="0" smtClean="0">
                <a:solidFill>
                  <a:srgbClr val="FF0000"/>
                </a:solidFill>
              </a:rPr>
              <a:t> are  used orally 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properties make the drug to be stable as oral agents?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Parenteral 1</a:t>
            </a:r>
            <a:r>
              <a:rPr lang="en-US" baseline="30000" dirty="0" smtClean="0"/>
              <a:t>st</a:t>
            </a:r>
            <a:r>
              <a:rPr lang="en-US" dirty="0" smtClean="0"/>
              <a:t> generation </a:t>
            </a:r>
            <a:r>
              <a:rPr lang="en-US" dirty="0" err="1" smtClean="0"/>
              <a:t>Cephalosporins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Cefazolin</a:t>
            </a:r>
          </a:p>
          <a:p>
            <a:r>
              <a:rPr lang="en-US" dirty="0" smtClean="0"/>
              <a:t>Penetrates well most tissue </a:t>
            </a:r>
          </a:p>
          <a:p>
            <a:r>
              <a:rPr lang="en-US" dirty="0" smtClean="0"/>
              <a:t>Used for surgical </a:t>
            </a:r>
            <a:r>
              <a:rPr lang="en-US" dirty="0" err="1" smtClean="0"/>
              <a:t>prophylaxislow</a:t>
            </a:r>
            <a:r>
              <a:rPr lang="en-US" dirty="0" smtClean="0"/>
              <a:t> toxicity infection produced by </a:t>
            </a:r>
            <a:r>
              <a:rPr lang="en-US" i="1" dirty="0" smtClean="0"/>
              <a:t>E coli </a:t>
            </a:r>
            <a:r>
              <a:rPr lang="en-US" dirty="0" smtClean="0"/>
              <a:t>and </a:t>
            </a:r>
            <a:r>
              <a:rPr lang="en-US" i="1" dirty="0" smtClean="0"/>
              <a:t>K pneumoniae</a:t>
            </a:r>
          </a:p>
          <a:p>
            <a:r>
              <a:rPr lang="en-US" i="1" dirty="0" smtClean="0"/>
              <a:t>Staph</a:t>
            </a:r>
            <a:r>
              <a:rPr lang="en-US" dirty="0" smtClean="0"/>
              <a:t> and </a:t>
            </a:r>
            <a:r>
              <a:rPr lang="en-US" i="1" dirty="0" smtClean="0"/>
              <a:t>Strep</a:t>
            </a:r>
            <a:r>
              <a:rPr lang="en-US" dirty="0" smtClean="0"/>
              <a:t> where patient allergic to penicillin</a:t>
            </a:r>
          </a:p>
          <a:p>
            <a:r>
              <a:rPr lang="en-US" dirty="0" smtClean="0"/>
              <a:t>No CNS penetration</a:t>
            </a:r>
          </a:p>
          <a:p>
            <a:r>
              <a:rPr lang="en-US" dirty="0" smtClean="0"/>
              <a:t>Alternate anti staphylococcal agent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3" t="53074" r="25644" b="12921"/>
          <a:stretch/>
        </p:blipFill>
        <p:spPr bwMode="auto">
          <a:xfrm>
            <a:off x="522514" y="1233055"/>
            <a:ext cx="5326743" cy="346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7454" y="1295399"/>
            <a:ext cx="3200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Cefaclor,Cefamandole</a:t>
            </a:r>
            <a:r>
              <a:rPr lang="en-US" dirty="0" smtClean="0"/>
              <a:t> , </a:t>
            </a:r>
            <a:r>
              <a:rPr lang="en-US" dirty="0" err="1" smtClean="0"/>
              <a:t>Cefonicid</a:t>
            </a:r>
            <a:r>
              <a:rPr lang="en-US" dirty="0" smtClean="0"/>
              <a:t> , Cefuroxime ,</a:t>
            </a:r>
            <a:r>
              <a:rPr lang="en-US" dirty="0" err="1" smtClean="0"/>
              <a:t>Cefprozil,Loracabef,Ceforanide</a:t>
            </a:r>
            <a:r>
              <a:rPr lang="en-US" dirty="0" smtClean="0"/>
              <a:t> 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err="1" smtClean="0">
                <a:solidFill>
                  <a:schemeClr val="accent2"/>
                </a:solidFill>
              </a:rPr>
              <a:t>Cefoxitin</a:t>
            </a:r>
            <a:r>
              <a:rPr lang="en-US" dirty="0" smtClean="0">
                <a:solidFill>
                  <a:schemeClr val="accent2"/>
                </a:solidFill>
              </a:rPr>
              <a:t> ,</a:t>
            </a:r>
            <a:r>
              <a:rPr lang="en-US" dirty="0" err="1" smtClean="0">
                <a:solidFill>
                  <a:schemeClr val="accent2"/>
                </a:solidFill>
              </a:rPr>
              <a:t>Cefometazole,Cefotetan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Cephamycins</a:t>
            </a:r>
            <a:r>
              <a:rPr lang="en-US" dirty="0" smtClean="0">
                <a:solidFill>
                  <a:schemeClr val="accent2"/>
                </a:solidFill>
              </a:rPr>
              <a:t>) - active against anaerobes 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9530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Active against organisms inhibited by 1</a:t>
            </a:r>
            <a:r>
              <a:rPr lang="en-US" baseline="30000" dirty="0" smtClean="0"/>
              <a:t>st</a:t>
            </a:r>
            <a:r>
              <a:rPr lang="en-US" dirty="0" smtClean="0"/>
              <a:t> 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ram –</a:t>
            </a:r>
            <a:r>
              <a:rPr lang="en-US" dirty="0" err="1" smtClean="0"/>
              <a:t>ve</a:t>
            </a:r>
            <a:r>
              <a:rPr lang="en-US" dirty="0" smtClean="0"/>
              <a:t>  -</a:t>
            </a:r>
            <a:r>
              <a:rPr lang="en-US" i="1" dirty="0" smtClean="0"/>
              <a:t>K pneumoniae </a:t>
            </a:r>
            <a:r>
              <a:rPr lang="en-US" dirty="0" smtClean="0"/>
              <a:t>, </a:t>
            </a:r>
            <a:r>
              <a:rPr lang="en-US" i="1" dirty="0" smtClean="0"/>
              <a:t>H </a:t>
            </a:r>
            <a:r>
              <a:rPr lang="en-US" i="1" dirty="0" err="1" smtClean="0"/>
              <a:t>influenzae</a:t>
            </a:r>
            <a:r>
              <a:rPr lang="en-US" i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activity against </a:t>
            </a:r>
            <a:r>
              <a:rPr lang="en-US" i="1" dirty="0" smtClean="0"/>
              <a:t>enterococci </a:t>
            </a:r>
            <a:r>
              <a:rPr lang="en-US" dirty="0" smtClean="0"/>
              <a:t>and</a:t>
            </a:r>
            <a:r>
              <a:rPr lang="en-US" i="1" dirty="0" smtClean="0"/>
              <a:t> P</a:t>
            </a:r>
            <a:r>
              <a:rPr lang="en-US" dirty="0" smtClean="0"/>
              <a:t> aeruginosa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Active against </a:t>
            </a:r>
            <a:r>
              <a:rPr lang="en-US" i="1" dirty="0" smtClean="0"/>
              <a:t>H </a:t>
            </a:r>
            <a:r>
              <a:rPr lang="en-US" i="1" dirty="0" err="1" smtClean="0"/>
              <a:t>influenzae</a:t>
            </a:r>
            <a:r>
              <a:rPr lang="en-US" i="1" dirty="0" smtClean="0"/>
              <a:t> , M </a:t>
            </a:r>
            <a:r>
              <a:rPr lang="en-US" i="1" dirty="0" err="1" smtClean="0"/>
              <a:t>catarrhalis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Sinusitis , otitis ,LRTI</a:t>
            </a:r>
          </a:p>
          <a:p>
            <a:r>
              <a:rPr lang="en-US" dirty="0" err="1" smtClean="0"/>
              <a:t>Cephamycins</a:t>
            </a:r>
            <a:r>
              <a:rPr lang="en-US" dirty="0" smtClean="0"/>
              <a:t> are used for periodontal infections, diverticulitis  and pelvic inflammatory diseases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Which are the </a:t>
            </a:r>
            <a:r>
              <a:rPr lang="en-US" dirty="0" err="1" smtClean="0">
                <a:solidFill>
                  <a:srgbClr val="FF0000"/>
                </a:solidFill>
              </a:rPr>
              <a:t>Cephamycins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Why are the choice agents in the above listed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conditions ?</a:t>
            </a:r>
          </a:p>
          <a:p>
            <a:r>
              <a:rPr lang="en-US" dirty="0" smtClean="0"/>
              <a:t>Cefuroxime  - 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Pharmacokinetics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  - </a:t>
            </a:r>
            <a:r>
              <a:rPr lang="en-US" dirty="0" err="1" smtClean="0"/>
              <a:t>Cefaclor</a:t>
            </a:r>
            <a:r>
              <a:rPr lang="en-US" dirty="0" smtClean="0"/>
              <a:t> , Cefuroxime </a:t>
            </a:r>
            <a:r>
              <a:rPr lang="en-US" dirty="0" err="1" smtClean="0"/>
              <a:t>axetil</a:t>
            </a:r>
            <a:r>
              <a:rPr lang="en-US" dirty="0" smtClean="0"/>
              <a:t>, </a:t>
            </a:r>
            <a:r>
              <a:rPr lang="en-US" dirty="0" err="1" smtClean="0"/>
              <a:t>Cefprozil</a:t>
            </a:r>
            <a:r>
              <a:rPr lang="en-US" dirty="0" smtClean="0"/>
              <a:t> </a:t>
            </a:r>
            <a:r>
              <a:rPr lang="en-US" dirty="0" err="1" smtClean="0"/>
              <a:t>Loracabef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Unpredictable activity against penicillin non-susceptible </a:t>
            </a:r>
            <a:r>
              <a:rPr lang="en-US" i="1" dirty="0" smtClean="0"/>
              <a:t>pneumococci </a:t>
            </a:r>
          </a:p>
          <a:p>
            <a:r>
              <a:rPr lang="en-US" dirty="0" err="1" smtClean="0"/>
              <a:t>Cefaclor</a:t>
            </a:r>
            <a:r>
              <a:rPr lang="en-US" dirty="0" smtClean="0"/>
              <a:t> has higher susceptibility to </a:t>
            </a:r>
            <a:r>
              <a:rPr lang="el-GR" dirty="0" smtClean="0"/>
              <a:t>β</a:t>
            </a:r>
            <a:r>
              <a:rPr lang="en-US" dirty="0" smtClean="0"/>
              <a:t>- lactamases</a:t>
            </a:r>
          </a:p>
          <a:p>
            <a:r>
              <a:rPr lang="en-US" dirty="0" smtClean="0"/>
              <a:t>IV use </a:t>
            </a:r>
          </a:p>
          <a:p>
            <a:r>
              <a:rPr lang="en-US" dirty="0" smtClean="0"/>
              <a:t>IM painful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Generation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4" t="11785" r="25187" b="30359"/>
          <a:stretch/>
        </p:blipFill>
        <p:spPr bwMode="auto">
          <a:xfrm>
            <a:off x="457200" y="1219200"/>
            <a:ext cx="455396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1447800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Cefoperazone</a:t>
            </a:r>
            <a:r>
              <a:rPr lang="en-US" dirty="0" smtClean="0"/>
              <a:t> ,</a:t>
            </a:r>
            <a:r>
              <a:rPr lang="en-US" dirty="0" err="1" smtClean="0"/>
              <a:t>Cefotaxime,Ceftazidime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Ceftriazone</a:t>
            </a:r>
            <a:r>
              <a:rPr lang="en-US" dirty="0" smtClean="0"/>
              <a:t> , </a:t>
            </a:r>
            <a:r>
              <a:rPr lang="en-US" dirty="0" err="1" smtClean="0"/>
              <a:t>Cefixime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Cefpodoxime</a:t>
            </a:r>
            <a:r>
              <a:rPr lang="en-US" dirty="0" smtClean="0"/>
              <a:t> </a:t>
            </a:r>
            <a:r>
              <a:rPr lang="en-US" dirty="0" err="1" smtClean="0"/>
              <a:t>proxetil,Cefdinir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Cefditoren</a:t>
            </a:r>
            <a:r>
              <a:rPr lang="en-US" dirty="0" smtClean="0"/>
              <a:t> </a:t>
            </a:r>
            <a:r>
              <a:rPr lang="en-US" dirty="0" err="1" smtClean="0"/>
              <a:t>pivoxil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Ceftibuten</a:t>
            </a:r>
            <a:r>
              <a:rPr lang="en-US" dirty="0" smtClean="0"/>
              <a:t>, </a:t>
            </a:r>
            <a:r>
              <a:rPr lang="en-US" dirty="0" err="1" smtClean="0"/>
              <a:t>Moxalactam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Generation </a:t>
            </a:r>
            <a:r>
              <a:rPr lang="en-US" dirty="0" err="1" smtClean="0"/>
              <a:t>Cephalosporins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↑ gram negative activity</a:t>
            </a:r>
          </a:p>
          <a:p>
            <a:r>
              <a:rPr lang="en-US" dirty="0" smtClean="0"/>
              <a:t>Penetrate body tissue well</a:t>
            </a:r>
          </a:p>
          <a:p>
            <a:r>
              <a:rPr lang="en-US" dirty="0" smtClean="0"/>
              <a:t>Used in meningitis and </a:t>
            </a:r>
            <a:r>
              <a:rPr lang="en-US" dirty="0" err="1" smtClean="0"/>
              <a:t>neutropaenic</a:t>
            </a:r>
            <a:r>
              <a:rPr lang="en-US" dirty="0" smtClean="0"/>
              <a:t> fever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Which organisms are third generation </a:t>
            </a:r>
            <a:r>
              <a:rPr lang="en-US" dirty="0" err="1" smtClean="0">
                <a:solidFill>
                  <a:srgbClr val="FF0000"/>
                </a:solidFill>
              </a:rPr>
              <a:t>Cephalosporins</a:t>
            </a:r>
            <a:r>
              <a:rPr lang="en-US" dirty="0" smtClean="0">
                <a:solidFill>
                  <a:srgbClr val="FF0000"/>
                </a:solidFill>
              </a:rPr>
              <a:t> active against 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the end of this lecture you should be able to  </a:t>
            </a:r>
          </a:p>
          <a:p>
            <a:r>
              <a:rPr lang="en-US" dirty="0" smtClean="0"/>
              <a:t>Classify </a:t>
            </a:r>
            <a:r>
              <a:rPr lang="en-US" dirty="0" err="1"/>
              <a:t>C</a:t>
            </a:r>
            <a:r>
              <a:rPr lang="en-US" dirty="0" err="1" smtClean="0"/>
              <a:t>ephalosporins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Understand their mechanism of action and resistance </a:t>
            </a:r>
          </a:p>
          <a:p>
            <a:r>
              <a:rPr lang="en-US" dirty="0" smtClean="0"/>
              <a:t>Antibacterial spectrum and indications</a:t>
            </a:r>
          </a:p>
          <a:p>
            <a:r>
              <a:rPr lang="en-US" dirty="0" smtClean="0"/>
              <a:t>Adverse effects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Antipseudomonal 3</a:t>
            </a:r>
            <a:r>
              <a:rPr lang="en-US" baseline="30000" dirty="0" smtClean="0"/>
              <a:t>rd</a:t>
            </a:r>
            <a:r>
              <a:rPr lang="en-US" dirty="0"/>
              <a:t> </a:t>
            </a:r>
            <a:r>
              <a:rPr lang="en-US" dirty="0" smtClean="0"/>
              <a:t>gen .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Ceftazidime </a:t>
            </a:r>
          </a:p>
          <a:p>
            <a:r>
              <a:rPr lang="en-US" dirty="0" err="1" smtClean="0"/>
              <a:t>Cefoperazone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</a:t>
            </a:r>
            <a:r>
              <a:rPr lang="en-US" dirty="0" err="1" smtClean="0"/>
              <a:t>hydrolysed</a:t>
            </a:r>
            <a:r>
              <a:rPr lang="en-US" dirty="0" smtClean="0"/>
              <a:t> by </a:t>
            </a:r>
            <a:r>
              <a:rPr lang="en-US" dirty="0" err="1" smtClean="0"/>
              <a:t>AmpC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en-US" dirty="0" smtClean="0"/>
              <a:t> lactamases </a:t>
            </a:r>
          </a:p>
          <a:p>
            <a:r>
              <a:rPr lang="en-US" dirty="0" err="1" smtClean="0"/>
              <a:t>Cefixime</a:t>
            </a:r>
            <a:r>
              <a:rPr lang="en-US" dirty="0" smtClean="0"/>
              <a:t> and </a:t>
            </a:r>
            <a:r>
              <a:rPr lang="en-US" dirty="0" err="1" smtClean="0"/>
              <a:t>Moxalactam</a:t>
            </a:r>
            <a:r>
              <a:rPr lang="en-US" dirty="0" smtClean="0"/>
              <a:t> are active against </a:t>
            </a:r>
            <a:r>
              <a:rPr lang="en-US" i="1" dirty="0" smtClean="0"/>
              <a:t>B </a:t>
            </a:r>
            <a:r>
              <a:rPr lang="en-US" i="1" dirty="0" err="1" smtClean="0"/>
              <a:t>fragilis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91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Cefixime</a:t>
            </a:r>
            <a:r>
              <a:rPr lang="en-US" dirty="0" smtClean="0"/>
              <a:t> ,</a:t>
            </a:r>
            <a:r>
              <a:rPr lang="en-US" dirty="0" err="1" smtClean="0"/>
              <a:t>Ceftibuten</a:t>
            </a:r>
            <a:r>
              <a:rPr lang="en-US" dirty="0" smtClean="0"/>
              <a:t>   are used orally</a:t>
            </a:r>
          </a:p>
          <a:p>
            <a:r>
              <a:rPr lang="en-US" dirty="0" err="1" smtClean="0"/>
              <a:t>Cefoperazone</a:t>
            </a:r>
            <a:r>
              <a:rPr lang="en-US" dirty="0" smtClean="0"/>
              <a:t> and Ceftriaxone  - biliary excretion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Generation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3" t="70755" r="22807" b="21889"/>
          <a:stretch/>
        </p:blipFill>
        <p:spPr bwMode="auto">
          <a:xfrm>
            <a:off x="609600" y="1295400"/>
            <a:ext cx="6418914" cy="81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2514600"/>
            <a:ext cx="6019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resistant to hydrolysis by chromosomal  </a:t>
            </a:r>
            <a:r>
              <a:rPr lang="el-GR" dirty="0" smtClean="0"/>
              <a:t>β</a:t>
            </a:r>
            <a:r>
              <a:rPr lang="en-US" dirty="0" smtClean="0"/>
              <a:t>-lactamases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Hydrolysed</a:t>
            </a:r>
            <a:r>
              <a:rPr lang="en-US" dirty="0" smtClean="0"/>
              <a:t> by ESBLs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Active against </a:t>
            </a:r>
            <a:r>
              <a:rPr lang="en-US" i="1" dirty="0" err="1" smtClean="0"/>
              <a:t>enterobacteriaceae</a:t>
            </a:r>
            <a:r>
              <a:rPr lang="en-US" dirty="0" smtClean="0"/>
              <a:t>, </a:t>
            </a:r>
            <a:r>
              <a:rPr lang="en-US" i="1" dirty="0" smtClean="0"/>
              <a:t>S aureus, S pneumoniae</a:t>
            </a:r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↑activity against </a:t>
            </a:r>
            <a:r>
              <a:rPr lang="en-US" i="1" dirty="0" err="1" smtClean="0"/>
              <a:t>Haemophilus</a:t>
            </a:r>
            <a:r>
              <a:rPr lang="en-US" i="1" dirty="0" smtClean="0"/>
              <a:t> and Neisseria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Penetrates CSF and has renal clearance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Unlike ceftazidime effective against  non-susceptible </a:t>
            </a:r>
            <a:r>
              <a:rPr lang="en-US" i="1" dirty="0" smtClean="0"/>
              <a:t>strep.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Useful in </a:t>
            </a:r>
            <a:r>
              <a:rPr lang="en-US" i="1" dirty="0" err="1" smtClean="0"/>
              <a:t>enterobacter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24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82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55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Fifth Generation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0" t="78518" r="21259" b="9850"/>
          <a:stretch/>
        </p:blipFill>
        <p:spPr bwMode="auto">
          <a:xfrm>
            <a:off x="533400" y="1295400"/>
            <a:ext cx="5568251" cy="103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819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MRSA  active  ↑ PBP</a:t>
            </a:r>
            <a:r>
              <a:rPr lang="en-US" dirty="0"/>
              <a:t> </a:t>
            </a:r>
            <a:r>
              <a:rPr lang="en-US" dirty="0" smtClean="0"/>
              <a:t>2a</a:t>
            </a:r>
          </a:p>
          <a:p>
            <a:endParaRPr lang="en-US" dirty="0" smtClean="0"/>
          </a:p>
          <a:p>
            <a:r>
              <a:rPr lang="en-US" dirty="0" err="1" smtClean="0"/>
              <a:t>Ceftobiprole</a:t>
            </a:r>
            <a:r>
              <a:rPr lang="en-US" dirty="0" smtClean="0"/>
              <a:t>  and </a:t>
            </a:r>
            <a:r>
              <a:rPr lang="en-US" dirty="0" err="1" smtClean="0"/>
              <a:t>Ceftaroline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Drug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Hypersensitivity </a:t>
            </a:r>
          </a:p>
          <a:p>
            <a:r>
              <a:rPr lang="en-US" dirty="0" smtClean="0"/>
              <a:t>10 % of Penicillin hypersensitive patients have cross reaction</a:t>
            </a:r>
          </a:p>
          <a:p>
            <a:r>
              <a:rPr lang="en-US" dirty="0" smtClean="0"/>
              <a:t>Nephrotoxicity  - </a:t>
            </a:r>
            <a:r>
              <a:rPr lang="en-US" dirty="0" err="1" smtClean="0"/>
              <a:t>cefradine</a:t>
            </a:r>
            <a:r>
              <a:rPr lang="en-US" dirty="0" smtClean="0"/>
              <a:t> most common </a:t>
            </a:r>
          </a:p>
          <a:p>
            <a:r>
              <a:rPr lang="en-US" dirty="0" smtClean="0"/>
              <a:t>Drug induced ETOH intolerance </a:t>
            </a:r>
          </a:p>
          <a:p>
            <a:r>
              <a:rPr lang="en-US" dirty="0" smtClean="0"/>
              <a:t>Diarrhoea  - </a:t>
            </a:r>
            <a:r>
              <a:rPr lang="en-US" i="1" dirty="0" smtClean="0"/>
              <a:t>C. difficile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Cephalosporin with MTT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Methylthiotetrazole</a:t>
            </a:r>
            <a:r>
              <a:rPr lang="en-US" dirty="0" smtClean="0"/>
              <a:t>  group  - </a:t>
            </a:r>
            <a:r>
              <a:rPr lang="en-US" dirty="0" err="1" smtClean="0"/>
              <a:t>Cefamandole</a:t>
            </a:r>
            <a:r>
              <a:rPr lang="en-US" dirty="0" smtClean="0"/>
              <a:t>, </a:t>
            </a:r>
            <a:r>
              <a:rPr lang="en-US" dirty="0" err="1" smtClean="0"/>
              <a:t>Cefmetazole</a:t>
            </a:r>
            <a:r>
              <a:rPr lang="en-US" dirty="0" smtClean="0"/>
              <a:t>, </a:t>
            </a:r>
            <a:r>
              <a:rPr lang="en-US" dirty="0" err="1" smtClean="0"/>
              <a:t>Cefotetan</a:t>
            </a:r>
            <a:r>
              <a:rPr lang="en-US" dirty="0" smtClean="0"/>
              <a:t>, </a:t>
            </a:r>
            <a:r>
              <a:rPr lang="en-US" dirty="0" err="1" smtClean="0"/>
              <a:t>Cefoperazone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May cause hypothrombinemia and bleeding </a:t>
            </a:r>
          </a:p>
          <a:p>
            <a:r>
              <a:rPr lang="en-US" dirty="0" smtClean="0"/>
              <a:t>Can be prevented by oral vitamin k 10mg x 2 weekly </a:t>
            </a:r>
          </a:p>
          <a:p>
            <a:r>
              <a:rPr lang="en-US" dirty="0" err="1" smtClean="0"/>
              <a:t>Disulfuram</a:t>
            </a:r>
            <a:r>
              <a:rPr lang="en-US" dirty="0" smtClean="0"/>
              <a:t> like reaction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 </a:t>
            </a:r>
          </a:p>
          <a:p>
            <a:pPr marL="0" indent="0">
              <a:buNone/>
            </a:pPr>
            <a:r>
              <a:rPr lang="en-US" dirty="0" smtClean="0"/>
              <a:t>                             Cell                 Lent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↑                       ↑                              ↑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MAXI                    MIDI                       MINI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219200" y="2895600"/>
            <a:ext cx="6019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1752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5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Cephalosporins</a:t>
            </a:r>
            <a:r>
              <a:rPr lang="en-US" dirty="0" smtClean="0"/>
              <a:t> source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Fungus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Semisynthetic</a:t>
            </a:r>
          </a:p>
          <a:p>
            <a:pPr marL="0" indent="0">
              <a:buNone/>
            </a:pPr>
            <a:r>
              <a:rPr lang="en-US" dirty="0" smtClean="0"/>
              <a:t>                    - addition of cephalosporin C  nucleus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or different R₁ or  R₂ side chain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- results in more water soluble or acid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acid stable product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Excellence is choice </a:t>
            </a:r>
          </a:p>
          <a:p>
            <a:r>
              <a:rPr lang="en-US" dirty="0" smtClean="0"/>
              <a:t>You do not need to be the best but must seek to do your best </a:t>
            </a:r>
          </a:p>
          <a:p>
            <a:r>
              <a:rPr lang="en-US" dirty="0" smtClean="0"/>
              <a:t>He who finds purpose in what they do finds </a:t>
            </a:r>
            <a:r>
              <a:rPr lang="en-US" dirty="0" err="1" smtClean="0"/>
              <a:t>fullfilment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8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en-US" dirty="0" smtClean="0"/>
              <a:t>-Lactam Antibiotics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12092" r="23324" b="11993"/>
          <a:stretch/>
        </p:blipFill>
        <p:spPr bwMode="auto">
          <a:xfrm>
            <a:off x="838200" y="1524000"/>
            <a:ext cx="7806924" cy="49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64008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Rang and Dale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774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Chemistry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7- </a:t>
            </a:r>
            <a:r>
              <a:rPr lang="en-US" dirty="0" err="1" smtClean="0"/>
              <a:t>aminocephalosporanic</a:t>
            </a:r>
            <a:r>
              <a:rPr lang="en-US" dirty="0" smtClean="0"/>
              <a:t> acid structure similar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6 - </a:t>
            </a:r>
            <a:r>
              <a:rPr lang="en-US" dirty="0" err="1" smtClean="0"/>
              <a:t>aminopenicillanic</a:t>
            </a:r>
            <a:r>
              <a:rPr lang="en-US" dirty="0" smtClean="0"/>
              <a:t> acid in </a:t>
            </a:r>
            <a:r>
              <a:rPr lang="en-US" dirty="0" err="1" smtClean="0"/>
              <a:t>penicillins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Cephalosporins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</a:t>
            </a:r>
            <a:r>
              <a:rPr lang="en-US" dirty="0" err="1" smtClean="0"/>
              <a:t>penicillins</a:t>
            </a:r>
            <a:endParaRPr lang="en-US" dirty="0" smtClean="0"/>
          </a:p>
          <a:p>
            <a:r>
              <a:rPr lang="en-US" dirty="0" smtClean="0"/>
              <a:t>More stable to many </a:t>
            </a:r>
            <a:r>
              <a:rPr lang="el-GR" dirty="0" smtClean="0"/>
              <a:t>β</a:t>
            </a:r>
            <a:r>
              <a:rPr lang="en-US" dirty="0" smtClean="0"/>
              <a:t>- lactamases</a:t>
            </a:r>
          </a:p>
          <a:p>
            <a:r>
              <a:rPr lang="en-US" dirty="0" smtClean="0"/>
              <a:t>Broader spectrum of action </a:t>
            </a:r>
          </a:p>
          <a:p>
            <a:r>
              <a:rPr lang="en-US" dirty="0" smtClean="0"/>
              <a:t>ESBL  - strains of </a:t>
            </a:r>
            <a:r>
              <a:rPr lang="en-US" i="1" dirty="0" smtClean="0"/>
              <a:t>E coli </a:t>
            </a:r>
            <a:r>
              <a:rPr lang="en-US" dirty="0" smtClean="0"/>
              <a:t>and </a:t>
            </a:r>
            <a:r>
              <a:rPr lang="en-US" i="1" dirty="0" smtClean="0"/>
              <a:t>K pneumoniae</a:t>
            </a:r>
          </a:p>
          <a:p>
            <a:r>
              <a:rPr lang="en-US" dirty="0" smtClean="0"/>
              <a:t>No activity against </a:t>
            </a:r>
            <a:r>
              <a:rPr lang="en-US" i="1" dirty="0" smtClean="0"/>
              <a:t>enterococci</a:t>
            </a:r>
            <a:r>
              <a:rPr lang="en-US" dirty="0" smtClean="0"/>
              <a:t> </a:t>
            </a:r>
            <a:r>
              <a:rPr lang="en-US" i="1" dirty="0" smtClean="0"/>
              <a:t>and L monocytogenes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13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penicillin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What is the mechanism of action of </a:t>
            </a:r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en-US" dirty="0" smtClean="0">
                <a:solidFill>
                  <a:srgbClr val="FF0000"/>
                </a:solidFill>
              </a:rPr>
              <a:t>-lactam antibiotics 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 are the susceptibility of bacteria to different groups of </a:t>
            </a:r>
            <a:r>
              <a:rPr lang="el-GR" dirty="0">
                <a:solidFill>
                  <a:srgbClr val="FF0000"/>
                </a:solidFill>
              </a:rPr>
              <a:t>β</a:t>
            </a:r>
            <a:r>
              <a:rPr lang="en-US" dirty="0">
                <a:solidFill>
                  <a:srgbClr val="FF0000"/>
                </a:solidFill>
              </a:rPr>
              <a:t>-lactam </a:t>
            </a:r>
            <a:r>
              <a:rPr lang="en-US" dirty="0" smtClean="0">
                <a:solidFill>
                  <a:srgbClr val="FF0000"/>
                </a:solidFill>
              </a:rPr>
              <a:t>antibiotics varied 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Bacterial cell wall </a:t>
            </a:r>
            <a:r>
              <a:rPr lang="en-US" dirty="0" smtClean="0"/>
              <a:t>structure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t="19349" r="22913" b="42109"/>
          <a:stretch/>
        </p:blipFill>
        <p:spPr bwMode="auto">
          <a:xfrm>
            <a:off x="353660" y="1828800"/>
            <a:ext cx="86907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57150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prstClr val="black"/>
                </a:solidFill>
              </a:rPr>
              <a:t>Journal of Internal Medicine  2015 ; 277:502-12 </a:t>
            </a:r>
            <a:endParaRPr lang="en-US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Plasmid encoded or chromosomal mediated </a:t>
            </a:r>
            <a:r>
              <a:rPr lang="el-GR" dirty="0" smtClean="0"/>
              <a:t>β</a:t>
            </a:r>
            <a:r>
              <a:rPr lang="en-US" dirty="0" smtClean="0"/>
              <a:t> - lactamase production ( all gram negatives)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Active hydrolysis of ring &gt; </a:t>
            </a:r>
            <a:r>
              <a:rPr lang="en-US" dirty="0" err="1" smtClean="0"/>
              <a:t>penicillins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Single mutation results in high level </a:t>
            </a:r>
            <a:r>
              <a:rPr lang="en-US" dirty="0" err="1" smtClean="0"/>
              <a:t>costitutive</a:t>
            </a:r>
            <a:r>
              <a:rPr lang="en-US" dirty="0" smtClean="0"/>
              <a:t> production of enzymes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Other mechanisms- ↓ drug penetration due to change in outer membrane protein or mutation of binding site protein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710</Words>
  <Application>Microsoft Office PowerPoint</Application>
  <PresentationFormat>On-screen Show (4:3)</PresentationFormat>
  <Paragraphs>164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2_Office Theme</vt:lpstr>
      <vt:lpstr>Cephalosporins and Cephamycins </vt:lpstr>
      <vt:lpstr>Objectives </vt:lpstr>
      <vt:lpstr>Cephalosporins source </vt:lpstr>
      <vt:lpstr>β-Lactam Antibiotics</vt:lpstr>
      <vt:lpstr> Chemistry  </vt:lpstr>
      <vt:lpstr>Cephalosporins </vt:lpstr>
      <vt:lpstr>Mechanism of action </vt:lpstr>
      <vt:lpstr>Bacterial cell wall structure </vt:lpstr>
      <vt:lpstr>Resistance </vt:lpstr>
      <vt:lpstr>Pharmacokinetics </vt:lpstr>
      <vt:lpstr>First Generation </vt:lpstr>
      <vt:lpstr>Activity </vt:lpstr>
      <vt:lpstr>Parenteral 1st generation Cephalosporins</vt:lpstr>
      <vt:lpstr>Second Generation</vt:lpstr>
      <vt:lpstr>Uses </vt:lpstr>
      <vt:lpstr>Pharmacokinetics </vt:lpstr>
      <vt:lpstr>Third Generation </vt:lpstr>
      <vt:lpstr>Third Generation Cephalosporins </vt:lpstr>
      <vt:lpstr>Activity</vt:lpstr>
      <vt:lpstr>Antipseudomonal 3rd gen . agents</vt:lpstr>
      <vt:lpstr>PowerPoint Presentation</vt:lpstr>
      <vt:lpstr>PK</vt:lpstr>
      <vt:lpstr>Fourth Generation</vt:lpstr>
      <vt:lpstr>PowerPoint Presentation</vt:lpstr>
      <vt:lpstr>PowerPoint Presentation</vt:lpstr>
      <vt:lpstr>Fifth Generation </vt:lpstr>
      <vt:lpstr>Adverse Drug Reactions</vt:lpstr>
      <vt:lpstr>Cephalosporin with MTT</vt:lpstr>
      <vt:lpstr>Food for thought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Cephalosporins and Cephamycins</dc:title>
  <dc:creator>ENOCH OMONGE</dc:creator>
  <cp:lastModifiedBy>HP</cp:lastModifiedBy>
  <cp:revision>42</cp:revision>
  <dcterms:created xsi:type="dcterms:W3CDTF">2006-08-16T00:00:00Z</dcterms:created>
  <dcterms:modified xsi:type="dcterms:W3CDTF">2018-09-03T06:40:30Z</dcterms:modified>
</cp:coreProperties>
</file>