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sldIdLst>
    <p:sldId id="256" r:id="rId2"/>
    <p:sldId id="257" r:id="rId3"/>
    <p:sldId id="259" r:id="rId4"/>
    <p:sldId id="258" r:id="rId5"/>
    <p:sldId id="353" r:id="rId6"/>
    <p:sldId id="354" r:id="rId7"/>
    <p:sldId id="344" r:id="rId8"/>
    <p:sldId id="345" r:id="rId9"/>
    <p:sldId id="346" r:id="rId10"/>
    <p:sldId id="347" r:id="rId11"/>
    <p:sldId id="260" r:id="rId12"/>
    <p:sldId id="261" r:id="rId13"/>
    <p:sldId id="264" r:id="rId14"/>
    <p:sldId id="265" r:id="rId15"/>
    <p:sldId id="314" r:id="rId16"/>
    <p:sldId id="267" r:id="rId17"/>
    <p:sldId id="313" r:id="rId18"/>
    <p:sldId id="268" r:id="rId19"/>
    <p:sldId id="315" r:id="rId20"/>
    <p:sldId id="316" r:id="rId21"/>
    <p:sldId id="273" r:id="rId22"/>
    <p:sldId id="277" r:id="rId23"/>
    <p:sldId id="356" r:id="rId24"/>
    <p:sldId id="385" r:id="rId25"/>
    <p:sldId id="278" r:id="rId26"/>
    <p:sldId id="279" r:id="rId27"/>
    <p:sldId id="280" r:id="rId28"/>
    <p:sldId id="348" r:id="rId29"/>
    <p:sldId id="355" r:id="rId30"/>
    <p:sldId id="281" r:id="rId31"/>
    <p:sldId id="350" r:id="rId32"/>
    <p:sldId id="352" r:id="rId33"/>
    <p:sldId id="351" r:id="rId34"/>
    <p:sldId id="282" r:id="rId35"/>
    <p:sldId id="283" r:id="rId36"/>
    <p:sldId id="321" r:id="rId37"/>
    <p:sldId id="284" r:id="rId38"/>
    <p:sldId id="320" r:id="rId39"/>
    <p:sldId id="285" r:id="rId40"/>
    <p:sldId id="286" r:id="rId41"/>
    <p:sldId id="349" r:id="rId42"/>
    <p:sldId id="357" r:id="rId43"/>
    <p:sldId id="361" r:id="rId44"/>
    <p:sldId id="359" r:id="rId45"/>
    <p:sldId id="36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22" autoAdjust="0"/>
    <p:restoredTop sz="94660"/>
  </p:normalViewPr>
  <p:slideViewPr>
    <p:cSldViewPr>
      <p:cViewPr varScale="1">
        <p:scale>
          <a:sx n="74" d="100"/>
          <a:sy n="74" d="100"/>
        </p:scale>
        <p:origin x="-1272" y="-90"/>
      </p:cViewPr>
      <p:guideLst>
        <p:guide orient="horz" pos="2160"/>
        <p:guide pos="2880"/>
      </p:guideLst>
    </p:cSldViewPr>
  </p:slideViewPr>
  <p:notesTextViewPr>
    <p:cViewPr>
      <p:scale>
        <a:sx n="100" d="100"/>
        <a:sy n="100" d="100"/>
      </p:scale>
      <p:origin x="0" y="0"/>
    </p:cViewPr>
  </p:notesTextViewPr>
  <p:sorterViewPr>
    <p:cViewPr>
      <p:scale>
        <a:sx n="65" d="100"/>
        <a:sy n="6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047632-15C0-4663-92E2-14740E1765B1}" type="datetimeFigureOut">
              <a:rPr lang="en-US" smtClean="0"/>
              <a:pPr/>
              <a:t>5/5/2013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095617-6DD7-4132-80CE-18D350A448F7}" type="slidenum">
              <a:rPr lang="en-US" smtClean="0"/>
              <a:pPr/>
              <a:t>‹#›</a:t>
            </a:fld>
            <a:endParaRPr lang="en-US"/>
          </a:p>
        </p:txBody>
      </p:sp>
    </p:spTree>
    <p:extLst>
      <p:ext uri="{BB962C8B-B14F-4D97-AF65-F5344CB8AC3E}">
        <p14:creationId xmlns:p14="http://schemas.microsoft.com/office/powerpoint/2010/main" val="1805656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E715828-F53C-4D1D-87EF-5F9CE04C8FC5}" type="datetimeFigureOut">
              <a:rPr lang="en-US" smtClean="0"/>
              <a:pPr/>
              <a:t>5/5/2013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1B794AF-5A93-4BFC-BECE-AE33C3B574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715828-F53C-4D1D-87EF-5F9CE04C8FC5}" type="datetimeFigureOut">
              <a:rPr lang="en-US" smtClean="0"/>
              <a:pPr/>
              <a:t>5/5/2013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1B794AF-5A93-4BFC-BECE-AE33C3B574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715828-F53C-4D1D-87EF-5F9CE04C8FC5}" type="datetimeFigureOut">
              <a:rPr lang="en-US" smtClean="0"/>
              <a:pPr/>
              <a:t>5/5/2013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1B794AF-5A93-4BFC-BECE-AE33C3B574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715828-F53C-4D1D-87EF-5F9CE04C8FC5}" type="datetimeFigureOut">
              <a:rPr lang="en-US" smtClean="0"/>
              <a:pPr/>
              <a:t>5/5/2013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1B794AF-5A93-4BFC-BECE-AE33C3B574B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E715828-F53C-4D1D-87EF-5F9CE04C8FC5}" type="datetimeFigureOut">
              <a:rPr lang="en-US" smtClean="0"/>
              <a:pPr/>
              <a:t>5/5/2013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1B794AF-5A93-4BFC-BECE-AE33C3B574B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E715828-F53C-4D1D-87EF-5F9CE04C8FC5}" type="datetimeFigureOut">
              <a:rPr lang="en-US" smtClean="0"/>
              <a:pPr/>
              <a:t>5/5/2013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1B794AF-5A93-4BFC-BECE-AE33C3B574B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E715828-F53C-4D1D-87EF-5F9CE04C8FC5}" type="datetimeFigureOut">
              <a:rPr lang="en-US" smtClean="0"/>
              <a:pPr/>
              <a:t>5/5/2013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1B794AF-5A93-4BFC-BECE-AE33C3B574B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E715828-F53C-4D1D-87EF-5F9CE04C8FC5}" type="datetimeFigureOut">
              <a:rPr lang="en-US" smtClean="0"/>
              <a:pPr/>
              <a:t>5/5/2013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1B794AF-5A93-4BFC-BECE-AE33C3B574B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715828-F53C-4D1D-87EF-5F9CE04C8FC5}" type="datetimeFigureOut">
              <a:rPr lang="en-US" smtClean="0"/>
              <a:pPr/>
              <a:t>5/5/2013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1B794AF-5A93-4BFC-BECE-AE33C3B574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E715828-F53C-4D1D-87EF-5F9CE04C8FC5}" type="datetimeFigureOut">
              <a:rPr lang="en-US" smtClean="0"/>
              <a:pPr/>
              <a:t>5/5/2013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1B794AF-5A93-4BFC-BECE-AE33C3B574B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E715828-F53C-4D1D-87EF-5F9CE04C8FC5}" type="datetimeFigureOut">
              <a:rPr lang="en-US" smtClean="0"/>
              <a:pPr/>
              <a:t>5/5/2013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1B794AF-5A93-4BFC-BECE-AE33C3B574B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E715828-F53C-4D1D-87EF-5F9CE04C8FC5}" type="datetimeFigureOut">
              <a:rPr lang="en-US" smtClean="0"/>
              <a:pPr/>
              <a:t>5/5/2013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1B794AF-5A93-4BFC-BECE-AE33C3B574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file:///D:\wiki\Topical" TargetMode="External"/><Relationship Id="rId2" Type="http://schemas.openxmlformats.org/officeDocument/2006/relationships/hyperlink" Target="file:///D:\wiki\Entera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file:///D:\wiki\Intracardiac" TargetMode="External"/><Relationship Id="rId7" Type="http://schemas.openxmlformats.org/officeDocument/2006/relationships/hyperlink" Target="file:///D:\wiki\Intracavernosal_injection" TargetMode="External"/><Relationship Id="rId2" Type="http://schemas.openxmlformats.org/officeDocument/2006/relationships/hyperlink" Target="file:///D:\w\index.php" TargetMode="External"/><Relationship Id="rId1" Type="http://schemas.openxmlformats.org/officeDocument/2006/relationships/slideLayout" Target="../slideLayouts/slideLayout2.xml"/><Relationship Id="rId6" Type="http://schemas.openxmlformats.org/officeDocument/2006/relationships/hyperlink" Target="file:///D:\wiki\Urinary_bladder" TargetMode="External"/><Relationship Id="rId5" Type="http://schemas.openxmlformats.org/officeDocument/2006/relationships/hyperlink" Target="file:///D:\wiki\Cardiopulmonary_resuscitation" TargetMode="External"/><Relationship Id="rId4" Type="http://schemas.openxmlformats.org/officeDocument/2006/relationships/hyperlink" Target="file:///D:\wiki\Adrenalin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file:///D:\wiki\Abscess" TargetMode="External"/><Relationship Id="rId13" Type="http://schemas.openxmlformats.org/officeDocument/2006/relationships/hyperlink" Target="file:///D:\wiki\Subcutaneous" TargetMode="External"/><Relationship Id="rId3" Type="http://schemas.openxmlformats.org/officeDocument/2006/relationships/hyperlink" Target="file:///D:\wiki\Morphine" TargetMode="External"/><Relationship Id="rId7" Type="http://schemas.openxmlformats.org/officeDocument/2006/relationships/hyperlink" Target="file:///D:\wiki\Hepatitis" TargetMode="External"/><Relationship Id="rId12" Type="http://schemas.openxmlformats.org/officeDocument/2006/relationships/hyperlink" Target="file:///D:\wiki\Intramuscular" TargetMode="External"/><Relationship Id="rId2" Type="http://schemas.openxmlformats.org/officeDocument/2006/relationships/hyperlink" Target="file:///D:\wiki\Depo-Provera" TargetMode="External"/><Relationship Id="rId1" Type="http://schemas.openxmlformats.org/officeDocument/2006/relationships/slideLayout" Target="../slideLayouts/slideLayout5.xml"/><Relationship Id="rId6" Type="http://schemas.openxmlformats.org/officeDocument/2006/relationships/hyperlink" Target="file:///D:\wiki\HIV" TargetMode="External"/><Relationship Id="rId11" Type="http://schemas.openxmlformats.org/officeDocument/2006/relationships/hyperlink" Target="file:///D:\wiki\Intravenous" TargetMode="External"/><Relationship Id="rId5" Type="http://schemas.openxmlformats.org/officeDocument/2006/relationships/hyperlink" Target="file:///D:\wiki\Trypanophobia" TargetMode="External"/><Relationship Id="rId10" Type="http://schemas.openxmlformats.org/officeDocument/2006/relationships/hyperlink" Target="file:///D:\wiki\Asepsis" TargetMode="External"/><Relationship Id="rId4" Type="http://schemas.openxmlformats.org/officeDocument/2006/relationships/hyperlink" Target="file:///D:\wiki\Saline_(medicine)" TargetMode="External"/><Relationship Id="rId9" Type="http://schemas.openxmlformats.org/officeDocument/2006/relationships/hyperlink" Target="file:///D:\wiki\Bolus"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file:///D:\wiki\Instant_gratification" TargetMode="Externa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5039"/>
            <a:ext cx="7772400" cy="1829761"/>
          </a:xfrm>
        </p:spPr>
        <p:txBody>
          <a:bodyPr>
            <a:noAutofit/>
          </a:bodyPr>
          <a:lstStyle/>
          <a:p>
            <a:pPr algn="ctr"/>
            <a:r>
              <a:rPr lang="en-US" sz="3200" dirty="0" smtClean="0"/>
              <a:t>INTRODUCTION TO PHARMACOLOGY, ROUTES OF  DRUG ADMINISTRATION</a:t>
            </a:r>
            <a:r>
              <a:rPr lang="en-US" sz="3200" dirty="0" smtClean="0"/>
              <a:t>, AND DOSAGE </a:t>
            </a:r>
            <a:r>
              <a:rPr lang="en-US" sz="3200" dirty="0" smtClean="0"/>
              <a:t>FORMS </a:t>
            </a:r>
            <a:r>
              <a:rPr lang="en-US" sz="3200" dirty="0" smtClean="0"/>
              <a:t>OF </a:t>
            </a:r>
            <a:r>
              <a:rPr lang="en-US" sz="3200" dirty="0" smtClean="0"/>
              <a:t>DRUGS.</a:t>
            </a:r>
            <a:endParaRPr lang="en-US" sz="3200" b="1" dirty="0"/>
          </a:p>
        </p:txBody>
      </p:sp>
      <p:sp>
        <p:nvSpPr>
          <p:cNvPr id="3" name="Subtitle 2"/>
          <p:cNvSpPr>
            <a:spLocks noGrp="1"/>
          </p:cNvSpPr>
          <p:nvPr>
            <p:ph type="subTitle" idx="1"/>
          </p:nvPr>
        </p:nvSpPr>
        <p:spPr>
          <a:xfrm>
            <a:off x="762000" y="4267200"/>
            <a:ext cx="7772400" cy="1199704"/>
          </a:xfrm>
        </p:spPr>
        <p:txBody>
          <a:bodyPr/>
          <a:lstStyle/>
          <a:p>
            <a:pPr algn="ctr"/>
            <a:r>
              <a:rPr lang="en-US" b="1" dirty="0" smtClean="0"/>
              <a:t>KIMAIGA H.O</a:t>
            </a:r>
          </a:p>
          <a:p>
            <a:pPr algn="ctr"/>
            <a:r>
              <a:rPr lang="en-US" b="1" dirty="0" smtClean="0"/>
              <a:t>MBChB (University of Nairobi)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457200" y="1481328"/>
            <a:ext cx="8229600" cy="4614672"/>
          </a:xfrm>
        </p:spPr>
        <p:txBody>
          <a:bodyPr>
            <a:normAutofit fontScale="92500" lnSpcReduction="20000"/>
          </a:bodyPr>
          <a:lstStyle/>
          <a:p>
            <a:pPr>
              <a:lnSpc>
                <a:spcPct val="90000"/>
              </a:lnSpc>
            </a:pPr>
            <a:r>
              <a:rPr lang="cs-CZ" sz="1800" dirty="0"/>
              <a:t>These PP are </a:t>
            </a:r>
            <a:r>
              <a:rPr lang="en-US" sz="1800" dirty="0">
                <a:solidFill>
                  <a:schemeClr val="hlink"/>
                </a:solidFill>
              </a:rPr>
              <a:t>compounded </a:t>
            </a:r>
            <a:r>
              <a:rPr lang="en-US" sz="1800" u="sng" dirty="0">
                <a:solidFill>
                  <a:schemeClr val="hlink"/>
                </a:solidFill>
              </a:rPr>
              <a:t>individually</a:t>
            </a:r>
            <a:r>
              <a:rPr lang="en-US" sz="1800" dirty="0">
                <a:solidFill>
                  <a:schemeClr val="hlink"/>
                </a:solidFill>
              </a:rPr>
              <a:t> for a </a:t>
            </a:r>
            <a:r>
              <a:rPr lang="en-US" sz="1800" u="sng" dirty="0">
                <a:solidFill>
                  <a:schemeClr val="hlink"/>
                </a:solidFill>
              </a:rPr>
              <a:t>particular patient</a:t>
            </a:r>
            <a:r>
              <a:rPr lang="en-US" sz="1800" dirty="0">
                <a:solidFill>
                  <a:schemeClr val="hlink"/>
                </a:solidFill>
              </a:rPr>
              <a:t> according to the </a:t>
            </a:r>
            <a:r>
              <a:rPr lang="en-US" sz="1800" u="sng" dirty="0">
                <a:solidFill>
                  <a:schemeClr val="hlink"/>
                </a:solidFill>
              </a:rPr>
              <a:t>physician's prescription</a:t>
            </a:r>
            <a:r>
              <a:rPr lang="en-US" sz="1800" dirty="0">
                <a:solidFill>
                  <a:schemeClr val="hlink"/>
                </a:solidFill>
              </a:rPr>
              <a:t> </a:t>
            </a:r>
            <a:r>
              <a:rPr lang="en-US" sz="1800" u="sng" dirty="0">
                <a:solidFill>
                  <a:schemeClr val="hlink"/>
                </a:solidFill>
              </a:rPr>
              <a:t>in a pharmacy</a:t>
            </a:r>
            <a:r>
              <a:rPr lang="en-US" sz="1800" dirty="0">
                <a:solidFill>
                  <a:schemeClr val="hlink"/>
                </a:solidFill>
              </a:rPr>
              <a:t> licensed for compounding</a:t>
            </a:r>
          </a:p>
          <a:p>
            <a:pPr>
              <a:lnSpc>
                <a:spcPct val="90000"/>
              </a:lnSpc>
            </a:pPr>
            <a:r>
              <a:rPr lang="en-US" sz="1800" dirty="0"/>
              <a:t>In contrast to the past, they are used rather </a:t>
            </a:r>
            <a:r>
              <a:rPr lang="en-US" sz="1800" dirty="0">
                <a:solidFill>
                  <a:schemeClr val="hlink"/>
                </a:solidFill>
              </a:rPr>
              <a:t>rarely</a:t>
            </a:r>
            <a:r>
              <a:rPr lang="en-US" sz="1800" dirty="0"/>
              <a:t> and mostly in specific situations</a:t>
            </a:r>
          </a:p>
          <a:p>
            <a:pPr>
              <a:lnSpc>
                <a:spcPct val="90000"/>
              </a:lnSpc>
            </a:pPr>
            <a:r>
              <a:rPr lang="en-US" sz="1800" dirty="0"/>
              <a:t>It is highly advisable that whenever the particular suitable PP is approved and commercially available it should be preferred over the compounding</a:t>
            </a:r>
          </a:p>
          <a:p>
            <a:pPr>
              <a:lnSpc>
                <a:spcPct val="90000"/>
              </a:lnSpc>
            </a:pPr>
            <a:r>
              <a:rPr lang="en-US" sz="1800" dirty="0">
                <a:solidFill>
                  <a:schemeClr val="hlink"/>
                </a:solidFill>
              </a:rPr>
              <a:t>The main advantage</a:t>
            </a:r>
            <a:r>
              <a:rPr lang="en-US" sz="1800" dirty="0"/>
              <a:t> of compounded PP is the opportunity to individualize the pharmacotherapy</a:t>
            </a:r>
          </a:p>
          <a:p>
            <a:pPr lvl="1">
              <a:lnSpc>
                <a:spcPct val="90000"/>
              </a:lnSpc>
            </a:pPr>
            <a:r>
              <a:rPr lang="en-US" sz="1600" dirty="0"/>
              <a:t>Although the choice of commercially available PP manufactured by pharmaceutical industry is quite rich </a:t>
            </a:r>
            <a:r>
              <a:rPr lang="en-US" sz="1600" dirty="0">
                <a:solidFill>
                  <a:srgbClr val="FFFFCC"/>
                </a:solidFill>
              </a:rPr>
              <a:t>it need not cover all individual demands</a:t>
            </a:r>
          </a:p>
          <a:p>
            <a:pPr lvl="1">
              <a:lnSpc>
                <a:spcPct val="90000"/>
              </a:lnSpc>
            </a:pPr>
            <a:r>
              <a:rPr lang="en-US" sz="1600" dirty="0">
                <a:solidFill>
                  <a:schemeClr val="hlink"/>
                </a:solidFill>
              </a:rPr>
              <a:t>Hence, the individually compounded PP can be a justified choice when</a:t>
            </a:r>
            <a:r>
              <a:rPr lang="en-US" sz="1600" dirty="0"/>
              <a:t>:</a:t>
            </a:r>
          </a:p>
          <a:p>
            <a:pPr lvl="2">
              <a:lnSpc>
                <a:spcPct val="90000"/>
              </a:lnSpc>
            </a:pPr>
            <a:r>
              <a:rPr lang="en-GB" sz="1400" dirty="0"/>
              <a:t>The drug in a particular dosage form </a:t>
            </a:r>
            <a:r>
              <a:rPr lang="en-GB" sz="1400" u="sng" dirty="0"/>
              <a:t>is not commercially available</a:t>
            </a:r>
            <a:r>
              <a:rPr lang="en-GB" sz="1400" dirty="0"/>
              <a:t> on the market</a:t>
            </a:r>
          </a:p>
          <a:p>
            <a:pPr lvl="2">
              <a:lnSpc>
                <a:spcPct val="90000"/>
              </a:lnSpc>
            </a:pPr>
            <a:r>
              <a:rPr lang="en-GB" sz="1400" dirty="0"/>
              <a:t>The </a:t>
            </a:r>
            <a:r>
              <a:rPr lang="en-GB" sz="1400" u="sng" dirty="0"/>
              <a:t>extraordinary low or high dose is needed</a:t>
            </a:r>
            <a:r>
              <a:rPr lang="en-GB" sz="1400" dirty="0"/>
              <a:t> (young children, elderly people, special situations – e.g., intoxications). In this case right dosage strength need not be readily commercially available for every patient </a:t>
            </a:r>
          </a:p>
          <a:p>
            <a:pPr lvl="2">
              <a:lnSpc>
                <a:spcPct val="90000"/>
              </a:lnSpc>
            </a:pPr>
            <a:r>
              <a:rPr lang="en-GB" sz="1400" dirty="0"/>
              <a:t>The </a:t>
            </a:r>
            <a:r>
              <a:rPr lang="en-GB" sz="1400" u="sng" dirty="0"/>
              <a:t>patient suffers from the allergy on a specific </a:t>
            </a:r>
            <a:r>
              <a:rPr lang="en-GB" sz="1400" u="sng" dirty="0" err="1"/>
              <a:t>excipients</a:t>
            </a:r>
            <a:r>
              <a:rPr lang="en-GB" sz="1400" dirty="0"/>
              <a:t> (e.g., lactose – a filler, some colorizing</a:t>
            </a:r>
            <a:r>
              <a:rPr lang="cs-CZ" sz="1400" dirty="0"/>
              <a:t>/</a:t>
            </a:r>
            <a:r>
              <a:rPr lang="en-GB" sz="1400" dirty="0"/>
              <a:t>flavouring </a:t>
            </a:r>
            <a:r>
              <a:rPr lang="cs-CZ" sz="1400" dirty="0"/>
              <a:t>or antimicrobial </a:t>
            </a:r>
            <a:r>
              <a:rPr lang="en-GB" sz="1400" dirty="0"/>
              <a:t>agents</a:t>
            </a:r>
            <a:r>
              <a:rPr lang="cs-CZ" sz="1400" dirty="0"/>
              <a:t> - parabens</a:t>
            </a:r>
            <a:r>
              <a:rPr lang="en-GB" sz="1400" dirty="0"/>
              <a:t>) or another drug appearing in the PP</a:t>
            </a:r>
          </a:p>
          <a:p>
            <a:pPr lvl="2">
              <a:lnSpc>
                <a:spcPct val="90000"/>
              </a:lnSpc>
            </a:pPr>
            <a:r>
              <a:rPr lang="en-GB" sz="1400" dirty="0"/>
              <a:t>Patient is unable to use a PP in its commercially available dosage form (e.g., children, elderly)</a:t>
            </a:r>
          </a:p>
          <a:p>
            <a:pPr lvl="2">
              <a:lnSpc>
                <a:spcPct val="90000"/>
              </a:lnSpc>
              <a:buFont typeface="Wingdings" pitchFamily="2" charset="2"/>
              <a:buNone/>
            </a:pPr>
            <a:endParaRPr lang="en-GB" sz="800" dirty="0"/>
          </a:p>
          <a:p>
            <a:pPr>
              <a:lnSpc>
                <a:spcPct val="90000"/>
              </a:lnSpc>
            </a:pPr>
            <a:r>
              <a:rPr lang="en-US" sz="1800" dirty="0"/>
              <a:t>The major disadvantage is the lack of standardization (it is always a „single-patient batch“), unavailability of rigorous QC testing and the appropriate clinical evaluation. </a:t>
            </a:r>
          </a:p>
        </p:txBody>
      </p:sp>
      <p:sp>
        <p:nvSpPr>
          <p:cNvPr id="4" name="Title 3"/>
          <p:cNvSpPr>
            <a:spLocks noGrp="1"/>
          </p:cNvSpPr>
          <p:nvPr>
            <p:ph type="title"/>
          </p:nvPr>
        </p:nvSpPr>
        <p:spPr/>
        <p:txBody>
          <a:bodyPr>
            <a:normAutofit fontScale="90000"/>
          </a:bodyPr>
          <a:lstStyle/>
          <a:p>
            <a:r>
              <a:rPr lang="en-US" dirty="0" smtClean="0"/>
              <a:t>Pharmaceutical preparations </a:t>
            </a:r>
            <a:br>
              <a:rPr lang="en-US" dirty="0" smtClean="0"/>
            </a:br>
            <a:r>
              <a:rPr lang="en-US" dirty="0" smtClean="0"/>
              <a:t>compounded individually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305800" cy="5334000"/>
          </a:xfrm>
        </p:spPr>
        <p:txBody>
          <a:bodyPr>
            <a:normAutofit fontScale="85000" lnSpcReduction="20000"/>
          </a:bodyPr>
          <a:lstStyle/>
          <a:p>
            <a:r>
              <a:rPr lang="en-US" dirty="0" smtClean="0"/>
              <a:t>Drugs can be obtained from;</a:t>
            </a:r>
          </a:p>
          <a:p>
            <a:pPr marL="514350" lvl="0" indent="-514350">
              <a:buFont typeface="+mj-lt"/>
              <a:buAutoNum type="arabicPeriod"/>
            </a:pPr>
            <a:r>
              <a:rPr lang="en-US" b="1" dirty="0" smtClean="0"/>
              <a:t>Plants</a:t>
            </a:r>
            <a:r>
              <a:rPr lang="en-US" dirty="0" smtClean="0"/>
              <a:t> e.g. Digitalis </a:t>
            </a:r>
            <a:r>
              <a:rPr lang="en-US" i="1" dirty="0" smtClean="0"/>
              <a:t>(for the heart), </a:t>
            </a:r>
            <a:r>
              <a:rPr lang="en-US" dirty="0" smtClean="0"/>
              <a:t>Quinine etc</a:t>
            </a:r>
          </a:p>
          <a:p>
            <a:pPr marL="514350" lvl="0" indent="-514350">
              <a:buFont typeface="+mj-lt"/>
              <a:buAutoNum type="arabicPeriod"/>
            </a:pPr>
            <a:endParaRPr lang="en-US" b="1" dirty="0" smtClean="0"/>
          </a:p>
          <a:p>
            <a:pPr marL="514350" lvl="0" indent="-514350">
              <a:buFont typeface="+mj-lt"/>
              <a:buAutoNum type="arabicPeriod"/>
            </a:pPr>
            <a:r>
              <a:rPr lang="en-US" b="1" dirty="0" smtClean="0"/>
              <a:t>Animals</a:t>
            </a:r>
            <a:r>
              <a:rPr lang="en-US" dirty="0" smtClean="0"/>
              <a:t> e.g. Insulin obtained from pancreas of pigs in old times, epinephrine from adrenal medulla of animals, vaccines from horses </a:t>
            </a:r>
          </a:p>
          <a:p>
            <a:pPr marL="514350" lvl="0" indent="-514350">
              <a:buFont typeface="+mj-lt"/>
              <a:buAutoNum type="arabicPeriod"/>
            </a:pPr>
            <a:endParaRPr lang="en-US" b="1" dirty="0" smtClean="0"/>
          </a:p>
          <a:p>
            <a:pPr marL="514350" lvl="0" indent="-514350">
              <a:buFont typeface="+mj-lt"/>
              <a:buAutoNum type="arabicPeriod"/>
            </a:pPr>
            <a:r>
              <a:rPr lang="en-US" b="1" dirty="0" smtClean="0"/>
              <a:t>Minerals and Mineral products e.g. </a:t>
            </a:r>
            <a:r>
              <a:rPr lang="en-US" dirty="0" smtClean="0"/>
              <a:t>iron tablets from iron ore to treat pernicious anemia, iodine found in salt etc</a:t>
            </a:r>
          </a:p>
          <a:p>
            <a:pPr marL="514350" lvl="0" indent="-514350">
              <a:buFont typeface="+mj-lt"/>
              <a:buAutoNum type="arabicPeriod"/>
            </a:pPr>
            <a:endParaRPr lang="en-US" b="1" dirty="0" smtClean="0"/>
          </a:p>
          <a:p>
            <a:pPr marL="514350" lvl="0" indent="-514350">
              <a:buFont typeface="+mj-lt"/>
              <a:buAutoNum type="arabicPeriod"/>
            </a:pPr>
            <a:r>
              <a:rPr lang="en-US" b="1" dirty="0" smtClean="0"/>
              <a:t>Synthetic compounds </a:t>
            </a:r>
            <a:r>
              <a:rPr lang="en-US" dirty="0" smtClean="0"/>
              <a:t>e.g. in molecular engineering, manipulating bacteria to produce drugs. This is the current technique of making drugs and has been used to make things like NaHCO­­</a:t>
            </a:r>
            <a:r>
              <a:rPr lang="en-US" baseline="-25000" dirty="0" smtClean="0"/>
              <a:t>3</a:t>
            </a:r>
            <a:r>
              <a:rPr lang="en-US" dirty="0" smtClean="0"/>
              <a:t> , sulfonamides and other </a:t>
            </a:r>
            <a:r>
              <a:rPr lang="en-US" dirty="0" err="1" smtClean="0"/>
              <a:t>superoxides</a:t>
            </a:r>
            <a:endParaRPr lang="en-US" dirty="0" smtClean="0"/>
          </a:p>
          <a:p>
            <a:endParaRPr lang="en-US" dirty="0"/>
          </a:p>
        </p:txBody>
      </p:sp>
      <p:sp>
        <p:nvSpPr>
          <p:cNvPr id="2" name="Title 1"/>
          <p:cNvSpPr>
            <a:spLocks noGrp="1"/>
          </p:cNvSpPr>
          <p:nvPr>
            <p:ph type="title"/>
          </p:nvPr>
        </p:nvSpPr>
        <p:spPr/>
        <p:txBody>
          <a:bodyPr>
            <a:normAutofit fontScale="90000"/>
          </a:bodyPr>
          <a:lstStyle/>
          <a:p>
            <a:r>
              <a:rPr lang="en-US" b="1" dirty="0" smtClean="0"/>
              <a:t>Sources of Drugs</a:t>
            </a:r>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458200" cy="5715000"/>
          </a:xfrm>
        </p:spPr>
        <p:txBody>
          <a:bodyPr>
            <a:normAutofit fontScale="70000" lnSpcReduction="20000"/>
          </a:bodyPr>
          <a:lstStyle/>
          <a:p>
            <a:pPr lvl="0"/>
            <a:r>
              <a:rPr lang="en-US" dirty="0" smtClean="0"/>
              <a:t>Most contain </a:t>
            </a:r>
            <a:r>
              <a:rPr lang="en-US" b="1" dirty="0" smtClean="0"/>
              <a:t>1.alkaloids</a:t>
            </a:r>
            <a:r>
              <a:rPr lang="en-US" dirty="0" smtClean="0"/>
              <a:t> having C, H, N and O for example </a:t>
            </a:r>
            <a:r>
              <a:rPr lang="en-US" dirty="0" err="1" smtClean="0"/>
              <a:t>Atropin</a:t>
            </a:r>
            <a:r>
              <a:rPr lang="en-US" dirty="0" smtClean="0"/>
              <a:t>, Morphine and caffeine from coffee. These are insoluble mostly</a:t>
            </a:r>
          </a:p>
          <a:p>
            <a:pPr lvl="0"/>
            <a:r>
              <a:rPr lang="en-US" dirty="0" smtClean="0"/>
              <a:t>Others contain </a:t>
            </a:r>
            <a:r>
              <a:rPr lang="en-US" b="1" dirty="0" smtClean="0"/>
              <a:t>2.glycosides</a:t>
            </a:r>
            <a:r>
              <a:rPr lang="en-US" dirty="0" smtClean="0"/>
              <a:t>; on hydrolysis yield a carbohydrate and other chemical groupings like </a:t>
            </a:r>
            <a:r>
              <a:rPr lang="en-US" dirty="0" err="1" smtClean="0"/>
              <a:t>aldehyde</a:t>
            </a:r>
            <a:r>
              <a:rPr lang="en-US" dirty="0" smtClean="0"/>
              <a:t>, an acid, an alcohol etc e.g. the drug digitalis</a:t>
            </a:r>
          </a:p>
          <a:p>
            <a:pPr lvl="0"/>
            <a:r>
              <a:rPr lang="en-US" dirty="0" smtClean="0"/>
              <a:t>From </a:t>
            </a:r>
            <a:r>
              <a:rPr lang="en-US" b="1" dirty="0" smtClean="0"/>
              <a:t>3.plant exudates</a:t>
            </a:r>
            <a:r>
              <a:rPr lang="en-US" dirty="0" smtClean="0"/>
              <a:t> like gum and swell in presence of water to form gelatinous or </a:t>
            </a:r>
            <a:r>
              <a:rPr lang="en-US" dirty="0" err="1" smtClean="0"/>
              <a:t>muculagenous</a:t>
            </a:r>
            <a:r>
              <a:rPr lang="en-US" dirty="0" smtClean="0"/>
              <a:t> masses e.g. methyl cellulose, agar</a:t>
            </a:r>
          </a:p>
          <a:p>
            <a:pPr lvl="0"/>
            <a:r>
              <a:rPr lang="en-US" b="1" dirty="0" smtClean="0"/>
              <a:t>4. Resins; </a:t>
            </a:r>
            <a:r>
              <a:rPr lang="en-US" dirty="0" smtClean="0"/>
              <a:t>Is an extraction from a crude drug; some are colorless and some are aromatic and some are obtained from the sap of trees. A resin is insoluble in water but soluble in alcohol ether and other oils. They may be irritating and some are used as </a:t>
            </a:r>
            <a:r>
              <a:rPr lang="en-US" dirty="0" err="1" smtClean="0"/>
              <a:t>cathetics</a:t>
            </a:r>
            <a:r>
              <a:rPr lang="en-US" dirty="0" smtClean="0"/>
              <a:t> e.g. </a:t>
            </a:r>
            <a:r>
              <a:rPr lang="en-US" dirty="0" err="1" smtClean="0"/>
              <a:t>Podophylin</a:t>
            </a:r>
            <a:r>
              <a:rPr lang="en-US" i="1" dirty="0" smtClean="0"/>
              <a:t>(warts/ anticancer), </a:t>
            </a:r>
            <a:r>
              <a:rPr lang="en-US" dirty="0" smtClean="0"/>
              <a:t>Balsams (have got resins + benzoic acids)</a:t>
            </a:r>
          </a:p>
          <a:p>
            <a:pPr lvl="0"/>
            <a:r>
              <a:rPr lang="en-US" b="1" dirty="0" smtClean="0"/>
              <a:t>5. Oils;</a:t>
            </a:r>
            <a:r>
              <a:rPr lang="en-US" dirty="0" smtClean="0"/>
              <a:t> Are substances insoluble in water and highly viscous and may be</a:t>
            </a:r>
          </a:p>
          <a:p>
            <a:pPr lvl="1">
              <a:buFont typeface="Wingdings" pitchFamily="2" charset="2"/>
              <a:buChar char="ü"/>
            </a:pPr>
            <a:r>
              <a:rPr lang="en-US" dirty="0" smtClean="0"/>
              <a:t>Volatile oils- Give an aroma but may also be irritating, stimulating and may have antiseptic effects like peppermint. </a:t>
            </a:r>
          </a:p>
          <a:p>
            <a:pPr lvl="1">
              <a:buFont typeface="Wingdings" pitchFamily="2" charset="2"/>
              <a:buChar char="ü"/>
            </a:pPr>
            <a:r>
              <a:rPr lang="en-US" dirty="0" smtClean="0"/>
              <a:t>Fixed oils- Feel greasy and don’t evaporate easily and when hydrolyzed a fatty acid is formed and </a:t>
            </a:r>
            <a:r>
              <a:rPr lang="en-US" dirty="0" err="1" smtClean="0"/>
              <a:t>glycerine</a:t>
            </a:r>
            <a:r>
              <a:rPr lang="en-US" dirty="0" smtClean="0"/>
              <a:t> e.g. olive oil, castor oil or sesame oil</a:t>
            </a:r>
          </a:p>
        </p:txBody>
      </p:sp>
      <p:sp>
        <p:nvSpPr>
          <p:cNvPr id="2" name="Title 1"/>
          <p:cNvSpPr>
            <a:spLocks noGrp="1"/>
          </p:cNvSpPr>
          <p:nvPr>
            <p:ph type="title"/>
          </p:nvPr>
        </p:nvSpPr>
        <p:spPr>
          <a:xfrm>
            <a:off x="457200" y="0"/>
            <a:ext cx="8229600" cy="838200"/>
          </a:xfrm>
        </p:spPr>
        <p:txBody>
          <a:bodyPr>
            <a:normAutofit/>
          </a:bodyPr>
          <a:lstStyle/>
          <a:p>
            <a:r>
              <a:rPr lang="en-US" b="1" dirty="0" smtClean="0"/>
              <a:t>Constituents of Drugs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The route of administration is determined primarily by the properties of the drug and the therapeutic objective. Routes of administration can broadly be divided into:</a:t>
            </a:r>
          </a:p>
          <a:p>
            <a:pPr marL="624078" indent="-514350">
              <a:buFont typeface="+mj-lt"/>
              <a:buAutoNum type="arabicPeriod"/>
            </a:pPr>
            <a:r>
              <a:rPr lang="en-US" b="1" i="1" u="sng" dirty="0" err="1" smtClean="0">
                <a:hlinkClick r:id="rId2" action="ppaction://hlinkfile" tooltip="Enteral"/>
              </a:rPr>
              <a:t>Enteral</a:t>
            </a:r>
            <a:r>
              <a:rPr lang="en-US" b="1" i="1" u="sng" dirty="0" smtClean="0"/>
              <a:t> </a:t>
            </a:r>
            <a:r>
              <a:rPr lang="en-US" dirty="0" smtClean="0"/>
              <a:t>: Desired effect is systemic (non-local), substance is given via the gastrointestinal tract.</a:t>
            </a:r>
          </a:p>
          <a:p>
            <a:pPr marL="624078" indent="-514350">
              <a:buFont typeface="+mj-lt"/>
              <a:buAutoNum type="arabicPeriod"/>
            </a:pPr>
            <a:r>
              <a:rPr lang="en-US" b="1" i="1" u="sng" dirty="0" err="1" smtClean="0">
                <a:solidFill>
                  <a:schemeClr val="accent3"/>
                </a:solidFill>
              </a:rPr>
              <a:t>Parenteral</a:t>
            </a:r>
            <a:r>
              <a:rPr lang="en-US" dirty="0" smtClean="0"/>
              <a:t>: Desired effect is systemic, substance is given by routes other than the digestive tract e.g. via the rectum (anal) or per vagina</a:t>
            </a:r>
          </a:p>
          <a:p>
            <a:pPr marL="624078" indent="-514350">
              <a:buFont typeface="+mj-lt"/>
              <a:buAutoNum type="arabicPeriod"/>
            </a:pPr>
            <a:r>
              <a:rPr lang="en-US" b="1" i="1" u="sng" dirty="0" smtClean="0">
                <a:hlinkClick r:id="rId3" action="ppaction://hlinkfile" tooltip="Topical"/>
              </a:rPr>
              <a:t>Topical</a:t>
            </a:r>
            <a:r>
              <a:rPr lang="en-US" dirty="0" smtClean="0"/>
              <a:t>: Local effect, substance is applied directly where its action is desired.</a:t>
            </a:r>
          </a:p>
          <a:p>
            <a:endParaRPr lang="en-US" dirty="0"/>
          </a:p>
        </p:txBody>
      </p:sp>
      <p:sp>
        <p:nvSpPr>
          <p:cNvPr id="2" name="Title 1"/>
          <p:cNvSpPr>
            <a:spLocks noGrp="1"/>
          </p:cNvSpPr>
          <p:nvPr>
            <p:ph type="title"/>
          </p:nvPr>
        </p:nvSpPr>
        <p:spPr/>
        <p:txBody>
          <a:bodyPr>
            <a:normAutofit fontScale="90000"/>
          </a:bodyPr>
          <a:lstStyle/>
          <a:p>
            <a:r>
              <a:rPr lang="en-US" b="1" dirty="0" smtClean="0"/>
              <a:t>ROUTES OF  DRUG ADMINISTRATION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err="1" smtClean="0"/>
              <a:t>Epicutaneous</a:t>
            </a:r>
            <a:r>
              <a:rPr lang="en-US" dirty="0" smtClean="0"/>
              <a:t> (application onto the skin), e.g. allergy testing, typical local anesthesia</a:t>
            </a:r>
          </a:p>
          <a:p>
            <a:r>
              <a:rPr lang="en-US" dirty="0" smtClean="0"/>
              <a:t>Inhalational, e.g. asthma medications</a:t>
            </a:r>
          </a:p>
          <a:p>
            <a:r>
              <a:rPr lang="en-US" dirty="0" smtClean="0"/>
              <a:t>Enema, e.g. contrast media for imaging of the bowel</a:t>
            </a:r>
          </a:p>
          <a:p>
            <a:r>
              <a:rPr lang="en-US" dirty="0" smtClean="0"/>
              <a:t>Eye drops (into the conjunctiva), e.g. antibiotics for conjunctivitis</a:t>
            </a:r>
          </a:p>
          <a:p>
            <a:r>
              <a:rPr lang="en-US" dirty="0" smtClean="0"/>
              <a:t>Ear drops - such as antibiotics and corticosteroids for </a:t>
            </a:r>
            <a:r>
              <a:rPr lang="en-US" dirty="0" err="1" smtClean="0"/>
              <a:t>Otitis</a:t>
            </a:r>
            <a:r>
              <a:rPr lang="en-US" dirty="0" smtClean="0"/>
              <a:t> </a:t>
            </a:r>
            <a:r>
              <a:rPr lang="en-US" dirty="0" err="1" smtClean="0"/>
              <a:t>Externa</a:t>
            </a:r>
            <a:endParaRPr lang="en-US" dirty="0" smtClean="0"/>
          </a:p>
          <a:p>
            <a:r>
              <a:rPr lang="en-US" dirty="0" smtClean="0"/>
              <a:t>Intranasal Route (into the nose), e.g. decongestant nasal sprays. Nasal administration can also be used for systemic effect. This is related to the </a:t>
            </a:r>
            <a:r>
              <a:rPr lang="en-US" dirty="0" err="1" smtClean="0"/>
              <a:t>transmucosal</a:t>
            </a:r>
            <a:r>
              <a:rPr lang="en-US" dirty="0" smtClean="0"/>
              <a:t> route through a mucous membrane via </a:t>
            </a:r>
            <a:r>
              <a:rPr lang="en-US" dirty="0" err="1" smtClean="0"/>
              <a:t>insufflation</a:t>
            </a:r>
            <a:r>
              <a:rPr lang="en-US" dirty="0" smtClean="0"/>
              <a:t>.</a:t>
            </a:r>
          </a:p>
          <a:p>
            <a:r>
              <a:rPr lang="en-US" dirty="0" smtClean="0"/>
              <a:t>Vaginal, e.g. topical estrogens, </a:t>
            </a:r>
            <a:r>
              <a:rPr lang="en-US" dirty="0" err="1" smtClean="0"/>
              <a:t>antibacterials</a:t>
            </a:r>
            <a:endParaRPr lang="en-US" dirty="0" smtClean="0"/>
          </a:p>
          <a:p>
            <a:endParaRPr lang="en-US" dirty="0" smtClean="0"/>
          </a:p>
          <a:p>
            <a:endParaRPr lang="en-US" dirty="0"/>
          </a:p>
        </p:txBody>
      </p:sp>
      <p:sp>
        <p:nvSpPr>
          <p:cNvPr id="2" name="Title 1"/>
          <p:cNvSpPr>
            <a:spLocks noGrp="1"/>
          </p:cNvSpPr>
          <p:nvPr>
            <p:ph type="title"/>
          </p:nvPr>
        </p:nvSpPr>
        <p:spPr/>
        <p:txBody>
          <a:bodyPr>
            <a:normAutofit fontScale="90000"/>
          </a:bodyPr>
          <a:lstStyle/>
          <a:p>
            <a:r>
              <a:rPr lang="en-US" b="1" dirty="0" smtClean="0"/>
              <a:t>Topical</a:t>
            </a:r>
            <a:r>
              <a:rPr lang="en-US" dirty="0" smtClean="0"/>
              <a:t/>
            </a:r>
            <a:br>
              <a:rPr lang="en-US" dirty="0"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b="1" dirty="0" smtClean="0"/>
              <a:t>Oral: </a:t>
            </a:r>
            <a:r>
              <a:rPr lang="en-US" dirty="0" smtClean="0"/>
              <a:t>The most common route is by mouth (per </a:t>
            </a:r>
            <a:r>
              <a:rPr lang="en-US" dirty="0" err="1" smtClean="0"/>
              <a:t>os</a:t>
            </a:r>
            <a:r>
              <a:rPr lang="en-US" dirty="0" smtClean="0"/>
              <a:t>). While the easiest (and safest), this pathway is the most complicated and exhibits the most variability (stomach </a:t>
            </a:r>
            <a:r>
              <a:rPr lang="en-US" dirty="0" err="1" smtClean="0"/>
              <a:t>vs</a:t>
            </a:r>
            <a:r>
              <a:rPr lang="en-US" dirty="0" smtClean="0"/>
              <a:t> small intestines (duodenum), ‘first pass metabolism’ in both the intestines and liver, gastric emptying variability, acid </a:t>
            </a:r>
            <a:r>
              <a:rPr lang="en-US" dirty="0" err="1" smtClean="0"/>
              <a:t>lability</a:t>
            </a:r>
            <a:r>
              <a:rPr lang="en-US" dirty="0" smtClean="0"/>
              <a:t>, enteric coating etc),. The drugs may be as tablets, capsules, or drops</a:t>
            </a:r>
          </a:p>
          <a:p>
            <a:r>
              <a:rPr lang="en-US" b="1" dirty="0" smtClean="0"/>
              <a:t>Sublingual: </a:t>
            </a:r>
            <a:r>
              <a:rPr lang="en-US" dirty="0" smtClean="0"/>
              <a:t>Absorption directly into the systemic circulation, rapid onset and avoids first pass metabolism in the liver and intestine and the acidic stomach</a:t>
            </a:r>
          </a:p>
          <a:p>
            <a:r>
              <a:rPr lang="en-US" b="1" dirty="0" smtClean="0"/>
              <a:t>Rectal: </a:t>
            </a:r>
            <a:r>
              <a:rPr lang="en-US" dirty="0" smtClean="0"/>
              <a:t>Venous drainage of the distal rectum enters the systemic circulation (just like sublingual) this route is also useful in patients with nausea and vomiting. The drugs can be in suppository or enema form.</a:t>
            </a:r>
          </a:p>
          <a:p>
            <a:r>
              <a:rPr lang="en-US" dirty="0" smtClean="0"/>
              <a:t>By gastric feeding tube, duodenal feeding tube, or </a:t>
            </a:r>
            <a:r>
              <a:rPr lang="en-US" dirty="0" err="1" smtClean="0"/>
              <a:t>gastrostomy</a:t>
            </a:r>
            <a:r>
              <a:rPr lang="en-US" dirty="0" smtClean="0"/>
              <a:t>, many drugs and </a:t>
            </a:r>
            <a:r>
              <a:rPr lang="en-US" dirty="0" err="1" smtClean="0"/>
              <a:t>enteral</a:t>
            </a:r>
            <a:r>
              <a:rPr lang="en-US" dirty="0" smtClean="0"/>
              <a:t> nutrition.</a:t>
            </a:r>
          </a:p>
          <a:p>
            <a:endParaRPr lang="en-US" dirty="0"/>
          </a:p>
        </p:txBody>
      </p:sp>
      <p:sp>
        <p:nvSpPr>
          <p:cNvPr id="2" name="Title 1"/>
          <p:cNvSpPr>
            <a:spLocks noGrp="1"/>
          </p:cNvSpPr>
          <p:nvPr>
            <p:ph type="title"/>
          </p:nvPr>
        </p:nvSpPr>
        <p:spPr/>
        <p:txBody>
          <a:bodyPr>
            <a:normAutofit fontScale="90000"/>
          </a:bodyPr>
          <a:lstStyle/>
          <a:p>
            <a:r>
              <a:rPr lang="en-US" b="1" dirty="0" err="1" smtClean="0"/>
              <a:t>Enteral</a:t>
            </a:r>
            <a:r>
              <a:rPr lang="en-US" dirty="0" smtClean="0"/>
              <a:t/>
            </a:r>
            <a:br>
              <a:rPr lang="en-US"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1143000"/>
            <a:ext cx="8686800" cy="5410200"/>
          </a:xfrm>
        </p:spPr>
        <p:txBody>
          <a:bodyPr>
            <a:normAutofit fontScale="55000" lnSpcReduction="20000"/>
          </a:bodyPr>
          <a:lstStyle/>
          <a:p>
            <a:r>
              <a:rPr lang="en-US" dirty="0" smtClean="0"/>
              <a:t>Drugs that cannot tolerate oral administration or when clinical indications require rapid onset of action </a:t>
            </a:r>
            <a:r>
              <a:rPr lang="en-US" dirty="0" err="1" smtClean="0"/>
              <a:t>parenteral</a:t>
            </a:r>
            <a:r>
              <a:rPr lang="en-US" dirty="0" smtClean="0"/>
              <a:t> administration gains access to the plasma in a more direct fashion.</a:t>
            </a:r>
          </a:p>
          <a:p>
            <a:pPr marL="514350" lvl="0" indent="-514350">
              <a:buFont typeface="+mj-lt"/>
              <a:buAutoNum type="arabicParenR"/>
            </a:pPr>
            <a:r>
              <a:rPr lang="en-US" b="1" dirty="0" smtClean="0"/>
              <a:t>Inhalational</a:t>
            </a:r>
            <a:r>
              <a:rPr lang="en-US" dirty="0" smtClean="0"/>
              <a:t>, e.g. inhalational anesthetics</a:t>
            </a:r>
            <a:endParaRPr lang="en-US" b="1" dirty="0" smtClean="0"/>
          </a:p>
          <a:p>
            <a:pPr marL="514350" indent="-514350">
              <a:buFont typeface="+mj-lt"/>
              <a:buAutoNum type="arabicParenR"/>
            </a:pPr>
            <a:r>
              <a:rPr lang="en-US" b="1" dirty="0" smtClean="0"/>
              <a:t>Intravenous: </a:t>
            </a:r>
            <a:r>
              <a:rPr lang="en-US" dirty="0" smtClean="0"/>
              <a:t>This avoids first pass metabolism, it allows the most control over the circulating levels of agent; it is invasive, requires intravenous access. Once given IV drugs are difficult to remove (emesis, charcoal). Continuous infusion/drip</a:t>
            </a:r>
          </a:p>
          <a:p>
            <a:pPr marL="514350" indent="-514350">
              <a:buFont typeface="+mj-lt"/>
              <a:buAutoNum type="arabicParenR"/>
            </a:pPr>
            <a:r>
              <a:rPr lang="en-US" b="1" dirty="0" smtClean="0"/>
              <a:t>Intramuscular: </a:t>
            </a:r>
            <a:r>
              <a:rPr lang="en-US" dirty="0" smtClean="0"/>
              <a:t>IM administration allows for administration of drugs </a:t>
            </a:r>
            <a:r>
              <a:rPr lang="en-US" dirty="0" err="1" smtClean="0"/>
              <a:t>e.g</a:t>
            </a:r>
            <a:r>
              <a:rPr lang="en-US" dirty="0" smtClean="0"/>
              <a:t> vaccines, antibiotics without IV access, aqueous solutions are rapidly absorbed. Some drugs are given in depot preparation which promote slow absorption over prolonged time periods (depot anti-psychotics can be given once a month) Recreationally the colloquial term 'muscling' is used</a:t>
            </a:r>
          </a:p>
          <a:p>
            <a:pPr marL="514350" indent="-514350">
              <a:buFont typeface="+mj-lt"/>
              <a:buAutoNum type="arabicParenR"/>
            </a:pPr>
            <a:r>
              <a:rPr lang="en-US" b="1" dirty="0" smtClean="0"/>
              <a:t>Subcutaneous: </a:t>
            </a:r>
            <a:r>
              <a:rPr lang="en-US" dirty="0" smtClean="0"/>
              <a:t>Like IM this allows for absorption into the plasma, this can be rapid (insulin, epinephrine) or slow (contraceptive). This can also help to localize a drug effect (local </a:t>
            </a:r>
            <a:r>
              <a:rPr lang="en-US" dirty="0" err="1" smtClean="0"/>
              <a:t>anaesthetics</a:t>
            </a:r>
            <a:r>
              <a:rPr lang="en-US" dirty="0" smtClean="0"/>
              <a:t>) a slang term for this method of administration is skin popping (usually done with recreational drugs)</a:t>
            </a:r>
          </a:p>
          <a:p>
            <a:pPr marL="514350" indent="-514350">
              <a:buFont typeface="+mj-lt"/>
              <a:buAutoNum type="arabicParenR"/>
            </a:pPr>
            <a:r>
              <a:rPr lang="en-US" b="1" dirty="0" err="1" smtClean="0"/>
              <a:t>Intradermal</a:t>
            </a:r>
            <a:r>
              <a:rPr lang="en-US" b="1" dirty="0" smtClean="0"/>
              <a:t>: </a:t>
            </a:r>
            <a:r>
              <a:rPr lang="en-US" dirty="0" smtClean="0"/>
              <a:t>This is just below the skin surface (into the skin itself) is used for skin testing some allergens, and also for </a:t>
            </a:r>
            <a:r>
              <a:rPr lang="en-US" dirty="0" err="1" smtClean="0"/>
              <a:t>mantoux</a:t>
            </a:r>
            <a:r>
              <a:rPr lang="en-US" dirty="0" smtClean="0"/>
              <a:t> test for Tuberculosis.</a:t>
            </a:r>
          </a:p>
          <a:p>
            <a:pPr marL="514350" lvl="0" indent="-514350">
              <a:buFont typeface="+mj-lt"/>
              <a:buAutoNum type="arabicParenR"/>
            </a:pPr>
            <a:r>
              <a:rPr lang="en-US" b="1" dirty="0" err="1" smtClean="0"/>
              <a:t>Intraarterial</a:t>
            </a:r>
            <a:r>
              <a:rPr lang="en-US" dirty="0" smtClean="0"/>
              <a:t> (into an artery), e.g. Radioactive substances injected to produce </a:t>
            </a:r>
            <a:r>
              <a:rPr lang="en-US" dirty="0" err="1" smtClean="0"/>
              <a:t>arteriograms</a:t>
            </a:r>
            <a:r>
              <a:rPr lang="en-US" dirty="0" smtClean="0"/>
              <a:t>  hence enable treatment of arterial blocks/ coronary artery disease.  And vasodilator drugs in the treatment of vasospasm and thrombolytic drugs for treatment of embolism</a:t>
            </a:r>
          </a:p>
          <a:p>
            <a:pPr marL="514350" lvl="0" indent="-514350">
              <a:buFont typeface="+mj-lt"/>
              <a:buAutoNum type="arabicParenR"/>
            </a:pPr>
            <a:r>
              <a:rPr lang="en-US" b="1" dirty="0" err="1" smtClean="0"/>
              <a:t>Intraperitoneal</a:t>
            </a:r>
            <a:r>
              <a:rPr lang="en-US" b="1" dirty="0" smtClean="0"/>
              <a:t>, </a:t>
            </a:r>
            <a:r>
              <a:rPr lang="en-US" dirty="0" smtClean="0"/>
              <a:t>(infusion or injection into the peritoneum) e.g. peritoneal dialysis</a:t>
            </a:r>
          </a:p>
        </p:txBody>
      </p:sp>
      <p:sp>
        <p:nvSpPr>
          <p:cNvPr id="2" name="Title 1"/>
          <p:cNvSpPr>
            <a:spLocks noGrp="1"/>
          </p:cNvSpPr>
          <p:nvPr>
            <p:ph type="title"/>
          </p:nvPr>
        </p:nvSpPr>
        <p:spPr/>
        <p:txBody>
          <a:bodyPr>
            <a:normAutofit/>
          </a:bodyPr>
          <a:lstStyle/>
          <a:p>
            <a:r>
              <a:rPr lang="en-US" b="1" dirty="0" err="1" smtClean="0"/>
              <a:t>Parenteral</a:t>
            </a:r>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229600" cy="6248400"/>
          </a:xfrm>
        </p:spPr>
        <p:txBody>
          <a:bodyPr>
            <a:normAutofit fontScale="62500" lnSpcReduction="20000"/>
          </a:bodyPr>
          <a:lstStyle/>
          <a:p>
            <a:pPr marL="514350" indent="-514350">
              <a:buFont typeface="+mj-lt"/>
              <a:buAutoNum type="arabicParenR" startAt="8"/>
            </a:pPr>
            <a:r>
              <a:rPr lang="en-US" b="1" dirty="0" err="1" smtClean="0"/>
              <a:t>Intraosseous</a:t>
            </a:r>
            <a:r>
              <a:rPr lang="en-US" dirty="0" smtClean="0"/>
              <a:t> </a:t>
            </a:r>
            <a:r>
              <a:rPr lang="en-US" b="1" dirty="0" smtClean="0"/>
              <a:t>Infusion</a:t>
            </a:r>
            <a:r>
              <a:rPr lang="en-US" dirty="0" smtClean="0"/>
              <a:t> (into bone marrow) is, in effect, an indirect intravenous access because the bone marrow drains directly into the venous system. This route is occasionally used for drugs and fluids in emergency medicine and pediatrics when intravenous access is difficult. </a:t>
            </a:r>
          </a:p>
          <a:p>
            <a:pPr marL="514350" lvl="0" indent="-514350">
              <a:buFont typeface="+mj-lt"/>
              <a:buAutoNum type="arabicParenR" startAt="8"/>
            </a:pPr>
            <a:r>
              <a:rPr lang="en-US" b="1" u="sng" dirty="0" smtClean="0"/>
              <a:t>Intrathecal</a:t>
            </a:r>
            <a:r>
              <a:rPr lang="en-US" u="sng" dirty="0" smtClean="0"/>
              <a:t> </a:t>
            </a:r>
            <a:r>
              <a:rPr lang="en-US" dirty="0" smtClean="0"/>
              <a:t>(into the layers of CNS and spinal canal) is most commonly used for spinal anesthesia and chemotherapy</a:t>
            </a:r>
          </a:p>
          <a:p>
            <a:pPr marL="514350" indent="-514350">
              <a:buFont typeface="+mj-lt"/>
              <a:buAutoNum type="arabicParenR" startAt="8"/>
            </a:pPr>
            <a:r>
              <a:rPr lang="en-US" b="1" dirty="0" err="1" smtClean="0"/>
              <a:t>Transrectal</a:t>
            </a:r>
            <a:r>
              <a:rPr lang="en-US" b="1" dirty="0" smtClean="0"/>
              <a:t> </a:t>
            </a:r>
            <a:r>
              <a:rPr lang="en-US" dirty="0" smtClean="0"/>
              <a:t>route via the rectum especially when the mouth is impaired from opening</a:t>
            </a:r>
          </a:p>
          <a:p>
            <a:pPr marL="514350" indent="-514350">
              <a:buFont typeface="+mj-lt"/>
              <a:buAutoNum type="arabicParenR" startAt="8"/>
            </a:pPr>
            <a:r>
              <a:rPr lang="en-US" b="1" dirty="0" err="1" smtClean="0"/>
              <a:t>Transvaginal</a:t>
            </a:r>
            <a:r>
              <a:rPr lang="en-US" b="1" dirty="0" smtClean="0"/>
              <a:t>; </a:t>
            </a:r>
            <a:r>
              <a:rPr lang="en-US" dirty="0" smtClean="0"/>
              <a:t>used mainly in vaginal infections and during fetal abortion</a:t>
            </a:r>
          </a:p>
          <a:p>
            <a:pPr marL="514350" indent="-514350">
              <a:buFont typeface="+mj-lt"/>
              <a:buAutoNum type="arabicParenR" startAt="8"/>
            </a:pPr>
            <a:r>
              <a:rPr lang="en-US" b="1" dirty="0" smtClean="0"/>
              <a:t>Transurethral; </a:t>
            </a:r>
            <a:r>
              <a:rPr lang="en-US" dirty="0" smtClean="0"/>
              <a:t>small tablets pushed via urethra</a:t>
            </a:r>
          </a:p>
          <a:p>
            <a:pPr marL="514350" indent="-514350">
              <a:buFont typeface="+mj-lt"/>
              <a:buAutoNum type="arabicParenR" startAt="8"/>
            </a:pPr>
            <a:r>
              <a:rPr lang="en-US" b="1" dirty="0" err="1" smtClean="0"/>
              <a:t>Transconjuctival</a:t>
            </a:r>
            <a:r>
              <a:rPr lang="en-US" dirty="0" smtClean="0"/>
              <a:t> route, via the </a:t>
            </a:r>
            <a:r>
              <a:rPr lang="en-US" dirty="0" err="1" smtClean="0"/>
              <a:t>conjuctiva</a:t>
            </a:r>
            <a:endParaRPr lang="en-US" dirty="0" smtClean="0"/>
          </a:p>
          <a:p>
            <a:pPr marL="514350" indent="-514350">
              <a:buFont typeface="+mj-lt"/>
              <a:buAutoNum type="arabicParenR" startAt="8"/>
            </a:pPr>
            <a:r>
              <a:rPr lang="en-US" b="1" dirty="0" smtClean="0"/>
              <a:t>Syringe</a:t>
            </a:r>
            <a:r>
              <a:rPr lang="en-US" dirty="0" smtClean="0"/>
              <a:t> </a:t>
            </a:r>
            <a:r>
              <a:rPr lang="en-US" b="1" dirty="0" smtClean="0"/>
              <a:t>pumps</a:t>
            </a:r>
            <a:r>
              <a:rPr lang="en-US" dirty="0" smtClean="0"/>
              <a:t>; for example for insulin and GRH-</a:t>
            </a:r>
            <a:r>
              <a:rPr lang="en-US" dirty="0" err="1" smtClean="0"/>
              <a:t>Gonadotropin</a:t>
            </a:r>
            <a:r>
              <a:rPr lang="en-US" dirty="0" smtClean="0"/>
              <a:t> Releasing Hormone</a:t>
            </a:r>
          </a:p>
          <a:p>
            <a:pPr marL="514350" indent="-514350">
              <a:buFont typeface="+mj-lt"/>
              <a:buAutoNum type="arabicParenR" startAt="8"/>
            </a:pPr>
            <a:r>
              <a:rPr lang="en-US" b="1" dirty="0" err="1" smtClean="0"/>
              <a:t>Transdermal</a:t>
            </a:r>
            <a:r>
              <a:rPr lang="en-US" b="1" dirty="0" smtClean="0"/>
              <a:t>/ </a:t>
            </a:r>
            <a:r>
              <a:rPr lang="en-US" b="1" dirty="0" err="1" smtClean="0"/>
              <a:t>Transcutaneous</a:t>
            </a:r>
            <a:r>
              <a:rPr lang="en-US" dirty="0" smtClean="0"/>
              <a:t> (diffusion of very thin fluids through the intact skin), </a:t>
            </a:r>
            <a:r>
              <a:rPr lang="en-US" dirty="0" err="1" smtClean="0"/>
              <a:t>e.g.,Emulsions</a:t>
            </a:r>
            <a:r>
              <a:rPr lang="en-US" dirty="0" smtClean="0"/>
              <a:t>; via skin, Jet injection technique via skin by forcing the drug via pressure instead of injection, passes through the skin pores via patches by sticking to the skin e.g. </a:t>
            </a:r>
            <a:r>
              <a:rPr lang="en-US" dirty="0" err="1" smtClean="0"/>
              <a:t>transdermal</a:t>
            </a:r>
            <a:r>
              <a:rPr lang="en-US" dirty="0" smtClean="0"/>
              <a:t> patches such as </a:t>
            </a:r>
            <a:r>
              <a:rPr lang="en-US" dirty="0" err="1" smtClean="0"/>
              <a:t>fentanyl</a:t>
            </a:r>
            <a:r>
              <a:rPr lang="en-US" dirty="0" smtClean="0"/>
              <a:t> in pain therapy, rehabilitation of smokers (nicotine patches for treatment of addiction )or insulin administration for diabetics</a:t>
            </a:r>
          </a:p>
          <a:p>
            <a:pPr marL="514350" indent="-514350">
              <a:buFont typeface="+mj-lt"/>
              <a:buAutoNum type="arabicParenR" startAt="8"/>
            </a:pPr>
            <a:r>
              <a:rPr lang="en-US" b="1" dirty="0" err="1" smtClean="0"/>
              <a:t>Transmucosal</a:t>
            </a:r>
            <a:r>
              <a:rPr lang="en-US" dirty="0" smtClean="0"/>
              <a:t> (diffusion through a mucous membrane), e.g. </a:t>
            </a:r>
            <a:r>
              <a:rPr lang="en-US" u="sng" dirty="0" err="1" smtClean="0"/>
              <a:t>Transnasal</a:t>
            </a:r>
            <a:r>
              <a:rPr lang="en-US" dirty="0" smtClean="0"/>
              <a:t> (</a:t>
            </a:r>
            <a:r>
              <a:rPr lang="en-US" dirty="0" err="1" smtClean="0"/>
              <a:t>Desmopressin</a:t>
            </a:r>
            <a:r>
              <a:rPr lang="en-US" dirty="0" smtClean="0"/>
              <a:t>, </a:t>
            </a:r>
            <a:r>
              <a:rPr lang="en-US" dirty="0" err="1" smtClean="0"/>
              <a:t>Oxytocin</a:t>
            </a:r>
            <a:r>
              <a:rPr lang="en-US" dirty="0" smtClean="0"/>
              <a:t>) </a:t>
            </a:r>
            <a:r>
              <a:rPr lang="en-US" dirty="0" err="1" smtClean="0"/>
              <a:t>insufflation</a:t>
            </a:r>
            <a:r>
              <a:rPr lang="en-US" dirty="0" smtClean="0"/>
              <a:t> (snorting) of cocaine, </a:t>
            </a:r>
            <a:r>
              <a:rPr lang="en-US" u="sng" dirty="0" smtClean="0"/>
              <a:t>sublingual</a:t>
            </a:r>
            <a:r>
              <a:rPr lang="en-US" dirty="0" smtClean="0"/>
              <a:t>, i.e. under the tongue, nitroglycerine, </a:t>
            </a:r>
            <a:r>
              <a:rPr lang="en-US" dirty="0" err="1" smtClean="0"/>
              <a:t>buccal</a:t>
            </a:r>
            <a:r>
              <a:rPr lang="en-US" dirty="0" smtClean="0"/>
              <a:t> (absorbed through cheek near </a:t>
            </a:r>
            <a:r>
              <a:rPr lang="en-US" dirty="0" err="1" smtClean="0"/>
              <a:t>gumline</a:t>
            </a:r>
            <a:r>
              <a:rPr lang="en-US" dirty="0" smtClean="0"/>
              <a:t>), vaginal suppositories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514350" indent="-514350">
              <a:buFont typeface="+mj-lt"/>
              <a:buAutoNum type="arabicParenR" startAt="6"/>
            </a:pPr>
            <a:endParaRPr lang="en-US" dirty="0" smtClean="0"/>
          </a:p>
          <a:p>
            <a:pPr marL="514350" lvl="0" indent="-514350">
              <a:buFont typeface="+mj-lt"/>
              <a:buAutoNum type="arabicParenR" startAt="6"/>
            </a:pPr>
            <a:r>
              <a:rPr lang="en-US" b="1" dirty="0" err="1" smtClean="0">
                <a:hlinkClick r:id="rId2" action="ppaction://hlinkfile" tooltip="Intracerebral (page does not exist)"/>
              </a:rPr>
              <a:t>Intracerebral</a:t>
            </a:r>
            <a:r>
              <a:rPr lang="en-US" dirty="0" smtClean="0"/>
              <a:t> (into the cerebrum) direct injection into the brain. Used in experimental research of chemicals</a:t>
            </a:r>
            <a:r>
              <a:rPr lang="en-US" baseline="30000" dirty="0" smtClean="0"/>
              <a:t> </a:t>
            </a:r>
            <a:r>
              <a:rPr lang="en-US" dirty="0" smtClean="0"/>
              <a:t>and as a treatment for malignancies of the </a:t>
            </a:r>
            <a:r>
              <a:rPr lang="en-US" dirty="0" err="1" smtClean="0"/>
              <a:t>brain.The</a:t>
            </a:r>
            <a:r>
              <a:rPr lang="en-US" dirty="0" smtClean="0"/>
              <a:t> </a:t>
            </a:r>
            <a:r>
              <a:rPr lang="en-US" dirty="0" err="1" smtClean="0"/>
              <a:t>intracerebral</a:t>
            </a:r>
            <a:r>
              <a:rPr lang="en-US" dirty="0" smtClean="0"/>
              <a:t> route can also interrupt the blood brain barrier from holding up against subsequent routes.</a:t>
            </a:r>
          </a:p>
          <a:p>
            <a:pPr marL="514350" lvl="0" indent="-514350">
              <a:buFont typeface="+mj-lt"/>
              <a:buAutoNum type="arabicParenR" startAt="6"/>
            </a:pPr>
            <a:r>
              <a:rPr lang="en-US" b="1" dirty="0" err="1" smtClean="0">
                <a:hlinkClick r:id="rId2" action="ppaction://hlinkfile" tooltip="Intracerebroventricular (page does not exist)"/>
              </a:rPr>
              <a:t>Intracerebroventricular</a:t>
            </a:r>
            <a:r>
              <a:rPr lang="en-US" dirty="0" smtClean="0"/>
              <a:t> (into the cerebral ventricles) administration into the ventricular system of the brain. One use is as a last line of </a:t>
            </a:r>
            <a:r>
              <a:rPr lang="en-US" dirty="0" err="1" smtClean="0"/>
              <a:t>opioid</a:t>
            </a:r>
            <a:r>
              <a:rPr lang="en-US" dirty="0" smtClean="0"/>
              <a:t> treatment for terminal cancer patients with intractable cancer pain.</a:t>
            </a:r>
          </a:p>
          <a:p>
            <a:pPr marL="514350" lvl="0" indent="-514350">
              <a:buFont typeface="+mj-lt"/>
              <a:buAutoNum type="arabicParenR" startAt="6"/>
            </a:pPr>
            <a:r>
              <a:rPr lang="en-US" b="1" dirty="0" err="1" smtClean="0">
                <a:hlinkClick r:id="rId3" action="ppaction://hlinkfile" tooltip="Intracardiac"/>
              </a:rPr>
              <a:t>Intracardiac</a:t>
            </a:r>
            <a:r>
              <a:rPr lang="en-US" dirty="0" smtClean="0"/>
              <a:t> (into the heart), e.g. </a:t>
            </a:r>
            <a:r>
              <a:rPr lang="en-US" dirty="0" smtClean="0">
                <a:hlinkClick r:id="rId4" action="ppaction://hlinkfile" tooltip="Adrenaline"/>
              </a:rPr>
              <a:t>adrenaline</a:t>
            </a:r>
            <a:r>
              <a:rPr lang="en-US" dirty="0" smtClean="0"/>
              <a:t> during </a:t>
            </a:r>
            <a:r>
              <a:rPr lang="en-US" dirty="0" smtClean="0">
                <a:hlinkClick r:id="rId5" action="ppaction://hlinkfile" tooltip="Cardiopulmonary resuscitation"/>
              </a:rPr>
              <a:t>cardiopulmonary resuscitation</a:t>
            </a:r>
            <a:r>
              <a:rPr lang="en-US" dirty="0" smtClean="0"/>
              <a:t> (no longer commonly performed)</a:t>
            </a:r>
          </a:p>
          <a:p>
            <a:pPr marL="514350" lvl="0" indent="-514350">
              <a:buFont typeface="+mj-lt"/>
              <a:buAutoNum type="arabicParenR" startAt="6"/>
            </a:pPr>
            <a:r>
              <a:rPr lang="en-US" b="1" dirty="0" err="1" smtClean="0">
                <a:hlinkClick r:id="rId6" action="ppaction://hlinkfile" tooltip="Urinary bladder"/>
              </a:rPr>
              <a:t>Intravesical</a:t>
            </a:r>
            <a:r>
              <a:rPr lang="en-US" dirty="0" smtClean="0"/>
              <a:t> infusion is into the urinary bladder.</a:t>
            </a:r>
          </a:p>
          <a:p>
            <a:pPr marL="514350" lvl="0" indent="-514350">
              <a:buFont typeface="+mj-lt"/>
              <a:buAutoNum type="arabicParenR" startAt="6"/>
            </a:pPr>
            <a:r>
              <a:rPr lang="en-US" b="1" dirty="0" err="1" smtClean="0">
                <a:hlinkClick r:id="rId7" action="ppaction://hlinkfile" tooltip="Intracavernosal injection"/>
              </a:rPr>
              <a:t>Intracavernosal</a:t>
            </a:r>
            <a:r>
              <a:rPr lang="en-US" dirty="0" smtClean="0">
                <a:hlinkClick r:id="rId7" action="ppaction://hlinkfile" tooltip="Intracavernosal injection"/>
              </a:rPr>
              <a:t> </a:t>
            </a:r>
            <a:r>
              <a:rPr lang="en-US" b="1" dirty="0" smtClean="0">
                <a:hlinkClick r:id="rId7" action="ppaction://hlinkfile" tooltip="Intracavernosal injection"/>
              </a:rPr>
              <a:t>injection</a:t>
            </a:r>
            <a:r>
              <a:rPr lang="en-US" b="1" dirty="0" smtClean="0"/>
              <a:t> </a:t>
            </a:r>
            <a:r>
              <a:rPr lang="en-US" dirty="0" smtClean="0"/>
              <a:t>is into the base of the penis</a:t>
            </a:r>
          </a:p>
          <a:p>
            <a:pPr marL="514350" lvl="0" indent="-514350">
              <a:buFont typeface="+mj-lt"/>
              <a:buAutoNum type="arabicParenR" startAt="6"/>
            </a:pPr>
            <a:r>
              <a:rPr lang="en-US" b="1" dirty="0" err="1" smtClean="0"/>
              <a:t>Intracisternal</a:t>
            </a:r>
            <a:r>
              <a:rPr lang="en-US" b="1" dirty="0" smtClean="0"/>
              <a:t>: </a:t>
            </a:r>
            <a:r>
              <a:rPr lang="en-US" dirty="0" smtClean="0"/>
              <a:t>given between the first and second cervical vertebrae (C1 and C2) – used to withdraw cerebrospinal fluid for </a:t>
            </a:r>
            <a:r>
              <a:rPr lang="en-US" dirty="0" err="1" smtClean="0"/>
              <a:t>dignostic</a:t>
            </a:r>
            <a:r>
              <a:rPr lang="en-US" dirty="0" smtClean="0"/>
              <a:t> purposes.</a:t>
            </a:r>
          </a:p>
          <a:p>
            <a:pPr marL="514350" lvl="0" indent="-514350">
              <a:buFont typeface="+mj-lt"/>
              <a:buAutoNum type="arabicParenR" startAt="6"/>
            </a:pPr>
            <a:r>
              <a:rPr lang="en-US" b="1" dirty="0" smtClean="0"/>
              <a:t>Epidural</a:t>
            </a:r>
            <a:r>
              <a:rPr lang="en-US" dirty="0" smtClean="0"/>
              <a:t> (synonym: </a:t>
            </a:r>
            <a:r>
              <a:rPr lang="en-US" dirty="0" err="1" smtClean="0"/>
              <a:t>Peridural</a:t>
            </a:r>
            <a:r>
              <a:rPr lang="en-US" dirty="0" smtClean="0"/>
              <a:t>) (injection or infusion into the epidural space), e.g. epidural anesthesia</a:t>
            </a:r>
          </a:p>
          <a:p>
            <a:pPr marL="514350" lvl="0" indent="-514350">
              <a:buFont typeface="+mj-lt"/>
              <a:buAutoNum type="arabicParenR" startAt="6"/>
            </a:pPr>
            <a:r>
              <a:rPr lang="en-US" b="1" dirty="0" err="1" smtClean="0"/>
              <a:t>Intravitreal</a:t>
            </a:r>
            <a:r>
              <a:rPr lang="en-US" b="1" dirty="0" smtClean="0"/>
              <a:t>, </a:t>
            </a:r>
            <a:r>
              <a:rPr lang="en-US" dirty="0" smtClean="0"/>
              <a:t>through the eye into the vitreous humor </a:t>
            </a:r>
          </a:p>
        </p:txBody>
      </p:sp>
      <p:sp>
        <p:nvSpPr>
          <p:cNvPr id="2" name="Title 1"/>
          <p:cNvSpPr>
            <a:spLocks noGrp="1"/>
          </p:cNvSpPr>
          <p:nvPr>
            <p:ph type="title"/>
          </p:nvPr>
        </p:nvSpPr>
        <p:spPr/>
        <p:txBody>
          <a:bodyPr>
            <a:normAutofit fontScale="90000"/>
          </a:bodyPr>
          <a:lstStyle/>
          <a:p>
            <a:r>
              <a:rPr lang="en-US" b="1" dirty="0" smtClean="0"/>
              <a:t>Other</a:t>
            </a:r>
            <a:br>
              <a:rPr lang="en-US" b="1"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47800"/>
            <a:ext cx="9144000" cy="5410200"/>
          </a:xfrm>
        </p:spPr>
        <p:txBody>
          <a:bodyPr>
            <a:normAutofit fontScale="77500" lnSpcReduction="20000"/>
          </a:bodyPr>
          <a:lstStyle/>
          <a:p>
            <a:r>
              <a:rPr lang="en-US" dirty="0" smtClean="0"/>
              <a:t>This is the preparation of how you give a drug and can be given;</a:t>
            </a:r>
          </a:p>
          <a:p>
            <a:pPr lvl="0"/>
            <a:r>
              <a:rPr lang="en-US" b="1" dirty="0" err="1" smtClean="0"/>
              <a:t>Enterally</a:t>
            </a:r>
            <a:r>
              <a:rPr lang="en-US" dirty="0" smtClean="0"/>
              <a:t>; this means orally in terms of tablets, pills, enteric coated tablets, capsules, syrups and other liquid preparations. It can also be rectally besides orally and include suppositories and </a:t>
            </a:r>
            <a:r>
              <a:rPr lang="en-US" dirty="0" err="1" smtClean="0"/>
              <a:t>enemous</a:t>
            </a:r>
            <a:endParaRPr lang="en-US" dirty="0" smtClean="0"/>
          </a:p>
          <a:p>
            <a:pPr lvl="0"/>
            <a:r>
              <a:rPr lang="en-US" b="1" dirty="0" err="1" smtClean="0"/>
              <a:t>Parenterally</a:t>
            </a:r>
            <a:r>
              <a:rPr lang="en-US" dirty="0" smtClean="0"/>
              <a:t>: </a:t>
            </a:r>
          </a:p>
          <a:p>
            <a:pPr lvl="1"/>
            <a:r>
              <a:rPr lang="en-US" dirty="0" smtClean="0"/>
              <a:t>Can be inhaled in terms of solid particles, vaporized or </a:t>
            </a:r>
            <a:r>
              <a:rPr lang="en-US" dirty="0" err="1" smtClean="0"/>
              <a:t>nebulized</a:t>
            </a:r>
            <a:r>
              <a:rPr lang="en-US" dirty="0" smtClean="0"/>
              <a:t> (making particles fly). </a:t>
            </a:r>
          </a:p>
          <a:p>
            <a:pPr lvl="1"/>
            <a:r>
              <a:rPr lang="en-US" dirty="0" smtClean="0"/>
              <a:t>There can be also in form of injections and are in terms of </a:t>
            </a:r>
            <a:r>
              <a:rPr lang="en-US" dirty="0" err="1" smtClean="0"/>
              <a:t>intradermal</a:t>
            </a:r>
            <a:r>
              <a:rPr lang="en-US" dirty="0" smtClean="0"/>
              <a:t> (through skin) e.g. BCG and measles vaccines and several tests. </a:t>
            </a:r>
          </a:p>
          <a:p>
            <a:pPr lvl="1"/>
            <a:r>
              <a:rPr lang="en-US" dirty="0" smtClean="0"/>
              <a:t>Can also be subcutaneous (just below the skin) e.g. insulin, some fluids. </a:t>
            </a:r>
          </a:p>
          <a:p>
            <a:pPr lvl="1"/>
            <a:r>
              <a:rPr lang="en-US" dirty="0" smtClean="0"/>
              <a:t>Then the intramuscular route for colloid suspensions and the intravenous route for boluses of drugs of continuous infusion via drip then </a:t>
            </a:r>
            <a:r>
              <a:rPr lang="en-US" dirty="0" err="1" smtClean="0"/>
              <a:t>intraarterial</a:t>
            </a:r>
            <a:r>
              <a:rPr lang="en-US" dirty="0" smtClean="0"/>
              <a:t> route for angiograms via dyes to arteries. </a:t>
            </a:r>
          </a:p>
          <a:p>
            <a:pPr lvl="1"/>
            <a:r>
              <a:rPr lang="en-US" dirty="0" smtClean="0"/>
              <a:t>We also have </a:t>
            </a:r>
            <a:r>
              <a:rPr lang="en-US" dirty="0" err="1" smtClean="0"/>
              <a:t>intrathecal</a:t>
            </a:r>
            <a:r>
              <a:rPr lang="en-US" dirty="0" smtClean="0"/>
              <a:t> injections via the spinal cord in the sub </a:t>
            </a:r>
            <a:r>
              <a:rPr lang="en-US" dirty="0" err="1" smtClean="0"/>
              <a:t>arachnoid</a:t>
            </a:r>
            <a:r>
              <a:rPr lang="en-US" dirty="0" smtClean="0"/>
              <a:t> space mostly between C1 and C2 and include steroids and certain </a:t>
            </a:r>
            <a:r>
              <a:rPr lang="en-US" dirty="0" err="1" smtClean="0"/>
              <a:t>cytotoxics</a:t>
            </a:r>
            <a:r>
              <a:rPr lang="en-US" dirty="0" smtClean="0"/>
              <a:t>.</a:t>
            </a:r>
          </a:p>
        </p:txBody>
      </p:sp>
      <p:sp>
        <p:nvSpPr>
          <p:cNvPr id="2" name="Title 1"/>
          <p:cNvSpPr>
            <a:spLocks noGrp="1"/>
          </p:cNvSpPr>
          <p:nvPr>
            <p:ph type="title"/>
          </p:nvPr>
        </p:nvSpPr>
        <p:spPr>
          <a:xfrm>
            <a:off x="0" y="228600"/>
            <a:ext cx="9144000" cy="762000"/>
          </a:xfrm>
        </p:spPr>
        <p:txBody>
          <a:bodyPr>
            <a:normAutofit fontScale="90000"/>
          </a:bodyPr>
          <a:lstStyle/>
          <a:p>
            <a:r>
              <a:rPr lang="en-US" b="1" dirty="0" smtClean="0"/>
              <a:t>DOSAGE FORMS / DRUG DELIVERY SYSTEMS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5867400"/>
          </a:xfrm>
        </p:spPr>
        <p:txBody>
          <a:bodyPr>
            <a:noAutofit/>
          </a:bodyPr>
          <a:lstStyle/>
          <a:p>
            <a:pPr marL="514350" indent="-514350">
              <a:buFont typeface="+mj-lt"/>
              <a:buAutoNum type="arabicPeriod"/>
            </a:pPr>
            <a:r>
              <a:rPr lang="en-US" sz="2000" b="1" dirty="0" smtClean="0"/>
              <a:t>Pharmacology: </a:t>
            </a:r>
            <a:r>
              <a:rPr lang="en-US" sz="2000" dirty="0" smtClean="0"/>
              <a:t>Branch of Science in which you study chemical compounds (drugs) and how they interact with living organisms and related poisons</a:t>
            </a:r>
          </a:p>
          <a:p>
            <a:pPr marL="971550" lvl="1" indent="-514350">
              <a:buNone/>
            </a:pPr>
            <a:r>
              <a:rPr lang="en-US" sz="2000" dirty="0" smtClean="0"/>
              <a:t>Poisons are divided into two;</a:t>
            </a:r>
          </a:p>
          <a:p>
            <a:pPr marL="1771650" lvl="3" indent="-514350">
              <a:buFont typeface="+mj-lt"/>
              <a:buAutoNum type="arabicPeriod"/>
            </a:pPr>
            <a:r>
              <a:rPr lang="en-US" dirty="0" smtClean="0"/>
              <a:t>Poisons Proper</a:t>
            </a:r>
          </a:p>
          <a:p>
            <a:pPr marL="1771650" lvl="3" indent="-514350">
              <a:buFont typeface="+mj-lt"/>
              <a:buAutoNum type="arabicPeriod"/>
            </a:pPr>
            <a:r>
              <a:rPr lang="en-US" dirty="0" smtClean="0"/>
              <a:t>Toxins</a:t>
            </a:r>
            <a:endParaRPr lang="en-US" sz="2000" b="1" dirty="0" smtClean="0"/>
          </a:p>
          <a:p>
            <a:pPr marL="514350" lvl="0" indent="-514350">
              <a:buFont typeface="+mj-lt"/>
              <a:buAutoNum type="arabicPeriod"/>
            </a:pPr>
            <a:r>
              <a:rPr lang="en-US" sz="2000" b="1" dirty="0" smtClean="0"/>
              <a:t>Clinical/ Medical pharmacology,</a:t>
            </a:r>
            <a:r>
              <a:rPr lang="en-US" sz="2000" dirty="0" smtClean="0"/>
              <a:t> The application of pharmacology in  prevention </a:t>
            </a:r>
            <a:r>
              <a:rPr lang="en-US" sz="2000" i="1" dirty="0" smtClean="0"/>
              <a:t>(</a:t>
            </a:r>
            <a:r>
              <a:rPr lang="en-US" sz="2000" i="1" dirty="0" err="1" smtClean="0"/>
              <a:t>prophylaxins</a:t>
            </a:r>
            <a:r>
              <a:rPr lang="en-US" sz="2000" i="1" dirty="0" smtClean="0"/>
              <a:t>/ vaccines), </a:t>
            </a:r>
            <a:r>
              <a:rPr lang="en-US" sz="2000" dirty="0" smtClean="0"/>
              <a:t>diagnosis </a:t>
            </a:r>
            <a:r>
              <a:rPr lang="en-US" sz="2000" i="1" dirty="0" smtClean="0"/>
              <a:t>(</a:t>
            </a:r>
            <a:r>
              <a:rPr lang="en-US" sz="2000" i="1" dirty="0" err="1" smtClean="0"/>
              <a:t>Dexamethasone</a:t>
            </a:r>
            <a:r>
              <a:rPr lang="en-US" sz="2000" i="1" dirty="0" smtClean="0"/>
              <a:t> Response in endocrinology), </a:t>
            </a:r>
            <a:r>
              <a:rPr lang="en-US" sz="2000" dirty="0" smtClean="0"/>
              <a:t>and treatment of a disease.</a:t>
            </a:r>
            <a:endParaRPr lang="en-US" sz="2000" b="1" dirty="0" smtClean="0"/>
          </a:p>
          <a:p>
            <a:pPr marL="514350" lvl="0" indent="-514350">
              <a:buFont typeface="+mj-lt"/>
              <a:buAutoNum type="arabicPeriod"/>
            </a:pPr>
            <a:endParaRPr lang="en-US" sz="2000" b="1" dirty="0" smtClean="0"/>
          </a:p>
          <a:p>
            <a:pPr marL="514350" lvl="0" indent="-514350">
              <a:buFont typeface="+mj-lt"/>
              <a:buAutoNum type="arabicPeriod"/>
            </a:pPr>
            <a:r>
              <a:rPr lang="en-US" sz="2000" b="1" dirty="0" smtClean="0"/>
              <a:t>Toxicology: </a:t>
            </a:r>
            <a:r>
              <a:rPr lang="en-US" sz="2000" dirty="0" smtClean="0"/>
              <a:t>The study of toxins</a:t>
            </a:r>
          </a:p>
          <a:p>
            <a:pPr marL="514350" indent="-514350">
              <a:buFont typeface="+mj-lt"/>
              <a:buAutoNum type="arabicPeriod"/>
            </a:pPr>
            <a:endParaRPr lang="en-US" sz="2000" b="1" dirty="0" smtClean="0"/>
          </a:p>
          <a:p>
            <a:pPr marL="514350" indent="-514350">
              <a:buFont typeface="+mj-lt"/>
              <a:buAutoNum type="arabicPeriod"/>
            </a:pPr>
            <a:r>
              <a:rPr lang="en-US" sz="2000" b="1" dirty="0" smtClean="0"/>
              <a:t>Drug/Active drug substance (active pharmaceutical ingredient - API): </a:t>
            </a:r>
            <a:r>
              <a:rPr lang="en-US" sz="2000" dirty="0" smtClean="0"/>
              <a:t>A chemical compound which affects the natural physiology (normal functioning) of the body and affects infective organs and is intended for used in diagnosis, treatment or prevention of diseases</a:t>
            </a:r>
            <a:endParaRPr lang="en-US" sz="2000" b="1" dirty="0" smtClean="0"/>
          </a:p>
          <a:p>
            <a:pPr marL="514350" lvl="0" indent="-514350">
              <a:buFont typeface="+mj-lt"/>
              <a:buAutoNum type="arabicPeriod"/>
            </a:pPr>
            <a:endParaRPr lang="en-US" sz="2000" b="1" dirty="0" smtClean="0"/>
          </a:p>
        </p:txBody>
      </p:sp>
      <p:sp>
        <p:nvSpPr>
          <p:cNvPr id="2" name="Title 1"/>
          <p:cNvSpPr>
            <a:spLocks noGrp="1"/>
          </p:cNvSpPr>
          <p:nvPr>
            <p:ph type="title"/>
          </p:nvPr>
        </p:nvSpPr>
        <p:spPr>
          <a:xfrm>
            <a:off x="0" y="0"/>
            <a:ext cx="9144000" cy="685800"/>
          </a:xfrm>
        </p:spPr>
        <p:txBody>
          <a:bodyPr>
            <a:normAutofit fontScale="90000"/>
          </a:bodyPr>
          <a:lstStyle/>
          <a:p>
            <a:r>
              <a:rPr lang="en-US" b="1" dirty="0" smtClean="0"/>
              <a:t>DEFINITION OF TERMS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lvl="1"/>
            <a:r>
              <a:rPr lang="en-US" dirty="0" smtClean="0"/>
              <a:t>Peritoneal route via the peritoneum especially when veins cannot be seen especially in children and burn victims</a:t>
            </a:r>
          </a:p>
          <a:p>
            <a:pPr lvl="1"/>
            <a:r>
              <a:rPr lang="en-US" dirty="0" err="1" smtClean="0"/>
              <a:t>Intramedullary</a:t>
            </a:r>
            <a:r>
              <a:rPr lang="en-US" dirty="0" smtClean="0"/>
              <a:t> given straight in the bone but is rarely used</a:t>
            </a:r>
          </a:p>
          <a:p>
            <a:pPr lvl="1"/>
            <a:r>
              <a:rPr lang="en-US" dirty="0" err="1" smtClean="0"/>
              <a:t>Intraarticular</a:t>
            </a:r>
            <a:r>
              <a:rPr lang="en-US" dirty="0" smtClean="0"/>
              <a:t> through the joint especially for severe arthritis</a:t>
            </a:r>
          </a:p>
          <a:p>
            <a:pPr lvl="1"/>
            <a:r>
              <a:rPr lang="en-US" dirty="0" err="1" smtClean="0"/>
              <a:t>Transmucosal</a:t>
            </a:r>
            <a:r>
              <a:rPr lang="en-US" dirty="0" smtClean="0"/>
              <a:t> route via mucous membrane</a:t>
            </a:r>
          </a:p>
          <a:p>
            <a:pPr lvl="1"/>
            <a:r>
              <a:rPr lang="en-US" dirty="0" err="1" smtClean="0"/>
              <a:t>Transnasaly</a:t>
            </a:r>
            <a:r>
              <a:rPr lang="en-US" dirty="0" smtClean="0"/>
              <a:t> by using a cream on the nose and is absorbed via the mucous membrane of the nose</a:t>
            </a:r>
          </a:p>
          <a:p>
            <a:endParaRPr lang="en-US" sz="1300" i="1" dirty="0" smtClean="0"/>
          </a:p>
          <a:p>
            <a:pPr>
              <a:buNone/>
            </a:pPr>
            <a:r>
              <a:rPr lang="en-US" sz="1300" i="1" dirty="0" smtClean="0"/>
              <a:t>NOTES FROM THE NET…www.wikipedia.com</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92500" lnSpcReduction="10000"/>
          </a:bodyPr>
          <a:lstStyle/>
          <a:p>
            <a:pPr lvl="0"/>
            <a:r>
              <a:rPr lang="en-US" dirty="0" smtClean="0"/>
              <a:t>It is important to get the right dosage for efficient delivery system</a:t>
            </a:r>
          </a:p>
          <a:p>
            <a:pPr lvl="0"/>
            <a:r>
              <a:rPr lang="en-US" dirty="0" smtClean="0"/>
              <a:t>Concentration at site of action depends on;</a:t>
            </a:r>
          </a:p>
          <a:p>
            <a:pPr lvl="1">
              <a:buFont typeface="Wingdings" pitchFamily="2" charset="2"/>
              <a:buChar char="Ø"/>
            </a:pPr>
            <a:r>
              <a:rPr lang="en-US" dirty="0" smtClean="0"/>
              <a:t>Disposition kinetic of the drug</a:t>
            </a:r>
          </a:p>
          <a:p>
            <a:pPr lvl="1">
              <a:buFont typeface="Wingdings" pitchFamily="2" charset="2"/>
              <a:buChar char="Ø"/>
            </a:pPr>
            <a:r>
              <a:rPr lang="en-US" dirty="0" smtClean="0"/>
              <a:t>Efficiency and design of the drug delivery system; this means a sequence of events that will culminate to the delivery of the drug to the site of action and it includes administration of the drug product, release of the active ingredient by the drug and then subsequent transport of the active ingredient across biological membranes.</a:t>
            </a:r>
          </a:p>
          <a:p>
            <a:pPr lvl="1">
              <a:buFont typeface="Wingdings" pitchFamily="2" charset="2"/>
              <a:buChar char="Ø"/>
            </a:pPr>
            <a:r>
              <a:rPr lang="en-US" dirty="0" smtClean="0"/>
              <a:t>All these events will lead to increase of the  rate of drug delivery and rate of onset of action and eventually increase in the intensity of the drug response</a:t>
            </a:r>
          </a:p>
          <a:p>
            <a:endParaRPr lang="en-US" dirty="0"/>
          </a:p>
        </p:txBody>
      </p:sp>
      <p:sp>
        <p:nvSpPr>
          <p:cNvPr id="3" name="Title 2"/>
          <p:cNvSpPr>
            <a:spLocks noGrp="1"/>
          </p:cNvSpPr>
          <p:nvPr>
            <p:ph type="title"/>
          </p:nvPr>
        </p:nvSpPr>
        <p:spPr>
          <a:xfrm>
            <a:off x="0" y="152400"/>
            <a:ext cx="9144000" cy="990600"/>
          </a:xfrm>
        </p:spPr>
        <p:txBody>
          <a:bodyPr>
            <a:normAutofit fontScale="90000"/>
          </a:bodyPr>
          <a:lstStyle/>
          <a:p>
            <a:r>
              <a:rPr lang="en-US" b="1" dirty="0" smtClean="0"/>
              <a:t>DRUG DELIVERY SYSTEMS/ DOSAGE FORMS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lvl="0"/>
            <a:r>
              <a:rPr lang="en-US" dirty="0" smtClean="0"/>
              <a:t>This is the commonest route and absorption occurs in the oral cavity and sublingual regions</a:t>
            </a:r>
          </a:p>
          <a:p>
            <a:pPr lvl="0"/>
            <a:r>
              <a:rPr lang="en-US" dirty="0" smtClean="0"/>
              <a:t>Dosage forms include </a:t>
            </a:r>
            <a:r>
              <a:rPr lang="en-US" b="1" dirty="0" smtClean="0"/>
              <a:t>solutions</a:t>
            </a:r>
            <a:r>
              <a:rPr lang="en-US" dirty="0" smtClean="0"/>
              <a:t> which are absorbed fastest, </a:t>
            </a:r>
            <a:r>
              <a:rPr lang="en-US" b="1" dirty="0" smtClean="0"/>
              <a:t>suspensions</a:t>
            </a:r>
            <a:r>
              <a:rPr lang="en-US" dirty="0" smtClean="0"/>
              <a:t>, </a:t>
            </a:r>
            <a:r>
              <a:rPr lang="en-US" b="1" dirty="0" smtClean="0"/>
              <a:t>capsules</a:t>
            </a:r>
            <a:r>
              <a:rPr lang="en-US" dirty="0" smtClean="0"/>
              <a:t> and </a:t>
            </a:r>
            <a:r>
              <a:rPr lang="en-US" b="1" dirty="0" smtClean="0"/>
              <a:t>tablets</a:t>
            </a:r>
            <a:r>
              <a:rPr lang="en-US" dirty="0" smtClean="0"/>
              <a:t>. Tablets may be coated and if coated they are slowest to be absorbed.</a:t>
            </a:r>
          </a:p>
          <a:p>
            <a:pPr lvl="0"/>
            <a:r>
              <a:rPr lang="en-US" dirty="0" smtClean="0"/>
              <a:t>Solutions and suspensions are liquids hence no consideration for rate of dissolution because the drug is already in a soluble form.</a:t>
            </a:r>
          </a:p>
          <a:p>
            <a:pPr lvl="0"/>
            <a:r>
              <a:rPr lang="en-US" dirty="0" smtClean="0"/>
              <a:t>Absorption of the solution occurs in the proximal small intestines and the rate of absorption of a solution or suspension will depend on rate of gastric emptying.</a:t>
            </a:r>
          </a:p>
          <a:p>
            <a:pPr lvl="0"/>
            <a:r>
              <a:rPr lang="en-US" dirty="0" smtClean="0"/>
              <a:t>Most drugs in tablet form must be </a:t>
            </a:r>
            <a:r>
              <a:rPr lang="en-US" dirty="0" err="1" smtClean="0"/>
              <a:t>solubilized</a:t>
            </a:r>
            <a:r>
              <a:rPr lang="en-US" dirty="0" smtClean="0"/>
              <a:t> by being converted to a salt or esters or can be </a:t>
            </a:r>
            <a:r>
              <a:rPr lang="en-US" dirty="0" err="1" smtClean="0"/>
              <a:t>solubilized</a:t>
            </a:r>
            <a:r>
              <a:rPr lang="en-US" dirty="0" smtClean="0"/>
              <a:t> by adding a co-solvent like alcohol and will aid in absorption.</a:t>
            </a:r>
          </a:p>
          <a:p>
            <a:pPr lvl="0"/>
            <a:r>
              <a:rPr lang="en-US" dirty="0" smtClean="0"/>
              <a:t>Suspensions consist of a dispersion of relatively coarse particles usually in an aqueous vehicle usually because the particles are big.</a:t>
            </a:r>
          </a:p>
          <a:p>
            <a:pPr lvl="0"/>
            <a:r>
              <a:rPr lang="en-US" dirty="0" smtClean="0"/>
              <a:t>In general suspensions are insoluble and go to the body to be </a:t>
            </a:r>
            <a:r>
              <a:rPr lang="en-US" dirty="0" err="1" smtClean="0"/>
              <a:t>solubilized</a:t>
            </a:r>
            <a:r>
              <a:rPr lang="en-US" dirty="0" smtClean="0"/>
              <a:t> there and the suspensions are not dissolved due to agents that increase the viscosity that reduces attraction between the particles.</a:t>
            </a:r>
          </a:p>
          <a:p>
            <a:pPr lvl="0"/>
            <a:r>
              <a:rPr lang="en-US" dirty="0" smtClean="0"/>
              <a:t>Suspensions are readily available for absorption and disintegration is not required. The rate limiting step in absorption process is dissolution.</a:t>
            </a:r>
          </a:p>
          <a:p>
            <a:pPr lvl="0"/>
            <a:r>
              <a:rPr lang="en-US" dirty="0" smtClean="0"/>
              <a:t>If the rate of dissolution is increased, the rate of absorption is decreased e.g. by increasing particle size, increase vehicle viscosity of coat the particles.</a:t>
            </a:r>
          </a:p>
          <a:p>
            <a:endParaRPr lang="en-US" dirty="0"/>
          </a:p>
        </p:txBody>
      </p:sp>
      <p:sp>
        <p:nvSpPr>
          <p:cNvPr id="2" name="Title 1"/>
          <p:cNvSpPr>
            <a:spLocks noGrp="1"/>
          </p:cNvSpPr>
          <p:nvPr>
            <p:ph type="title"/>
          </p:nvPr>
        </p:nvSpPr>
        <p:spPr/>
        <p:txBody>
          <a:bodyPr>
            <a:normAutofit fontScale="90000"/>
          </a:bodyPr>
          <a:lstStyle/>
          <a:p>
            <a:r>
              <a:rPr lang="en-US" b="1" dirty="0" smtClean="0"/>
              <a:t>Oral Administration</a:t>
            </a:r>
            <a:r>
              <a:rPr lang="en-US" dirty="0" smtClean="0"/>
              <a:t/>
            </a:r>
            <a:br>
              <a:rPr lang="en-US" dirty="0" smtClean="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382000" cy="5778691"/>
          </a:xfrm>
        </p:spPr>
        <p:txBody>
          <a:bodyPr>
            <a:normAutofit fontScale="62500" lnSpcReduction="20000"/>
          </a:bodyPr>
          <a:lstStyle/>
          <a:p>
            <a:pPr>
              <a:buNone/>
            </a:pPr>
            <a:r>
              <a:rPr lang="en-US" b="1" dirty="0" smtClean="0"/>
              <a:t>Troches/ </a:t>
            </a:r>
            <a:r>
              <a:rPr lang="en-US" b="1" dirty="0" err="1" smtClean="0"/>
              <a:t>Lozages</a:t>
            </a:r>
            <a:endParaRPr lang="en-US" b="1" dirty="0" smtClean="0"/>
          </a:p>
          <a:p>
            <a:r>
              <a:rPr lang="en-US" dirty="0" err="1" smtClean="0"/>
              <a:t>Flavoured</a:t>
            </a:r>
            <a:r>
              <a:rPr lang="en-US" dirty="0" smtClean="0"/>
              <a:t> tablets intended to dissolve slowly when held in the mouth</a:t>
            </a:r>
          </a:p>
          <a:p>
            <a:pPr>
              <a:buNone/>
            </a:pPr>
            <a:r>
              <a:rPr lang="en-US" b="1" dirty="0" smtClean="0"/>
              <a:t>Solutions (drops) </a:t>
            </a:r>
            <a:r>
              <a:rPr lang="en-US" dirty="0" smtClean="0"/>
              <a:t>– aqueous, oils</a:t>
            </a:r>
          </a:p>
          <a:p>
            <a:pPr lvl="1"/>
            <a:r>
              <a:rPr lang="en-US" dirty="0" smtClean="0"/>
              <a:t>Syrups – aqueous sol. with sugar (or sugar substitute) with/without </a:t>
            </a:r>
            <a:r>
              <a:rPr lang="en-US" dirty="0" err="1" smtClean="0"/>
              <a:t>flavouring</a:t>
            </a:r>
            <a:r>
              <a:rPr lang="en-US" dirty="0" smtClean="0"/>
              <a:t> agents</a:t>
            </a:r>
          </a:p>
          <a:p>
            <a:pPr lvl="1"/>
            <a:r>
              <a:rPr lang="en-US" dirty="0" smtClean="0"/>
              <a:t>Elixirs – sweetened </a:t>
            </a:r>
            <a:r>
              <a:rPr lang="en-US" dirty="0" err="1" smtClean="0"/>
              <a:t>hydroalcoholic</a:t>
            </a:r>
            <a:r>
              <a:rPr lang="en-US" dirty="0" smtClean="0"/>
              <a:t> sol., can </a:t>
            </a:r>
            <a:r>
              <a:rPr lang="en-US" dirty="0" err="1" smtClean="0"/>
              <a:t>accomodate</a:t>
            </a:r>
            <a:r>
              <a:rPr lang="en-US" dirty="0" smtClean="0"/>
              <a:t> less </a:t>
            </a:r>
            <a:r>
              <a:rPr lang="en-US" dirty="0" err="1" smtClean="0"/>
              <a:t>watter</a:t>
            </a:r>
            <a:r>
              <a:rPr lang="en-US" dirty="0" smtClean="0"/>
              <a:t> sol. API</a:t>
            </a:r>
          </a:p>
          <a:p>
            <a:pPr lvl="1"/>
            <a:r>
              <a:rPr lang="en-US" dirty="0" smtClean="0"/>
              <a:t>Tinctures – alcoholic or </a:t>
            </a:r>
            <a:r>
              <a:rPr lang="en-US" dirty="0" err="1" smtClean="0"/>
              <a:t>hydroalcoholic</a:t>
            </a:r>
            <a:r>
              <a:rPr lang="en-US" dirty="0" smtClean="0"/>
              <a:t> sol. – herbal extracts…</a:t>
            </a:r>
          </a:p>
          <a:p>
            <a:pPr>
              <a:buNone/>
            </a:pPr>
            <a:r>
              <a:rPr lang="en-US" b="1" dirty="0" smtClean="0"/>
              <a:t>Gel- </a:t>
            </a:r>
            <a:r>
              <a:rPr lang="en-US" dirty="0" smtClean="0"/>
              <a:t>Colloidal suspension of a drug</a:t>
            </a:r>
          </a:p>
          <a:p>
            <a:pPr>
              <a:buNone/>
            </a:pPr>
            <a:r>
              <a:rPr lang="en-US" dirty="0" smtClean="0"/>
              <a:t>Thickened vehicle waxes and resins </a:t>
            </a:r>
          </a:p>
          <a:p>
            <a:pPr>
              <a:buNone/>
            </a:pPr>
            <a:endParaRPr lang="en-US" b="1" dirty="0" smtClean="0"/>
          </a:p>
          <a:p>
            <a:pPr>
              <a:buNone/>
            </a:pPr>
            <a:r>
              <a:rPr lang="en-US" b="1" dirty="0" smtClean="0"/>
              <a:t>Emulsions-</a:t>
            </a:r>
            <a:r>
              <a:rPr lang="en-US" dirty="0" smtClean="0"/>
              <a:t>Uniform suspension used topically or orally </a:t>
            </a:r>
            <a:r>
              <a:rPr lang="en-US" dirty="0" err="1" smtClean="0"/>
              <a:t>e.g</a:t>
            </a:r>
            <a:r>
              <a:rPr lang="en-US" dirty="0" smtClean="0"/>
              <a:t> Vitamin K emulsion</a:t>
            </a:r>
            <a:endParaRPr lang="en-US" b="1" dirty="0" smtClean="0"/>
          </a:p>
          <a:p>
            <a:pPr>
              <a:buNone/>
            </a:pPr>
            <a:r>
              <a:rPr lang="en-US" b="1" dirty="0" smtClean="0"/>
              <a:t>Suspension</a:t>
            </a:r>
            <a:r>
              <a:rPr lang="en-US" dirty="0" smtClean="0"/>
              <a:t> – Insoluble in water. Can be injected IM </a:t>
            </a:r>
            <a:r>
              <a:rPr lang="en-US" dirty="0" err="1" smtClean="0"/>
              <a:t>e.g</a:t>
            </a:r>
            <a:r>
              <a:rPr lang="en-US" dirty="0" smtClean="0"/>
              <a:t> </a:t>
            </a:r>
            <a:r>
              <a:rPr lang="en-US" dirty="0" err="1" smtClean="0"/>
              <a:t>procane</a:t>
            </a:r>
            <a:r>
              <a:rPr lang="en-US" dirty="0" smtClean="0"/>
              <a:t>, penicillin. Should not be used for drugs with high potency (dosing!)</a:t>
            </a:r>
          </a:p>
          <a:p>
            <a:pPr>
              <a:buNone/>
            </a:pPr>
            <a:endParaRPr lang="en-US" dirty="0" smtClean="0"/>
          </a:p>
          <a:p>
            <a:r>
              <a:rPr lang="en-US" u="sng" dirty="0" smtClean="0"/>
              <a:t>Advantages: </a:t>
            </a:r>
            <a:r>
              <a:rPr lang="en-US" dirty="0" smtClean="0"/>
              <a:t>easier for administration (children, elderly people), good compliance (can be </a:t>
            </a:r>
            <a:r>
              <a:rPr lang="en-US" dirty="0" err="1" smtClean="0"/>
              <a:t>flavoured</a:t>
            </a:r>
            <a:r>
              <a:rPr lang="en-US" dirty="0" smtClean="0"/>
              <a:t>), rapid absorption, flexible dosing</a:t>
            </a:r>
          </a:p>
          <a:p>
            <a:r>
              <a:rPr lang="en-US" u="sng" dirty="0" smtClean="0"/>
              <a:t>Disadvantages: </a:t>
            </a:r>
            <a:r>
              <a:rPr lang="en-US" dirty="0" smtClean="0"/>
              <a:t>stability (chemical, microbial… - a need for preservatives), accurate dosing???</a:t>
            </a:r>
          </a:p>
          <a:p>
            <a:endParaRPr lang="en-US" dirty="0" smtClean="0"/>
          </a:p>
          <a:p>
            <a:r>
              <a:rPr lang="en-US" dirty="0" smtClean="0"/>
              <a:t>A note: Two liquid drug preparations need not be automatically bioequivalent</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04800"/>
            <a:ext cx="8305800" cy="5702491"/>
          </a:xfrm>
        </p:spPr>
        <p:txBody>
          <a:bodyPr/>
          <a:lstStyle/>
          <a:p>
            <a:r>
              <a:rPr lang="en-US" dirty="0" smtClean="0"/>
              <a:t>Suppositories –Rectal tablets</a:t>
            </a:r>
          </a:p>
          <a:p>
            <a:r>
              <a:rPr lang="en-US" dirty="0" err="1" smtClean="0"/>
              <a:t>Pessories</a:t>
            </a:r>
            <a:r>
              <a:rPr lang="en-US" dirty="0" smtClean="0"/>
              <a:t>- Vaginal tablets</a:t>
            </a:r>
          </a:p>
          <a:p>
            <a:r>
              <a:rPr lang="en-US" dirty="0" smtClean="0"/>
              <a:t>Boogies- Contain drug in waxy or fatty medium which </a:t>
            </a:r>
            <a:r>
              <a:rPr lang="en-US" dirty="0" err="1" smtClean="0"/>
              <a:t>liquify</a:t>
            </a:r>
            <a:r>
              <a:rPr lang="en-US" dirty="0" smtClean="0"/>
              <a:t> and releases drug after insertion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A capsule is a solid dosage form and has certain advantages</a:t>
            </a:r>
          </a:p>
          <a:p>
            <a:pPr>
              <a:buNone/>
            </a:pPr>
            <a:r>
              <a:rPr lang="en-US" b="1" dirty="0" smtClean="0"/>
              <a:t>Advantages</a:t>
            </a:r>
            <a:endParaRPr lang="en-US" dirty="0" smtClean="0"/>
          </a:p>
          <a:p>
            <a:pPr lvl="0"/>
            <a:r>
              <a:rPr lang="en-US" dirty="0" smtClean="0"/>
              <a:t>It is solid hence easy to calculate the dosage which is actually already determined by the manufacturing company i.e. the grams and the concentration content</a:t>
            </a:r>
          </a:p>
          <a:p>
            <a:pPr lvl="0"/>
            <a:r>
              <a:rPr lang="en-US" dirty="0" smtClean="0"/>
              <a:t>Convenience of administration</a:t>
            </a:r>
          </a:p>
          <a:p>
            <a:pPr lvl="0"/>
            <a:r>
              <a:rPr lang="en-US" dirty="0" smtClean="0"/>
              <a:t>Accuracy and reproducibility of dosage is easy to the manufacturer</a:t>
            </a:r>
          </a:p>
          <a:p>
            <a:pPr lvl="0"/>
            <a:r>
              <a:rPr lang="en-US" dirty="0" smtClean="0"/>
              <a:t>Increase in drug stability</a:t>
            </a:r>
          </a:p>
          <a:p>
            <a:pPr lvl="0"/>
            <a:r>
              <a:rPr lang="en-US" dirty="0" smtClean="0"/>
              <a:t>Ease of mass production by manufacturers </a:t>
            </a:r>
          </a:p>
        </p:txBody>
      </p:sp>
      <p:sp>
        <p:nvSpPr>
          <p:cNvPr id="2" name="Title 1"/>
          <p:cNvSpPr>
            <a:spLocks noGrp="1"/>
          </p:cNvSpPr>
          <p:nvPr>
            <p:ph type="title"/>
          </p:nvPr>
        </p:nvSpPr>
        <p:spPr/>
        <p:txBody>
          <a:bodyPr>
            <a:normAutofit fontScale="90000"/>
          </a:bodyPr>
          <a:lstStyle/>
          <a:p>
            <a:r>
              <a:rPr lang="en-US" b="1" dirty="0" smtClean="0"/>
              <a:t>Capsule </a:t>
            </a:r>
            <a:r>
              <a:rPr lang="en-US" dirty="0" smtClean="0"/>
              <a:t/>
            </a:r>
            <a:br>
              <a:rPr lang="en-US" dirty="0" smtClean="0"/>
            </a:b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5778691"/>
          </a:xfrm>
        </p:spPr>
        <p:txBody>
          <a:bodyPr>
            <a:normAutofit fontScale="85000" lnSpcReduction="20000"/>
          </a:bodyPr>
          <a:lstStyle/>
          <a:p>
            <a:pPr lvl="0"/>
            <a:r>
              <a:rPr lang="en-US" dirty="0" smtClean="0"/>
              <a:t>Can be made of </a:t>
            </a:r>
            <a:r>
              <a:rPr lang="en-GB" sz="2400" dirty="0" smtClean="0"/>
              <a:t>API + </a:t>
            </a:r>
            <a:r>
              <a:rPr lang="en-GB" sz="2400" dirty="0" err="1" smtClean="0"/>
              <a:t>excipients</a:t>
            </a:r>
            <a:r>
              <a:rPr lang="en-GB" sz="2400" dirty="0" smtClean="0"/>
              <a:t> (filled with powders, pellets, granules-paste, oil) enclosed in the hard/soft water soluble container made of </a:t>
            </a:r>
            <a:r>
              <a:rPr lang="en-US" dirty="0" smtClean="0"/>
              <a:t>hard gelatin shell consisting of a base and also a tightly fitting cap to ensure stability of the drug. </a:t>
            </a:r>
          </a:p>
          <a:p>
            <a:pPr lvl="1">
              <a:buFont typeface="Wingdings" pitchFamily="2" charset="2"/>
              <a:buChar char="Ø"/>
            </a:pPr>
            <a:r>
              <a:rPr lang="en-US" dirty="0" err="1" smtClean="0"/>
              <a:t>Diluence</a:t>
            </a:r>
            <a:r>
              <a:rPr lang="en-US" dirty="0" smtClean="0"/>
              <a:t> helps in the rapid dispersal of drugs into the GIT fluid. </a:t>
            </a:r>
          </a:p>
          <a:p>
            <a:pPr lvl="1">
              <a:buFont typeface="Wingdings" pitchFamily="2" charset="2"/>
              <a:buChar char="Ø"/>
            </a:pPr>
            <a:r>
              <a:rPr lang="en-US" dirty="0" smtClean="0"/>
              <a:t>Lubricants can be added during manufacturing drugs to ensure flow of powders and some of these lubricants may be hydrophobic and may reduce dispersion of the drug in GIT fluids</a:t>
            </a:r>
          </a:p>
          <a:p>
            <a:pPr lvl="1">
              <a:buFont typeface="Wingdings" pitchFamily="2" charset="2"/>
              <a:buChar char="Ø"/>
            </a:pPr>
            <a:r>
              <a:rPr lang="en-US" dirty="0" err="1" smtClean="0"/>
              <a:t>Disintegrants</a:t>
            </a:r>
            <a:r>
              <a:rPr lang="en-US" dirty="0" smtClean="0"/>
              <a:t> like starch are important for prompt capsule disintegration (break down) that is why one is advised to take some drugs after a meal</a:t>
            </a:r>
          </a:p>
          <a:p>
            <a:pPr lvl="1">
              <a:buFont typeface="Wingdings" pitchFamily="2" charset="2"/>
              <a:buChar char="Ø"/>
            </a:pPr>
            <a:r>
              <a:rPr lang="en-GB" sz="2400" dirty="0" smtClean="0"/>
              <a:t>In the GIT </a:t>
            </a:r>
            <a:r>
              <a:rPr lang="en-GB" sz="2400" dirty="0" err="1" smtClean="0"/>
              <a:t>gelatin</a:t>
            </a:r>
            <a:r>
              <a:rPr lang="en-GB" sz="2400" dirty="0" smtClean="0"/>
              <a:t> shell softens, swells and dissolve into the GIT fluids– particles are dispersed </a:t>
            </a:r>
            <a:r>
              <a:rPr lang="en-GB" sz="2400" dirty="0" smtClean="0">
                <a:sym typeface="Symbol" pitchFamily="18" charset="2"/>
              </a:rPr>
              <a:t></a:t>
            </a:r>
            <a:r>
              <a:rPr lang="en-GB" sz="2400" dirty="0" smtClean="0"/>
              <a:t> disintegration </a:t>
            </a:r>
            <a:r>
              <a:rPr lang="en-GB" sz="2400" dirty="0" smtClean="0">
                <a:sym typeface="Symbol" pitchFamily="18" charset="2"/>
              </a:rPr>
              <a:t> API dissolution  absorption</a:t>
            </a:r>
          </a:p>
          <a:p>
            <a:pPr lvl="1">
              <a:buFont typeface="Wingdings" pitchFamily="2" charset="2"/>
              <a:buChar char="Ø"/>
            </a:pPr>
            <a:r>
              <a:rPr lang="en-GB" sz="2400" dirty="0" smtClean="0">
                <a:sym typeface="Symbol" pitchFamily="18" charset="2"/>
              </a:rPr>
              <a:t>Hygroscopic</a:t>
            </a:r>
            <a:endParaRPr lang="en-US" dirty="0" smtClean="0"/>
          </a:p>
          <a:p>
            <a:pPr lvl="1">
              <a:buFont typeface="Wingdings" pitchFamily="2" charset="2"/>
              <a:buChar char="Ø"/>
            </a:pPr>
            <a:r>
              <a:rPr lang="en-US" dirty="0" smtClean="0"/>
              <a:t>Soft shell capsules contain liquids and improve on the bioavailability as compared to hard shell capsules.</a:t>
            </a:r>
            <a:endParaRPr lang="en-GB" sz="28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458200" cy="5486400"/>
          </a:xfrm>
        </p:spPr>
        <p:txBody>
          <a:bodyPr>
            <a:normAutofit fontScale="77500" lnSpcReduction="20000"/>
          </a:bodyPr>
          <a:lstStyle/>
          <a:p>
            <a:pPr lvl="0"/>
            <a:r>
              <a:rPr lang="en-US" dirty="0" smtClean="0"/>
              <a:t>Are more used worldwide as compared to any other drug</a:t>
            </a:r>
          </a:p>
          <a:p>
            <a:r>
              <a:rPr lang="en-US" dirty="0" smtClean="0"/>
              <a:t>Are usually highly compressed (API+ </a:t>
            </a:r>
            <a:r>
              <a:rPr lang="en-US" dirty="0" err="1" smtClean="0"/>
              <a:t>excipients</a:t>
            </a:r>
            <a:r>
              <a:rPr lang="en-US" dirty="0" smtClean="0"/>
              <a:t> – e.g., fillers, </a:t>
            </a:r>
            <a:r>
              <a:rPr lang="en-US" dirty="0" err="1" smtClean="0"/>
              <a:t>desintegrants</a:t>
            </a:r>
            <a:r>
              <a:rPr lang="en-US" dirty="0" smtClean="0"/>
              <a:t>) and contain </a:t>
            </a:r>
            <a:r>
              <a:rPr lang="en-US" dirty="0" err="1" smtClean="0"/>
              <a:t>excipients</a:t>
            </a:r>
            <a:r>
              <a:rPr lang="en-US" dirty="0" smtClean="0"/>
              <a:t> which are important but not pharmacologically active, the drug is the one that is active.</a:t>
            </a:r>
          </a:p>
          <a:p>
            <a:pPr>
              <a:buNone/>
            </a:pPr>
            <a:r>
              <a:rPr lang="en-US" b="1" dirty="0" smtClean="0"/>
              <a:t>1.</a:t>
            </a:r>
            <a:r>
              <a:rPr lang="en-US" b="1" u="sng" dirty="0" smtClean="0"/>
              <a:t>Conventional –</a:t>
            </a:r>
            <a:r>
              <a:rPr lang="en-US" dirty="0" smtClean="0"/>
              <a:t>Due to its hard nature, it needs </a:t>
            </a:r>
            <a:r>
              <a:rPr lang="en-US" dirty="0" err="1" smtClean="0"/>
              <a:t>Desintegration</a:t>
            </a:r>
            <a:r>
              <a:rPr lang="en-US" dirty="0" smtClean="0"/>
              <a:t>/ </a:t>
            </a:r>
            <a:r>
              <a:rPr lang="en-US" dirty="0" err="1" smtClean="0"/>
              <a:t>Desagregation</a:t>
            </a:r>
            <a:r>
              <a:rPr lang="en-US" dirty="0" smtClean="0"/>
              <a:t>/ Dissolution. Can be divided (half/quarters)</a:t>
            </a:r>
          </a:p>
          <a:p>
            <a:pPr lvl="0"/>
            <a:r>
              <a:rPr lang="en-US" dirty="0" smtClean="0"/>
              <a:t>Has lubricants and </a:t>
            </a:r>
            <a:r>
              <a:rPr lang="en-US" dirty="0" err="1" smtClean="0"/>
              <a:t>disintegrants</a:t>
            </a:r>
            <a:r>
              <a:rPr lang="en-US" dirty="0" smtClean="0"/>
              <a:t> just like capsules and the rate limiting step is dissolution. Solubility is very important in the dissolution rate and absorption.</a:t>
            </a:r>
          </a:p>
          <a:p>
            <a:pPr>
              <a:buNone/>
            </a:pPr>
            <a:r>
              <a:rPr lang="en-US" b="1" dirty="0" smtClean="0"/>
              <a:t>2. </a:t>
            </a:r>
            <a:r>
              <a:rPr lang="en-US" b="1" u="sng" dirty="0" smtClean="0"/>
              <a:t>Coated</a:t>
            </a:r>
            <a:r>
              <a:rPr lang="en-US" dirty="0" smtClean="0"/>
              <a:t> (not to be divided)</a:t>
            </a:r>
          </a:p>
          <a:p>
            <a:pPr lvl="0">
              <a:buFont typeface="Wingdings" pitchFamily="2" charset="2"/>
              <a:buChar char="ü"/>
            </a:pPr>
            <a:r>
              <a:rPr lang="en-US" dirty="0" smtClean="0"/>
              <a:t>Tablets may be coated to improve appearance or improve on palatability or improve </a:t>
            </a:r>
            <a:r>
              <a:rPr lang="en-US" dirty="0" err="1" smtClean="0"/>
              <a:t>histochemical</a:t>
            </a:r>
            <a:r>
              <a:rPr lang="en-US" dirty="0" smtClean="0"/>
              <a:t> stability of the product</a:t>
            </a:r>
          </a:p>
          <a:p>
            <a:pPr lvl="0">
              <a:buFont typeface="Wingdings" pitchFamily="2" charset="2"/>
              <a:buChar char="ü"/>
            </a:pPr>
            <a:r>
              <a:rPr lang="en-US" dirty="0" smtClean="0"/>
              <a:t>Coating may be general or specifically coated when going through the GIT i.e. </a:t>
            </a:r>
            <a:r>
              <a:rPr lang="en-US" dirty="0" err="1" smtClean="0"/>
              <a:t>enterically</a:t>
            </a:r>
            <a:r>
              <a:rPr lang="en-US" dirty="0" smtClean="0"/>
              <a:t> coated; this is a special coating that delays disintegration of the drug until it reaches the small intestines. </a:t>
            </a:r>
          </a:p>
          <a:p>
            <a:pPr lvl="0">
              <a:buFont typeface="Wingdings" pitchFamily="2" charset="2"/>
              <a:buChar char="ü"/>
            </a:pPr>
            <a:r>
              <a:rPr lang="en-US" dirty="0" smtClean="0"/>
              <a:t>Both coatings protect the drug from the acid in the stomach.</a:t>
            </a:r>
          </a:p>
        </p:txBody>
      </p:sp>
      <p:sp>
        <p:nvSpPr>
          <p:cNvPr id="2" name="Title 1"/>
          <p:cNvSpPr>
            <a:spLocks noGrp="1"/>
          </p:cNvSpPr>
          <p:nvPr>
            <p:ph type="title"/>
          </p:nvPr>
        </p:nvSpPr>
        <p:spPr/>
        <p:txBody>
          <a:bodyPr>
            <a:normAutofit fontScale="90000"/>
          </a:bodyPr>
          <a:lstStyle/>
          <a:p>
            <a:r>
              <a:rPr lang="en-US" b="1" dirty="0" smtClean="0"/>
              <a:t>Tablets </a:t>
            </a:r>
            <a:r>
              <a:rPr lang="en-US" dirty="0" smtClean="0"/>
              <a:t/>
            </a:r>
            <a:br>
              <a:rPr lang="en-US" dirty="0" smtClean="0"/>
            </a:b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04800"/>
            <a:ext cx="8382000" cy="5867400"/>
          </a:xfrm>
        </p:spPr>
        <p:txBody>
          <a:bodyPr>
            <a:normAutofit fontScale="77500" lnSpcReduction="20000"/>
          </a:bodyPr>
          <a:lstStyle/>
          <a:p>
            <a:pPr>
              <a:buFont typeface="Wingdings" pitchFamily="2" charset="2"/>
              <a:buChar char="ü"/>
            </a:pPr>
            <a:r>
              <a:rPr lang="en-US" dirty="0" smtClean="0"/>
              <a:t>Coating may be done to protect the stomach from the drug because some drugs may cause gastric erosions and possible local irritation/adverse reactions in the stomach</a:t>
            </a:r>
          </a:p>
          <a:p>
            <a:pPr lvl="1">
              <a:buFont typeface="Wingdings" pitchFamily="2" charset="2"/>
              <a:buChar char="ü"/>
            </a:pPr>
            <a:r>
              <a:rPr lang="en-US" dirty="0" smtClean="0"/>
              <a:t>Effervescent tablets – not a final dosage form (drug is administered as the solution), CO2 produced by chemical reaction of acid and NaHCO3. Hygroscopic!!!</a:t>
            </a:r>
          </a:p>
          <a:p>
            <a:pPr lvl="2">
              <a:buFont typeface="Wingdings" pitchFamily="2" charset="2"/>
              <a:buChar char="ü"/>
            </a:pPr>
            <a:r>
              <a:rPr lang="en-US" dirty="0" smtClean="0"/>
              <a:t>Rapid absorption hence rapid on-set of action</a:t>
            </a:r>
          </a:p>
          <a:p>
            <a:pPr lvl="2">
              <a:buFont typeface="Wingdings" pitchFamily="2" charset="2"/>
              <a:buChar char="ü"/>
            </a:pPr>
            <a:r>
              <a:rPr lang="en-US" dirty="0" smtClean="0"/>
              <a:t>Avoids potential tablet adhesion to mucosa and local irritation </a:t>
            </a:r>
          </a:p>
          <a:p>
            <a:pPr lvl="0">
              <a:buFont typeface="Wingdings" pitchFamily="2" charset="2"/>
              <a:buChar char="ü"/>
            </a:pPr>
            <a:r>
              <a:rPr lang="en-US" dirty="0" smtClean="0"/>
              <a:t>The coating is done by use of polymers e.g. cellulose acetate </a:t>
            </a:r>
            <a:r>
              <a:rPr lang="en-US" dirty="0" err="1" smtClean="0"/>
              <a:t>thalate</a:t>
            </a:r>
            <a:r>
              <a:rPr lang="en-US" dirty="0" smtClean="0"/>
              <a:t> it is insoluble in pH of 1-3 (stomach) but soluble in pH of 5-7 (small intestines), gluten, ionic </a:t>
            </a:r>
            <a:r>
              <a:rPr lang="en-US" dirty="0" err="1" smtClean="0"/>
              <a:t>compolimous</a:t>
            </a:r>
            <a:r>
              <a:rPr lang="en-US" dirty="0" smtClean="0"/>
              <a:t> </a:t>
            </a:r>
            <a:r>
              <a:rPr lang="en-US" dirty="0" err="1" smtClean="0"/>
              <a:t>methacycrylic</a:t>
            </a:r>
            <a:r>
              <a:rPr lang="en-US" dirty="0" smtClean="0"/>
              <a:t> acid</a:t>
            </a:r>
          </a:p>
          <a:p>
            <a:pPr>
              <a:buFont typeface="Wingdings" pitchFamily="2" charset="2"/>
              <a:buChar char="ü"/>
            </a:pPr>
            <a:r>
              <a:rPr lang="en-US" dirty="0" smtClean="0"/>
              <a:t>To mask unpleasant taste or smell of drug</a:t>
            </a:r>
          </a:p>
          <a:p>
            <a:pPr>
              <a:buFont typeface="Wingdings" pitchFamily="2" charset="2"/>
              <a:buChar char="ü"/>
            </a:pPr>
            <a:r>
              <a:rPr lang="en-US" dirty="0" smtClean="0"/>
              <a:t>To avoid of adhesion in </a:t>
            </a:r>
            <a:r>
              <a:rPr lang="en-US" dirty="0" err="1" smtClean="0"/>
              <a:t>oesophagus</a:t>
            </a:r>
            <a:r>
              <a:rPr lang="en-US" dirty="0" smtClean="0"/>
              <a:t> (to facilitate swallowing and/or avoid release of drug and local adverse reactions)</a:t>
            </a:r>
          </a:p>
          <a:p>
            <a:pPr>
              <a:buFont typeface="Wingdings" pitchFamily="2" charset="2"/>
              <a:buChar char="ü"/>
            </a:pPr>
            <a:r>
              <a:rPr lang="en-US" dirty="0" smtClean="0"/>
              <a:t>To ensure drug stability</a:t>
            </a:r>
          </a:p>
          <a:p>
            <a:pPr>
              <a:buFont typeface="Wingdings" pitchFamily="2" charset="2"/>
              <a:buChar char="ü"/>
            </a:pPr>
            <a:r>
              <a:rPr lang="en-US" dirty="0" smtClean="0"/>
              <a:t>To provide </a:t>
            </a:r>
            <a:r>
              <a:rPr lang="en-US" dirty="0" err="1" smtClean="0"/>
              <a:t>enterosolvent</a:t>
            </a:r>
            <a:r>
              <a:rPr lang="en-US" dirty="0" smtClean="0"/>
              <a:t> coating </a:t>
            </a:r>
          </a:p>
          <a:p>
            <a:pPr>
              <a:buFont typeface="Wingdings" pitchFamily="2" charset="2"/>
              <a:buChar char="ü"/>
            </a:pPr>
            <a:r>
              <a:rPr lang="en-US" dirty="0" smtClean="0"/>
              <a:t>To overcome – possible degradation of API in the stomach</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t>Disadvantages</a:t>
            </a:r>
          </a:p>
          <a:p>
            <a:r>
              <a:rPr lang="en-US" dirty="0" smtClean="0"/>
              <a:t>Need frequent dosing hence reduce compliance</a:t>
            </a:r>
          </a:p>
          <a:p>
            <a:r>
              <a:rPr lang="en-US" dirty="0" smtClean="0"/>
              <a:t>High pill load</a:t>
            </a:r>
          </a:p>
          <a:p>
            <a:r>
              <a:rPr lang="en-US" dirty="0" smtClean="0"/>
              <a:t>Interfere with food</a:t>
            </a:r>
          </a:p>
          <a:p>
            <a:r>
              <a:rPr lang="en-US" dirty="0" err="1" smtClean="0"/>
              <a:t>Unstandardized</a:t>
            </a:r>
            <a:r>
              <a:rPr lang="en-US" dirty="0" smtClean="0"/>
              <a:t> coating(hard hence poor absorption</a:t>
            </a:r>
          </a:p>
          <a:p>
            <a:r>
              <a:rPr lang="en-US" dirty="0" smtClean="0"/>
              <a:t>Uncooperative patients</a:t>
            </a:r>
          </a:p>
          <a:p>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6096000"/>
          </a:xfrm>
        </p:spPr>
        <p:txBody>
          <a:bodyPr>
            <a:normAutofit fontScale="85000" lnSpcReduction="20000"/>
          </a:bodyPr>
          <a:lstStyle/>
          <a:p>
            <a:pPr marL="514350" indent="-514350">
              <a:buFont typeface="+mj-lt"/>
              <a:buAutoNum type="arabicPeriod" startAt="5"/>
            </a:pPr>
            <a:r>
              <a:rPr lang="en-US" sz="2800" b="1" dirty="0" err="1" smtClean="0"/>
              <a:t>Pharmacotherapeutics</a:t>
            </a:r>
            <a:r>
              <a:rPr lang="en-US" sz="2800" b="1" dirty="0" smtClean="0"/>
              <a:t>: </a:t>
            </a:r>
            <a:r>
              <a:rPr lang="en-US" sz="2800" dirty="0" smtClean="0"/>
              <a:t>The study of choice of drugs/ application for the various diseases </a:t>
            </a:r>
            <a:r>
              <a:rPr lang="en-US" sz="2800" i="1" dirty="0" smtClean="0"/>
              <a:t>(dosages, Regimes) </a:t>
            </a:r>
            <a:r>
              <a:rPr lang="en-US" sz="2800" dirty="0" smtClean="0"/>
              <a:t>and the choice depends on a number of factors like age, sex, physiological status e.g. pregnancy, physical activity etc </a:t>
            </a:r>
            <a:endParaRPr lang="en-US" b="1" dirty="0" smtClean="0"/>
          </a:p>
          <a:p>
            <a:pPr marL="514350" indent="-514350">
              <a:buFont typeface="+mj-lt"/>
              <a:buAutoNum type="arabicPeriod" startAt="5"/>
            </a:pPr>
            <a:endParaRPr lang="en-US" b="1" dirty="0" smtClean="0"/>
          </a:p>
          <a:p>
            <a:pPr marL="514350" indent="-514350">
              <a:buFont typeface="+mj-lt"/>
              <a:buAutoNum type="arabicPeriod" startAt="5"/>
            </a:pPr>
            <a:r>
              <a:rPr lang="en-US" b="1" dirty="0" err="1" smtClean="0"/>
              <a:t>Pharmacognosy</a:t>
            </a:r>
            <a:r>
              <a:rPr lang="en-US" b="1" dirty="0" smtClean="0"/>
              <a:t>: </a:t>
            </a:r>
            <a:r>
              <a:rPr lang="en-US" dirty="0" smtClean="0"/>
              <a:t>Study of natural drugs like herbs and other plant products used for treatment purposes.</a:t>
            </a:r>
          </a:p>
          <a:p>
            <a:pPr marL="514350" indent="-514350">
              <a:buFont typeface="+mj-lt"/>
              <a:buAutoNum type="arabicPeriod" startAt="5"/>
            </a:pPr>
            <a:endParaRPr lang="en-US" b="1" dirty="0" smtClean="0"/>
          </a:p>
          <a:p>
            <a:pPr marL="514350" indent="-514350">
              <a:buFont typeface="+mj-lt"/>
              <a:buAutoNum type="arabicPeriod" startAt="5"/>
            </a:pPr>
            <a:r>
              <a:rPr lang="en-US" b="1" dirty="0" smtClean="0"/>
              <a:t>Pharmacy: </a:t>
            </a:r>
            <a:r>
              <a:rPr lang="en-US" dirty="0" smtClean="0"/>
              <a:t>The branch of science that deals with manufacture, packing, storage and dispensation of drugs.</a:t>
            </a:r>
            <a:endParaRPr lang="en-US" b="1" dirty="0" smtClean="0">
              <a:solidFill>
                <a:prstClr val="black"/>
              </a:solidFill>
            </a:endParaRPr>
          </a:p>
          <a:p>
            <a:pPr marL="514350" indent="-514350">
              <a:buFont typeface="+mj-lt"/>
              <a:buAutoNum type="arabicPeriod" startAt="5"/>
            </a:pPr>
            <a:endParaRPr lang="en-US" b="1" dirty="0" smtClean="0">
              <a:solidFill>
                <a:prstClr val="black"/>
              </a:solidFill>
            </a:endParaRPr>
          </a:p>
          <a:p>
            <a:pPr marL="514350" indent="-514350">
              <a:buFont typeface="+mj-lt"/>
              <a:buAutoNum type="arabicPeriod" startAt="5"/>
            </a:pPr>
            <a:r>
              <a:rPr lang="en-US" b="1" dirty="0" err="1" smtClean="0">
                <a:solidFill>
                  <a:prstClr val="black"/>
                </a:solidFill>
              </a:rPr>
              <a:t>Pharmacodynamics</a:t>
            </a:r>
            <a:r>
              <a:rPr lang="en-US" b="1" dirty="0" smtClean="0">
                <a:solidFill>
                  <a:prstClr val="black"/>
                </a:solidFill>
              </a:rPr>
              <a:t>:</a:t>
            </a:r>
            <a:r>
              <a:rPr lang="en-US" dirty="0" smtClean="0">
                <a:solidFill>
                  <a:prstClr val="black"/>
                </a:solidFill>
              </a:rPr>
              <a:t> Study of effects of drugs on the body e.g. increasing heart beat, any visual side effects, affecting appetite, inducing nausea etc </a:t>
            </a:r>
            <a:r>
              <a:rPr lang="en-US" i="1" dirty="0" smtClean="0">
                <a:solidFill>
                  <a:prstClr val="black"/>
                </a:solidFill>
              </a:rPr>
              <a:t>(via Receptors, Chain reaction, Drug transduction mechanisms, </a:t>
            </a:r>
            <a:r>
              <a:rPr lang="en-US" i="1" dirty="0" err="1" smtClean="0">
                <a:solidFill>
                  <a:prstClr val="black"/>
                </a:solidFill>
              </a:rPr>
              <a:t>Nucleur</a:t>
            </a:r>
            <a:r>
              <a:rPr lang="en-US" i="1" dirty="0" smtClean="0">
                <a:solidFill>
                  <a:prstClr val="black"/>
                </a:solidFill>
              </a:rPr>
              <a:t> changes)</a:t>
            </a:r>
            <a:endParaRPr lang="en-US" dirty="0" smtClean="0"/>
          </a:p>
          <a:p>
            <a:pPr marL="624078" indent="-514350">
              <a:buFont typeface="+mj-lt"/>
              <a:buAutoNum type="arabicPeriod" startAt="5"/>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lvl="0"/>
            <a:r>
              <a:rPr lang="en-US" dirty="0" smtClean="0"/>
              <a:t>Are made of </a:t>
            </a:r>
            <a:r>
              <a:rPr lang="en-US" dirty="0" err="1" smtClean="0"/>
              <a:t>cocobutter</a:t>
            </a:r>
            <a:r>
              <a:rPr lang="en-US" dirty="0" smtClean="0"/>
              <a:t> </a:t>
            </a:r>
          </a:p>
          <a:p>
            <a:pPr lvl="0"/>
            <a:r>
              <a:rPr lang="en-US" dirty="0" smtClean="0"/>
              <a:t>Some contain polyethylene glycol derivatives </a:t>
            </a:r>
          </a:p>
          <a:p>
            <a:pPr lvl="0"/>
            <a:r>
              <a:rPr lang="en-US" dirty="0" smtClean="0"/>
              <a:t>May also be made of soft gelatin capsules and are given per rectally</a:t>
            </a:r>
          </a:p>
          <a:p>
            <a:pPr lvl="0"/>
            <a:r>
              <a:rPr lang="en-US" dirty="0" smtClean="0"/>
              <a:t>Due to presence of fecal matter, the timing is crucial to avoid early defecation</a:t>
            </a:r>
          </a:p>
          <a:p>
            <a:pPr lvl="0"/>
            <a:r>
              <a:rPr lang="en-US" dirty="0" smtClean="0"/>
              <a:t>Also the amount absorbed is very minimal especially due to fecal matter present </a:t>
            </a:r>
          </a:p>
          <a:p>
            <a:pPr lvl="0"/>
            <a:r>
              <a:rPr lang="en-US" dirty="0" smtClean="0"/>
              <a:t>Can also be administered per vaginal</a:t>
            </a:r>
          </a:p>
          <a:p>
            <a:pPr lvl="0"/>
            <a:r>
              <a:rPr lang="en-US" dirty="0" smtClean="0"/>
              <a:t>The drugs administered this way, they miss actions of the liver (1</a:t>
            </a:r>
            <a:r>
              <a:rPr lang="en-US" baseline="30000" dirty="0" smtClean="0"/>
              <a:t>st</a:t>
            </a:r>
            <a:r>
              <a:rPr lang="en-US" dirty="0" smtClean="0"/>
              <a:t> pass effect)</a:t>
            </a:r>
          </a:p>
          <a:p>
            <a:pPr lvl="0"/>
            <a:r>
              <a:rPr lang="en-US" dirty="0" smtClean="0"/>
              <a:t>Can be given to patients with poor absorption, vomiting patients or unconscious patients</a:t>
            </a:r>
          </a:p>
          <a:p>
            <a:endParaRPr lang="en-US" dirty="0"/>
          </a:p>
        </p:txBody>
      </p:sp>
      <p:sp>
        <p:nvSpPr>
          <p:cNvPr id="2" name="Title 1"/>
          <p:cNvSpPr>
            <a:spLocks noGrp="1"/>
          </p:cNvSpPr>
          <p:nvPr>
            <p:ph type="title"/>
          </p:nvPr>
        </p:nvSpPr>
        <p:spPr/>
        <p:txBody>
          <a:bodyPr>
            <a:normAutofit fontScale="90000"/>
          </a:bodyPr>
          <a:lstStyle/>
          <a:p>
            <a:r>
              <a:rPr lang="en-US" b="1" dirty="0" smtClean="0"/>
              <a:t>Suppositories </a:t>
            </a:r>
            <a:r>
              <a:rPr lang="en-US" dirty="0" smtClean="0"/>
              <a:t/>
            </a:r>
            <a:br>
              <a:rPr lang="en-US" dirty="0" smtClean="0"/>
            </a:b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0" y="228600"/>
            <a:ext cx="9144000" cy="5867400"/>
          </a:xfrm>
        </p:spPr>
        <p:txBody>
          <a:bodyPr>
            <a:normAutofit/>
          </a:bodyPr>
          <a:lstStyle/>
          <a:p>
            <a:pPr>
              <a:lnSpc>
                <a:spcPct val="80000"/>
              </a:lnSpc>
              <a:buNone/>
            </a:pPr>
            <a:r>
              <a:rPr lang="en-GB" sz="2000" dirty="0">
                <a:solidFill>
                  <a:schemeClr val="hlink"/>
                </a:solidFill>
              </a:rPr>
              <a:t>Rectal </a:t>
            </a:r>
            <a:r>
              <a:rPr lang="en-GB" sz="2000" dirty="0" smtClean="0">
                <a:solidFill>
                  <a:schemeClr val="hlink"/>
                </a:solidFill>
              </a:rPr>
              <a:t>suppositories- rectal route dosage forms</a:t>
            </a:r>
            <a:endParaRPr lang="en-GB" sz="2000" dirty="0">
              <a:solidFill>
                <a:schemeClr val="hlink"/>
              </a:solidFill>
            </a:endParaRPr>
          </a:p>
          <a:p>
            <a:pPr>
              <a:lnSpc>
                <a:spcPct val="80000"/>
              </a:lnSpc>
            </a:pPr>
            <a:r>
              <a:rPr lang="en-GB" sz="2400" dirty="0"/>
              <a:t>Solid dosage form under </a:t>
            </a:r>
            <a:r>
              <a:rPr lang="en-GB" sz="2400" dirty="0" err="1"/>
              <a:t>r.t</a:t>
            </a:r>
            <a:r>
              <a:rPr lang="en-GB" sz="2400" dirty="0"/>
              <a:t>., which are melted at the body temperature</a:t>
            </a:r>
            <a:endParaRPr lang="cs-CZ" sz="2400" dirty="0"/>
          </a:p>
          <a:p>
            <a:pPr>
              <a:lnSpc>
                <a:spcPct val="80000"/>
              </a:lnSpc>
            </a:pPr>
            <a:r>
              <a:rPr lang="cs-CZ" sz="2400" dirty="0"/>
              <a:t>D</a:t>
            </a:r>
            <a:r>
              <a:rPr lang="en-GB" sz="2400" dirty="0" err="1"/>
              <a:t>ifferent</a:t>
            </a:r>
            <a:r>
              <a:rPr lang="en-GB" sz="2400" dirty="0"/>
              <a:t> size </a:t>
            </a:r>
            <a:r>
              <a:rPr lang="en-GB" sz="2400" dirty="0" err="1" smtClean="0"/>
              <a:t>i.e</a:t>
            </a:r>
            <a:r>
              <a:rPr lang="en-GB" sz="2400" dirty="0" smtClean="0"/>
              <a:t> children </a:t>
            </a:r>
            <a:r>
              <a:rPr lang="en-GB" sz="2400" dirty="0"/>
              <a:t>and adult</a:t>
            </a:r>
            <a:r>
              <a:rPr lang="cs-CZ" sz="2400" dirty="0"/>
              <a:t> </a:t>
            </a:r>
            <a:r>
              <a:rPr lang="cs-CZ" sz="2400" dirty="0" smtClean="0"/>
              <a:t>supp</a:t>
            </a:r>
            <a:r>
              <a:rPr lang="en-US" sz="2400" dirty="0" err="1" smtClean="0"/>
              <a:t>ositories</a:t>
            </a:r>
            <a:endParaRPr lang="en-GB" sz="2400" dirty="0"/>
          </a:p>
          <a:p>
            <a:pPr>
              <a:lnSpc>
                <a:spcPct val="80000"/>
              </a:lnSpc>
            </a:pPr>
            <a:r>
              <a:rPr lang="en-GB" sz="2400" dirty="0"/>
              <a:t>Suppository basis (i.e., basic </a:t>
            </a:r>
            <a:r>
              <a:rPr lang="en-GB" sz="2400" dirty="0" err="1"/>
              <a:t>excipients</a:t>
            </a:r>
            <a:r>
              <a:rPr lang="en-GB" sz="2400" dirty="0"/>
              <a:t>) – </a:t>
            </a:r>
            <a:r>
              <a:rPr lang="en-GB" sz="2400" dirty="0" err="1"/>
              <a:t>oleum</a:t>
            </a:r>
            <a:r>
              <a:rPr lang="en-GB" sz="2400" dirty="0"/>
              <a:t> cacao, </a:t>
            </a:r>
            <a:r>
              <a:rPr lang="en-GB" sz="2400" dirty="0" err="1"/>
              <a:t>adeps</a:t>
            </a:r>
            <a:r>
              <a:rPr lang="en-GB" sz="2400" dirty="0"/>
              <a:t> </a:t>
            </a:r>
            <a:r>
              <a:rPr lang="en-GB" sz="2400" dirty="0" err="1"/>
              <a:t>neutralis</a:t>
            </a:r>
            <a:r>
              <a:rPr lang="en-GB" sz="2400" dirty="0"/>
              <a:t>, </a:t>
            </a:r>
            <a:r>
              <a:rPr lang="en-GB" sz="2400" dirty="0" err="1"/>
              <a:t>glycerogelatine</a:t>
            </a:r>
            <a:r>
              <a:rPr lang="en-GB" sz="2400" dirty="0"/>
              <a:t> – melting point, non-irritating, chem. stable and inert</a:t>
            </a:r>
          </a:p>
          <a:p>
            <a:pPr>
              <a:lnSpc>
                <a:spcPct val="80000"/>
              </a:lnSpc>
            </a:pPr>
            <a:r>
              <a:rPr lang="en-GB" sz="2400" dirty="0"/>
              <a:t>Different shape – mostly „torpedo“-like, formed by mould casting</a:t>
            </a:r>
          </a:p>
          <a:p>
            <a:pPr>
              <a:lnSpc>
                <a:spcPct val="80000"/>
              </a:lnSpc>
            </a:pPr>
            <a:r>
              <a:rPr lang="en-GB" sz="2400" dirty="0"/>
              <a:t>Both manufactured and compounded</a:t>
            </a:r>
          </a:p>
          <a:p>
            <a:pPr>
              <a:lnSpc>
                <a:spcPct val="80000"/>
              </a:lnSpc>
            </a:pPr>
            <a:r>
              <a:rPr lang="en-GB" sz="2400" dirty="0"/>
              <a:t>Solid suppository is melted within the </a:t>
            </a:r>
            <a:r>
              <a:rPr lang="en-GB" sz="2400" dirty="0" err="1"/>
              <a:t>ampula</a:t>
            </a:r>
            <a:r>
              <a:rPr lang="en-GB" sz="2400" dirty="0"/>
              <a:t> </a:t>
            </a:r>
            <a:r>
              <a:rPr lang="en-GB" sz="2400" dirty="0" err="1"/>
              <a:t>recti</a:t>
            </a:r>
            <a:r>
              <a:rPr lang="en-GB" sz="2400" dirty="0"/>
              <a:t>, API is dissolved and is absorbed </a:t>
            </a:r>
          </a:p>
          <a:p>
            <a:pPr lvl="2">
              <a:lnSpc>
                <a:spcPct val="80000"/>
              </a:lnSpc>
              <a:buFont typeface="Wingdings" pitchFamily="2" charset="2"/>
              <a:buChar char="ü"/>
            </a:pPr>
            <a:r>
              <a:rPr lang="en-GB" sz="2000" u="sng" dirty="0"/>
              <a:t>It can gets into the systemic circulation</a:t>
            </a:r>
            <a:r>
              <a:rPr lang="en-GB" sz="2000" dirty="0"/>
              <a:t> (</a:t>
            </a:r>
            <a:r>
              <a:rPr lang="en-GB" sz="2000" dirty="0">
                <a:effectLst/>
              </a:rPr>
              <a:t>Middle &amp; inferior haemorrhoidal veins </a:t>
            </a:r>
            <a:r>
              <a:rPr lang="en-GB" sz="2000" dirty="0">
                <a:effectLst/>
                <a:sym typeface="Symbol" pitchFamily="18" charset="2"/>
              </a:rPr>
              <a:t></a:t>
            </a:r>
            <a:r>
              <a:rPr lang="en-GB" sz="2000" dirty="0">
                <a:effectLst/>
              </a:rPr>
              <a:t> Iliac vein </a:t>
            </a:r>
            <a:r>
              <a:rPr lang="en-GB" sz="2000" dirty="0">
                <a:effectLst/>
                <a:sym typeface="Symbol" pitchFamily="18" charset="2"/>
              </a:rPr>
              <a:t></a:t>
            </a:r>
            <a:r>
              <a:rPr lang="en-GB" sz="2000" dirty="0">
                <a:effectLst/>
              </a:rPr>
              <a:t> inferior vena cava – bypassing liver there is no first pass effect)</a:t>
            </a:r>
          </a:p>
          <a:p>
            <a:pPr lvl="2">
              <a:lnSpc>
                <a:spcPct val="80000"/>
              </a:lnSpc>
              <a:buFont typeface="Wingdings" pitchFamily="2" charset="2"/>
              <a:buChar char="ü"/>
            </a:pPr>
            <a:r>
              <a:rPr lang="en-GB" sz="2000" u="sng" dirty="0">
                <a:effectLst/>
              </a:rPr>
              <a:t>It can pass through portal circulation</a:t>
            </a:r>
            <a:r>
              <a:rPr lang="en-GB" sz="2000" dirty="0">
                <a:effectLst/>
              </a:rPr>
              <a:t>: via Superior haemorrhoidal veins </a:t>
            </a:r>
            <a:r>
              <a:rPr lang="en-GB" sz="2000" dirty="0">
                <a:effectLst/>
                <a:sym typeface="Symbol" pitchFamily="18" charset="2"/>
              </a:rPr>
              <a:t></a:t>
            </a:r>
            <a:r>
              <a:rPr lang="en-GB" sz="2000" dirty="0">
                <a:effectLst/>
              </a:rPr>
              <a:t> Inferior mesenteric vein </a:t>
            </a:r>
            <a:r>
              <a:rPr lang="en-GB" sz="2000" dirty="0">
                <a:effectLst/>
                <a:sym typeface="Symbol" pitchFamily="18" charset="2"/>
              </a:rPr>
              <a:t></a:t>
            </a:r>
            <a:r>
              <a:rPr lang="en-GB" sz="2000" dirty="0">
                <a:effectLst/>
              </a:rPr>
              <a:t> Hepatic portal </a:t>
            </a:r>
            <a:r>
              <a:rPr lang="en-GB" sz="2000" dirty="0">
                <a:effectLst/>
                <a:sym typeface="Symbol" pitchFamily="18" charset="2"/>
              </a:rPr>
              <a:t></a:t>
            </a:r>
            <a:r>
              <a:rPr lang="en-GB" sz="2000" dirty="0">
                <a:effectLst/>
              </a:rPr>
              <a:t> Liver (First Pass effect can take place). It becomes to be more important when supp. is position too high in rectum</a:t>
            </a:r>
            <a:r>
              <a:rPr lang="en-GB" sz="2000" dirty="0" smtClean="0">
                <a:effectLst/>
              </a:rPr>
              <a:t>.</a:t>
            </a:r>
            <a:endParaRPr lang="en-GB" sz="2000" dirty="0">
              <a:effectLs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
            <a:ext cx="8610600" cy="6400800"/>
          </a:xfrm>
        </p:spPr>
        <p:txBody>
          <a:bodyPr>
            <a:normAutofit/>
          </a:bodyPr>
          <a:lstStyle/>
          <a:p>
            <a:pPr>
              <a:lnSpc>
                <a:spcPct val="80000"/>
              </a:lnSpc>
            </a:pPr>
            <a:r>
              <a:rPr lang="en-GB" sz="2800" u="sng" dirty="0" smtClean="0">
                <a:solidFill>
                  <a:srgbClr val="FF0000"/>
                </a:solidFill>
              </a:rPr>
              <a:t>Advantages</a:t>
            </a:r>
            <a:r>
              <a:rPr lang="en-GB" sz="2800" dirty="0" smtClean="0">
                <a:solidFill>
                  <a:srgbClr val="FF0000"/>
                </a:solidFill>
              </a:rPr>
              <a:t>:</a:t>
            </a:r>
            <a:r>
              <a:rPr lang="en-GB" sz="2800" dirty="0" smtClean="0"/>
              <a:t> offers an alternative to oral – especially useful when patient can not swallow the drug (unconsciousness, vomiting patents, serious GIT disturbances. Children) or when we need to avoid local adverse reactions (e.g., NSAIDs).</a:t>
            </a:r>
          </a:p>
          <a:p>
            <a:pPr>
              <a:lnSpc>
                <a:spcPct val="80000"/>
              </a:lnSpc>
            </a:pPr>
            <a:r>
              <a:rPr lang="en-GB" sz="2800" u="sng" dirty="0" smtClean="0">
                <a:solidFill>
                  <a:srgbClr val="FF0000"/>
                </a:solidFill>
              </a:rPr>
              <a:t>Disadvantages</a:t>
            </a:r>
            <a:r>
              <a:rPr lang="en-GB" sz="2800" dirty="0" smtClean="0">
                <a:solidFill>
                  <a:srgbClr val="CCFF99"/>
                </a:solidFill>
              </a:rPr>
              <a:t>:</a:t>
            </a:r>
            <a:r>
              <a:rPr lang="en-GB" sz="2800" dirty="0" smtClean="0"/>
              <a:t> poor compliance, some API can cause local irritation of rectal mucosa, stability of the dosage form during high temp., the melted supp. matter may come out</a:t>
            </a:r>
          </a:p>
          <a:p>
            <a:pPr lvl="1">
              <a:lnSpc>
                <a:spcPct val="80000"/>
              </a:lnSpc>
            </a:pPr>
            <a:r>
              <a:rPr lang="en-GB" sz="2800" dirty="0" smtClean="0"/>
              <a:t>Storage: cool place!</a:t>
            </a:r>
          </a:p>
          <a:p>
            <a:pPr>
              <a:lnSpc>
                <a:spcPct val="80000"/>
              </a:lnSpc>
            </a:pPr>
            <a:r>
              <a:rPr lang="en-GB" sz="2800" dirty="0" smtClean="0">
                <a:solidFill>
                  <a:schemeClr val="hlink"/>
                </a:solidFill>
              </a:rPr>
              <a:t>Other rectal dosage forms</a:t>
            </a:r>
            <a:r>
              <a:rPr lang="en-GB" sz="2800" dirty="0" smtClean="0"/>
              <a:t> for systemic administration: rectal tablets, capsules</a:t>
            </a:r>
          </a:p>
          <a:p>
            <a:pPr>
              <a:lnSpc>
                <a:spcPct val="80000"/>
              </a:lnSpc>
            </a:pPr>
            <a:r>
              <a:rPr lang="en-GB" sz="2800" dirty="0" smtClean="0">
                <a:solidFill>
                  <a:schemeClr val="accent1"/>
                </a:solidFill>
              </a:rPr>
              <a:t>Common API classes</a:t>
            </a:r>
            <a:r>
              <a:rPr lang="en-GB" sz="2800" dirty="0" smtClean="0"/>
              <a:t>: </a:t>
            </a:r>
            <a:r>
              <a:rPr lang="en-GB" sz="2800" dirty="0" err="1" smtClean="0"/>
              <a:t>opioid</a:t>
            </a:r>
            <a:r>
              <a:rPr lang="en-GB" sz="2800" dirty="0" smtClean="0"/>
              <a:t> analgesics, NSAIDS, antipyretics (</a:t>
            </a:r>
            <a:r>
              <a:rPr lang="en-GB" sz="2800" dirty="0" err="1" smtClean="0"/>
              <a:t>paracetamol</a:t>
            </a:r>
            <a:r>
              <a:rPr lang="en-GB" sz="2800" dirty="0" smtClean="0"/>
              <a:t>), </a:t>
            </a:r>
            <a:r>
              <a:rPr lang="en-GB" sz="2800" dirty="0" err="1" smtClean="0"/>
              <a:t>antiemetics</a:t>
            </a:r>
            <a:r>
              <a:rPr lang="en-GB" sz="2800" dirty="0" smtClean="0"/>
              <a:t> (</a:t>
            </a:r>
            <a:r>
              <a:rPr lang="en-GB" sz="2800" dirty="0" err="1" smtClean="0"/>
              <a:t>thiethylperazine</a:t>
            </a:r>
            <a:r>
              <a:rPr lang="en-GB" sz="2800" dirty="0" smtClean="0"/>
              <a:t>)</a:t>
            </a:r>
          </a:p>
          <a:p>
            <a:endParaRPr 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152400" y="228600"/>
            <a:ext cx="8763000" cy="6400800"/>
          </a:xfrm>
        </p:spPr>
        <p:txBody>
          <a:bodyPr>
            <a:normAutofit/>
          </a:bodyPr>
          <a:lstStyle/>
          <a:p>
            <a:pPr marL="457200" indent="-457200">
              <a:lnSpc>
                <a:spcPct val="80000"/>
              </a:lnSpc>
              <a:buNone/>
            </a:pPr>
            <a:r>
              <a:rPr lang="cs-CZ" sz="2800" b="1" u="sng" dirty="0" smtClean="0"/>
              <a:t>How to use suppositories?</a:t>
            </a:r>
            <a:endParaRPr lang="en-US" sz="2800" b="1" u="sng" dirty="0" smtClean="0"/>
          </a:p>
          <a:p>
            <a:pPr marL="457200" indent="-457200">
              <a:lnSpc>
                <a:spcPct val="80000"/>
              </a:lnSpc>
              <a:buNone/>
            </a:pPr>
            <a:r>
              <a:rPr lang="en-US" sz="2800" dirty="0" smtClean="0">
                <a:effectLst/>
              </a:rPr>
              <a:t>1. </a:t>
            </a:r>
            <a:r>
              <a:rPr lang="en-GB" sz="2800" dirty="0" smtClean="0">
                <a:effectLst/>
              </a:rPr>
              <a:t>Wash </a:t>
            </a:r>
            <a:r>
              <a:rPr lang="en-GB" sz="2800" dirty="0">
                <a:effectLst/>
              </a:rPr>
              <a:t>your hands.</a:t>
            </a:r>
          </a:p>
          <a:p>
            <a:pPr marL="381000" indent="-381000">
              <a:lnSpc>
                <a:spcPct val="80000"/>
              </a:lnSpc>
              <a:buFont typeface="Wingdings" pitchFamily="2" charset="2"/>
              <a:buNone/>
            </a:pPr>
            <a:r>
              <a:rPr lang="cs-CZ" sz="2800" dirty="0">
                <a:effectLst/>
              </a:rPr>
              <a:t>2</a:t>
            </a:r>
            <a:r>
              <a:rPr lang="en-GB" sz="2800" dirty="0">
                <a:effectLst/>
              </a:rPr>
              <a:t>. Remove a suppository from the packet</a:t>
            </a:r>
            <a:r>
              <a:rPr lang="cs-CZ" sz="2800" dirty="0">
                <a:effectLst/>
              </a:rPr>
              <a:t> (</a:t>
            </a:r>
            <a:r>
              <a:rPr lang="en-GB" sz="2800" dirty="0"/>
              <a:t>foil or plastic wrapping </a:t>
            </a:r>
            <a:r>
              <a:rPr lang="cs-CZ" sz="2800" dirty="0"/>
              <a:t>)</a:t>
            </a:r>
            <a:r>
              <a:rPr lang="en-GB" sz="2800" dirty="0">
                <a:effectLst/>
              </a:rPr>
              <a:t>.</a:t>
            </a:r>
          </a:p>
          <a:p>
            <a:pPr marL="381000" indent="-381000">
              <a:lnSpc>
                <a:spcPct val="80000"/>
              </a:lnSpc>
              <a:buFont typeface="Wingdings" pitchFamily="2" charset="2"/>
              <a:buNone/>
            </a:pPr>
            <a:r>
              <a:rPr lang="cs-CZ" sz="2800" dirty="0">
                <a:effectLst/>
              </a:rPr>
              <a:t>3</a:t>
            </a:r>
            <a:r>
              <a:rPr lang="en-GB" sz="2800" dirty="0">
                <a:effectLst/>
              </a:rPr>
              <a:t>. Moisten the suppository with water</a:t>
            </a:r>
            <a:r>
              <a:rPr lang="cs-CZ" sz="2800" dirty="0">
                <a:effectLst/>
              </a:rPr>
              <a:t> or water-based lubricating gelly</a:t>
            </a:r>
            <a:r>
              <a:rPr lang="en-GB" sz="2800" dirty="0">
                <a:effectLst/>
              </a:rPr>
              <a:t>.</a:t>
            </a:r>
          </a:p>
          <a:p>
            <a:pPr marL="381000" indent="-381000">
              <a:lnSpc>
                <a:spcPct val="80000"/>
              </a:lnSpc>
              <a:buFont typeface="Wingdings" pitchFamily="2" charset="2"/>
              <a:buNone/>
            </a:pPr>
            <a:r>
              <a:rPr lang="cs-CZ" sz="2800" dirty="0">
                <a:effectLst/>
              </a:rPr>
              <a:t>4</a:t>
            </a:r>
            <a:r>
              <a:rPr lang="en-GB" sz="2800" dirty="0">
                <a:effectLst/>
              </a:rPr>
              <a:t>. Lie on your side </a:t>
            </a:r>
            <a:r>
              <a:rPr lang="en-GB" sz="2800" dirty="0"/>
              <a:t>with one leg bent and the other straight.</a:t>
            </a:r>
            <a:endParaRPr lang="en-GB" sz="2800" dirty="0">
              <a:effectLst/>
            </a:endParaRPr>
          </a:p>
          <a:p>
            <a:pPr marL="381000" indent="-381000">
              <a:lnSpc>
                <a:spcPct val="80000"/>
              </a:lnSpc>
              <a:buFont typeface="Wingdings" pitchFamily="2" charset="2"/>
              <a:buNone/>
            </a:pPr>
            <a:r>
              <a:rPr lang="cs-CZ" sz="2800" dirty="0">
                <a:effectLst/>
              </a:rPr>
              <a:t>5</a:t>
            </a:r>
            <a:r>
              <a:rPr lang="en-GB" sz="2800" dirty="0">
                <a:effectLst/>
              </a:rPr>
              <a:t>. With your finger, gently insert the</a:t>
            </a:r>
            <a:r>
              <a:rPr lang="cs-CZ" sz="2800" dirty="0">
                <a:effectLst/>
              </a:rPr>
              <a:t> </a:t>
            </a:r>
            <a:r>
              <a:rPr lang="en-GB" sz="2800" dirty="0">
                <a:effectLst/>
              </a:rPr>
              <a:t>suppository into the rectum </a:t>
            </a:r>
            <a:r>
              <a:rPr lang="en-GB" sz="2800" dirty="0"/>
              <a:t>pointed end first</a:t>
            </a:r>
            <a:endParaRPr lang="en-GB" sz="2800" dirty="0">
              <a:effectLst/>
            </a:endParaRPr>
          </a:p>
          <a:p>
            <a:pPr marL="381000" indent="-381000">
              <a:lnSpc>
                <a:spcPct val="80000"/>
              </a:lnSpc>
              <a:buFont typeface="Wingdings" pitchFamily="2" charset="2"/>
              <a:buNone/>
            </a:pPr>
            <a:r>
              <a:rPr lang="cs-CZ" sz="2800" dirty="0">
                <a:effectLst/>
              </a:rPr>
              <a:t>6</a:t>
            </a:r>
            <a:r>
              <a:rPr lang="en-GB" sz="2800" dirty="0">
                <a:effectLst/>
              </a:rPr>
              <a:t>. Lower your legs</a:t>
            </a:r>
            <a:r>
              <a:rPr lang="cs-CZ" sz="2800" dirty="0">
                <a:effectLst/>
              </a:rPr>
              <a:t> </a:t>
            </a:r>
            <a:r>
              <a:rPr lang="en-GB" sz="2800" dirty="0">
                <a:effectLst/>
              </a:rPr>
              <a:t>and lie</a:t>
            </a:r>
            <a:r>
              <a:rPr lang="cs-CZ" sz="2800" dirty="0">
                <a:effectLst/>
              </a:rPr>
              <a:t> (or sit) </a:t>
            </a:r>
            <a:r>
              <a:rPr lang="en-GB" sz="2800" dirty="0">
                <a:effectLst/>
              </a:rPr>
              <a:t>still for a few minutes.</a:t>
            </a:r>
          </a:p>
          <a:p>
            <a:pPr marL="381000" indent="-381000">
              <a:lnSpc>
                <a:spcPct val="80000"/>
              </a:lnSpc>
              <a:buFont typeface="Wingdings" pitchFamily="2" charset="2"/>
              <a:buNone/>
            </a:pPr>
            <a:r>
              <a:rPr lang="cs-CZ" sz="2800" dirty="0">
                <a:effectLst/>
              </a:rPr>
              <a:t>7. </a:t>
            </a:r>
            <a:r>
              <a:rPr lang="en-GB" sz="2800" dirty="0"/>
              <a:t>Wash your hands again.</a:t>
            </a:r>
            <a:endParaRPr lang="cs-CZ" sz="2800" dirty="0"/>
          </a:p>
          <a:p>
            <a:pPr marL="381000" indent="-381000">
              <a:lnSpc>
                <a:spcPct val="80000"/>
              </a:lnSpc>
              <a:buFont typeface="Wingdings" pitchFamily="2" charset="2"/>
              <a:buNone/>
            </a:pPr>
            <a:r>
              <a:rPr lang="cs-CZ" sz="2800" dirty="0"/>
              <a:t>8. </a:t>
            </a:r>
            <a:r>
              <a:rPr lang="en-GB" sz="2800" dirty="0"/>
              <a:t>Try not to empty your bowels for at least an hour, unless the suppository is a laxative.</a:t>
            </a:r>
            <a:br>
              <a:rPr lang="en-GB" sz="2800" dirty="0"/>
            </a:br>
            <a:endParaRPr lang="en-GB" sz="2800" dirty="0"/>
          </a:p>
          <a:p>
            <a:pPr marL="381000" indent="-381000">
              <a:lnSpc>
                <a:spcPct val="80000"/>
              </a:lnSpc>
              <a:buFont typeface="Wingdings" pitchFamily="2" charset="2"/>
              <a:buNone/>
            </a:pPr>
            <a:endParaRPr lang="en-GB"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The drugs are normally in solution form</a:t>
            </a:r>
          </a:p>
          <a:p>
            <a:pPr lvl="0"/>
            <a:r>
              <a:rPr lang="en-US" dirty="0" smtClean="0"/>
              <a:t>The volume is important to avoid muscle swelling especially if administered in the </a:t>
            </a:r>
            <a:r>
              <a:rPr lang="en-US" dirty="0" err="1" smtClean="0"/>
              <a:t>gluteal</a:t>
            </a:r>
            <a:r>
              <a:rPr lang="en-US" dirty="0" smtClean="0"/>
              <a:t> region</a:t>
            </a:r>
          </a:p>
          <a:p>
            <a:pPr lvl="0"/>
            <a:r>
              <a:rPr lang="en-US" dirty="0" err="1" smtClean="0"/>
              <a:t>Osmolality</a:t>
            </a:r>
            <a:r>
              <a:rPr lang="en-US" dirty="0" smtClean="0"/>
              <a:t> is very important and the drug must not precipitate into tissues coz absorption may be very erratic</a:t>
            </a:r>
          </a:p>
          <a:p>
            <a:endParaRPr lang="en-US" dirty="0"/>
          </a:p>
        </p:txBody>
      </p:sp>
      <p:sp>
        <p:nvSpPr>
          <p:cNvPr id="2" name="Title 1"/>
          <p:cNvSpPr>
            <a:spLocks noGrp="1"/>
          </p:cNvSpPr>
          <p:nvPr>
            <p:ph type="title"/>
          </p:nvPr>
        </p:nvSpPr>
        <p:spPr/>
        <p:txBody>
          <a:bodyPr>
            <a:normAutofit fontScale="90000"/>
          </a:bodyPr>
          <a:lstStyle/>
          <a:p>
            <a:r>
              <a:rPr lang="en-US" b="1" dirty="0" smtClean="0"/>
              <a:t>Intramuscular(IM) </a:t>
            </a:r>
            <a:r>
              <a:rPr lang="en-US" dirty="0" smtClean="0"/>
              <a:t/>
            </a:r>
            <a:br>
              <a:rPr lang="en-US" dirty="0" smtClean="0"/>
            </a:b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rmAutofit fontScale="77500" lnSpcReduction="20000"/>
          </a:bodyPr>
          <a:lstStyle/>
          <a:p>
            <a:pPr lvl="0"/>
            <a:r>
              <a:rPr lang="en-US" dirty="0" smtClean="0"/>
              <a:t>Are normally drugs of low molecular weight</a:t>
            </a:r>
          </a:p>
          <a:p>
            <a:pPr lvl="0"/>
            <a:r>
              <a:rPr lang="en-US" dirty="0" smtClean="0"/>
              <a:t>High molecular weight drugs have difficulty in crossing the connective tissue</a:t>
            </a:r>
          </a:p>
          <a:p>
            <a:pPr lvl="0"/>
            <a:r>
              <a:rPr lang="en-US" dirty="0" smtClean="0"/>
              <a:t>In per </a:t>
            </a:r>
            <a:r>
              <a:rPr lang="en-US" dirty="0" err="1" smtClean="0"/>
              <a:t>cutaneously</a:t>
            </a:r>
            <a:r>
              <a:rPr lang="en-US" dirty="0" smtClean="0"/>
              <a:t>, drugs are made into patches and administered on the skin and the drug is released slowly.</a:t>
            </a:r>
          </a:p>
          <a:p>
            <a:pPr lvl="0"/>
            <a:r>
              <a:rPr lang="en-US" dirty="0" smtClean="0"/>
              <a:t>The rate limiting step is release of the drug from formulation, passage across the </a:t>
            </a:r>
            <a:r>
              <a:rPr lang="en-US" dirty="0" err="1" smtClean="0"/>
              <a:t>statum</a:t>
            </a:r>
            <a:r>
              <a:rPr lang="en-US" dirty="0" smtClean="0"/>
              <a:t> </a:t>
            </a:r>
            <a:r>
              <a:rPr lang="en-US" dirty="0" err="1" smtClean="0"/>
              <a:t>corneum</a:t>
            </a:r>
            <a:r>
              <a:rPr lang="en-US" dirty="0" smtClean="0"/>
              <a:t> and the solubility of the drug in the transport vehicle</a:t>
            </a:r>
          </a:p>
          <a:p>
            <a:pPr lvl="0"/>
            <a:r>
              <a:rPr lang="en-US" dirty="0" smtClean="0"/>
              <a:t>Stratum </a:t>
            </a:r>
            <a:r>
              <a:rPr lang="en-US" dirty="0" err="1" smtClean="0"/>
              <a:t>corneum</a:t>
            </a:r>
            <a:r>
              <a:rPr lang="en-US" dirty="0" smtClean="0"/>
              <a:t> is thin over the face, scrotum and scalp hence care must be observed in administering in such areas</a:t>
            </a:r>
          </a:p>
          <a:p>
            <a:pPr lvl="0"/>
            <a:r>
              <a:rPr lang="en-US" dirty="0" smtClean="0"/>
              <a:t>Dermatological preparations</a:t>
            </a:r>
          </a:p>
          <a:p>
            <a:pPr lvl="0"/>
            <a:r>
              <a:rPr lang="en-US" dirty="0" smtClean="0"/>
              <a:t>Powders, Shake, Lotions, Emulsions, Creams, Paste</a:t>
            </a:r>
            <a:r>
              <a:rPr lang="en-US" smtClean="0"/>
              <a:t>, Ointment</a:t>
            </a:r>
            <a:endParaRPr lang="en-US" dirty="0" smtClean="0"/>
          </a:p>
          <a:p>
            <a:endParaRPr lang="en-US" dirty="0"/>
          </a:p>
        </p:txBody>
      </p:sp>
      <p:sp>
        <p:nvSpPr>
          <p:cNvPr id="2" name="Title 1"/>
          <p:cNvSpPr>
            <a:spLocks noGrp="1"/>
          </p:cNvSpPr>
          <p:nvPr>
            <p:ph type="title"/>
          </p:nvPr>
        </p:nvSpPr>
        <p:spPr>
          <a:xfrm>
            <a:off x="76200" y="228600"/>
            <a:ext cx="8991600" cy="838200"/>
          </a:xfrm>
        </p:spPr>
        <p:txBody>
          <a:bodyPr>
            <a:normAutofit fontScale="90000"/>
          </a:bodyPr>
          <a:lstStyle/>
          <a:p>
            <a:pPr algn="l"/>
            <a:r>
              <a:rPr lang="en-US" b="1" dirty="0" smtClean="0"/>
              <a:t>Subcutaneous Route and Per </a:t>
            </a:r>
            <a:r>
              <a:rPr lang="en-US" b="1" dirty="0" err="1" smtClean="0"/>
              <a:t>Cutaneously</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marL="342900" lvl="0" indent="-342900">
              <a:spcBef>
                <a:spcPct val="20000"/>
              </a:spcBef>
            </a:pPr>
            <a:r>
              <a:rPr lang="en-US" sz="4000" dirty="0" smtClean="0">
                <a:solidFill>
                  <a:prstClr val="black"/>
                </a:solidFill>
              </a:rPr>
              <a:t>Injection</a:t>
            </a:r>
            <a:endParaRPr lang="en-US" sz="4000" dirty="0"/>
          </a:p>
        </p:txBody>
      </p:sp>
      <p:sp>
        <p:nvSpPr>
          <p:cNvPr id="6" name="Text Placeholder 5"/>
          <p:cNvSpPr>
            <a:spLocks noGrp="1"/>
          </p:cNvSpPr>
          <p:nvPr>
            <p:ph type="body" idx="1"/>
          </p:nvPr>
        </p:nvSpPr>
        <p:spPr>
          <a:xfrm>
            <a:off x="609600" y="1676400"/>
            <a:ext cx="4040188" cy="639762"/>
          </a:xfrm>
        </p:spPr>
        <p:txBody>
          <a:bodyPr/>
          <a:lstStyle/>
          <a:p>
            <a:r>
              <a:rPr lang="en-US" dirty="0" smtClean="0"/>
              <a:t>Advantages*</a:t>
            </a:r>
            <a:endParaRPr lang="en-US" dirty="0"/>
          </a:p>
        </p:txBody>
      </p:sp>
      <p:sp>
        <p:nvSpPr>
          <p:cNvPr id="7" name="Text Placeholder 6"/>
          <p:cNvSpPr>
            <a:spLocks noGrp="1"/>
          </p:cNvSpPr>
          <p:nvPr>
            <p:ph type="body" sz="half" idx="3"/>
          </p:nvPr>
        </p:nvSpPr>
        <p:spPr>
          <a:xfrm>
            <a:off x="4724400" y="1676400"/>
            <a:ext cx="4041775" cy="639762"/>
          </a:xfrm>
        </p:spPr>
        <p:txBody>
          <a:bodyPr>
            <a:normAutofit/>
          </a:bodyPr>
          <a:lstStyle/>
          <a:p>
            <a:r>
              <a:rPr lang="en-US" dirty="0" smtClean="0"/>
              <a:t>*Disadvantages</a:t>
            </a:r>
          </a:p>
        </p:txBody>
      </p:sp>
      <p:sp>
        <p:nvSpPr>
          <p:cNvPr id="3" name="Content Placeholder 2"/>
          <p:cNvSpPr>
            <a:spLocks noGrp="1"/>
          </p:cNvSpPr>
          <p:nvPr>
            <p:ph sz="quarter" idx="2"/>
          </p:nvPr>
        </p:nvSpPr>
        <p:spPr>
          <a:xfrm>
            <a:off x="381000" y="2590800"/>
            <a:ext cx="4040188" cy="3941763"/>
          </a:xfrm>
        </p:spPr>
        <p:txBody>
          <a:bodyPr>
            <a:normAutofit fontScale="62500" lnSpcReduction="20000"/>
          </a:bodyPr>
          <a:lstStyle/>
          <a:p>
            <a:r>
              <a:rPr lang="en-US" dirty="0" smtClean="0"/>
              <a:t>Fast: 15–30 seconds for IV, 3–5 minutes for IM and subcutaneous</a:t>
            </a:r>
          </a:p>
          <a:p>
            <a:pPr lvl="0"/>
            <a:r>
              <a:rPr lang="en-US" dirty="0" smtClean="0"/>
              <a:t>100% bioavailability</a:t>
            </a:r>
          </a:p>
          <a:p>
            <a:pPr lvl="0"/>
            <a:r>
              <a:rPr lang="en-US" dirty="0" smtClean="0"/>
              <a:t>Suitable for drugs not absorbed by the gut or those that are too irritant (anti-cancer)</a:t>
            </a:r>
          </a:p>
          <a:p>
            <a:pPr lvl="0"/>
            <a:r>
              <a:rPr lang="en-US" dirty="0" smtClean="0"/>
              <a:t>One injection can be formulated to last days or even months, e.g., </a:t>
            </a:r>
            <a:r>
              <a:rPr lang="en-US" dirty="0" smtClean="0">
                <a:hlinkClick r:id="rId2" action="ppaction://hlinkfile" tooltip="Depo-Provera"/>
              </a:rPr>
              <a:t>Depo-Provera</a:t>
            </a:r>
            <a:r>
              <a:rPr lang="en-US" dirty="0" smtClean="0"/>
              <a:t>, a birth control shot that works for three months</a:t>
            </a:r>
          </a:p>
          <a:p>
            <a:pPr lvl="0"/>
            <a:r>
              <a:rPr lang="en-US" dirty="0" smtClean="0"/>
              <a:t>IV can deliver continuous medication, e.g., </a:t>
            </a:r>
            <a:r>
              <a:rPr lang="en-US" dirty="0" smtClean="0">
                <a:hlinkClick r:id="rId3" action="ppaction://hlinkfile" tooltip="Morphine"/>
              </a:rPr>
              <a:t>morphine</a:t>
            </a:r>
            <a:r>
              <a:rPr lang="en-US" dirty="0" smtClean="0"/>
              <a:t> for patients in continuous pain, or </a:t>
            </a:r>
            <a:r>
              <a:rPr lang="en-US" dirty="0" smtClean="0">
                <a:hlinkClick r:id="rId4" action="ppaction://hlinkfile" tooltip="Saline (medicine)"/>
              </a:rPr>
              <a:t>saline</a:t>
            </a:r>
            <a:r>
              <a:rPr lang="en-US" dirty="0" smtClean="0"/>
              <a:t> drip for people needing fluids</a:t>
            </a:r>
            <a:r>
              <a:rPr lang="en-US" b="1" dirty="0" smtClean="0"/>
              <a:t/>
            </a:r>
            <a:br>
              <a:rPr lang="en-US" b="1" dirty="0" smtClean="0"/>
            </a:br>
            <a:endParaRPr lang="en-US" dirty="0"/>
          </a:p>
        </p:txBody>
      </p:sp>
      <p:sp>
        <p:nvSpPr>
          <p:cNvPr id="8" name="Content Placeholder 7"/>
          <p:cNvSpPr>
            <a:spLocks noGrp="1"/>
          </p:cNvSpPr>
          <p:nvPr>
            <p:ph sz="quarter" idx="4"/>
          </p:nvPr>
        </p:nvSpPr>
        <p:spPr>
          <a:xfrm>
            <a:off x="4724400" y="2590800"/>
            <a:ext cx="4041775" cy="3941763"/>
          </a:xfrm>
        </p:spPr>
        <p:txBody>
          <a:bodyPr>
            <a:normAutofit fontScale="62500" lnSpcReduction="20000"/>
          </a:bodyPr>
          <a:lstStyle/>
          <a:p>
            <a:pPr lvl="0"/>
            <a:r>
              <a:rPr lang="en-US" dirty="0" smtClean="0"/>
              <a:t>Onset of action is quick, hence more risk of addiction when it comes to injecting drugs of abuse</a:t>
            </a:r>
          </a:p>
          <a:p>
            <a:pPr lvl="0"/>
            <a:r>
              <a:rPr lang="en-US" dirty="0" smtClean="0"/>
              <a:t>Patients are not typically able to self-administer</a:t>
            </a:r>
          </a:p>
          <a:p>
            <a:pPr lvl="0"/>
            <a:r>
              <a:rPr lang="en-US" b="1" dirty="0" err="1" smtClean="0">
                <a:hlinkClick r:id="rId5" action="ppaction://hlinkfile" tooltip="Trypanophobia"/>
              </a:rPr>
              <a:t>Belonephobia</a:t>
            </a:r>
            <a:r>
              <a:rPr lang="en-US" dirty="0" smtClean="0"/>
              <a:t>, the fear of needles and injection.</a:t>
            </a:r>
          </a:p>
          <a:p>
            <a:pPr lvl="0"/>
            <a:r>
              <a:rPr lang="en-US" dirty="0" smtClean="0"/>
              <a:t>If needles are shared, there is risk of </a:t>
            </a:r>
            <a:r>
              <a:rPr lang="en-US" dirty="0" smtClean="0">
                <a:hlinkClick r:id="rId6" action="ppaction://hlinkfile" tooltip="HIV"/>
              </a:rPr>
              <a:t>HIV</a:t>
            </a:r>
            <a:r>
              <a:rPr lang="en-US" dirty="0" smtClean="0"/>
              <a:t> and other infectious diseases</a:t>
            </a:r>
          </a:p>
          <a:p>
            <a:pPr lvl="0"/>
            <a:r>
              <a:rPr lang="en-US" dirty="0" smtClean="0"/>
              <a:t>It is the most dangerous route of administration because it bypasses most of the body's natural defenses, exposing the user to health problems such as </a:t>
            </a:r>
            <a:r>
              <a:rPr lang="en-US" dirty="0" smtClean="0">
                <a:hlinkClick r:id="rId7" action="ppaction://hlinkfile" tooltip="Hepatitis"/>
              </a:rPr>
              <a:t>hepatitis</a:t>
            </a:r>
            <a:r>
              <a:rPr lang="en-US" dirty="0" smtClean="0"/>
              <a:t>, </a:t>
            </a:r>
            <a:r>
              <a:rPr lang="en-US" dirty="0" smtClean="0">
                <a:hlinkClick r:id="rId8" action="ppaction://hlinkfile" tooltip="Abscess"/>
              </a:rPr>
              <a:t>abscesses</a:t>
            </a:r>
            <a:r>
              <a:rPr lang="en-US" dirty="0" smtClean="0"/>
              <a:t>, infections, and </a:t>
            </a:r>
            <a:r>
              <a:rPr lang="en-US" dirty="0" err="1" smtClean="0"/>
              <a:t>undissolved</a:t>
            </a:r>
            <a:r>
              <a:rPr lang="en-US" dirty="0" smtClean="0"/>
              <a:t> particles or additives/contaminants</a:t>
            </a:r>
          </a:p>
          <a:p>
            <a:pPr lvl="0"/>
            <a:r>
              <a:rPr lang="en-US" dirty="0" smtClean="0"/>
              <a:t>If not done properly, potentially fatal air </a:t>
            </a:r>
            <a:r>
              <a:rPr lang="en-US" dirty="0" smtClean="0">
                <a:hlinkClick r:id="rId9" action="ppaction://hlinkfile" tooltip="Bolus"/>
              </a:rPr>
              <a:t>boluses</a:t>
            </a:r>
            <a:r>
              <a:rPr lang="en-US" dirty="0" smtClean="0"/>
              <a:t> (bubbles) can occur.</a:t>
            </a:r>
          </a:p>
          <a:p>
            <a:pPr lvl="0"/>
            <a:r>
              <a:rPr lang="en-US" dirty="0" smtClean="0"/>
              <a:t>Need for strict </a:t>
            </a:r>
            <a:r>
              <a:rPr lang="en-US" dirty="0" smtClean="0">
                <a:hlinkClick r:id="rId10" action="ppaction://hlinkfile" tooltip="Asepsis"/>
              </a:rPr>
              <a:t>asepsis</a:t>
            </a:r>
            <a:endParaRPr lang="en-US" dirty="0" smtClean="0"/>
          </a:p>
          <a:p>
            <a:endParaRPr lang="en-US" dirty="0"/>
          </a:p>
        </p:txBody>
      </p:sp>
      <p:sp>
        <p:nvSpPr>
          <p:cNvPr id="9" name="Rectangle 8"/>
          <p:cNvSpPr/>
          <p:nvPr/>
        </p:nvSpPr>
        <p:spPr>
          <a:xfrm>
            <a:off x="4572000" y="381000"/>
            <a:ext cx="4572000" cy="923330"/>
          </a:xfrm>
          <a:prstGeom prst="rect">
            <a:avLst/>
          </a:prstGeom>
        </p:spPr>
        <p:txBody>
          <a:bodyPr>
            <a:spAutoFit/>
          </a:bodyPr>
          <a:lstStyle/>
          <a:p>
            <a:r>
              <a:rPr lang="en-US" b="1" i="1" dirty="0" smtClean="0">
                <a:solidFill>
                  <a:prstClr val="black"/>
                </a:solidFill>
              </a:rPr>
              <a:t>NB: Injection </a:t>
            </a:r>
            <a:r>
              <a:rPr lang="en-US" b="1" i="1" dirty="0" err="1" smtClean="0">
                <a:solidFill>
                  <a:prstClr val="black"/>
                </a:solidFill>
              </a:rPr>
              <a:t>incompasses</a:t>
            </a:r>
            <a:r>
              <a:rPr lang="en-US" b="1" i="1" dirty="0" smtClean="0">
                <a:solidFill>
                  <a:prstClr val="black"/>
                </a:solidFill>
              </a:rPr>
              <a:t> </a:t>
            </a:r>
            <a:r>
              <a:rPr lang="en-US" b="1" i="1" dirty="0" smtClean="0">
                <a:solidFill>
                  <a:prstClr val="black"/>
                </a:solidFill>
                <a:hlinkClick r:id="rId11" action="ppaction://hlinkfile" tooltip="Intravenous"/>
              </a:rPr>
              <a:t>intravenous</a:t>
            </a:r>
            <a:r>
              <a:rPr lang="en-US" b="1" i="1" dirty="0" smtClean="0">
                <a:solidFill>
                  <a:prstClr val="black"/>
                </a:solidFill>
              </a:rPr>
              <a:t> (IV), </a:t>
            </a:r>
            <a:r>
              <a:rPr lang="en-US" b="1" i="1" dirty="0" smtClean="0">
                <a:solidFill>
                  <a:prstClr val="black"/>
                </a:solidFill>
                <a:hlinkClick r:id="rId12" action="ppaction://hlinkfile" tooltip="Intramuscular"/>
              </a:rPr>
              <a:t>intramuscular</a:t>
            </a:r>
            <a:r>
              <a:rPr lang="en-US" b="1" i="1" dirty="0" smtClean="0">
                <a:solidFill>
                  <a:prstClr val="black"/>
                </a:solidFill>
              </a:rPr>
              <a:t> (IM), and </a:t>
            </a:r>
            <a:r>
              <a:rPr lang="en-US" b="1" i="1" dirty="0" smtClean="0">
                <a:solidFill>
                  <a:prstClr val="black"/>
                </a:solidFill>
                <a:hlinkClick r:id="rId13" action="ppaction://hlinkfile" tooltip="Subcutaneous"/>
              </a:rPr>
              <a:t>subcutaneous</a:t>
            </a:r>
            <a:r>
              <a:rPr lang="en-US" b="1" i="1" dirty="0" smtClean="0">
                <a:solidFill>
                  <a:prstClr val="black"/>
                </a:solidFill>
              </a:rPr>
              <a:t> (</a:t>
            </a:r>
            <a:r>
              <a:rPr lang="en-US" b="1" i="1" dirty="0" err="1" smtClean="0">
                <a:solidFill>
                  <a:prstClr val="black"/>
                </a:solidFill>
              </a:rPr>
              <a:t>subcut</a:t>
            </a:r>
            <a:r>
              <a:rPr lang="en-US" b="1" i="1" dirty="0" smtClean="0">
                <a:solidFill>
                  <a:prstClr val="black"/>
                </a:solidFill>
              </a:rPr>
              <a:t>)</a:t>
            </a:r>
            <a:endParaRPr lang="en-US" b="1" i="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0"/>
            <a:r>
              <a:rPr lang="en-US" dirty="0" smtClean="0"/>
              <a:t>Are via lungs and are made into particles that are held in pressurized aerosols/ </a:t>
            </a:r>
            <a:r>
              <a:rPr lang="en-US" dirty="0" err="1" smtClean="0"/>
              <a:t>vapour</a:t>
            </a:r>
            <a:r>
              <a:rPr lang="en-US" dirty="0" smtClean="0"/>
              <a:t>/gases/ powders used through inhalers.</a:t>
            </a:r>
          </a:p>
          <a:p>
            <a:pPr lvl="0"/>
            <a:r>
              <a:rPr lang="en-US" dirty="0" smtClean="0"/>
              <a:t>Some of the drugs are given via propellants, </a:t>
            </a:r>
            <a:r>
              <a:rPr lang="en-US" dirty="0" err="1" smtClean="0"/>
              <a:t>floro</a:t>
            </a:r>
            <a:r>
              <a:rPr lang="en-US" dirty="0" smtClean="0"/>
              <a:t>-hydrocarbon propellers or lactose propellers</a:t>
            </a:r>
          </a:p>
          <a:p>
            <a:pPr lvl="0"/>
            <a:r>
              <a:rPr lang="en-US" dirty="0" smtClean="0"/>
              <a:t>Drugs given this way, the particle distribution is important and so is the particle size which should be less than 10 micrometers i.e. 0.6-10. Less than 0.6 will not settle in the lung but will float</a:t>
            </a:r>
          </a:p>
          <a:p>
            <a:endParaRPr lang="en-US" dirty="0"/>
          </a:p>
        </p:txBody>
      </p:sp>
      <p:sp>
        <p:nvSpPr>
          <p:cNvPr id="2" name="Title 1"/>
          <p:cNvSpPr>
            <a:spLocks noGrp="1"/>
          </p:cNvSpPr>
          <p:nvPr>
            <p:ph type="title"/>
          </p:nvPr>
        </p:nvSpPr>
        <p:spPr/>
        <p:txBody>
          <a:bodyPr>
            <a:normAutofit fontScale="90000"/>
          </a:bodyPr>
          <a:lstStyle/>
          <a:p>
            <a:r>
              <a:rPr lang="en-US" b="1" dirty="0" smtClean="0"/>
              <a:t>Inhalation </a:t>
            </a:r>
            <a:r>
              <a:rPr lang="en-US" dirty="0" smtClean="0"/>
              <a:t/>
            </a:r>
            <a:br>
              <a:rPr lang="en-US" dirty="0" smtClean="0"/>
            </a:b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Inhalation</a:t>
            </a:r>
            <a:r>
              <a:rPr lang="en-US" dirty="0" smtClean="0"/>
              <a:t/>
            </a:r>
            <a:br>
              <a:rPr lang="en-US" dirty="0" smtClean="0"/>
            </a:br>
            <a:endParaRPr lang="en-US" dirty="0"/>
          </a:p>
        </p:txBody>
      </p:sp>
      <p:sp>
        <p:nvSpPr>
          <p:cNvPr id="5" name="Text Placeholder 4"/>
          <p:cNvSpPr>
            <a:spLocks noGrp="1"/>
          </p:cNvSpPr>
          <p:nvPr>
            <p:ph type="body" idx="1"/>
          </p:nvPr>
        </p:nvSpPr>
        <p:spPr>
          <a:xfrm>
            <a:off x="381000" y="990600"/>
            <a:ext cx="4040188" cy="762000"/>
          </a:xfrm>
        </p:spPr>
        <p:txBody>
          <a:bodyPr/>
          <a:lstStyle/>
          <a:p>
            <a:r>
              <a:rPr lang="en-US" dirty="0" smtClean="0"/>
              <a:t>*Advantages*</a:t>
            </a:r>
          </a:p>
          <a:p>
            <a:endParaRPr lang="en-US" dirty="0"/>
          </a:p>
        </p:txBody>
      </p:sp>
      <p:sp>
        <p:nvSpPr>
          <p:cNvPr id="6" name="Text Placeholder 5"/>
          <p:cNvSpPr>
            <a:spLocks noGrp="1"/>
          </p:cNvSpPr>
          <p:nvPr>
            <p:ph type="body" sz="half" idx="3"/>
          </p:nvPr>
        </p:nvSpPr>
        <p:spPr>
          <a:xfrm>
            <a:off x="4876800" y="990600"/>
            <a:ext cx="4041775" cy="762000"/>
          </a:xfrm>
        </p:spPr>
        <p:txBody>
          <a:bodyPr/>
          <a:lstStyle/>
          <a:p>
            <a:r>
              <a:rPr lang="en-US" dirty="0" smtClean="0"/>
              <a:t>*Disadvantages*</a:t>
            </a:r>
          </a:p>
          <a:p>
            <a:endParaRPr lang="en-US" dirty="0"/>
          </a:p>
        </p:txBody>
      </p:sp>
      <p:sp>
        <p:nvSpPr>
          <p:cNvPr id="3" name="Content Placeholder 2"/>
          <p:cNvSpPr>
            <a:spLocks noGrp="1"/>
          </p:cNvSpPr>
          <p:nvPr>
            <p:ph sz="quarter" idx="2"/>
          </p:nvPr>
        </p:nvSpPr>
        <p:spPr>
          <a:xfrm>
            <a:off x="457200" y="2133600"/>
            <a:ext cx="4040188" cy="3941763"/>
          </a:xfrm>
        </p:spPr>
        <p:txBody>
          <a:bodyPr>
            <a:normAutofit/>
          </a:bodyPr>
          <a:lstStyle/>
          <a:p>
            <a:pPr lvl="0"/>
            <a:r>
              <a:rPr lang="en-US" dirty="0" smtClean="0"/>
              <a:t>Fastest method, 7–10 seconds for the drug to reach the brain</a:t>
            </a:r>
          </a:p>
          <a:p>
            <a:pPr lvl="0"/>
            <a:r>
              <a:rPr lang="en-US" dirty="0" smtClean="0"/>
              <a:t>User can titrate (regulate the amount of drug they are receiving)</a:t>
            </a:r>
          </a:p>
          <a:p>
            <a:endParaRPr lang="en-US" dirty="0"/>
          </a:p>
        </p:txBody>
      </p:sp>
      <p:sp>
        <p:nvSpPr>
          <p:cNvPr id="4" name="Content Placeholder 3"/>
          <p:cNvSpPr>
            <a:spLocks noGrp="1"/>
          </p:cNvSpPr>
          <p:nvPr>
            <p:ph sz="quarter" idx="4"/>
          </p:nvPr>
        </p:nvSpPr>
        <p:spPr>
          <a:xfrm>
            <a:off x="4648200" y="2133600"/>
            <a:ext cx="4041775" cy="3941763"/>
          </a:xfrm>
        </p:spPr>
        <p:txBody>
          <a:bodyPr>
            <a:normAutofit fontScale="70000" lnSpcReduction="20000"/>
          </a:bodyPr>
          <a:lstStyle/>
          <a:p>
            <a:pPr lvl="0"/>
            <a:r>
              <a:rPr lang="en-US" dirty="0" smtClean="0"/>
              <a:t>Typically a more addictive route of administration because it is the fastest, leading to </a:t>
            </a:r>
            <a:r>
              <a:rPr lang="en-US" u="sng" dirty="0" smtClean="0">
                <a:hlinkClick r:id="rId2" action="ppaction://hlinkfile" tooltip="Instant gratification"/>
              </a:rPr>
              <a:t>instant gratification</a:t>
            </a:r>
            <a:r>
              <a:rPr lang="en-US" dirty="0" smtClean="0"/>
              <a:t>. In addition, drugs taken by inhalation do not stay in the bloodstream for as long, causing the user to </a:t>
            </a:r>
            <a:r>
              <a:rPr lang="en-US" dirty="0" err="1" smtClean="0"/>
              <a:t>redose</a:t>
            </a:r>
            <a:r>
              <a:rPr lang="en-US" dirty="0" smtClean="0"/>
              <a:t> more quickly and intensifying the association between consuming the drug and its effects.</a:t>
            </a:r>
          </a:p>
          <a:p>
            <a:pPr lvl="0"/>
            <a:r>
              <a:rPr lang="en-US" dirty="0" smtClean="0"/>
              <a:t>Difficulties in regulating the exact amount of dosage</a:t>
            </a:r>
          </a:p>
          <a:p>
            <a:pPr lvl="0"/>
            <a:r>
              <a:rPr lang="en-US" dirty="0" smtClean="0"/>
              <a:t>Patient having difficulties administering a drug via inhaler</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Some drugs can be formulated as a </a:t>
            </a:r>
            <a:r>
              <a:rPr lang="en-US" b="1" dirty="0" smtClean="0"/>
              <a:t>pro-drug;</a:t>
            </a:r>
            <a:endParaRPr lang="en-US" dirty="0" smtClean="0"/>
          </a:p>
          <a:p>
            <a:pPr lvl="1">
              <a:buFont typeface="Wingdings" pitchFamily="2" charset="2"/>
              <a:buChar char="Ø"/>
            </a:pPr>
            <a:r>
              <a:rPr lang="en-US" dirty="0" smtClean="0"/>
              <a:t>Made by synthesizing an inactive chemical derivative then after administration can be converted into active form through  metabolism by some enzymes in the body</a:t>
            </a:r>
          </a:p>
          <a:p>
            <a:pPr lvl="1">
              <a:buFont typeface="Wingdings" pitchFamily="2" charset="2"/>
              <a:buChar char="Ø"/>
            </a:pPr>
            <a:r>
              <a:rPr lang="en-US" dirty="0" smtClean="0"/>
              <a:t>This will have effect on drug distribution and effect on site localization, metabolism and excretion hence pharmacokinetics in general</a:t>
            </a:r>
          </a:p>
          <a:p>
            <a:pPr lvl="1">
              <a:buFont typeface="Wingdings" pitchFamily="2" charset="2"/>
              <a:buChar char="Ø"/>
            </a:pPr>
            <a:r>
              <a:rPr lang="en-US" dirty="0" smtClean="0"/>
              <a:t>They may inhibit the real drug’s unpleasant taste, </a:t>
            </a:r>
            <a:r>
              <a:rPr lang="en-US" dirty="0" err="1" smtClean="0"/>
              <a:t>odour</a:t>
            </a:r>
            <a:r>
              <a:rPr lang="en-US" dirty="0" smtClean="0"/>
              <a:t> or irritation of the GIT</a:t>
            </a:r>
          </a:p>
          <a:p>
            <a:r>
              <a:rPr lang="en-US" dirty="0" smtClean="0"/>
              <a:t>Drugs given </a:t>
            </a:r>
            <a:r>
              <a:rPr lang="en-US" dirty="0" err="1" smtClean="0"/>
              <a:t>parenterally</a:t>
            </a:r>
            <a:r>
              <a:rPr lang="en-US" dirty="0" smtClean="0"/>
              <a:t> are held in aqueous suspensions of the </a:t>
            </a:r>
            <a:r>
              <a:rPr lang="en-US" dirty="0" err="1" smtClean="0"/>
              <a:t>canoate</a:t>
            </a:r>
            <a:r>
              <a:rPr lang="en-US" dirty="0" smtClean="0"/>
              <a:t> e.g. </a:t>
            </a:r>
            <a:r>
              <a:rPr lang="en-US" dirty="0" err="1" smtClean="0"/>
              <a:t>Flufendazine</a:t>
            </a:r>
            <a:r>
              <a:rPr lang="en-US" dirty="0" smtClean="0"/>
              <a:t> an antipsychotic drug. When it is </a:t>
            </a:r>
            <a:r>
              <a:rPr lang="en-US" dirty="0" err="1" smtClean="0"/>
              <a:t>Flufendazine</a:t>
            </a:r>
            <a:r>
              <a:rPr lang="en-US" dirty="0" smtClean="0"/>
              <a:t> in suspension, it is released slowly over the next one week as opposed to the tablet itself which can be given 4 times a day to achieve the same effect.</a:t>
            </a:r>
          </a:p>
          <a:p>
            <a:r>
              <a:rPr lang="en-US" dirty="0" smtClean="0"/>
              <a:t>The rate limiting step is dissolution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514350" indent="-514350">
              <a:buFont typeface="+mj-lt"/>
              <a:buAutoNum type="arabicPeriod" startAt="9"/>
            </a:pPr>
            <a:r>
              <a:rPr lang="en-US" b="1" dirty="0" smtClean="0"/>
              <a:t>Pharmacokinetics: </a:t>
            </a:r>
            <a:r>
              <a:rPr lang="en-US" dirty="0" smtClean="0"/>
              <a:t>Reaction of the body to drugs; effects of over-dosage etc i.e. the right dosage and frequency and the route taken by drugs</a:t>
            </a:r>
          </a:p>
          <a:p>
            <a:pPr lvl="0"/>
            <a:r>
              <a:rPr lang="en-US" dirty="0" smtClean="0"/>
              <a:t>A drug taken through the oral way or through the skin, has to be  </a:t>
            </a:r>
            <a:r>
              <a:rPr lang="en-US" b="1" dirty="0" smtClean="0">
                <a:solidFill>
                  <a:schemeClr val="accent6"/>
                </a:solidFill>
              </a:rPr>
              <a:t>absorbed</a:t>
            </a:r>
            <a:r>
              <a:rPr lang="en-US" dirty="0" smtClean="0"/>
              <a:t> for the body to utilize it. Once absorbed it goes into circulation then the drug is </a:t>
            </a:r>
            <a:r>
              <a:rPr lang="en-US" b="1" dirty="0" smtClean="0">
                <a:solidFill>
                  <a:schemeClr val="accent6"/>
                </a:solidFill>
              </a:rPr>
              <a:t>transported and distributed</a:t>
            </a:r>
            <a:r>
              <a:rPr lang="en-US" dirty="0" smtClean="0">
                <a:solidFill>
                  <a:schemeClr val="accent6"/>
                </a:solidFill>
              </a:rPr>
              <a:t> </a:t>
            </a:r>
            <a:r>
              <a:rPr lang="en-US" dirty="0" smtClean="0"/>
              <a:t>in the body. The liver is the 1</a:t>
            </a:r>
            <a:r>
              <a:rPr lang="en-US" baseline="30000" dirty="0" smtClean="0"/>
              <a:t>st</a:t>
            </a:r>
            <a:r>
              <a:rPr lang="en-US" dirty="0" smtClean="0"/>
              <a:t> site for reception of the drug and the liver starts breaking it down because it is a strange compound i.e. </a:t>
            </a:r>
            <a:r>
              <a:rPr lang="en-US" b="1" dirty="0" err="1" smtClean="0">
                <a:solidFill>
                  <a:schemeClr val="accent6"/>
                </a:solidFill>
              </a:rPr>
              <a:t>metabolism</a:t>
            </a:r>
            <a:r>
              <a:rPr lang="en-US" dirty="0" err="1" smtClean="0">
                <a:solidFill>
                  <a:schemeClr val="accent6"/>
                </a:solidFill>
              </a:rPr>
              <a:t>.</a:t>
            </a:r>
            <a:r>
              <a:rPr lang="en-US" dirty="0" err="1" smtClean="0"/>
              <a:t>The</a:t>
            </a:r>
            <a:r>
              <a:rPr lang="en-US" dirty="0" smtClean="0"/>
              <a:t> waste products it is broken down into are </a:t>
            </a:r>
            <a:r>
              <a:rPr lang="en-US" b="1" dirty="0" smtClean="0">
                <a:solidFill>
                  <a:schemeClr val="accent6"/>
                </a:solidFill>
              </a:rPr>
              <a:t>excreted</a:t>
            </a:r>
            <a:r>
              <a:rPr lang="en-US" dirty="0" smtClean="0"/>
              <a:t> out of the body</a:t>
            </a:r>
          </a:p>
          <a:p>
            <a:pPr lvl="0"/>
            <a:r>
              <a:rPr lang="en-US" dirty="0" smtClean="0"/>
              <a:t>In summary, the four processes involved are;</a:t>
            </a:r>
          </a:p>
          <a:p>
            <a:pPr marL="914400" lvl="1" indent="-514350">
              <a:buFont typeface="+mj-lt"/>
              <a:buAutoNum type="arabicPeriod"/>
            </a:pPr>
            <a:r>
              <a:rPr lang="en-US" dirty="0" smtClean="0"/>
              <a:t>Absorption</a:t>
            </a:r>
          </a:p>
          <a:p>
            <a:pPr marL="914400" lvl="1" indent="-514350">
              <a:buFont typeface="+mj-lt"/>
              <a:buAutoNum type="arabicPeriod"/>
            </a:pPr>
            <a:r>
              <a:rPr lang="en-US" dirty="0" smtClean="0"/>
              <a:t>Transport and distribution</a:t>
            </a:r>
          </a:p>
          <a:p>
            <a:pPr marL="914400" lvl="1" indent="-514350">
              <a:buFont typeface="+mj-lt"/>
              <a:buAutoNum type="arabicPeriod"/>
            </a:pPr>
            <a:r>
              <a:rPr lang="en-US" dirty="0" smtClean="0"/>
              <a:t>Metabolism</a:t>
            </a:r>
          </a:p>
          <a:p>
            <a:pPr marL="914400" lvl="1" indent="-514350">
              <a:buFont typeface="+mj-lt"/>
              <a:buAutoNum type="arabicPeriod"/>
            </a:pPr>
            <a:r>
              <a:rPr lang="en-US" dirty="0" smtClean="0"/>
              <a:t>Excretion</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610600" cy="4800600"/>
          </a:xfrm>
        </p:spPr>
        <p:txBody>
          <a:bodyPr>
            <a:normAutofit fontScale="77500" lnSpcReduction="20000"/>
          </a:bodyPr>
          <a:lstStyle/>
          <a:p>
            <a:r>
              <a:rPr lang="en-US" sz="2800" dirty="0" smtClean="0"/>
              <a:t>Controlled drug delivery for over a long time (months/years)</a:t>
            </a:r>
          </a:p>
          <a:p>
            <a:pPr lvl="0"/>
            <a:r>
              <a:rPr lang="en-US" dirty="0" smtClean="0"/>
              <a:t>Suspended in a matrix that erodes over time</a:t>
            </a:r>
          </a:p>
          <a:p>
            <a:pPr lvl="0"/>
            <a:r>
              <a:rPr lang="en-US" dirty="0" smtClean="0"/>
              <a:t>Are better in silicon rubber capsules </a:t>
            </a:r>
          </a:p>
          <a:p>
            <a:r>
              <a:rPr lang="en-US" dirty="0" smtClean="0"/>
              <a:t>They may be good for drugs with low molecular weight </a:t>
            </a:r>
            <a:r>
              <a:rPr lang="en-US" dirty="0" err="1" smtClean="0"/>
              <a:t>lipophilic</a:t>
            </a:r>
            <a:r>
              <a:rPr lang="en-US" dirty="0" smtClean="0"/>
              <a:t> (hormones/contraception). Substances like progesterone, testosterone and in general the diffusion of the drug is via the silicon wall</a:t>
            </a:r>
          </a:p>
          <a:p>
            <a:pPr lvl="0"/>
            <a:r>
              <a:rPr lang="en-US" sz="2400" dirty="0" smtClean="0"/>
              <a:t>Principle</a:t>
            </a:r>
          </a:p>
          <a:p>
            <a:pPr lvl="1"/>
            <a:r>
              <a:rPr lang="en-US" sz="2200" dirty="0" smtClean="0"/>
              <a:t>Reservoir (Osmotic/diffusion) systems</a:t>
            </a:r>
          </a:p>
          <a:p>
            <a:pPr lvl="1"/>
            <a:r>
              <a:rPr lang="en-US" sz="2200" dirty="0" smtClean="0"/>
              <a:t>Matrix systems</a:t>
            </a:r>
          </a:p>
          <a:p>
            <a:pPr lvl="2"/>
            <a:r>
              <a:rPr lang="en-US" sz="2000" dirty="0" smtClean="0"/>
              <a:t>Non-biodegradable</a:t>
            </a:r>
          </a:p>
          <a:p>
            <a:pPr lvl="2"/>
            <a:r>
              <a:rPr lang="en-US" sz="2000" dirty="0" err="1" smtClean="0"/>
              <a:t>Biodegrable</a:t>
            </a:r>
            <a:r>
              <a:rPr lang="en-US" sz="2000" dirty="0" smtClean="0"/>
              <a:t> polymeric materials with dispersed drug </a:t>
            </a:r>
          </a:p>
          <a:p>
            <a:pPr>
              <a:buFontTx/>
              <a:buChar char="•"/>
            </a:pPr>
            <a:r>
              <a:rPr lang="en-US" sz="2400" u="sng" dirty="0" smtClean="0"/>
              <a:t>Advantages</a:t>
            </a:r>
            <a:r>
              <a:rPr lang="en-US" sz="2400" dirty="0" smtClean="0"/>
              <a:t> – largely overcomes problems with individual compliance</a:t>
            </a:r>
          </a:p>
          <a:p>
            <a:pPr>
              <a:buFontTx/>
              <a:buChar char="•"/>
            </a:pPr>
            <a:r>
              <a:rPr lang="en-US" sz="2400" u="sng" dirty="0" smtClean="0"/>
              <a:t>Disadvantages</a:t>
            </a:r>
            <a:r>
              <a:rPr lang="en-US" sz="2400" dirty="0" smtClean="0"/>
              <a:t> – mini-surgery is needed, uneasy to simply </a:t>
            </a:r>
            <a:r>
              <a:rPr lang="en-US" sz="2400" dirty="0" err="1" smtClean="0"/>
              <a:t>discont</a:t>
            </a:r>
            <a:r>
              <a:rPr lang="cs-CZ" sz="2400" dirty="0" smtClean="0"/>
              <a:t>in</a:t>
            </a:r>
            <a:r>
              <a:rPr lang="en-US" sz="2400" dirty="0" err="1" smtClean="0"/>
              <a:t>ue</a:t>
            </a:r>
            <a:r>
              <a:rPr lang="en-US" sz="2400" dirty="0" smtClean="0"/>
              <a:t> the therapy, local reactions</a:t>
            </a:r>
            <a:r>
              <a:rPr lang="en-US" sz="2800" dirty="0" smtClean="0"/>
              <a:t>.</a:t>
            </a:r>
            <a:endParaRPr lang="en-US" sz="2400" dirty="0" smtClean="0"/>
          </a:p>
        </p:txBody>
      </p:sp>
      <p:sp>
        <p:nvSpPr>
          <p:cNvPr id="2" name="Title 1"/>
          <p:cNvSpPr>
            <a:spLocks noGrp="1"/>
          </p:cNvSpPr>
          <p:nvPr>
            <p:ph type="title"/>
          </p:nvPr>
        </p:nvSpPr>
        <p:spPr>
          <a:xfrm>
            <a:off x="304800" y="228600"/>
            <a:ext cx="8229600" cy="1143000"/>
          </a:xfrm>
        </p:spPr>
        <p:txBody>
          <a:bodyPr>
            <a:normAutofit/>
          </a:bodyPr>
          <a:lstStyle/>
          <a:p>
            <a:r>
              <a:rPr lang="en-US" b="1" dirty="0" smtClean="0"/>
              <a:t>Dosage Pellet </a:t>
            </a:r>
            <a:r>
              <a:rPr lang="en-US" dirty="0" smtClean="0"/>
              <a:t>Implants </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Drugs like insulin and heparin are highly administered in this form</a:t>
            </a:r>
          </a:p>
          <a:p>
            <a:endParaRPr lang="en-US" dirty="0"/>
          </a:p>
        </p:txBody>
      </p:sp>
      <p:sp>
        <p:nvSpPr>
          <p:cNvPr id="3" name="Title 2"/>
          <p:cNvSpPr>
            <a:spLocks noGrp="1"/>
          </p:cNvSpPr>
          <p:nvPr>
            <p:ph type="title"/>
          </p:nvPr>
        </p:nvSpPr>
        <p:spPr/>
        <p:txBody>
          <a:bodyPr/>
          <a:lstStyle/>
          <a:p>
            <a:r>
              <a:rPr lang="en-US" sz="4400" dirty="0" smtClean="0">
                <a:solidFill>
                  <a:srgbClr val="464646"/>
                </a:solidFill>
              </a:rPr>
              <a:t>Pressure Pump</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Differentiate </a:t>
            </a:r>
            <a:r>
              <a:rPr lang="en-US" dirty="0" err="1" smtClean="0"/>
              <a:t>powders,shake</a:t>
            </a:r>
            <a:r>
              <a:rPr lang="en-US" dirty="0" smtClean="0"/>
              <a:t> </a:t>
            </a:r>
            <a:r>
              <a:rPr lang="en-US" dirty="0" err="1" smtClean="0"/>
              <a:t>lotions,creams</a:t>
            </a:r>
            <a:r>
              <a:rPr lang="en-US" dirty="0" smtClean="0"/>
              <a:t>, </a:t>
            </a:r>
            <a:r>
              <a:rPr lang="en-US" dirty="0" err="1" smtClean="0"/>
              <a:t>emulsions,paste</a:t>
            </a:r>
            <a:r>
              <a:rPr lang="en-US" dirty="0" smtClean="0"/>
              <a:t> ointment</a:t>
            </a:r>
          </a:p>
          <a:p>
            <a:pPr>
              <a:buNone/>
            </a:pPr>
            <a:endParaRPr lang="en-US" dirty="0" smtClean="0"/>
          </a:p>
        </p:txBody>
      </p:sp>
      <p:sp>
        <p:nvSpPr>
          <p:cNvPr id="3" name="Title 2"/>
          <p:cNvSpPr>
            <a:spLocks noGrp="1"/>
          </p:cNvSpPr>
          <p:nvPr>
            <p:ph type="title"/>
          </p:nvPr>
        </p:nvSpPr>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b="1" dirty="0" smtClean="0"/>
              <a:t>Pharmacokinetics:  </a:t>
            </a:r>
            <a:r>
              <a:rPr lang="en-US" dirty="0" smtClean="0"/>
              <a:t>It is what the body does to the drug.</a:t>
            </a:r>
            <a:endParaRPr lang="en-US" b="1" dirty="0" smtClean="0"/>
          </a:p>
          <a:p>
            <a:r>
              <a:rPr lang="en-US" dirty="0" smtClean="0"/>
              <a:t>The characteristic of a drug (onset of action, intensity of effect and duration of action and time cause) are controlled by four fundamental pathways;</a:t>
            </a:r>
          </a:p>
          <a:p>
            <a:pPr marL="850392" lvl="1" indent="-457200">
              <a:buFont typeface="+mj-lt"/>
              <a:buAutoNum type="arabicPeriod"/>
            </a:pPr>
            <a:r>
              <a:rPr lang="en-US" dirty="0" smtClean="0"/>
              <a:t>Absorption of the drug from the site of administration that allows the agent access to the plasma</a:t>
            </a:r>
          </a:p>
          <a:p>
            <a:pPr marL="850392" lvl="1" indent="-457200">
              <a:buFont typeface="+mj-lt"/>
              <a:buAutoNum type="arabicPeriod"/>
            </a:pPr>
            <a:r>
              <a:rPr lang="en-US" dirty="0" smtClean="0"/>
              <a:t>Distribution from the plasma into the interstitial tissue and intracellular fluids, presented to the cells</a:t>
            </a:r>
          </a:p>
          <a:p>
            <a:pPr marL="850392" lvl="1" indent="-457200">
              <a:buFont typeface="+mj-lt"/>
              <a:buAutoNum type="arabicPeriod"/>
            </a:pPr>
            <a:r>
              <a:rPr lang="en-US" dirty="0" smtClean="0"/>
              <a:t>Metabolism occurs in the liver, kidneys or other tissues; this may alter the drugs function</a:t>
            </a:r>
          </a:p>
          <a:p>
            <a:pPr marL="850392" lvl="1" indent="-457200">
              <a:buFont typeface="+mj-lt"/>
              <a:buAutoNum type="arabicPeriod"/>
            </a:pPr>
            <a:r>
              <a:rPr lang="en-US" dirty="0" smtClean="0"/>
              <a:t>Excretion and Elimination occurs through the urine, bile, feces or expired air; this often involves some chemical change to the drug</a:t>
            </a:r>
          </a:p>
          <a:p>
            <a:pPr marL="594360" indent="-457200"/>
            <a:r>
              <a:rPr lang="en-US" dirty="0" smtClean="0"/>
              <a:t>The rate at which a drug reaches its site of action depends on its rate of absorption and distribution.</a:t>
            </a:r>
          </a:p>
        </p:txBody>
      </p:sp>
      <p:sp>
        <p:nvSpPr>
          <p:cNvPr id="4" name="Title 3"/>
          <p:cNvSpPr>
            <a:spLocks noGrp="1"/>
          </p:cNvSpPr>
          <p:nvPr>
            <p:ph type="title"/>
          </p:nvPr>
        </p:nvSpPr>
        <p:spPr/>
        <p:txBody>
          <a:bodyPr>
            <a:normAutofit/>
          </a:bodyPr>
          <a:lstStyle/>
          <a:p>
            <a:r>
              <a:rPr lang="en-US" dirty="0" smtClean="0"/>
              <a:t>Pharmacokinetics Process</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Pharmacokinetics in Therapy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The aim of drug treatment is to cure or control disease; appropriate drug requires a clear therapeutic indication. The right amount and dosage is required to achieve the therapeutic effects.</a:t>
            </a:r>
          </a:p>
          <a:p>
            <a:pPr lvl="0"/>
            <a:r>
              <a:rPr lang="en-US" dirty="0" smtClean="0"/>
              <a:t>All things are poison and nothing is without poison, only the right dosage permits it not to be a poison</a:t>
            </a:r>
          </a:p>
          <a:p>
            <a:pPr lvl="0"/>
            <a:r>
              <a:rPr lang="en-US" dirty="0" smtClean="0"/>
              <a:t>Pharmacokinetics describes the movement of a drug from ‘consumption’ (entry) to ‘</a:t>
            </a:r>
            <a:r>
              <a:rPr lang="en-US" dirty="0" err="1" smtClean="0"/>
              <a:t>ellimination</a:t>
            </a:r>
            <a:r>
              <a:rPr lang="en-US" dirty="0" smtClean="0"/>
              <a:t>’ (removal) and what the body does with the drug</a:t>
            </a:r>
          </a:p>
          <a:p>
            <a:pPr lvl="0"/>
            <a:r>
              <a:rPr lang="en-US" dirty="0" err="1" smtClean="0"/>
              <a:t>Pharmacodynamics</a:t>
            </a:r>
            <a:r>
              <a:rPr lang="en-US" dirty="0" smtClean="0"/>
              <a:t> describes how the drug works at the target tissue. What the drug does to the body </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2"/>
          <p:cNvPicPr>
            <a:picLocks noChangeAspect="1" noChangeArrowheads="1"/>
          </p:cNvPicPr>
          <p:nvPr/>
        </p:nvPicPr>
        <p:blipFill>
          <a:blip r:embed="rId2"/>
          <a:srcRect/>
          <a:stretch>
            <a:fillRect/>
          </a:stretch>
        </p:blipFill>
        <p:spPr bwMode="auto">
          <a:xfrm>
            <a:off x="838200" y="76200"/>
            <a:ext cx="7467600" cy="4876800"/>
          </a:xfrm>
          <a:prstGeom prst="rect">
            <a:avLst/>
          </a:prstGeom>
          <a:noFill/>
          <a:ln w="9525">
            <a:noFill/>
            <a:miter lim="800000"/>
            <a:headEnd/>
            <a:tailEnd/>
          </a:ln>
          <a:effectLst/>
        </p:spPr>
      </p:pic>
      <p:sp>
        <p:nvSpPr>
          <p:cNvPr id="3" name="Rectangle 2"/>
          <p:cNvSpPr/>
          <p:nvPr/>
        </p:nvSpPr>
        <p:spPr>
          <a:xfrm>
            <a:off x="0" y="5027474"/>
            <a:ext cx="9144000" cy="1754326"/>
          </a:xfrm>
          <a:prstGeom prst="rect">
            <a:avLst/>
          </a:prstGeom>
        </p:spPr>
        <p:txBody>
          <a:bodyPr wrap="square">
            <a:spAutoFit/>
          </a:bodyPr>
          <a:lstStyle/>
          <a:p>
            <a:r>
              <a:rPr lang="en-US" dirty="0" smtClean="0"/>
              <a:t>The relationship between dose and effect can be separated into pharmacokinetic (dose concentration)and </a:t>
            </a:r>
            <a:r>
              <a:rPr lang="en-US" dirty="0" err="1" smtClean="0"/>
              <a:t>pharmacodynamic</a:t>
            </a:r>
            <a:r>
              <a:rPr lang="en-US" dirty="0" smtClean="0"/>
              <a:t> (concentration-effect) components. Concentration </a:t>
            </a:r>
            <a:r>
              <a:rPr lang="en-US" dirty="0" err="1" smtClean="0"/>
              <a:t>providesthe</a:t>
            </a:r>
            <a:r>
              <a:rPr lang="en-US" dirty="0" smtClean="0"/>
              <a:t> link between pharmacokinetics and </a:t>
            </a:r>
            <a:r>
              <a:rPr lang="en-US" dirty="0" err="1" smtClean="0"/>
              <a:t>pharmacodynamics</a:t>
            </a:r>
            <a:r>
              <a:rPr lang="en-US" dirty="0" smtClean="0"/>
              <a:t> and is the focus of the target concentration approach to rational dosing. The three primary processes of pharmacokinetics are absorption, distribution, and elimination.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514350" indent="-514350">
              <a:buFont typeface="+mj-lt"/>
              <a:buAutoNum type="arabicPeriod"/>
            </a:pPr>
            <a:r>
              <a:rPr lang="en-US" b="1" dirty="0" smtClean="0"/>
              <a:t>Trade/Brand Name: </a:t>
            </a:r>
            <a:r>
              <a:rPr lang="en-US" dirty="0" smtClean="0"/>
              <a:t>This is the name given to a drug by a company and is normally the name of the discoverer of the drug and is named by the pharmaceutical name e.g. </a:t>
            </a:r>
            <a:r>
              <a:rPr lang="en-US" dirty="0" err="1" smtClean="0"/>
              <a:t>Panadol</a:t>
            </a:r>
            <a:r>
              <a:rPr lang="en-US" dirty="0" smtClean="0"/>
              <a:t> having different names like </a:t>
            </a:r>
            <a:r>
              <a:rPr lang="en-US" dirty="0" err="1" smtClean="0"/>
              <a:t>Dawanol</a:t>
            </a:r>
            <a:r>
              <a:rPr lang="en-US" dirty="0" smtClean="0"/>
              <a:t> but the drug has the same active compound.</a:t>
            </a:r>
            <a:endParaRPr lang="en-US" b="1" dirty="0" smtClean="0"/>
          </a:p>
          <a:p>
            <a:pPr marL="514350" indent="-514350">
              <a:buFont typeface="+mj-lt"/>
              <a:buAutoNum type="arabicPeriod"/>
            </a:pPr>
            <a:endParaRPr lang="en-US" b="1" dirty="0" smtClean="0"/>
          </a:p>
          <a:p>
            <a:pPr marL="514350" indent="-514350">
              <a:buFont typeface="+mj-lt"/>
              <a:buAutoNum type="arabicPeriod"/>
            </a:pPr>
            <a:r>
              <a:rPr lang="en-US" b="1" dirty="0" smtClean="0"/>
              <a:t>Generic Name / International nonproprietary names (INN, „generic“ names: </a:t>
            </a:r>
            <a:r>
              <a:rPr lang="en-US" dirty="0" smtClean="0"/>
              <a:t>The name of the active compound of a drug e.g. for </a:t>
            </a:r>
            <a:r>
              <a:rPr lang="en-US" dirty="0" err="1" smtClean="0"/>
              <a:t>Panadol</a:t>
            </a:r>
            <a:r>
              <a:rPr lang="en-US" dirty="0" smtClean="0"/>
              <a:t> it is called </a:t>
            </a:r>
            <a:r>
              <a:rPr lang="en-US" dirty="0" err="1" smtClean="0"/>
              <a:t>Paracetamol</a:t>
            </a:r>
            <a:r>
              <a:rPr lang="en-US" dirty="0" smtClean="0"/>
              <a:t>.</a:t>
            </a:r>
          </a:p>
          <a:p>
            <a:pPr marL="514350" indent="-514350">
              <a:buFont typeface="+mj-lt"/>
              <a:buAutoNum type="arabicPeriod"/>
            </a:pPr>
            <a:endParaRPr lang="en-US" b="1" dirty="0" smtClean="0"/>
          </a:p>
          <a:p>
            <a:pPr marL="514350" indent="-514350">
              <a:buFont typeface="+mj-lt"/>
              <a:buAutoNum type="arabicPeriod"/>
            </a:pPr>
            <a:r>
              <a:rPr lang="en-US" b="1" dirty="0" smtClean="0"/>
              <a:t>Chemical Name: </a:t>
            </a:r>
            <a:r>
              <a:rPr lang="en-US" dirty="0" smtClean="0"/>
              <a:t>Name of a drug according to its chemical composition e.g. for </a:t>
            </a:r>
            <a:r>
              <a:rPr lang="en-US" dirty="0" err="1" smtClean="0"/>
              <a:t>Panadol</a:t>
            </a:r>
            <a:r>
              <a:rPr lang="en-US" dirty="0" smtClean="0"/>
              <a:t> its </a:t>
            </a:r>
            <a:r>
              <a:rPr lang="en-US" dirty="0" err="1" smtClean="0"/>
              <a:t>Paraaminiphenol</a:t>
            </a:r>
            <a:r>
              <a:rPr lang="en-US" dirty="0" smtClean="0"/>
              <a:t>.</a:t>
            </a:r>
          </a:p>
          <a:p>
            <a:pPr marL="514350" indent="-514350">
              <a:buFont typeface="+mj-lt"/>
              <a:buAutoNum type="arabicPeriod"/>
            </a:pPr>
            <a:endParaRPr lang="en-US" b="1" dirty="0" smtClean="0"/>
          </a:p>
          <a:p>
            <a:pPr marL="514350" indent="-514350">
              <a:buFont typeface="+mj-lt"/>
              <a:buAutoNum type="arabicPeriod"/>
            </a:pPr>
            <a:r>
              <a:rPr lang="en-US" b="1" dirty="0" smtClean="0"/>
              <a:t>Official Name: </a:t>
            </a:r>
            <a:r>
              <a:rPr lang="en-US" dirty="0" smtClean="0"/>
              <a:t>Is an alternative name e.g. for </a:t>
            </a:r>
            <a:r>
              <a:rPr lang="en-US" dirty="0" err="1" smtClean="0"/>
              <a:t>panadol</a:t>
            </a:r>
            <a:r>
              <a:rPr lang="en-US" dirty="0" smtClean="0"/>
              <a:t> is Acetaminophen.</a:t>
            </a:r>
          </a:p>
        </p:txBody>
      </p:sp>
      <p:sp>
        <p:nvSpPr>
          <p:cNvPr id="3" name="Title 2"/>
          <p:cNvSpPr>
            <a:spLocks noGrp="1"/>
          </p:cNvSpPr>
          <p:nvPr>
            <p:ph type="title"/>
          </p:nvPr>
        </p:nvSpPr>
        <p:spPr/>
        <p:txBody>
          <a:bodyPr/>
          <a:lstStyle/>
          <a:p>
            <a:r>
              <a:rPr lang="en-US" dirty="0" smtClean="0"/>
              <a:t>Naming of Drugs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228600"/>
            <a:ext cx="8382000" cy="5778691"/>
          </a:xfrm>
        </p:spPr>
        <p:txBody>
          <a:bodyPr/>
          <a:lstStyle/>
          <a:p>
            <a:pPr>
              <a:buNone/>
            </a:pPr>
            <a:r>
              <a:rPr lang="en-US" dirty="0" smtClean="0"/>
              <a:t>Example</a:t>
            </a:r>
          </a:p>
          <a:p>
            <a:r>
              <a:rPr lang="en-US" dirty="0" smtClean="0"/>
              <a:t>Trade name- </a:t>
            </a:r>
            <a:r>
              <a:rPr lang="en-US" dirty="0" err="1" smtClean="0"/>
              <a:t>Tetracin</a:t>
            </a:r>
            <a:r>
              <a:rPr lang="en-US" dirty="0" smtClean="0"/>
              <a:t>, </a:t>
            </a:r>
            <a:r>
              <a:rPr lang="en-US" dirty="0" err="1" smtClean="0"/>
              <a:t>Acromycin</a:t>
            </a:r>
            <a:r>
              <a:rPr lang="en-US" dirty="0" smtClean="0"/>
              <a:t>, </a:t>
            </a:r>
            <a:r>
              <a:rPr lang="en-US" dirty="0" err="1" smtClean="0"/>
              <a:t>Paramycin</a:t>
            </a:r>
            <a:endParaRPr lang="en-US" dirty="0" smtClean="0"/>
          </a:p>
          <a:p>
            <a:r>
              <a:rPr lang="en-US" dirty="0" smtClean="0"/>
              <a:t>Official name- Tetracycline HCL</a:t>
            </a:r>
          </a:p>
          <a:p>
            <a:r>
              <a:rPr lang="en-US" dirty="0" smtClean="0"/>
              <a:t>Chemical name- 4- </a:t>
            </a:r>
            <a:r>
              <a:rPr lang="en-US" dirty="0" err="1" smtClean="0"/>
              <a:t>dimethyamino</a:t>
            </a:r>
            <a:r>
              <a:rPr lang="en-US" dirty="0" smtClean="0"/>
              <a:t>- 1,4, 4a, 5, 5a, 6, 11, 12, </a:t>
            </a:r>
            <a:r>
              <a:rPr lang="en-US" dirty="0" err="1" smtClean="0"/>
              <a:t>Octahydro</a:t>
            </a:r>
            <a:r>
              <a:rPr lang="en-US" dirty="0" smtClean="0"/>
              <a:t> 3,6, 10, 12,12a, </a:t>
            </a:r>
            <a:r>
              <a:rPr lang="en-US" dirty="0" err="1" smtClean="0"/>
              <a:t>Pentahydroxymethyl</a:t>
            </a:r>
            <a:r>
              <a:rPr lang="en-US" dirty="0" smtClean="0"/>
              <a:t> 1,1, 11 </a:t>
            </a:r>
            <a:r>
              <a:rPr lang="en-US" dirty="0" err="1" smtClean="0"/>
              <a:t>dioxo</a:t>
            </a:r>
            <a:r>
              <a:rPr lang="en-US" dirty="0" smtClean="0"/>
              <a:t>- 2, </a:t>
            </a:r>
            <a:r>
              <a:rPr lang="en-US" dirty="0" err="1" smtClean="0"/>
              <a:t>haphadoxyline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0"/>
            <a:ext cx="9144000" cy="6858000"/>
          </a:xfrm>
          <a:blipFill>
            <a:blip r:embed="rId2"/>
            <a:tile tx="0" ty="0" sx="100000" sy="100000" flip="none" algn="tl"/>
          </a:blipFill>
        </p:spPr>
        <p:txBody>
          <a:bodyPr>
            <a:normAutofit/>
          </a:bodyPr>
          <a:lstStyle/>
          <a:p>
            <a:pPr lvl="1">
              <a:lnSpc>
                <a:spcPct val="80000"/>
              </a:lnSpc>
              <a:buFontTx/>
              <a:buNone/>
            </a:pPr>
            <a:endParaRPr lang="en-GB" sz="800" dirty="0" smtClean="0"/>
          </a:p>
          <a:p>
            <a:pPr>
              <a:lnSpc>
                <a:spcPct val="80000"/>
              </a:lnSpc>
            </a:pPr>
            <a:r>
              <a:rPr lang="en-GB" sz="1600" dirty="0" smtClean="0">
                <a:solidFill>
                  <a:srgbClr val="FFC000"/>
                </a:solidFill>
              </a:rPr>
              <a:t>Why you should be familiar with the basic properties of pharmaceutical dosage forms?</a:t>
            </a:r>
          </a:p>
          <a:p>
            <a:pPr>
              <a:lnSpc>
                <a:spcPct val="80000"/>
              </a:lnSpc>
              <a:buFont typeface="Wingdings" pitchFamily="2" charset="2"/>
              <a:buNone/>
            </a:pPr>
            <a:endParaRPr lang="en-GB" sz="700" dirty="0" smtClean="0">
              <a:solidFill>
                <a:srgbClr val="CCFF99"/>
              </a:solidFill>
            </a:endParaRPr>
          </a:p>
          <a:p>
            <a:pPr>
              <a:lnSpc>
                <a:spcPct val="80000"/>
              </a:lnSpc>
            </a:pPr>
            <a:r>
              <a:rPr lang="en-GB" sz="1800" dirty="0" smtClean="0">
                <a:solidFill>
                  <a:schemeClr val="hlink"/>
                </a:solidFill>
              </a:rPr>
              <a:t>Direct clinical use of the active drug substances „as they are“ is rare due to the number of good reasons:</a:t>
            </a:r>
          </a:p>
          <a:p>
            <a:pPr>
              <a:lnSpc>
                <a:spcPct val="80000"/>
              </a:lnSpc>
              <a:buFont typeface="Wingdings" pitchFamily="2" charset="2"/>
              <a:buNone/>
            </a:pPr>
            <a:endParaRPr lang="en-GB" sz="700" dirty="0" smtClean="0">
              <a:solidFill>
                <a:schemeClr val="hlink"/>
              </a:solidFill>
            </a:endParaRPr>
          </a:p>
          <a:p>
            <a:pPr lvl="1">
              <a:lnSpc>
                <a:spcPct val="80000"/>
              </a:lnSpc>
            </a:pPr>
            <a:r>
              <a:rPr lang="en-GB" sz="1600" dirty="0" smtClean="0"/>
              <a:t>API </a:t>
            </a:r>
            <a:r>
              <a:rPr lang="en-GB" sz="1600" u="sng" dirty="0" smtClean="0"/>
              <a:t>handling</a:t>
            </a:r>
            <a:r>
              <a:rPr lang="en-GB" sz="1600" dirty="0" smtClean="0"/>
              <a:t> can be difficult or impossible (e.g., low mg and </a:t>
            </a:r>
            <a:r>
              <a:rPr lang="en-GB" sz="1600" dirty="0" smtClean="0">
                <a:sym typeface="Symbol" pitchFamily="18" charset="2"/>
              </a:rPr>
              <a:t>g </a:t>
            </a:r>
            <a:r>
              <a:rPr lang="en-GB" sz="1600" dirty="0" smtClean="0"/>
              <a:t>doses)</a:t>
            </a:r>
          </a:p>
          <a:p>
            <a:pPr lvl="1">
              <a:lnSpc>
                <a:spcPct val="80000"/>
              </a:lnSpc>
            </a:pPr>
            <a:r>
              <a:rPr lang="en-GB" sz="1600" dirty="0" smtClean="0"/>
              <a:t>Accurate drug </a:t>
            </a:r>
            <a:r>
              <a:rPr lang="en-GB" sz="1600" u="sng" dirty="0" smtClean="0"/>
              <a:t>dosing</a:t>
            </a:r>
            <a:r>
              <a:rPr lang="en-GB" sz="1600" dirty="0" smtClean="0"/>
              <a:t> can be difficult or impossible</a:t>
            </a:r>
          </a:p>
          <a:p>
            <a:pPr lvl="1">
              <a:lnSpc>
                <a:spcPct val="80000"/>
              </a:lnSpc>
            </a:pPr>
            <a:r>
              <a:rPr lang="en-GB" sz="1600" dirty="0" smtClean="0"/>
              <a:t>API </a:t>
            </a:r>
            <a:r>
              <a:rPr lang="en-GB" sz="1600" u="sng" dirty="0" smtClean="0"/>
              <a:t>administration</a:t>
            </a:r>
            <a:r>
              <a:rPr lang="en-GB" sz="1600" dirty="0" smtClean="0"/>
              <a:t> can be impractical, unfeasible or not according to the therapeutically aims</a:t>
            </a:r>
          </a:p>
          <a:p>
            <a:pPr lvl="1">
              <a:lnSpc>
                <a:spcPct val="80000"/>
              </a:lnSpc>
            </a:pPr>
            <a:r>
              <a:rPr lang="en-GB" sz="1600" dirty="0" smtClean="0"/>
              <a:t>Some API can benefit from </a:t>
            </a:r>
            <a:r>
              <a:rPr lang="en-GB" sz="1600" u="sng" dirty="0" smtClean="0"/>
              <a:t>reducing the exposure</a:t>
            </a:r>
            <a:r>
              <a:rPr lang="en-GB" sz="1600" dirty="0" smtClean="0"/>
              <a:t> to the environmental factors (light, moisture…), or they need to be chemically </a:t>
            </a:r>
            <a:r>
              <a:rPr lang="en-GB" sz="1600" u="sng" dirty="0" smtClean="0"/>
              <a:t>stabilised</a:t>
            </a:r>
            <a:r>
              <a:rPr lang="en-GB" sz="1600" dirty="0" smtClean="0"/>
              <a:t> due to the inherent chemical instability</a:t>
            </a:r>
          </a:p>
          <a:p>
            <a:pPr lvl="1">
              <a:lnSpc>
                <a:spcPct val="80000"/>
              </a:lnSpc>
            </a:pPr>
            <a:r>
              <a:rPr lang="en-GB" sz="1600" dirty="0" smtClean="0"/>
              <a:t>API can be </a:t>
            </a:r>
            <a:r>
              <a:rPr lang="en-GB" sz="1600" u="sng" dirty="0" smtClean="0"/>
              <a:t>degraded</a:t>
            </a:r>
            <a:r>
              <a:rPr lang="en-GB" sz="1600" dirty="0" smtClean="0"/>
              <a:t> at the site of administration (e.g., low pH in stomach)</a:t>
            </a:r>
          </a:p>
          <a:p>
            <a:pPr lvl="1">
              <a:lnSpc>
                <a:spcPct val="80000"/>
              </a:lnSpc>
            </a:pPr>
            <a:r>
              <a:rPr lang="en-GB" sz="1600" dirty="0" smtClean="0"/>
              <a:t>API may cause </a:t>
            </a:r>
            <a:r>
              <a:rPr lang="en-GB" sz="1600" u="sng" dirty="0" smtClean="0"/>
              <a:t>local irritations or injury</a:t>
            </a:r>
            <a:r>
              <a:rPr lang="en-GB" sz="1600" dirty="0" smtClean="0"/>
              <a:t> when they are present at high concentrations at the site of administration</a:t>
            </a:r>
          </a:p>
          <a:p>
            <a:pPr lvl="1">
              <a:lnSpc>
                <a:spcPct val="80000"/>
              </a:lnSpc>
            </a:pPr>
            <a:r>
              <a:rPr lang="en-GB" sz="1600" dirty="0" smtClean="0"/>
              <a:t>API can have unpleasant </a:t>
            </a:r>
            <a:r>
              <a:rPr lang="en-GB" sz="1600" u="sng" dirty="0" err="1" smtClean="0"/>
              <a:t>organoleptic</a:t>
            </a:r>
            <a:r>
              <a:rPr lang="en-GB" sz="1600" u="sng" dirty="0" smtClean="0"/>
              <a:t> qualities</a:t>
            </a:r>
            <a:r>
              <a:rPr lang="en-GB" sz="1600" dirty="0" smtClean="0"/>
              <a:t> (taste, smell – compliance!)</a:t>
            </a:r>
          </a:p>
          <a:p>
            <a:pPr lvl="1">
              <a:lnSpc>
                <a:spcPct val="80000"/>
              </a:lnSpc>
            </a:pPr>
            <a:r>
              <a:rPr lang="en-GB" sz="1600" dirty="0" smtClean="0"/>
              <a:t>Administration of active substance would mean to have </a:t>
            </a:r>
            <a:r>
              <a:rPr lang="en-GB" sz="1600" u="sng" dirty="0" smtClean="0"/>
              <a:t>no chance for modification (improvement) of its PK profile</a:t>
            </a:r>
          </a:p>
          <a:p>
            <a:pPr lvl="1">
              <a:lnSpc>
                <a:spcPct val="80000"/>
              </a:lnSpc>
              <a:buFontTx/>
              <a:buNone/>
            </a:pPr>
            <a:endParaRPr lang="en-GB" sz="800" u="sng" dirty="0" smtClean="0"/>
          </a:p>
          <a:p>
            <a:pPr>
              <a:lnSpc>
                <a:spcPct val="80000"/>
              </a:lnSpc>
            </a:pPr>
            <a:r>
              <a:rPr lang="en-GB" sz="1600" dirty="0" smtClean="0"/>
              <a:t>Besides the choice of the </a:t>
            </a:r>
            <a:r>
              <a:rPr lang="en-GB" sz="1600" u="sng" dirty="0" smtClean="0"/>
              <a:t>active drug substance</a:t>
            </a:r>
            <a:r>
              <a:rPr lang="en-GB" sz="1600" dirty="0" smtClean="0"/>
              <a:t>, you need to also make a responsible decision regarding </a:t>
            </a:r>
            <a:r>
              <a:rPr lang="en-GB" sz="1600" u="sng" dirty="0" smtClean="0"/>
              <a:t>the route of administration</a:t>
            </a:r>
            <a:r>
              <a:rPr lang="en-GB" sz="1600" dirty="0" smtClean="0"/>
              <a:t> and the </a:t>
            </a:r>
            <a:r>
              <a:rPr lang="en-GB" sz="1600" u="sng" dirty="0" smtClean="0">
                <a:solidFill>
                  <a:schemeClr val="hlink"/>
                </a:solidFill>
              </a:rPr>
              <a:t>DOSAGE FORM</a:t>
            </a:r>
            <a:r>
              <a:rPr lang="en-GB" sz="1600" dirty="0" smtClean="0"/>
              <a:t> (drug delivery system) – wrong choice can cause failure of therapy</a:t>
            </a:r>
          </a:p>
          <a:p>
            <a:pPr>
              <a:lnSpc>
                <a:spcPct val="80000"/>
              </a:lnSpc>
            </a:pPr>
            <a:r>
              <a:rPr lang="en-GB" sz="1600" dirty="0" smtClean="0"/>
              <a:t>You should also be able </a:t>
            </a:r>
            <a:r>
              <a:rPr lang="en-GB" sz="1600" u="sng" dirty="0" smtClean="0">
                <a:solidFill>
                  <a:schemeClr val="hlink"/>
                </a:solidFill>
              </a:rPr>
              <a:t>to handle and administer</a:t>
            </a:r>
            <a:r>
              <a:rPr lang="en-GB" sz="1600" dirty="0" smtClean="0"/>
              <a:t> the drug properly or </a:t>
            </a:r>
            <a:r>
              <a:rPr lang="en-GB" sz="1600" u="sng" dirty="0" smtClean="0">
                <a:solidFill>
                  <a:schemeClr val="hlink"/>
                </a:solidFill>
              </a:rPr>
              <a:t>advise the patient</a:t>
            </a:r>
            <a:r>
              <a:rPr lang="en-GB" sz="1600" dirty="0" smtClean="0"/>
              <a:t> about it – wrong use can cause failure of therapy</a:t>
            </a:r>
            <a:endParaRPr lang="en-GB" sz="1600" dirty="0" smtClean="0">
              <a:sym typeface="Symbol" pitchFamily="18" charset="2"/>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15888"/>
            <a:ext cx="8229600" cy="1143000"/>
          </a:xfrm>
        </p:spPr>
        <p:txBody>
          <a:bodyPr/>
          <a:lstStyle/>
          <a:p>
            <a:r>
              <a:rPr lang="en-GB" sz="3200" dirty="0"/>
              <a:t>From drug substance to </a:t>
            </a:r>
            <a:br>
              <a:rPr lang="en-GB" sz="3200" dirty="0"/>
            </a:br>
            <a:r>
              <a:rPr lang="en-GB" sz="3200" dirty="0"/>
              <a:t>pharmaceutical preparation</a:t>
            </a:r>
          </a:p>
        </p:txBody>
      </p:sp>
      <p:sp>
        <p:nvSpPr>
          <p:cNvPr id="26627" name="Rectangle 3"/>
          <p:cNvSpPr>
            <a:spLocks noGrp="1" noChangeArrowheads="1"/>
          </p:cNvSpPr>
          <p:nvPr>
            <p:ph type="body" idx="1"/>
          </p:nvPr>
        </p:nvSpPr>
        <p:spPr>
          <a:xfrm>
            <a:off x="179388" y="1219200"/>
            <a:ext cx="8964612" cy="5883275"/>
          </a:xfrm>
        </p:spPr>
        <p:txBody>
          <a:bodyPr/>
          <a:lstStyle/>
          <a:p>
            <a:pPr marL="361950" indent="-255588">
              <a:lnSpc>
                <a:spcPct val="80000"/>
              </a:lnSpc>
              <a:tabLst>
                <a:tab pos="627063" algn="l"/>
              </a:tabLst>
            </a:pPr>
            <a:endParaRPr lang="en-GB" sz="1600" dirty="0">
              <a:solidFill>
                <a:schemeClr val="hlink"/>
              </a:solidFill>
            </a:endParaRPr>
          </a:p>
          <a:p>
            <a:pPr marL="361950" indent="-255588">
              <a:lnSpc>
                <a:spcPct val="80000"/>
              </a:lnSpc>
              <a:tabLst>
                <a:tab pos="627063" algn="l"/>
              </a:tabLst>
            </a:pPr>
            <a:r>
              <a:rPr lang="en-GB" sz="1800" dirty="0" err="1" smtClean="0">
                <a:solidFill>
                  <a:schemeClr val="hlink"/>
                </a:solidFill>
              </a:rPr>
              <a:t>Excipients</a:t>
            </a:r>
            <a:r>
              <a:rPr lang="en-GB" sz="1800" dirty="0" smtClean="0"/>
              <a:t> </a:t>
            </a:r>
            <a:r>
              <a:rPr lang="en-GB" sz="1800" dirty="0"/>
              <a:t>(inactive pharmaceutical ingredients)</a:t>
            </a:r>
          </a:p>
          <a:p>
            <a:pPr marL="809625" lvl="1" indent="-266700">
              <a:lnSpc>
                <a:spcPct val="80000"/>
              </a:lnSpc>
              <a:tabLst>
                <a:tab pos="627063" algn="l"/>
              </a:tabLst>
            </a:pPr>
            <a:r>
              <a:rPr lang="en-GB" sz="1600" dirty="0"/>
              <a:t>Technological, biopharmaceutical and/or stability reasons</a:t>
            </a:r>
            <a:endParaRPr lang="cs-CZ" sz="1600" dirty="0"/>
          </a:p>
          <a:p>
            <a:pPr marL="809625" lvl="1" indent="-266700">
              <a:lnSpc>
                <a:spcPct val="80000"/>
              </a:lnSpc>
              <a:tabLst>
                <a:tab pos="627063" algn="l"/>
              </a:tabLst>
            </a:pPr>
            <a:r>
              <a:rPr lang="en-GB" sz="1600" dirty="0"/>
              <a:t>Diluents/fillers, binders, lubricants, d</a:t>
            </a:r>
            <a:r>
              <a:rPr lang="cs-CZ" sz="1600" dirty="0"/>
              <a:t>e</a:t>
            </a:r>
            <a:r>
              <a:rPr lang="en-GB" sz="1600" dirty="0" err="1"/>
              <a:t>sintegrants</a:t>
            </a:r>
            <a:r>
              <a:rPr lang="en-GB" sz="1600" dirty="0"/>
              <a:t>, coatings, </a:t>
            </a:r>
            <a:r>
              <a:rPr lang="en-GB" sz="1600" dirty="0" err="1"/>
              <a:t>preservants</a:t>
            </a:r>
            <a:r>
              <a:rPr lang="en-GB" sz="1600" dirty="0"/>
              <a:t> and stabilizers, colorants and flavourings</a:t>
            </a:r>
          </a:p>
          <a:p>
            <a:pPr marL="809625" lvl="1" indent="-266700">
              <a:lnSpc>
                <a:spcPct val="80000"/>
              </a:lnSpc>
              <a:tabLst>
                <a:tab pos="627063" algn="l"/>
              </a:tabLst>
            </a:pPr>
            <a:r>
              <a:rPr lang="en-GB" sz="1600" dirty="0"/>
              <a:t>Should always be stated in SPC (important in the case of allergies)</a:t>
            </a:r>
          </a:p>
          <a:p>
            <a:pPr marL="809625" lvl="1" indent="-266700">
              <a:lnSpc>
                <a:spcPct val="80000"/>
              </a:lnSpc>
              <a:buFontTx/>
              <a:buNone/>
              <a:tabLst>
                <a:tab pos="627063" algn="l"/>
              </a:tabLst>
            </a:pPr>
            <a:endParaRPr lang="en-GB" sz="900" dirty="0"/>
          </a:p>
          <a:p>
            <a:pPr marL="361950" indent="-255588">
              <a:lnSpc>
                <a:spcPct val="80000"/>
              </a:lnSpc>
              <a:tabLst>
                <a:tab pos="627063" algn="l"/>
              </a:tabLst>
            </a:pPr>
            <a:r>
              <a:rPr lang="en-GB" sz="1800" dirty="0">
                <a:solidFill>
                  <a:schemeClr val="hlink"/>
                </a:solidFill>
              </a:rPr>
              <a:t>Pharmaceutical dosage form</a:t>
            </a:r>
          </a:p>
          <a:p>
            <a:pPr marL="809625" lvl="1" indent="-266700">
              <a:lnSpc>
                <a:spcPct val="80000"/>
              </a:lnSpc>
              <a:tabLst>
                <a:tab pos="627063" algn="l"/>
              </a:tabLst>
            </a:pPr>
            <a:r>
              <a:rPr lang="en-GB" sz="1600" dirty="0"/>
              <a:t>determines </a:t>
            </a:r>
            <a:r>
              <a:rPr lang="en-GB" sz="1600" dirty="0">
                <a:effectLst/>
              </a:rPr>
              <a:t>the physical form of the final pharmaceutical preparation</a:t>
            </a:r>
          </a:p>
          <a:p>
            <a:pPr marL="809625" lvl="1" indent="-266700">
              <a:lnSpc>
                <a:spcPct val="80000"/>
              </a:lnSpc>
              <a:tabLst>
                <a:tab pos="627063" algn="l"/>
              </a:tabLst>
            </a:pPr>
            <a:r>
              <a:rPr lang="en-GB" sz="1600" dirty="0"/>
              <a:t>is a drug delivery system which is formed by technological processing (drug formulation)</a:t>
            </a:r>
          </a:p>
          <a:p>
            <a:pPr marL="809625" lvl="1" indent="-266700">
              <a:lnSpc>
                <a:spcPct val="80000"/>
              </a:lnSpc>
              <a:tabLst>
                <a:tab pos="627063" algn="l"/>
              </a:tabLst>
            </a:pPr>
            <a:r>
              <a:rPr lang="en-GB" sz="1600" dirty="0"/>
              <a:t>must reflect therapeutic intentions, route of administrations, dosing etc.</a:t>
            </a:r>
          </a:p>
          <a:p>
            <a:pPr marL="361950" indent="-255588">
              <a:lnSpc>
                <a:spcPct val="80000"/>
              </a:lnSpc>
              <a:buFont typeface="Wingdings" pitchFamily="2" charset="2"/>
              <a:buNone/>
              <a:tabLst>
                <a:tab pos="627063" algn="l"/>
              </a:tabLst>
            </a:pPr>
            <a:endParaRPr lang="en-GB" sz="700" dirty="0"/>
          </a:p>
          <a:p>
            <a:pPr marL="361950" indent="-255588">
              <a:lnSpc>
                <a:spcPct val="80000"/>
              </a:lnSpc>
              <a:tabLst>
                <a:tab pos="627063" algn="l"/>
              </a:tabLst>
            </a:pPr>
            <a:r>
              <a:rPr lang="en-GB" sz="1800" dirty="0">
                <a:solidFill>
                  <a:schemeClr val="hlink"/>
                </a:solidFill>
              </a:rPr>
              <a:t>Pharmaceutical preparation (PP)</a:t>
            </a:r>
          </a:p>
          <a:p>
            <a:pPr marL="809625" lvl="1" indent="-266700">
              <a:lnSpc>
                <a:spcPct val="80000"/>
              </a:lnSpc>
              <a:tabLst>
                <a:tab pos="627063" algn="l"/>
              </a:tabLst>
            </a:pPr>
            <a:r>
              <a:rPr lang="en-GB" sz="1800" dirty="0"/>
              <a:t>particular pharmaceutical product containing active and inactive pharmaceutical ingredients formulated into the particular dosage form.</a:t>
            </a:r>
          </a:p>
          <a:p>
            <a:pPr marL="809625" lvl="1" indent="-266700">
              <a:lnSpc>
                <a:spcPct val="80000"/>
              </a:lnSpc>
              <a:tabLst>
                <a:tab pos="627063" algn="l"/>
              </a:tabLst>
            </a:pPr>
            <a:r>
              <a:rPr lang="en-GB" sz="1800" dirty="0"/>
              <a:t>Packed and labelled appropriately</a:t>
            </a:r>
          </a:p>
          <a:p>
            <a:pPr marL="809625" lvl="1" indent="-266700">
              <a:lnSpc>
                <a:spcPct val="80000"/>
              </a:lnSpc>
              <a:tabLst>
                <a:tab pos="627063" algn="l"/>
              </a:tabLst>
            </a:pPr>
            <a:r>
              <a:rPr lang="en-GB" sz="1800" dirty="0"/>
              <a:t>Two major types of PP according the origin: </a:t>
            </a:r>
          </a:p>
          <a:p>
            <a:pPr marL="1322388" lvl="2">
              <a:lnSpc>
                <a:spcPct val="80000"/>
              </a:lnSpc>
              <a:tabLst>
                <a:tab pos="627063" algn="l"/>
              </a:tabLst>
            </a:pPr>
            <a:r>
              <a:rPr lang="cs-CZ" sz="1600" dirty="0">
                <a:solidFill>
                  <a:schemeClr val="accent1"/>
                </a:solidFill>
              </a:rPr>
              <a:t>M</a:t>
            </a:r>
            <a:r>
              <a:rPr lang="en-GB" sz="1600" dirty="0" err="1">
                <a:solidFill>
                  <a:schemeClr val="accent1"/>
                </a:solidFill>
              </a:rPr>
              <a:t>anufactured</a:t>
            </a:r>
            <a:r>
              <a:rPr lang="en-GB" sz="1600" dirty="0"/>
              <a:t> in large scales by pharmaceutical industry (original and generic preparations)</a:t>
            </a:r>
          </a:p>
          <a:p>
            <a:pPr marL="1322388" lvl="2">
              <a:lnSpc>
                <a:spcPct val="80000"/>
              </a:lnSpc>
              <a:tabLst>
                <a:tab pos="627063" algn="l"/>
              </a:tabLst>
            </a:pPr>
            <a:r>
              <a:rPr lang="en-GB" sz="1600" dirty="0">
                <a:solidFill>
                  <a:schemeClr val="accent1"/>
                </a:solidFill>
              </a:rPr>
              <a:t>Compounded</a:t>
            </a:r>
            <a:r>
              <a:rPr lang="en-GB" sz="1600" dirty="0"/>
              <a:t> individually in compounding pharmacies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457200" y="1481328"/>
            <a:ext cx="8229600" cy="4995672"/>
          </a:xfrm>
        </p:spPr>
        <p:txBody>
          <a:bodyPr>
            <a:normAutofit fontScale="92500" lnSpcReduction="20000"/>
          </a:bodyPr>
          <a:lstStyle/>
          <a:p>
            <a:pPr marL="361950" indent="-361950">
              <a:lnSpc>
                <a:spcPct val="80000"/>
              </a:lnSpc>
              <a:tabLst>
                <a:tab pos="266700" algn="l"/>
              </a:tabLst>
            </a:pPr>
            <a:r>
              <a:rPr lang="en-GB" sz="1600" dirty="0" smtClean="0"/>
              <a:t>Currently </a:t>
            </a:r>
            <a:r>
              <a:rPr lang="en-GB" sz="1600" dirty="0"/>
              <a:t>certainly the most frequent and favourable approach</a:t>
            </a:r>
          </a:p>
          <a:p>
            <a:pPr marL="361950" indent="-361950">
              <a:lnSpc>
                <a:spcPct val="80000"/>
              </a:lnSpc>
              <a:tabLst>
                <a:tab pos="266700" algn="l"/>
              </a:tabLst>
            </a:pPr>
            <a:r>
              <a:rPr lang="en-GB" sz="1600" dirty="0"/>
              <a:t>MUST be approved by national authority (FDA, SUKL…); in the EU - there is an important role of central authority (EMEA)</a:t>
            </a:r>
          </a:p>
          <a:p>
            <a:pPr marL="361950" indent="-361950">
              <a:lnSpc>
                <a:spcPct val="80000"/>
              </a:lnSpc>
              <a:tabLst>
                <a:tab pos="266700" algn="l"/>
              </a:tabLst>
            </a:pPr>
            <a:r>
              <a:rPr lang="en-GB" sz="1600" dirty="0"/>
              <a:t>Rigorous quality control (QC) and quality assurance (QA) during manufacturing - with surveillance of national authorities to ensure the safety and effectiveness</a:t>
            </a:r>
          </a:p>
          <a:p>
            <a:pPr marL="361950" indent="-361950">
              <a:lnSpc>
                <a:spcPct val="80000"/>
              </a:lnSpc>
              <a:buFont typeface="Wingdings" pitchFamily="2" charset="2"/>
              <a:buNone/>
              <a:tabLst>
                <a:tab pos="266700" algn="l"/>
              </a:tabLst>
            </a:pPr>
            <a:endParaRPr lang="en-GB" sz="500" dirty="0"/>
          </a:p>
          <a:p>
            <a:pPr marL="361950" indent="-361950">
              <a:lnSpc>
                <a:spcPct val="80000"/>
              </a:lnSpc>
              <a:tabLst>
                <a:tab pos="266700" algn="l"/>
              </a:tabLst>
            </a:pPr>
            <a:r>
              <a:rPr lang="en-GB" sz="1800" u="sng" dirty="0">
                <a:solidFill>
                  <a:schemeClr val="accent1"/>
                </a:solidFill>
              </a:rPr>
              <a:t>Original pharmaceutical preparations</a:t>
            </a:r>
          </a:p>
          <a:p>
            <a:pPr marL="808038" lvl="1" indent="-266700">
              <a:lnSpc>
                <a:spcPct val="80000"/>
              </a:lnSpc>
              <a:tabLst>
                <a:tab pos="266700" algn="l"/>
              </a:tabLst>
            </a:pPr>
            <a:r>
              <a:rPr lang="en-GB" sz="1600" dirty="0"/>
              <a:t>undergo full and very extensive pharmacological/toxicological and pharmaceutical pre-clinical and clinical development and evaluation</a:t>
            </a:r>
          </a:p>
          <a:p>
            <a:pPr marL="808038" lvl="1" indent="-266700">
              <a:lnSpc>
                <a:spcPct val="80000"/>
              </a:lnSpc>
              <a:tabLst>
                <a:tab pos="266700" algn="l"/>
              </a:tabLst>
            </a:pPr>
            <a:r>
              <a:rPr lang="en-GB" sz="1600" dirty="0"/>
              <a:t>particularly important is the proof of effectiveness and safety</a:t>
            </a:r>
          </a:p>
          <a:p>
            <a:pPr marL="808038" lvl="1" indent="-266700">
              <a:lnSpc>
                <a:spcPct val="80000"/>
              </a:lnSpc>
              <a:buFontTx/>
              <a:buNone/>
              <a:tabLst>
                <a:tab pos="266700" algn="l"/>
              </a:tabLst>
            </a:pPr>
            <a:endParaRPr lang="en-GB" sz="500" dirty="0"/>
          </a:p>
          <a:p>
            <a:pPr marL="361950" indent="-361950">
              <a:lnSpc>
                <a:spcPct val="80000"/>
              </a:lnSpc>
              <a:tabLst>
                <a:tab pos="266700" algn="l"/>
              </a:tabLst>
            </a:pPr>
            <a:r>
              <a:rPr lang="en-GB" sz="1800" u="sng" dirty="0">
                <a:solidFill>
                  <a:schemeClr val="accent1"/>
                </a:solidFill>
              </a:rPr>
              <a:t>Generic pharmaceutical preparations („</a:t>
            </a:r>
            <a:r>
              <a:rPr lang="cs-CZ" sz="1800" u="sng" dirty="0">
                <a:solidFill>
                  <a:schemeClr val="accent1"/>
                </a:solidFill>
              </a:rPr>
              <a:t>authorised </a:t>
            </a:r>
            <a:r>
              <a:rPr lang="en-GB" sz="1800" u="sng" dirty="0">
                <a:solidFill>
                  <a:schemeClr val="accent1"/>
                </a:solidFill>
              </a:rPr>
              <a:t>copies of original preparations“)</a:t>
            </a:r>
          </a:p>
          <a:p>
            <a:pPr marL="808038" lvl="1" indent="-266700">
              <a:lnSpc>
                <a:spcPct val="80000"/>
              </a:lnSpc>
              <a:tabLst>
                <a:tab pos="266700" algn="l"/>
              </a:tabLst>
            </a:pPr>
            <a:r>
              <a:rPr lang="en-GB" sz="1600" dirty="0"/>
              <a:t>Can be released after the expiration of the patent protection of the original preparation</a:t>
            </a:r>
          </a:p>
          <a:p>
            <a:pPr marL="808038" lvl="1" indent="-266700">
              <a:lnSpc>
                <a:spcPct val="80000"/>
              </a:lnSpc>
              <a:tabLst>
                <a:tab pos="266700" algn="l"/>
              </a:tabLst>
            </a:pPr>
            <a:r>
              <a:rPr lang="en-GB" sz="1600" dirty="0"/>
              <a:t>The approval for clinical use is easier due to the prior experience with the original preparation</a:t>
            </a:r>
          </a:p>
          <a:p>
            <a:pPr marL="808038" lvl="1" indent="-266700">
              <a:lnSpc>
                <a:spcPct val="80000"/>
              </a:lnSpc>
              <a:tabLst>
                <a:tab pos="266700" algn="l"/>
              </a:tabLst>
            </a:pPr>
            <a:r>
              <a:rPr lang="en-GB" sz="1800" u="sng" dirty="0">
                <a:solidFill>
                  <a:srgbClr val="FF0000"/>
                </a:solidFill>
              </a:rPr>
              <a:t>Must be </a:t>
            </a:r>
            <a:r>
              <a:rPr lang="en-GB" sz="1800" u="sng" dirty="0">
                <a:solidFill>
                  <a:srgbClr val="FF0000"/>
                </a:solidFill>
                <a:effectLst/>
              </a:rPr>
              <a:t>pharmaceutically equivalent</a:t>
            </a:r>
            <a:r>
              <a:rPr lang="en-GB" sz="1800" dirty="0">
                <a:solidFill>
                  <a:srgbClr val="FFFFCC"/>
                </a:solidFill>
                <a:effectLst/>
              </a:rPr>
              <a:t>:</a:t>
            </a:r>
            <a:r>
              <a:rPr lang="en-GB" sz="1800" dirty="0">
                <a:effectLst/>
              </a:rPr>
              <a:t> same API, dose,</a:t>
            </a:r>
            <a:r>
              <a:rPr lang="en-GB" sz="1800" dirty="0"/>
              <a:t> pharmaceutical dosage form and the same route of administration as in original preparation</a:t>
            </a:r>
          </a:p>
          <a:p>
            <a:pPr marL="808038" lvl="1" indent="-266700">
              <a:lnSpc>
                <a:spcPct val="80000"/>
              </a:lnSpc>
              <a:tabLst>
                <a:tab pos="266700" algn="l"/>
              </a:tabLst>
            </a:pPr>
            <a:r>
              <a:rPr lang="en-GB" sz="1800" u="sng" dirty="0">
                <a:solidFill>
                  <a:srgbClr val="FF0000"/>
                </a:solidFill>
              </a:rPr>
              <a:t>Must be clinically bioequivalent</a:t>
            </a:r>
            <a:r>
              <a:rPr lang="en-GB" sz="1800" u="sng" dirty="0">
                <a:solidFill>
                  <a:srgbClr val="CCFF99"/>
                </a:solidFill>
              </a:rPr>
              <a:t>:</a:t>
            </a:r>
            <a:r>
              <a:rPr lang="en-GB" sz="1800" dirty="0"/>
              <a:t> i.e. it must be of very close PK profile as original preparation. PK parameters (</a:t>
            </a:r>
            <a:r>
              <a:rPr lang="en-GB" sz="1800" dirty="0" err="1"/>
              <a:t>Cmax</a:t>
            </a:r>
            <a:r>
              <a:rPr lang="en-GB" sz="1800" dirty="0"/>
              <a:t>, </a:t>
            </a:r>
            <a:r>
              <a:rPr lang="en-GB" sz="1800" dirty="0" err="1"/>
              <a:t>tmax</a:t>
            </a:r>
            <a:r>
              <a:rPr lang="en-GB" sz="1800" dirty="0"/>
              <a:t>, AUC) are within 80-125 % range as compared with the original preparation.</a:t>
            </a:r>
          </a:p>
          <a:p>
            <a:pPr marL="808038" lvl="1" indent="-266700">
              <a:lnSpc>
                <a:spcPct val="80000"/>
              </a:lnSpc>
              <a:tabLst>
                <a:tab pos="266700" algn="l"/>
              </a:tabLst>
            </a:pPr>
            <a:r>
              <a:rPr lang="en-GB" sz="1600" dirty="0"/>
              <a:t>The proof of therapeutic equivalence (comparing directly the clinical effectiveness) is not commonly required (due to the technical, financial and ethical issues). Hence, it can be only assumed from the bioequivalence</a:t>
            </a:r>
          </a:p>
          <a:p>
            <a:pPr marL="808038" lvl="1" indent="-266700">
              <a:lnSpc>
                <a:spcPct val="80000"/>
              </a:lnSpc>
              <a:tabLst>
                <a:tab pos="266700" algn="l"/>
              </a:tabLst>
            </a:pPr>
            <a:r>
              <a:rPr lang="en-GB" sz="1800" dirty="0"/>
              <a:t>Decrease the costs of pharmacotherapy and thus make the drugs more available</a:t>
            </a:r>
          </a:p>
        </p:txBody>
      </p:sp>
      <p:sp>
        <p:nvSpPr>
          <p:cNvPr id="29698" name="Rectangle 2"/>
          <p:cNvSpPr>
            <a:spLocks noGrp="1" noChangeArrowheads="1"/>
          </p:cNvSpPr>
          <p:nvPr>
            <p:ph type="title"/>
          </p:nvPr>
        </p:nvSpPr>
        <p:spPr/>
        <p:txBody>
          <a:bodyPr>
            <a:normAutofit/>
          </a:bodyPr>
          <a:lstStyle/>
          <a:p>
            <a:r>
              <a:rPr lang="en-US" sz="2800" dirty="0" smtClean="0"/>
              <a:t>Pharmaceutical preparations manufactured by pharmaceutical industry</a:t>
            </a:r>
            <a:endParaRPr lang="en-GB" sz="2800" dirty="0">
              <a:solidFill>
                <a:srgbClr val="FFFFCC"/>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906</TotalTime>
  <Words>5625</Words>
  <Application>Microsoft Office PowerPoint</Application>
  <PresentationFormat>On-screen Show (4:3)</PresentationFormat>
  <Paragraphs>363</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Concourse</vt:lpstr>
      <vt:lpstr>INTRODUCTION TO PHARMACOLOGY, ROUTES OF  DRUG ADMINISTRATION, AND DOSAGE FORMS OF DRUGS.</vt:lpstr>
      <vt:lpstr>DEFINITION OF TERMS</vt:lpstr>
      <vt:lpstr>PowerPoint Presentation</vt:lpstr>
      <vt:lpstr>PowerPoint Presentation</vt:lpstr>
      <vt:lpstr>Naming of Drugs</vt:lpstr>
      <vt:lpstr>PowerPoint Presentation</vt:lpstr>
      <vt:lpstr>PowerPoint Presentation</vt:lpstr>
      <vt:lpstr>From drug substance to  pharmaceutical preparation</vt:lpstr>
      <vt:lpstr>Pharmaceutical preparations manufactured by pharmaceutical industry</vt:lpstr>
      <vt:lpstr>Pharmaceutical preparations  compounded individually</vt:lpstr>
      <vt:lpstr>Sources of Drugs </vt:lpstr>
      <vt:lpstr>Constituents of Drugs</vt:lpstr>
      <vt:lpstr>ROUTES OF  DRUG ADMINISTRATION</vt:lpstr>
      <vt:lpstr>Topical </vt:lpstr>
      <vt:lpstr>Enteral </vt:lpstr>
      <vt:lpstr>Parenteral</vt:lpstr>
      <vt:lpstr>PowerPoint Presentation</vt:lpstr>
      <vt:lpstr>Other </vt:lpstr>
      <vt:lpstr>DOSAGE FORMS / DRUG DELIVERY SYSTEMS</vt:lpstr>
      <vt:lpstr>PowerPoint Presentation</vt:lpstr>
      <vt:lpstr>DRUG DELIVERY SYSTEMS/ DOSAGE FORMS</vt:lpstr>
      <vt:lpstr>Oral Administration </vt:lpstr>
      <vt:lpstr>PowerPoint Presentation</vt:lpstr>
      <vt:lpstr>PowerPoint Presentation</vt:lpstr>
      <vt:lpstr>Capsule  </vt:lpstr>
      <vt:lpstr>PowerPoint Presentation</vt:lpstr>
      <vt:lpstr>Tablets  </vt:lpstr>
      <vt:lpstr>PowerPoint Presentation</vt:lpstr>
      <vt:lpstr>PowerPoint Presentation</vt:lpstr>
      <vt:lpstr>Suppositories  </vt:lpstr>
      <vt:lpstr>PowerPoint Presentation</vt:lpstr>
      <vt:lpstr>PowerPoint Presentation</vt:lpstr>
      <vt:lpstr>PowerPoint Presentation</vt:lpstr>
      <vt:lpstr>Intramuscular(IM)  </vt:lpstr>
      <vt:lpstr>Subcutaneous Route and Per Cutaneously</vt:lpstr>
      <vt:lpstr>Injection</vt:lpstr>
      <vt:lpstr>Inhalation  </vt:lpstr>
      <vt:lpstr>Inhalation </vt:lpstr>
      <vt:lpstr>PowerPoint Presentation</vt:lpstr>
      <vt:lpstr>Dosage Pellet Implants </vt:lpstr>
      <vt:lpstr>Pressure Pump</vt:lpstr>
      <vt:lpstr>PowerPoint Presentation</vt:lpstr>
      <vt:lpstr>Pharmacokinetics Process</vt:lpstr>
      <vt:lpstr>Pharmacokinetics in Therapy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PHARMACOLOGY, ROUTES OF  DRUG ADMINISTRATION,DOSAGE FORMS, ABSORPTION, TRANSPORT AND DISTRIBUTION, BIOAVAILABILITY</dc:title>
  <dc:subject>INTRODUCTION TO PHARMACOLOGY, ROUTES OF  DRUG ADMINISTRATION,DOSAGE FORMS, ABSORPTION, TRANSPORT AND DISTRIBUTION, BIOAVAILABILITY</dc:subject>
  <dc:creator>Dr. Kimaiga H.O</dc:creator>
  <cp:lastModifiedBy>Dr. Kimaiga H.O. MBChB (UoN)</cp:lastModifiedBy>
  <cp:revision>71</cp:revision>
  <dcterms:created xsi:type="dcterms:W3CDTF">2012-09-16T09:11:39Z</dcterms:created>
  <dcterms:modified xsi:type="dcterms:W3CDTF">2013-05-05T09:10:52Z</dcterms:modified>
</cp:coreProperties>
</file>