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87" r:id="rId8"/>
    <p:sldId id="288" r:id="rId9"/>
    <p:sldId id="290" r:id="rId10"/>
    <p:sldId id="261" r:id="rId11"/>
    <p:sldId id="262" r:id="rId12"/>
    <p:sldId id="263" r:id="rId13"/>
    <p:sldId id="264" r:id="rId14"/>
    <p:sldId id="266" r:id="rId15"/>
    <p:sldId id="267" r:id="rId16"/>
    <p:sldId id="291" r:id="rId17"/>
    <p:sldId id="268" r:id="rId18"/>
    <p:sldId id="269" r:id="rId19"/>
    <p:sldId id="273" r:id="rId20"/>
    <p:sldId id="270" r:id="rId21"/>
    <p:sldId id="271" r:id="rId22"/>
    <p:sldId id="272" r:id="rId23"/>
    <p:sldId id="283" r:id="rId24"/>
    <p:sldId id="274" r:id="rId25"/>
    <p:sldId id="284" r:id="rId26"/>
    <p:sldId id="275" r:id="rId27"/>
    <p:sldId id="276" r:id="rId28"/>
    <p:sldId id="277" r:id="rId29"/>
    <p:sldId id="280" r:id="rId30"/>
    <p:sldId id="279" r:id="rId31"/>
    <p:sldId id="281" r:id="rId32"/>
    <p:sldId id="285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827951-DC81-4E6E-AF50-19D0F4057C5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EA0917-98B9-4D6E-ACD8-FC1A25AAE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DRUG ABSORPTION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129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23.09.2013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Absorption after oral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Absorption from the GI tract is determined by: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surface area for absorption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blood flow to the site of absorption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physical state of the drug (solution, suspension, or solid dosage form)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its water solubility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drug's concentration at the site of absorption.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administration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drugs given in solid form, the rate of dissolution may limit their absorption, especially drugs of low aqueous solubility. </a:t>
            </a:r>
          </a:p>
          <a:p>
            <a:endParaRPr lang="en-US" dirty="0" smtClean="0"/>
          </a:p>
          <a:p>
            <a:r>
              <a:rPr lang="en-US" dirty="0" smtClean="0"/>
              <a:t>Since most drug absorption from the GI tract occurs by passive diffusion, absorption is favored when the drug is in the </a:t>
            </a:r>
            <a:r>
              <a:rPr lang="en-US" b="1" i="1" dirty="0" smtClean="0"/>
              <a:t>non-ionized</a:t>
            </a:r>
            <a:r>
              <a:rPr lang="en-US" dirty="0" smtClean="0"/>
              <a:t> and more </a:t>
            </a:r>
            <a:r>
              <a:rPr lang="en-US" b="1" i="1" dirty="0" err="1" smtClean="0"/>
              <a:t>lipophilic</a:t>
            </a:r>
            <a:r>
              <a:rPr lang="en-US" dirty="0" smtClean="0"/>
              <a:t> form.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The stomach epithelium is lined with a thick mucus layer, and its surface area is small; by contrast, the </a:t>
            </a:r>
            <a:r>
              <a:rPr lang="en-US" dirty="0" err="1" smtClean="0"/>
              <a:t>villi</a:t>
            </a:r>
            <a:r>
              <a:rPr lang="en-US" dirty="0" smtClean="0"/>
              <a:t> of the upper intestine provide an extremely large surface area (~200 m</a:t>
            </a:r>
            <a:r>
              <a:rPr lang="en-US" baseline="30000" dirty="0" smtClean="0"/>
              <a:t>2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Thus, rate of absorption of a drug from the intestine will be greater than that from the stomach.</a:t>
            </a:r>
          </a:p>
          <a:p>
            <a:endParaRPr lang="en-US" dirty="0" smtClean="0"/>
          </a:p>
          <a:p>
            <a:r>
              <a:rPr lang="en-US" dirty="0" smtClean="0"/>
              <a:t>Any factor that accelerates gastric emptying </a:t>
            </a:r>
            <a:r>
              <a:rPr lang="en-US" dirty="0" err="1" smtClean="0"/>
              <a:t>eg</a:t>
            </a:r>
            <a:r>
              <a:rPr lang="en-US" dirty="0" smtClean="0"/>
              <a:t>. recumbent position will </a:t>
            </a:r>
            <a:r>
              <a:rPr lang="en-US" dirty="0" smtClean="0">
                <a:latin typeface="Calibri"/>
              </a:rPr>
              <a:t>↑</a:t>
            </a:r>
            <a:r>
              <a:rPr lang="en-US" dirty="0" smtClean="0"/>
              <a:t> the rate of drug absorption and vice versa.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Release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rate of absorption of a solid oral drug is partly dependent on its rate of dissolution in GI fluids.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the basis for </a:t>
            </a:r>
            <a:r>
              <a:rPr lang="en-US" i="1" dirty="0" smtClean="0"/>
              <a:t>controlled-release, extended-release, or sustained-release </a:t>
            </a:r>
            <a:r>
              <a:rPr lang="en-US" dirty="0" smtClean="0"/>
              <a:t>preparations.</a:t>
            </a:r>
          </a:p>
          <a:p>
            <a:endParaRPr lang="en-US" dirty="0" smtClean="0"/>
          </a:p>
          <a:p>
            <a:r>
              <a:rPr lang="en-US" dirty="0" smtClean="0"/>
              <a:t>Produce slow, uniform absorption of the drug for </a:t>
            </a:r>
            <a:r>
              <a:rPr lang="en-US" dirty="0" smtClean="0">
                <a:latin typeface="Calibri"/>
              </a:rPr>
              <a:t>≥</a:t>
            </a:r>
            <a:r>
              <a:rPr lang="en-US" dirty="0" smtClean="0"/>
              <a:t>8 hrs.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Sublingual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surface area available for absorption.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Venous drainage from the mouth is to the superior vena cava, bypassing the portal circulation. </a:t>
            </a:r>
          </a:p>
          <a:p>
            <a:endParaRPr lang="en-US" dirty="0" smtClean="0"/>
          </a:p>
          <a:p>
            <a:r>
              <a:rPr lang="en-US" dirty="0" smtClean="0"/>
              <a:t>Thus protects the drug from rapid intestinal and hepatic first-pass metabolism.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Sublingual nitroglycerin is absorbed very rapidly as it is non-ionic and has very high lipid solubility.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Transdermal</a:t>
            </a:r>
            <a:r>
              <a:rPr lang="en-US" dirty="0" smtClean="0"/>
              <a:t> Absorption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drugs readily penetrate the intact skin.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Absorption of those that do is dependent on: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surface area </a:t>
            </a:r>
            <a:r>
              <a:rPr lang="en-US" dirty="0" smtClean="0"/>
              <a:t>over which they are applied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their </a:t>
            </a:r>
            <a:r>
              <a:rPr lang="en-US" b="1" i="1" dirty="0" smtClean="0"/>
              <a:t>lipid solubility </a:t>
            </a:r>
            <a:r>
              <a:rPr lang="en-US" dirty="0" smtClean="0"/>
              <a:t>because the epidermis behaves as a lipid barrier.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Transdermal</a:t>
            </a:r>
            <a:r>
              <a:rPr lang="en-US" dirty="0" smtClean="0"/>
              <a:t> Absorption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dermis</a:t>
            </a:r>
            <a:r>
              <a:rPr lang="en-US" dirty="0" smtClean="0"/>
              <a:t>, however, is freely permeable to many solutes. Systemic absorption  is </a:t>
            </a:r>
            <a:r>
              <a:rPr lang="en-US" dirty="0" smtClean="0">
                <a:latin typeface="Calibri"/>
              </a:rPr>
              <a:t>↑d in: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Abraded, burned, or denuded skin.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Inflammation and other conditions that increase </a:t>
            </a:r>
            <a:r>
              <a:rPr lang="en-US" dirty="0" err="1" smtClean="0"/>
              <a:t>cutaneous</a:t>
            </a:r>
            <a:r>
              <a:rPr lang="en-US" dirty="0" smtClean="0"/>
              <a:t> blood flow.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Toxic effects sometimes are produced by absorption through the skin of highly lipid-soluble substances e.g. lipid-soluble insecticides.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Transdermal</a:t>
            </a:r>
            <a:r>
              <a:rPr lang="en-US" dirty="0" smtClean="0"/>
              <a:t> Absorption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Absorption through the skin can be enhanced by suspending the drug in an oily vehicle and rubbing the preparation into the skin.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Because hydrated skin is more permeable than dry skin, an occlusive dressing may be used to facilitate absorption.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Controlled-release topical patches available include: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nicotine for tobacco-smoking withdrawal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scopolamine for motion sickness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various estrogens and </a:t>
            </a:r>
            <a:r>
              <a:rPr lang="en-US" dirty="0" err="1" smtClean="0"/>
              <a:t>progestins</a:t>
            </a:r>
            <a:r>
              <a:rPr lang="en-US" dirty="0" smtClean="0"/>
              <a:t> for birth control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fentanyl</a:t>
            </a:r>
            <a:r>
              <a:rPr lang="en-US" dirty="0" smtClean="0"/>
              <a:t> for pain relief.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Approximately 50% of the drug that is absorbed from the rectum will bypass the liver; hepatic first-pass metabolism is thus less than that for an oral dose.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major drug metabolism enzyme, CYP3A4, is present in the upper intestine but not in the lower intestine. </a:t>
            </a:r>
          </a:p>
          <a:p>
            <a:endParaRPr lang="en-US" dirty="0" smtClean="0"/>
          </a:p>
          <a:p>
            <a:r>
              <a:rPr lang="en-US" dirty="0" smtClean="0"/>
              <a:t>However, rectal absorption can be irregular and incomplete, and certain drugs can cause irritation of the rectal mucosa.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PARENTERAL ADMINISTRATION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absorption, distribution, metabolism, and elimination of drugs are the processes of </a:t>
            </a:r>
            <a:r>
              <a:rPr lang="en-US" i="1" dirty="0" smtClean="0"/>
              <a:t>pharmacokinetics.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b="1" i="1" dirty="0" smtClean="0"/>
              <a:t>Absorption</a:t>
            </a:r>
            <a:r>
              <a:rPr lang="en-US" dirty="0" smtClean="0"/>
              <a:t> is the movement of a drug from its site of administration into the central compartment.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Absorption from subcutaneous and intramuscular sites occurs by simple diffusion along the gradient from drug depot to plasma.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rate of absorption  is limited by: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area of the absorbing capillary membranes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solubility of the substance in the interstitial fluid.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Relatively large aqueous channels in the endothelial membrane facilitate diffusion of molecules regardless of their lipid solubility.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Larger molecules, such as proteins, slowly gain access to the circulation by way of lymphatic channels.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Intravenous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need for absorption hence bioavailability is complete and rapid.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Potentially immediate effects.</a:t>
            </a:r>
          </a:p>
          <a:p>
            <a:endParaRPr lang="en-US" dirty="0" smtClean="0"/>
          </a:p>
          <a:p>
            <a:r>
              <a:rPr lang="en-US" dirty="0" smtClean="0"/>
              <a:t>Suitable for large volumes and for irritating substances, or complex mixtures, when diluted.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for drugs that are not irritating to tissue; otherwise, severe pain, necrosis, and tissue sloughing may occur.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Rate of absorption is sufficiently constant and slow to provide a sustained effect.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vary the period over which a drug is absorbed.</a:t>
            </a:r>
          </a:p>
          <a:p>
            <a:endParaRPr lang="en-US" dirty="0" smtClean="0"/>
          </a:p>
          <a:p>
            <a:r>
              <a:rPr lang="en-US" dirty="0" smtClean="0"/>
              <a:t>Ex. insulin absorption can be varied using particle size, protein </a:t>
            </a:r>
            <a:r>
              <a:rPr lang="en-US" dirty="0" err="1" smtClean="0"/>
              <a:t>complexation</a:t>
            </a:r>
            <a:r>
              <a:rPr lang="en-US" dirty="0" smtClean="0"/>
              <a:t>, and pH to provide short-acting (3</a:t>
            </a:r>
            <a:r>
              <a:rPr lang="en-US" i="1" dirty="0" smtClean="0"/>
              <a:t>-</a:t>
            </a:r>
            <a:r>
              <a:rPr lang="en-US" dirty="0" smtClean="0"/>
              <a:t>6 hours), intermediate-acting (10</a:t>
            </a:r>
            <a:r>
              <a:rPr lang="en-US" i="1" dirty="0" smtClean="0"/>
              <a:t>-</a:t>
            </a:r>
            <a:r>
              <a:rPr lang="en-US" dirty="0" smtClean="0"/>
              <a:t>18 hours), and long-acting (18</a:t>
            </a:r>
            <a:r>
              <a:rPr lang="en-US" i="1" dirty="0" smtClean="0"/>
              <a:t>-</a:t>
            </a:r>
            <a:r>
              <a:rPr lang="en-US" dirty="0" smtClean="0"/>
              <a:t>24 hours) preparations.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route(2)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vasoconstrictor agent can be incorporated into a solution of a drug to be injected subcutaneously to </a:t>
            </a:r>
            <a:r>
              <a:rPr lang="en-US" dirty="0" smtClean="0">
                <a:latin typeface="Calibri"/>
              </a:rPr>
              <a:t>↓ </a:t>
            </a:r>
            <a:r>
              <a:rPr lang="en-US" dirty="0" smtClean="0"/>
              <a:t>absorption.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local anesthetic </a:t>
            </a:r>
            <a:r>
              <a:rPr lang="en-US" dirty="0" err="1" smtClean="0"/>
              <a:t>lidocaine</a:t>
            </a:r>
            <a:r>
              <a:rPr lang="en-US" dirty="0" smtClean="0"/>
              <a:t> + epinephrine.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Absorption of drugs implanted under the skin in a solid pellet form occurs slowly over a period of weeks or months.</a:t>
            </a:r>
          </a:p>
          <a:p>
            <a:endParaRPr lang="en-US" dirty="0" smtClean="0"/>
          </a:p>
          <a:p>
            <a:r>
              <a:rPr lang="en-US" dirty="0" smtClean="0"/>
              <a:t>Ex. Contraceptives. Implantable plastic rod delivering </a:t>
            </a:r>
            <a:r>
              <a:rPr lang="en-US" dirty="0" err="1" smtClean="0"/>
              <a:t>etonogestrel</a:t>
            </a:r>
            <a:r>
              <a:rPr lang="en-US" dirty="0" smtClean="0"/>
              <a:t> can provide effective contraception for 3 yrs.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Intramuscular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Drugs in aqueous solution are absorbed quite rapidly after intramuscular injection.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Depends on the rate of blood flow to the injection site.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may be </a:t>
            </a:r>
            <a:r>
              <a:rPr lang="en-US" dirty="0" smtClean="0">
                <a:latin typeface="Calibri"/>
              </a:rPr>
              <a:t>↑d</a:t>
            </a:r>
            <a:r>
              <a:rPr lang="en-US" dirty="0" smtClean="0"/>
              <a:t> by: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local heating/ hot bath- cause </a:t>
            </a:r>
            <a:r>
              <a:rPr lang="en-US" dirty="0" err="1" smtClean="0"/>
              <a:t>vasodilation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Massage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exercise.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r>
              <a:rPr lang="en-US" dirty="0" smtClean="0"/>
              <a:t>Rate of absorption is faster when injection made into the deltoid or </a:t>
            </a:r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r>
              <a:rPr lang="en-US" dirty="0" smtClean="0"/>
              <a:t> compared to gluteus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Intramuscular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Absorption rate is even slower for females after injection into the gluteus </a:t>
            </a:r>
            <a:r>
              <a:rPr lang="en-US" dirty="0" err="1" smtClean="0"/>
              <a:t>maximus</a:t>
            </a:r>
            <a:r>
              <a:rPr lang="en-US" dirty="0" smtClean="0"/>
              <a:t> (more subcutaneous fat, which is relatively poorly </a:t>
            </a:r>
            <a:r>
              <a:rPr lang="en-US" dirty="0" err="1" smtClean="0"/>
              <a:t>perfused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Absorption may be abnormal in very obese or emaciated patients.</a:t>
            </a:r>
          </a:p>
          <a:p>
            <a:endParaRPr lang="en-US" dirty="0" smtClean="0"/>
          </a:p>
          <a:p>
            <a:r>
              <a:rPr lang="en-US" dirty="0" smtClean="0"/>
              <a:t>Slow, constant absorption results if the drug is injected in solution in oil or suspended in other repository (depot) vehicles. </a:t>
            </a:r>
          </a:p>
          <a:p>
            <a:endParaRPr lang="en-US" dirty="0" smtClean="0"/>
          </a:p>
          <a:p>
            <a:r>
              <a:rPr lang="en-US" dirty="0" smtClean="0"/>
              <a:t>Ex. Antibiotics.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Intra-arterial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drug may be injected directly into an artery to localize its effect in a particular organ, </a:t>
            </a:r>
            <a:r>
              <a:rPr lang="en-US" dirty="0" err="1" smtClean="0"/>
              <a:t>eg</a:t>
            </a:r>
            <a:r>
              <a:rPr lang="en-US" dirty="0" smtClean="0"/>
              <a:t>. treatment of liver tumors. </a:t>
            </a:r>
          </a:p>
          <a:p>
            <a:endParaRPr lang="en-US" dirty="0" smtClean="0"/>
          </a:p>
          <a:p>
            <a:r>
              <a:rPr lang="en-US" dirty="0" smtClean="0"/>
              <a:t>First-pass effects are not available when drugs are given by this route.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</a:t>
            </a:r>
            <a:r>
              <a:rPr lang="en-US" dirty="0" err="1" smtClean="0"/>
              <a:t>thecal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blood-brain barrier and the blood-cerebrospinal fluid barrier often slow the entrance of drugs into the CNS.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Direct injection into the spinal subarachnoid space is used when local and rapid effects of drugs on the CNS are desired, 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spinal anesthesia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treatment of acute CNS infections.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Brain tumors also may be treated by direct </a:t>
            </a:r>
            <a:r>
              <a:rPr lang="en-US" b="1" i="1" dirty="0" err="1" smtClean="0"/>
              <a:t>intraventricular</a:t>
            </a:r>
            <a:r>
              <a:rPr lang="en-US" b="1" dirty="0" smtClean="0"/>
              <a:t> </a:t>
            </a:r>
            <a:r>
              <a:rPr lang="en-US" dirty="0" smtClean="0"/>
              <a:t>drug administration.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Gaseous and volatile drugs may be inhaled and absorbed through the pulmonary epithelium.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Access to the circulation is rapid because the lung's surface area is large.  </a:t>
            </a:r>
          </a:p>
          <a:p>
            <a:endParaRPr lang="en-US" dirty="0" smtClean="0"/>
          </a:p>
          <a:p>
            <a:r>
              <a:rPr lang="en-US" dirty="0" smtClean="0"/>
              <a:t>Drug absorption is almost instantaneous.</a:t>
            </a:r>
          </a:p>
          <a:p>
            <a:endParaRPr lang="en-US" dirty="0" smtClean="0"/>
          </a:p>
          <a:p>
            <a:r>
              <a:rPr lang="en-US" dirty="0" smtClean="0"/>
              <a:t>Is also an important route of entry of certain drugs of abuse and toxic environmental substances.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APPLICATION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Interrelationship…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086725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Mucous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Drugs are applied to the mucous membranes of the conjunctiva, </a:t>
            </a:r>
            <a:r>
              <a:rPr lang="en-US" dirty="0" err="1" smtClean="0"/>
              <a:t>nasopharynx</a:t>
            </a:r>
            <a:r>
              <a:rPr lang="en-US" dirty="0" smtClean="0"/>
              <a:t>, </a:t>
            </a:r>
            <a:r>
              <a:rPr lang="en-US" dirty="0" err="1" smtClean="0"/>
              <a:t>oropharynx</a:t>
            </a:r>
            <a:r>
              <a:rPr lang="en-US" dirty="0" smtClean="0"/>
              <a:t>, vagina, colon, urethra, and urinary bladder mainly for their local effects. </a:t>
            </a:r>
          </a:p>
          <a:p>
            <a:endParaRPr lang="en-US" dirty="0" smtClean="0"/>
          </a:p>
          <a:p>
            <a:r>
              <a:rPr lang="en-US" dirty="0" smtClean="0"/>
              <a:t>Sometimes systemic absorption is the goal, </a:t>
            </a:r>
            <a:r>
              <a:rPr lang="en-US" dirty="0" err="1" smtClean="0"/>
              <a:t>eg</a:t>
            </a:r>
            <a:r>
              <a:rPr lang="en-US" dirty="0" smtClean="0"/>
              <a:t>. intranasal synthetic anti-diuretic hormone.</a:t>
            </a:r>
          </a:p>
          <a:p>
            <a:endParaRPr lang="en-US" dirty="0" smtClean="0"/>
          </a:p>
          <a:p>
            <a:r>
              <a:rPr lang="en-US" dirty="0" smtClean="0"/>
              <a:t>Absorption through mucous membranes occurs readily.</a:t>
            </a:r>
          </a:p>
          <a:p>
            <a:endParaRPr lang="en-US" dirty="0" smtClean="0"/>
          </a:p>
          <a:p>
            <a:r>
              <a:rPr lang="en-US" dirty="0" smtClean="0"/>
              <a:t>Local anesthetics applied for local effect sometimes may be absorbed so rapidly that they produce systemic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Topically applied ophthalmic drugs are used primarily for their local effects. </a:t>
            </a:r>
          </a:p>
          <a:p>
            <a:endParaRPr lang="en-US" dirty="0" smtClean="0"/>
          </a:p>
          <a:p>
            <a:r>
              <a:rPr lang="en-US" dirty="0" smtClean="0"/>
              <a:t>Systemic absorption may result from drainage through the </a:t>
            </a:r>
            <a:r>
              <a:rPr lang="en-US" dirty="0" err="1" smtClean="0"/>
              <a:t>nasolacrimal</a:t>
            </a:r>
            <a:r>
              <a:rPr lang="en-US" dirty="0" smtClean="0"/>
              <a:t> canal. </a:t>
            </a:r>
          </a:p>
          <a:p>
            <a:endParaRPr lang="en-US" dirty="0" smtClean="0"/>
          </a:p>
          <a:p>
            <a:r>
              <a:rPr lang="en-US" dirty="0" smtClean="0"/>
              <a:t>Absorbed drug is not subject to first-pass intestinal and hepatic metabolism thus unwanted systemic pharmacological effects may occur.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effects usually require absorption of the drug through the cornea; corneal infection or trauma thus may result in more rapid absorption.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Ophthalmic suspensions &amp; ointments may provide prolonged duration of action.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Ocular inserts, </a:t>
            </a:r>
            <a:r>
              <a:rPr lang="en-US" dirty="0" err="1" smtClean="0"/>
              <a:t>eg</a:t>
            </a:r>
            <a:r>
              <a:rPr lang="en-US" dirty="0" smtClean="0"/>
              <a:t>. for the treatment of glaucoma, provide continuous delivery of small amounts of drug with minimal systemic side effects.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of drugs across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most cases, a drug must traverse the plasma membranes of many cells to reach its site of action.</a:t>
            </a:r>
          </a:p>
          <a:p>
            <a:endParaRPr lang="en-US" dirty="0" smtClean="0"/>
          </a:p>
          <a:p>
            <a:r>
              <a:rPr lang="en-US" dirty="0" smtClean="0"/>
              <a:t>Characteristics of a drug that predict its movement and availability at sites of action are: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its molecular size and structural features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degree of ionization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relative lipid solubility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its binding to serum and tissue proteins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of drugs across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Drugs cross membranes either by passive or active processes.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passive transfer, the drug molecule penetrates by diffusion along a concentration gradient by virtue of its solubility in the lipid </a:t>
            </a:r>
            <a:r>
              <a:rPr lang="en-US" dirty="0" err="1" smtClean="0"/>
              <a:t>bilayer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Such transfer is directly proportional to: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concentration gradient across the membrane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lipid-water partition coefficient of the drug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membrane surface area exposed to the drug.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pH &amp; ionization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drugs are weak acids or bases that are present in solution in both the non-ionized and ionized forms.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Non-ionized molecules are more lipid soluble and can diffuse readily across the cell membrane.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Ionized molecules are less able to penetrate the lipid membrane because of their low lipid solubility.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Carrier-mediated membrane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Active transport</a:t>
            </a:r>
            <a:r>
              <a:rPr lang="en-US" dirty="0" smtClean="0"/>
              <a:t> is characterized by:</a:t>
            </a:r>
          </a:p>
          <a:p>
            <a:r>
              <a:rPr lang="en-US" dirty="0" smtClean="0"/>
              <a:t>direct requirement for energy</a:t>
            </a:r>
          </a:p>
          <a:p>
            <a:r>
              <a:rPr lang="en-US" dirty="0" smtClean="0"/>
              <a:t>movement against an electrochemical gradient</a:t>
            </a:r>
          </a:p>
          <a:p>
            <a:r>
              <a:rPr lang="en-US" dirty="0" err="1" smtClean="0"/>
              <a:t>Saturability</a:t>
            </a:r>
            <a:endParaRPr lang="en-US" dirty="0" smtClean="0"/>
          </a:p>
          <a:p>
            <a:r>
              <a:rPr lang="en-US" dirty="0" smtClean="0"/>
              <a:t>Selectivity</a:t>
            </a:r>
          </a:p>
          <a:p>
            <a:r>
              <a:rPr lang="en-US" dirty="0" smtClean="0"/>
              <a:t>Competitive inhibition by co-transported compounds. </a:t>
            </a:r>
          </a:p>
          <a:p>
            <a:endParaRPr lang="en-US" dirty="0" smtClean="0"/>
          </a:p>
          <a:p>
            <a:r>
              <a:rPr lang="en-US" dirty="0" smtClean="0"/>
              <a:t>Ex. </a:t>
            </a:r>
            <a:r>
              <a:rPr lang="en-US" dirty="0" err="1" smtClean="0"/>
              <a:t>Na</a:t>
            </a:r>
            <a:r>
              <a:rPr lang="en-US" baseline="30000" dirty="0" err="1" smtClean="0"/>
              <a:t>+</a:t>
            </a:r>
            <a:r>
              <a:rPr lang="en-US" dirty="0" err="1" smtClean="0"/>
              <a:t>,K</a:t>
            </a:r>
            <a:r>
              <a:rPr lang="en-US" baseline="30000" dirty="0" smtClean="0"/>
              <a:t>+</a:t>
            </a:r>
            <a:r>
              <a:rPr lang="en-US" dirty="0" smtClean="0"/>
              <a:t>-</a:t>
            </a:r>
            <a:r>
              <a:rPr lang="en-US" dirty="0" err="1" smtClean="0"/>
              <a:t>ATPase</a:t>
            </a:r>
            <a:r>
              <a:rPr lang="en-US" dirty="0" smtClean="0"/>
              <a:t> is an important example of an active transport mechanism that is a therapeutic target of </a:t>
            </a:r>
            <a:r>
              <a:rPr lang="en-US" dirty="0" err="1" smtClean="0"/>
              <a:t>digoxin</a:t>
            </a:r>
            <a:r>
              <a:rPr lang="en-US" dirty="0" smtClean="0"/>
              <a:t> in the treatment of heart failure.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Facilitated diffusion</a:t>
            </a:r>
            <a:r>
              <a:rPr lang="en-US" b="1" dirty="0" smtClean="0"/>
              <a:t> </a:t>
            </a:r>
            <a:r>
              <a:rPr lang="en-US" dirty="0" smtClean="0"/>
              <a:t>is a carrier-mediated transport process in which there is no input of energy.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Movement of the involved substance is down a chemical gradient </a:t>
            </a:r>
            <a:r>
              <a:rPr lang="en-US" dirty="0" err="1" smtClean="0"/>
              <a:t>eg</a:t>
            </a:r>
            <a:r>
              <a:rPr lang="en-US" dirty="0" smtClean="0"/>
              <a:t>. glucose transport using the insulin-sensitive glucose transporter GLUT4.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also be an efflux pump 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  <a:r>
              <a:rPr lang="en-US" i="1" dirty="0" smtClean="0"/>
              <a:t> P-glycoprotein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-   </a:t>
            </a:r>
            <a:r>
              <a:rPr lang="en-US" dirty="0" smtClean="0"/>
              <a:t>Limits oral absorption of transported drugs because it exports compounds back into the lumen of the GI tract after their absorption.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movement across cellular barriers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391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</TotalTime>
  <Words>1604</Words>
  <Application>Microsoft Office PowerPoint</Application>
  <PresentationFormat>On-screen Show (4:3)</PresentationFormat>
  <Paragraphs>215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 DRUG ABSORPTION</vt:lpstr>
      <vt:lpstr>Introduction</vt:lpstr>
      <vt:lpstr>Interrelationship…</vt:lpstr>
      <vt:lpstr>Transfer of drugs across membranes</vt:lpstr>
      <vt:lpstr>Transfer of drugs across membranes</vt:lpstr>
      <vt:lpstr>Influence of pH &amp; ionization</vt:lpstr>
      <vt:lpstr>Carrier-mediated membrane transport</vt:lpstr>
      <vt:lpstr>.</vt:lpstr>
      <vt:lpstr>Drug movement across cellular barriers</vt:lpstr>
      <vt:lpstr>Absorption after oral drug administration</vt:lpstr>
      <vt:lpstr>Oral administration (2)</vt:lpstr>
      <vt:lpstr>.</vt:lpstr>
      <vt:lpstr>Controlled Release Preparations</vt:lpstr>
      <vt:lpstr>Sublingual Absorption</vt:lpstr>
      <vt:lpstr>Transdermal Absorption (1)</vt:lpstr>
      <vt:lpstr>Transdermal Absorption (2)</vt:lpstr>
      <vt:lpstr>Transdermal Absorption (3)</vt:lpstr>
      <vt:lpstr>Rectal Administration</vt:lpstr>
      <vt:lpstr>PARENTERAL ADMINISTRATION</vt:lpstr>
      <vt:lpstr>Introduction</vt:lpstr>
      <vt:lpstr>Intravenous Route</vt:lpstr>
      <vt:lpstr>Subcutaneous Route</vt:lpstr>
      <vt:lpstr>Subcutaneous route(2) </vt:lpstr>
      <vt:lpstr>Intramuscular</vt:lpstr>
      <vt:lpstr>Intramuscular (2)</vt:lpstr>
      <vt:lpstr>Intra-arterial</vt:lpstr>
      <vt:lpstr>Intra-thecal</vt:lpstr>
      <vt:lpstr>Pulmonary Absorption</vt:lpstr>
      <vt:lpstr>TOPICAL APPLICATION</vt:lpstr>
      <vt:lpstr>Mucous membranes</vt:lpstr>
      <vt:lpstr>Eye</vt:lpstr>
      <vt:lpstr>Eye (2)</vt:lpstr>
      <vt:lpstr>THE END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ABSORPTION</dc:title>
  <dc:creator>Dr. Mary Kubo</dc:creator>
  <cp:lastModifiedBy>Dr. Mary Kubo</cp:lastModifiedBy>
  <cp:revision>24</cp:revision>
  <dcterms:created xsi:type="dcterms:W3CDTF">2013-09-18T07:53:41Z</dcterms:created>
  <dcterms:modified xsi:type="dcterms:W3CDTF">2013-09-23T19:48:59Z</dcterms:modified>
</cp:coreProperties>
</file>