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318" r:id="rId6"/>
    <p:sldId id="260" r:id="rId7"/>
    <p:sldId id="261" r:id="rId8"/>
    <p:sldId id="262" r:id="rId9"/>
    <p:sldId id="263" r:id="rId10"/>
    <p:sldId id="265" r:id="rId11"/>
    <p:sldId id="335" r:id="rId12"/>
    <p:sldId id="266" r:id="rId13"/>
    <p:sldId id="339" r:id="rId14"/>
    <p:sldId id="343" r:id="rId15"/>
    <p:sldId id="344" r:id="rId16"/>
    <p:sldId id="345" r:id="rId17"/>
    <p:sldId id="346" r:id="rId18"/>
    <p:sldId id="347" r:id="rId19"/>
    <p:sldId id="348" r:id="rId20"/>
    <p:sldId id="349" r:id="rId21"/>
    <p:sldId id="350" r:id="rId22"/>
    <p:sldId id="351" r:id="rId23"/>
    <p:sldId id="352" r:id="rId24"/>
    <p:sldId id="320" r:id="rId25"/>
    <p:sldId id="341" r:id="rId26"/>
    <p:sldId id="321" r:id="rId27"/>
    <p:sldId id="340" r:id="rId28"/>
    <p:sldId id="269" r:id="rId29"/>
    <p:sldId id="353" r:id="rId30"/>
    <p:sldId id="354" r:id="rId31"/>
    <p:sldId id="334" r:id="rId32"/>
    <p:sldId id="322" r:id="rId33"/>
    <p:sldId id="342" r:id="rId34"/>
    <p:sldId id="280" r:id="rId35"/>
    <p:sldId id="338" r:id="rId36"/>
    <p:sldId id="281" r:id="rId37"/>
    <p:sldId id="282" r:id="rId38"/>
    <p:sldId id="283" r:id="rId39"/>
    <p:sldId id="284" r:id="rId40"/>
    <p:sldId id="285" r:id="rId41"/>
    <p:sldId id="286" r:id="rId42"/>
    <p:sldId id="287" r:id="rId43"/>
    <p:sldId id="289" r:id="rId44"/>
    <p:sldId id="290" r:id="rId45"/>
    <p:sldId id="327" r:id="rId46"/>
    <p:sldId id="291" r:id="rId47"/>
    <p:sldId id="328" r:id="rId48"/>
    <p:sldId id="329" r:id="rId49"/>
    <p:sldId id="330" r:id="rId50"/>
    <p:sldId id="331" r:id="rId51"/>
    <p:sldId id="292" r:id="rId52"/>
    <p:sldId id="332" r:id="rId53"/>
    <p:sldId id="333" r:id="rId54"/>
    <p:sldId id="293" r:id="rId55"/>
    <p:sldId id="294" r:id="rId56"/>
    <p:sldId id="295" r:id="rId57"/>
    <p:sldId id="296" r:id="rId58"/>
    <p:sldId id="324" r:id="rId59"/>
    <p:sldId id="325" r:id="rId60"/>
    <p:sldId id="299" r:id="rId61"/>
    <p:sldId id="300" r:id="rId62"/>
    <p:sldId id="301" r:id="rId63"/>
    <p:sldId id="302" r:id="rId64"/>
    <p:sldId id="303" r:id="rId65"/>
    <p:sldId id="304" r:id="rId66"/>
    <p:sldId id="305" r:id="rId67"/>
    <p:sldId id="306" r:id="rId68"/>
    <p:sldId id="307"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4" d="100"/>
          <a:sy n="54" d="100"/>
        </p:scale>
        <p:origin x="966" y="4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 name="Group 10"/>
          <p:cNvGrpSpPr>
            <a:grpSpLocks/>
          </p:cNvGrpSpPr>
          <p:nvPr/>
        </p:nvGrpSpPr>
        <p:grpSpPr bwMode="auto">
          <a:xfrm>
            <a:off x="-1035050" y="1552575"/>
            <a:ext cx="10179050" cy="5305425"/>
            <a:chOff x="-652" y="978"/>
            <a:chExt cx="6412" cy="3342"/>
          </a:xfrm>
        </p:grpSpPr>
        <p:sp>
          <p:nvSpPr>
            <p:cNvPr id="3075"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endParaRPr lang="en-US"/>
            </a:p>
          </p:txBody>
        </p:sp>
        <p:sp>
          <p:nvSpPr>
            <p:cNvPr id="3076" name="Arc 4"/>
            <p:cNvSpPr>
              <a:spLocks/>
            </p:cNvSpPr>
            <p:nvPr/>
          </p:nvSpPr>
          <p:spPr bwMode="auto">
            <a:xfrm>
              <a:off x="-652" y="978"/>
              <a:ext cx="4237" cy="3342"/>
            </a:xfrm>
            <a:custGeom>
              <a:avLst/>
              <a:gdLst>
                <a:gd name="G0" fmla="+- 0 0 0"/>
                <a:gd name="G1" fmla="+- 21231 0 0"/>
                <a:gd name="G2" fmla="+- 21600 0 0"/>
                <a:gd name="T0" fmla="*/ 3977 w 21600"/>
                <a:gd name="T1" fmla="*/ 0 h 21231"/>
                <a:gd name="T2" fmla="*/ 21600 w 21600"/>
                <a:gd name="T3" fmla="*/ 21231 h 21231"/>
                <a:gd name="T4" fmla="*/ 0 w 21600"/>
                <a:gd name="T5" fmla="*/ 21231 h 21231"/>
              </a:gdLst>
              <a:ahLst/>
              <a:cxnLst>
                <a:cxn ang="0">
                  <a:pos x="T0" y="T1"/>
                </a:cxn>
                <a:cxn ang="0">
                  <a:pos x="T2" y="T3"/>
                </a:cxn>
                <a:cxn ang="0">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close/>
                </a:path>
              </a:pathLst>
            </a:custGeom>
            <a:noFill/>
            <a:ln w="12700" cap="rnd">
              <a:solidFill>
                <a:schemeClr val="accent2"/>
              </a:solidFill>
              <a:round/>
              <a:headEnd type="none" w="sm" len="sm"/>
              <a:tailEnd type="none" w="sm" len="sm"/>
            </a:ln>
            <a:effectLst/>
          </p:spPr>
          <p:txBody>
            <a:bodyPr wrap="none" anchor="ctr"/>
            <a:lstStyle/>
            <a:p>
              <a:endParaRPr lang="en-US"/>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lvl1pPr>
          </a:lstStyle>
          <a:p>
            <a:r>
              <a:rPr lang="en-US" smtClean="0"/>
              <a:t>Click to edit Master title style</a:t>
            </a:r>
            <a:endParaRPr lang="en-US"/>
          </a:p>
        </p:txBody>
      </p:sp>
      <p:sp>
        <p:nvSpPr>
          <p:cNvPr id="3078"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r>
              <a:rPr lang="en-US" smtClean="0"/>
              <a:t>Click to edit Master subtitle style</a:t>
            </a:r>
            <a:endParaRPr lang="en-US"/>
          </a:p>
        </p:txBody>
      </p:sp>
      <p:sp>
        <p:nvSpPr>
          <p:cNvPr id="3079" name="Rectangle 7"/>
          <p:cNvSpPr>
            <a:spLocks noGrp="1" noChangeArrowheads="1"/>
          </p:cNvSpPr>
          <p:nvPr>
            <p:ph type="dt" sz="quarter" idx="2"/>
          </p:nvPr>
        </p:nvSpPr>
        <p:spPr/>
        <p:txBody>
          <a:bodyPr/>
          <a:lstStyle>
            <a:lvl1pPr>
              <a:defRPr/>
            </a:lvl1pPr>
          </a:lstStyle>
          <a:p>
            <a:fld id="{5FFE327A-09BF-4213-A879-2F74FB8AFDE0}" type="datetimeFigureOut">
              <a:rPr lang="en-US" smtClean="0"/>
              <a:pPr/>
              <a:t>1/25/2016</a:t>
            </a:fld>
            <a:endParaRPr lang="en-US"/>
          </a:p>
        </p:txBody>
      </p:sp>
      <p:sp>
        <p:nvSpPr>
          <p:cNvPr id="3080" name="Rectangle 8"/>
          <p:cNvSpPr>
            <a:spLocks noGrp="1" noChangeArrowheads="1"/>
          </p:cNvSpPr>
          <p:nvPr>
            <p:ph type="ftr" sz="quarter" idx="3"/>
          </p:nvPr>
        </p:nvSpPr>
        <p:spPr/>
        <p:txBody>
          <a:bodyPr/>
          <a:lstStyle>
            <a:lvl1pPr>
              <a:defRPr/>
            </a:lvl1pPr>
          </a:lstStyle>
          <a:p>
            <a:endParaRPr lang="en-US"/>
          </a:p>
        </p:txBody>
      </p:sp>
      <p:sp>
        <p:nvSpPr>
          <p:cNvPr id="3081" name="Rectangle 9"/>
          <p:cNvSpPr>
            <a:spLocks noGrp="1" noChangeArrowheads="1"/>
          </p:cNvSpPr>
          <p:nvPr>
            <p:ph type="sldNum" sz="quarter" idx="4"/>
          </p:nvPr>
        </p:nvSpPr>
        <p:spPr/>
        <p:txBody>
          <a:bodyPr/>
          <a:lstStyle>
            <a:lvl1pPr>
              <a:defRPr/>
            </a:lvl1pPr>
          </a:lstStyle>
          <a:p>
            <a:fld id="{4CCE9CA2-A0D9-4FE1-9ACC-C637FF0D922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FFE327A-09BF-4213-A879-2F74FB8AFDE0}" type="datetimeFigureOut">
              <a:rPr lang="en-US" smtClean="0"/>
              <a:pPr/>
              <a:t>1/25/2016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CCE9CA2-A0D9-4FE1-9ACC-C637FF0D922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FFE327A-09BF-4213-A879-2F74FB8AFDE0}" type="datetimeFigureOut">
              <a:rPr lang="en-US" smtClean="0"/>
              <a:pPr/>
              <a:t>1/25/2016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CCE9CA2-A0D9-4FE1-9ACC-C637FF0D922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D34A037-8FB1-4883-AFA3-35E2782BAC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FFE327A-09BF-4213-A879-2F74FB8AFDE0}" type="datetimeFigureOut">
              <a:rPr lang="en-US" smtClean="0"/>
              <a:pPr/>
              <a:t>1/25/2016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CCE9CA2-A0D9-4FE1-9ACC-C637FF0D922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5FFE327A-09BF-4213-A879-2F74FB8AFDE0}" type="datetimeFigureOut">
              <a:rPr lang="en-US" smtClean="0"/>
              <a:pPr/>
              <a:t>1/25/2016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CCE9CA2-A0D9-4FE1-9ACC-C637FF0D922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5FFE327A-09BF-4213-A879-2F74FB8AFDE0}" type="datetimeFigureOut">
              <a:rPr lang="en-US" smtClean="0"/>
              <a:pPr/>
              <a:t>1/25/2016</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CCE9CA2-A0D9-4FE1-9ACC-C637FF0D922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5FFE327A-09BF-4213-A879-2F74FB8AFDE0}" type="datetimeFigureOut">
              <a:rPr lang="en-US" smtClean="0"/>
              <a:pPr/>
              <a:t>1/25/2016</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CCE9CA2-A0D9-4FE1-9ACC-C637FF0D922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5FFE327A-09BF-4213-A879-2F74FB8AFDE0}" type="datetimeFigureOut">
              <a:rPr lang="en-US" smtClean="0"/>
              <a:pPr/>
              <a:t>1/25/2016</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CCE9CA2-A0D9-4FE1-9ACC-C637FF0D922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5FFE327A-09BF-4213-A879-2F74FB8AFDE0}" type="datetimeFigureOut">
              <a:rPr lang="en-US" smtClean="0"/>
              <a:pPr/>
              <a:t>1/25/2016</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CCE9CA2-A0D9-4FE1-9ACC-C637FF0D922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FFE327A-09BF-4213-A879-2F74FB8AFDE0}" type="datetimeFigureOut">
              <a:rPr lang="en-US" smtClean="0"/>
              <a:pPr/>
              <a:t>1/25/2016</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CCE9CA2-A0D9-4FE1-9ACC-C637FF0D922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FFE327A-09BF-4213-A879-2F74FB8AFDE0}" type="datetimeFigureOut">
              <a:rPr lang="en-US" smtClean="0"/>
              <a:pPr/>
              <a:t>1/25/2016</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CCE9CA2-A0D9-4FE1-9ACC-C637FF0D922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tile tx="0" ty="0" sx="100000" sy="100000" flip="none" algn="tl"/>
        </a:blipFill>
        <a:effectLst/>
      </p:bgPr>
    </p:bg>
    <p:spTree>
      <p:nvGrpSpPr>
        <p:cNvPr id="1" name=""/>
        <p:cNvGrpSpPr/>
        <p:nvPr/>
      </p:nvGrpSpPr>
      <p:grpSpPr>
        <a:xfrm>
          <a:off x="0" y="0"/>
          <a:ext cx="0" cy="0"/>
          <a:chOff x="0" y="0"/>
          <a:chExt cx="0" cy="0"/>
        </a:xfrm>
      </p:grpSpPr>
      <p:grpSp>
        <p:nvGrpSpPr>
          <p:cNvPr id="2" name="Group 10"/>
          <p:cNvGrpSpPr>
            <a:grpSpLocks/>
          </p:cNvGrpSpPr>
          <p:nvPr/>
        </p:nvGrpSpPr>
        <p:grpSpPr bwMode="auto">
          <a:xfrm>
            <a:off x="0" y="1588"/>
            <a:ext cx="9132888" cy="6845300"/>
            <a:chOff x="0" y="1"/>
            <a:chExt cx="5753" cy="4312"/>
          </a:xfrm>
        </p:grpSpPr>
        <p:sp>
          <p:nvSpPr>
            <p:cNvPr id="2051"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endParaRPr lang="en-US"/>
            </a:p>
          </p:txBody>
        </p:sp>
        <p:sp>
          <p:nvSpPr>
            <p:cNvPr id="2052" name="Arc 4"/>
            <p:cNvSpPr>
              <a:spLocks/>
            </p:cNvSpPr>
            <p:nvPr/>
          </p:nvSpPr>
          <p:spPr bwMode="auto">
            <a:xfrm>
              <a:off x="0" y="1"/>
              <a:ext cx="5298" cy="43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accent2"/>
              </a:solidFill>
              <a:round/>
              <a:headEnd type="none" w="sm" len="sm"/>
              <a:tailEnd type="none" w="sm" len="sm"/>
            </a:ln>
            <a:effectLst/>
          </p:spPr>
          <p:txBody>
            <a:bodyPr wrap="none" anchor="ctr"/>
            <a:lstStyle/>
            <a:p>
              <a:endParaRPr lang="en-US"/>
            </a:p>
          </p:txBody>
        </p:sp>
      </p:grpSp>
      <p:sp>
        <p:nvSpPr>
          <p:cNvPr id="2053"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5" name="Rectangle 7"/>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vl1pPr>
          </a:lstStyle>
          <a:p>
            <a:fld id="{5FFE327A-09BF-4213-A879-2F74FB8AFDE0}" type="datetimeFigureOut">
              <a:rPr lang="en-US" smtClean="0"/>
              <a:pPr/>
              <a:t>1/25/2016</a:t>
            </a:fld>
            <a:endParaRPr lang="en-US"/>
          </a:p>
        </p:txBody>
      </p:sp>
      <p:sp>
        <p:nvSpPr>
          <p:cNvPr id="205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vl1pPr>
          </a:lstStyle>
          <a:p>
            <a:endParaRPr lang="en-US"/>
          </a:p>
        </p:txBody>
      </p:sp>
      <p:sp>
        <p:nvSpPr>
          <p:cNvPr id="2057" name="Rectangle 9"/>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vl1pPr>
          </a:lstStyle>
          <a:p>
            <a:fld id="{4CCE9CA2-A0D9-4FE1-9ACC-C637FF0D922D}" type="slidenum">
              <a:rPr lang="en-US" smtClean="0"/>
              <a:pPr/>
              <a:t>‹#›</a:t>
            </a:fld>
            <a:endParaRPr lang="en-US"/>
          </a:p>
        </p:txBody>
      </p:sp>
      <p:sp>
        <p:nvSpPr>
          <p:cNvPr id="2059" name="Rectangle 11"/>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SzPct val="90000"/>
        <a:buChar char="–"/>
        <a:defRPr sz="2800">
          <a:solidFill>
            <a:schemeClr val="tx1"/>
          </a:solidFill>
          <a:latin typeface="+mn-lt"/>
        </a:defRPr>
      </a:lvl2pPr>
      <a:lvl3pPr marL="1143000" indent="-228600" algn="l" rtl="0" eaLnBrk="1" fontAlgn="base" hangingPunct="1">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eaLnBrk="1" fontAlgn="base" hangingPunct="1">
        <a:spcBef>
          <a:spcPct val="20000"/>
        </a:spcBef>
        <a:spcAft>
          <a:spcPct val="0"/>
        </a:spcAft>
        <a:buClr>
          <a:schemeClr val="tx1"/>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1371600"/>
            <a:ext cx="8305800" cy="1676400"/>
          </a:xfrm>
        </p:spPr>
        <p:txBody>
          <a:bodyPr>
            <a:noAutofit/>
          </a:bodyPr>
          <a:lstStyle/>
          <a:p>
            <a:r>
              <a:rPr lang="en-US" sz="5400" b="1" dirty="0" smtClean="0"/>
              <a:t>BIOTRANSFORMATION OF DRUGS</a:t>
            </a:r>
            <a:endParaRPr lang="en-US" sz="5400" b="1" dirty="0"/>
          </a:p>
        </p:txBody>
      </p:sp>
      <p:sp>
        <p:nvSpPr>
          <p:cNvPr id="3" name="Subtitle 2"/>
          <p:cNvSpPr>
            <a:spLocks noGrp="1"/>
          </p:cNvSpPr>
          <p:nvPr>
            <p:ph type="subTitle" sz="quarter" idx="1"/>
          </p:nvPr>
        </p:nvSpPr>
        <p:spPr>
          <a:xfrm>
            <a:off x="1143000" y="3657600"/>
            <a:ext cx="6400800" cy="1752600"/>
          </a:xfrm>
        </p:spPr>
        <p:txBody>
          <a:bodyPr/>
          <a:lstStyle/>
          <a:p>
            <a:r>
              <a:rPr lang="en-US" b="1" dirty="0" smtClean="0"/>
              <a:t>KIMAIGA H.O</a:t>
            </a:r>
          </a:p>
          <a:p>
            <a:r>
              <a:rPr lang="en-US" b="1" dirty="0" smtClean="0"/>
              <a:t>MBChB (University of Nairobi)</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152400"/>
            <a:ext cx="8610600" cy="1143000"/>
          </a:xfrm>
        </p:spPr>
        <p:txBody>
          <a:bodyPr>
            <a:normAutofit fontScale="90000"/>
          </a:bodyPr>
          <a:lstStyle/>
          <a:p>
            <a:r>
              <a:rPr lang="en-US" b="1" u="sng" dirty="0" smtClean="0"/>
              <a:t>TYPES OF BIOTRANSFORMATION (METABOLIC REACTIONS)</a:t>
            </a:r>
            <a:endParaRPr lang="en-US" u="sng" dirty="0"/>
          </a:p>
        </p:txBody>
      </p:sp>
      <p:sp>
        <p:nvSpPr>
          <p:cNvPr id="4" name="Content Placeholder 3"/>
          <p:cNvSpPr>
            <a:spLocks noGrp="1"/>
          </p:cNvSpPr>
          <p:nvPr>
            <p:ph idx="1"/>
          </p:nvPr>
        </p:nvSpPr>
        <p:spPr>
          <a:xfrm>
            <a:off x="457200" y="1981200"/>
            <a:ext cx="8229600" cy="3962400"/>
          </a:xfrm>
        </p:spPr>
        <p:txBody>
          <a:bodyPr/>
          <a:lstStyle/>
          <a:p>
            <a:r>
              <a:rPr lang="en-US" dirty="0" smtClean="0"/>
              <a:t>Drug </a:t>
            </a:r>
            <a:r>
              <a:rPr lang="en-US" dirty="0"/>
              <a:t>metabolism involves two kinds of biochemical reactions known as </a:t>
            </a:r>
            <a:endParaRPr lang="en-US" dirty="0" smtClean="0"/>
          </a:p>
          <a:p>
            <a:pPr marL="971550" lvl="1" indent="-514350">
              <a:buFont typeface="+mj-lt"/>
              <a:buAutoNum type="arabicPeriod"/>
            </a:pPr>
            <a:r>
              <a:rPr lang="en-US" dirty="0" smtClean="0"/>
              <a:t>Phase 1 </a:t>
            </a:r>
          </a:p>
          <a:p>
            <a:pPr marL="971550" lvl="1" indent="-514350">
              <a:buFont typeface="+mj-lt"/>
              <a:buAutoNum type="arabicPeriod"/>
            </a:pPr>
            <a:r>
              <a:rPr lang="en-US" dirty="0" smtClean="0"/>
              <a:t>Phase 2</a:t>
            </a:r>
            <a:endParaRPr lang="en-US" dirty="0"/>
          </a:p>
          <a:p>
            <a:pPr lvl="0"/>
            <a:r>
              <a:rPr lang="en-US" dirty="0"/>
              <a:t>These often </a:t>
            </a:r>
            <a:r>
              <a:rPr lang="en-US" b="1" dirty="0"/>
              <a:t>do not </a:t>
            </a:r>
            <a:r>
              <a:rPr lang="en-US" dirty="0"/>
              <a:t>occur </a:t>
            </a:r>
            <a:r>
              <a:rPr lang="en-US" b="1" dirty="0"/>
              <a:t>sequentially</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Bachelor of Medicine and Bachelor of Surgery degree programme\MBchB-Year 2\CLINICAL PHARMACOLOGY\Images from Rand &amp; Dale's Pharmacology (Churchill Livingstone, 2007)\8.1.jpg"/>
          <p:cNvPicPr>
            <a:picLocks noChangeAspect="1" noChangeArrowheads="1"/>
          </p:cNvPicPr>
          <p:nvPr/>
        </p:nvPicPr>
        <p:blipFill>
          <a:blip r:embed="rId2"/>
          <a:srcRect/>
          <a:stretch>
            <a:fillRect/>
          </a:stretch>
        </p:blipFill>
        <p:spPr bwMode="auto">
          <a:xfrm>
            <a:off x="79513" y="152400"/>
            <a:ext cx="9064487" cy="67056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fontScale="90000"/>
          </a:bodyPr>
          <a:lstStyle/>
          <a:p>
            <a:r>
              <a:rPr lang="en-US" b="1" dirty="0" smtClean="0"/>
              <a:t>Phase I (</a:t>
            </a:r>
            <a:r>
              <a:rPr lang="en-US" b="1" dirty="0" err="1" smtClean="0"/>
              <a:t>Functionalization</a:t>
            </a:r>
            <a:r>
              <a:rPr lang="en-US" b="1" dirty="0" smtClean="0"/>
              <a:t>) metabolic reactions</a:t>
            </a:r>
            <a:r>
              <a:rPr lang="en-US" dirty="0" smtClean="0"/>
              <a:t/>
            </a:r>
            <a:br>
              <a:rPr lang="en-US" dirty="0" smtClean="0"/>
            </a:br>
            <a:endParaRPr lang="en-US" dirty="0"/>
          </a:p>
        </p:txBody>
      </p:sp>
      <p:sp>
        <p:nvSpPr>
          <p:cNvPr id="3" name="Content Placeholder 2"/>
          <p:cNvSpPr>
            <a:spLocks noGrp="1"/>
          </p:cNvSpPr>
          <p:nvPr>
            <p:ph idx="1"/>
          </p:nvPr>
        </p:nvSpPr>
        <p:spPr>
          <a:xfrm>
            <a:off x="457200" y="1524000"/>
            <a:ext cx="8229600" cy="4876800"/>
          </a:xfrm>
        </p:spPr>
        <p:txBody>
          <a:bodyPr>
            <a:normAutofit/>
          </a:bodyPr>
          <a:lstStyle/>
          <a:p>
            <a:pPr lvl="0"/>
            <a:r>
              <a:rPr lang="en-US" sz="2400" dirty="0" smtClean="0"/>
              <a:t>Are </a:t>
            </a:r>
            <a:r>
              <a:rPr lang="en-US" sz="2400" dirty="0"/>
              <a:t>catabolic </a:t>
            </a:r>
            <a:r>
              <a:rPr lang="en-US" sz="2400" dirty="0" smtClean="0"/>
              <a:t>(breakdown)</a:t>
            </a:r>
            <a:endParaRPr lang="en-US" sz="2400" dirty="0"/>
          </a:p>
          <a:p>
            <a:pPr lvl="0"/>
            <a:r>
              <a:rPr lang="en-US" sz="2400" dirty="0" smtClean="0"/>
              <a:t>Convert parent </a:t>
            </a:r>
            <a:r>
              <a:rPr lang="en-US" sz="2400" dirty="0"/>
              <a:t>drug to a polar metabolite </a:t>
            </a:r>
            <a:r>
              <a:rPr lang="en-US" sz="2400" dirty="0" smtClean="0"/>
              <a:t>by </a:t>
            </a:r>
            <a:r>
              <a:rPr lang="en-US" sz="2400" dirty="0"/>
              <a:t>introducing or unmasking a functional group on the parent compound (e.g. –OH, -NH</a:t>
            </a:r>
            <a:r>
              <a:rPr lang="en-US" sz="2400" baseline="-25000" dirty="0"/>
              <a:t>2</a:t>
            </a:r>
            <a:r>
              <a:rPr lang="en-US" sz="2400" dirty="0"/>
              <a:t>, -</a:t>
            </a:r>
            <a:r>
              <a:rPr lang="en-US" sz="2400" dirty="0" smtClean="0"/>
              <a:t>SH)</a:t>
            </a:r>
            <a:endParaRPr lang="en-US" sz="2400" dirty="0"/>
          </a:p>
          <a:p>
            <a:pPr lvl="0"/>
            <a:r>
              <a:rPr lang="en-US" sz="2400" dirty="0" smtClean="0"/>
              <a:t>Phase </a:t>
            </a:r>
            <a:r>
              <a:rPr lang="en-US" sz="2400" dirty="0"/>
              <a:t>I metabolites are often </a:t>
            </a:r>
            <a:r>
              <a:rPr lang="en-US" sz="2400" dirty="0" smtClean="0"/>
              <a:t>inactive.</a:t>
            </a:r>
            <a:r>
              <a:rPr lang="en-US" sz="2400" dirty="0"/>
              <a:t> </a:t>
            </a:r>
            <a:r>
              <a:rPr lang="en-US" sz="2400" dirty="0" smtClean="0"/>
              <a:t>Sometimes metabolism </a:t>
            </a:r>
            <a:r>
              <a:rPr lang="en-US" sz="2400" dirty="0"/>
              <a:t>is associated with an altered pharmacological activity e.g. activation of prodrugs</a:t>
            </a:r>
          </a:p>
          <a:p>
            <a:pPr lvl="0"/>
            <a:r>
              <a:rPr lang="en-US" sz="2400" dirty="0"/>
              <a:t>If phase I metabolites are </a:t>
            </a:r>
            <a:r>
              <a:rPr lang="en-US" sz="2400" dirty="0" smtClean="0"/>
              <a:t>polar/ water soluble  </a:t>
            </a:r>
            <a:r>
              <a:rPr lang="en-US" sz="2400" dirty="0"/>
              <a:t>they are readily excreted</a:t>
            </a:r>
          </a:p>
          <a:p>
            <a:pPr lvl="0"/>
            <a:r>
              <a:rPr lang="en-US" sz="2400" dirty="0"/>
              <a:t>However, many phase I products are not eliminated rapidly and undergo a subsequent phase II reaction </a:t>
            </a:r>
            <a:r>
              <a:rPr lang="en-US" sz="2400" dirty="0" smtClean="0"/>
              <a:t>forming </a:t>
            </a:r>
            <a:r>
              <a:rPr lang="en-US" sz="2400" dirty="0"/>
              <a:t>a highly water soluble conjugate e.g. ASA (</a:t>
            </a:r>
            <a:r>
              <a:rPr lang="en-US" sz="2400" dirty="0" smtClean="0"/>
              <a:t>Acetyl </a:t>
            </a:r>
            <a:r>
              <a:rPr lang="en-US" sz="2400" dirty="0"/>
              <a:t>Salisitic Acid</a:t>
            </a:r>
            <a:r>
              <a:rPr lang="en-US" sz="2400" dirty="0" smtClean="0"/>
              <a:t>)</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7772400" cy="4114800"/>
          </a:xfrm>
        </p:spPr>
        <p:txBody>
          <a:bodyPr/>
          <a:lstStyle/>
          <a:p>
            <a:r>
              <a:rPr lang="en-US" dirty="0" smtClean="0"/>
              <a:t>Phase I biotransformation reactions include;</a:t>
            </a:r>
          </a:p>
          <a:p>
            <a:pPr marL="971550" lvl="1" indent="-514350">
              <a:buFont typeface="+mj-lt"/>
              <a:buAutoNum type="arabicPeriod"/>
            </a:pPr>
            <a:r>
              <a:rPr lang="en-US" dirty="0" smtClean="0"/>
              <a:t>Oxidation (especially by the common </a:t>
            </a:r>
            <a:r>
              <a:rPr lang="en-US" dirty="0" err="1" smtClean="0"/>
              <a:t>hydroxylating</a:t>
            </a:r>
            <a:r>
              <a:rPr lang="en-US" dirty="0" smtClean="0"/>
              <a:t> cytochrome P450 group of enzymes also called mixed function </a:t>
            </a:r>
            <a:r>
              <a:rPr lang="en-US" dirty="0" err="1" smtClean="0"/>
              <a:t>oxidases</a:t>
            </a:r>
            <a:r>
              <a:rPr lang="en-US" dirty="0" smtClean="0"/>
              <a:t>)</a:t>
            </a:r>
          </a:p>
          <a:p>
            <a:pPr marL="971550" lvl="1" indent="-514350">
              <a:buFont typeface="+mj-lt"/>
              <a:buAutoNum type="arabicPeriod"/>
            </a:pPr>
            <a:r>
              <a:rPr lang="en-US" dirty="0" smtClean="0"/>
              <a:t>Reduction </a:t>
            </a:r>
          </a:p>
          <a:p>
            <a:pPr marL="971550" lvl="1" indent="-514350">
              <a:buFont typeface="+mj-lt"/>
              <a:buAutoNum type="arabicPeriod"/>
            </a:pPr>
            <a:r>
              <a:rPr lang="en-US" dirty="0" smtClean="0"/>
              <a:t>Hydrolysis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sz="2400" b="1" dirty="0" smtClean="0"/>
              <a:t>Nature, classification and mechanism of Cytochrome P450 enzymes</a:t>
            </a:r>
            <a:endParaRPr lang="en-US" sz="2400" dirty="0"/>
          </a:p>
        </p:txBody>
      </p:sp>
      <p:sp>
        <p:nvSpPr>
          <p:cNvPr id="3" name="Content Placeholder 2"/>
          <p:cNvSpPr>
            <a:spLocks noGrp="1"/>
          </p:cNvSpPr>
          <p:nvPr>
            <p:ph idx="1"/>
          </p:nvPr>
        </p:nvSpPr>
        <p:spPr>
          <a:xfrm>
            <a:off x="457200" y="914400"/>
            <a:ext cx="8153400" cy="5715000"/>
          </a:xfrm>
        </p:spPr>
        <p:txBody>
          <a:bodyPr>
            <a:normAutofit lnSpcReduction="10000"/>
          </a:bodyPr>
          <a:lstStyle/>
          <a:p>
            <a:pPr lvl="0"/>
            <a:r>
              <a:rPr lang="en-US" dirty="0" smtClean="0"/>
              <a:t>When the endoplasmic reticulum (ER) membranes are isolated by homogenization and fractionation of the cell they reform into vesicles called </a:t>
            </a:r>
            <a:r>
              <a:rPr lang="en-US" b="1" dirty="0" err="1" smtClean="0">
                <a:solidFill>
                  <a:schemeClr val="accent2">
                    <a:lumMod val="75000"/>
                  </a:schemeClr>
                </a:solidFill>
              </a:rPr>
              <a:t>microsomes</a:t>
            </a:r>
            <a:endParaRPr lang="en-US" b="1" dirty="0" smtClean="0">
              <a:solidFill>
                <a:schemeClr val="accent2">
                  <a:lumMod val="75000"/>
                </a:schemeClr>
              </a:solidFill>
            </a:endParaRPr>
          </a:p>
          <a:p>
            <a:pPr lvl="0"/>
            <a:r>
              <a:rPr lang="en-US" dirty="0" err="1" smtClean="0"/>
              <a:t>Microsomes</a:t>
            </a:r>
            <a:r>
              <a:rPr lang="en-US" dirty="0" smtClean="0"/>
              <a:t> retain most of the </a:t>
            </a:r>
            <a:r>
              <a:rPr lang="en-US" b="1" dirty="0" smtClean="0">
                <a:solidFill>
                  <a:schemeClr val="accent2">
                    <a:lumMod val="75000"/>
                  </a:schemeClr>
                </a:solidFill>
              </a:rPr>
              <a:t>morphological</a:t>
            </a:r>
            <a:r>
              <a:rPr lang="en-US" dirty="0" smtClean="0"/>
              <a:t> and </a:t>
            </a:r>
            <a:r>
              <a:rPr lang="en-US" b="1" dirty="0" smtClean="0">
                <a:solidFill>
                  <a:schemeClr val="accent2">
                    <a:lumMod val="75000"/>
                  </a:schemeClr>
                </a:solidFill>
              </a:rPr>
              <a:t>functional</a:t>
            </a:r>
            <a:r>
              <a:rPr lang="en-US" dirty="0" smtClean="0"/>
              <a:t> characteristics of the intact membranes.</a:t>
            </a:r>
          </a:p>
          <a:p>
            <a:pPr lvl="0"/>
            <a:r>
              <a:rPr lang="en-US" dirty="0" smtClean="0"/>
              <a:t>The rough </a:t>
            </a:r>
            <a:r>
              <a:rPr lang="en-US" dirty="0" err="1" smtClean="0"/>
              <a:t>microsomes</a:t>
            </a:r>
            <a:r>
              <a:rPr lang="en-US" dirty="0" smtClean="0"/>
              <a:t> tend to be involved in protein synthesis</a:t>
            </a:r>
          </a:p>
          <a:p>
            <a:pPr lvl="0"/>
            <a:r>
              <a:rPr lang="en-US" dirty="0" smtClean="0"/>
              <a:t>The smooth </a:t>
            </a:r>
            <a:r>
              <a:rPr lang="en-US" dirty="0" err="1" smtClean="0"/>
              <a:t>miscrosomes</a:t>
            </a:r>
            <a:r>
              <a:rPr lang="en-US" dirty="0" smtClean="0"/>
              <a:t> are rich in enzymes responsible for oxidative drug metabolism</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019800"/>
          </a:xfrm>
        </p:spPr>
        <p:txBody>
          <a:bodyPr/>
          <a:lstStyle/>
          <a:p>
            <a:pPr lvl="0"/>
            <a:r>
              <a:rPr lang="en-US" dirty="0" smtClean="0"/>
              <a:t>The smooth </a:t>
            </a:r>
            <a:r>
              <a:rPr lang="en-US" dirty="0" err="1" smtClean="0"/>
              <a:t>microsomes</a:t>
            </a:r>
            <a:r>
              <a:rPr lang="en-US" dirty="0" smtClean="0"/>
              <a:t> contain a class of enzymes called Mixed Function </a:t>
            </a:r>
            <a:r>
              <a:rPr lang="en-US" dirty="0" err="1" smtClean="0"/>
              <a:t>Oxidases</a:t>
            </a:r>
            <a:r>
              <a:rPr lang="en-US" dirty="0" smtClean="0"/>
              <a:t> (MFOs) or </a:t>
            </a:r>
            <a:r>
              <a:rPr lang="en-US" dirty="0" err="1" smtClean="0"/>
              <a:t>Monooxygenases</a:t>
            </a:r>
            <a:r>
              <a:rPr lang="en-US" dirty="0" smtClean="0"/>
              <a:t> (MOOs)</a:t>
            </a:r>
          </a:p>
          <a:p>
            <a:pPr lvl="0"/>
            <a:r>
              <a:rPr lang="en-US" dirty="0" err="1" smtClean="0"/>
              <a:t>Microsomal</a:t>
            </a:r>
            <a:r>
              <a:rPr lang="en-US" dirty="0" smtClean="0"/>
              <a:t> drug oxidations by the </a:t>
            </a:r>
            <a:r>
              <a:rPr lang="en-US" dirty="0" err="1" smtClean="0"/>
              <a:t>Monooxygenase</a:t>
            </a:r>
            <a:r>
              <a:rPr lang="en-US" dirty="0" smtClean="0"/>
              <a:t> CYT P450 system requires the following;</a:t>
            </a:r>
          </a:p>
          <a:p>
            <a:pPr lvl="1"/>
            <a:r>
              <a:rPr lang="en-US" dirty="0" smtClean="0"/>
              <a:t>Drug (substrate) </a:t>
            </a:r>
          </a:p>
          <a:p>
            <a:pPr lvl="1"/>
            <a:r>
              <a:rPr lang="en-US" dirty="0" smtClean="0"/>
              <a:t>Cytochrome P450 enzyme (P450)</a:t>
            </a:r>
          </a:p>
          <a:p>
            <a:pPr lvl="1"/>
            <a:r>
              <a:rPr lang="en-US" dirty="0" smtClean="0"/>
              <a:t>Molecular O</a:t>
            </a:r>
            <a:r>
              <a:rPr lang="en-US" baseline="-25000" dirty="0" smtClean="0"/>
              <a:t>2</a:t>
            </a:r>
            <a:endParaRPr lang="en-US" dirty="0" smtClean="0"/>
          </a:p>
          <a:p>
            <a:pPr lvl="1"/>
            <a:r>
              <a:rPr lang="en-US" dirty="0" err="1" smtClean="0"/>
              <a:t>Nicotinamide</a:t>
            </a:r>
            <a:r>
              <a:rPr lang="en-US" dirty="0" smtClean="0"/>
              <a:t> adenine </a:t>
            </a:r>
            <a:r>
              <a:rPr lang="en-US" dirty="0" err="1" smtClean="0"/>
              <a:t>dinucleotide</a:t>
            </a:r>
            <a:r>
              <a:rPr lang="en-US" dirty="0" smtClean="0"/>
              <a:t> phosphate (NADPH )which acts as a reducing agent</a:t>
            </a:r>
          </a:p>
          <a:p>
            <a:pPr lvl="1"/>
            <a:r>
              <a:rPr lang="en-US" dirty="0" smtClean="0"/>
              <a:t>NADPH – Cytochrome P450 </a:t>
            </a:r>
            <a:r>
              <a:rPr lang="en-US" dirty="0" err="1" smtClean="0"/>
              <a:t>reductase</a:t>
            </a: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381000"/>
            <a:ext cx="8534400" cy="5715000"/>
          </a:xfrm>
        </p:spPr>
        <p:txBody>
          <a:bodyPr>
            <a:normAutofit fontScale="92500" lnSpcReduction="20000"/>
          </a:bodyPr>
          <a:lstStyle/>
          <a:p>
            <a:pPr lvl="0"/>
            <a:r>
              <a:rPr lang="en-US" dirty="0" smtClean="0"/>
              <a:t>The cytochrome P450 enzymes are a large family of related but distinct </a:t>
            </a:r>
            <a:r>
              <a:rPr lang="en-US" dirty="0" err="1" smtClean="0"/>
              <a:t>heme</a:t>
            </a:r>
            <a:r>
              <a:rPr lang="en-US" dirty="0" smtClean="0"/>
              <a:t> proteins, in all organisms.</a:t>
            </a:r>
          </a:p>
          <a:p>
            <a:pPr lvl="0"/>
            <a:r>
              <a:rPr lang="en-US" dirty="0" smtClean="0"/>
              <a:t>The name Cytochrome P450 (abbreviated as CYP or P450) is derived from the spectral properties of these </a:t>
            </a:r>
            <a:r>
              <a:rPr lang="en-US" dirty="0" err="1" smtClean="0"/>
              <a:t>hemoprotein</a:t>
            </a:r>
            <a:r>
              <a:rPr lang="en-US" dirty="0" smtClean="0"/>
              <a:t>. </a:t>
            </a:r>
          </a:p>
          <a:p>
            <a:pPr lvl="1"/>
            <a:r>
              <a:rPr lang="en-US" dirty="0" smtClean="0"/>
              <a:t>In reduced/ferrous form, it combines with carbon monoxide forming a pink compound hence the P in the P450. </a:t>
            </a:r>
          </a:p>
          <a:p>
            <a:pPr lvl="1"/>
            <a:r>
              <a:rPr lang="en-US" dirty="0" smtClean="0"/>
              <a:t>It absorbs light maximally at 450nm (range 447 – 452nm)</a:t>
            </a:r>
          </a:p>
          <a:p>
            <a:pPr lvl="0"/>
            <a:r>
              <a:rPr lang="en-US" dirty="0" smtClean="0"/>
              <a:t>CYP are involved in oxidation (metabolism) of many chemically diverse, endogenous and exogenous substrates (compounds) including; Drugs, environmental chemicals and other xenobiotics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096000"/>
          </a:xfrm>
        </p:spPr>
        <p:txBody>
          <a:bodyPr>
            <a:normAutofit fontScale="85000" lnSpcReduction="10000"/>
          </a:bodyPr>
          <a:lstStyle/>
          <a:p>
            <a:pPr lvl="0"/>
            <a:r>
              <a:rPr lang="en-US" dirty="0" smtClean="0"/>
              <a:t>Substrate specificity is very low for the CYP</a:t>
            </a:r>
          </a:p>
          <a:p>
            <a:pPr lvl="0"/>
            <a:r>
              <a:rPr lang="en-US" dirty="0" smtClean="0"/>
              <a:t>High lipid solubility is the only common feature of the wide variety of structurally different chemicals and drugs that serve as substrate in this system </a:t>
            </a:r>
          </a:p>
          <a:p>
            <a:pPr lvl="0"/>
            <a:r>
              <a:rPr lang="en-US" dirty="0" smtClean="0"/>
              <a:t>P450 are relatively abundant in the liver compared with the P450 </a:t>
            </a:r>
            <a:r>
              <a:rPr lang="en-US" dirty="0" err="1" smtClean="0"/>
              <a:t>reductase</a:t>
            </a:r>
            <a:r>
              <a:rPr lang="en-US" dirty="0" smtClean="0"/>
              <a:t>. Hence P450 </a:t>
            </a:r>
            <a:r>
              <a:rPr lang="en-US" dirty="0" err="1" smtClean="0"/>
              <a:t>heme</a:t>
            </a:r>
            <a:r>
              <a:rPr lang="en-US" dirty="0" smtClean="0"/>
              <a:t> reduction is a rate limiting step in hepatic drug oxidation</a:t>
            </a:r>
          </a:p>
          <a:p>
            <a:pPr lvl="0"/>
            <a:r>
              <a:rPr lang="en-US" dirty="0" smtClean="0"/>
              <a:t>CYPs are categorized into 17 families and many subfamilies which differ from one another in;</a:t>
            </a:r>
          </a:p>
          <a:p>
            <a:pPr lvl="1"/>
            <a:r>
              <a:rPr lang="en-US" dirty="0" smtClean="0"/>
              <a:t>Amino acid sequence</a:t>
            </a:r>
          </a:p>
          <a:p>
            <a:pPr lvl="1"/>
            <a:r>
              <a:rPr lang="en-US" dirty="0" smtClean="0"/>
              <a:t>Regulation by inhibitors and inducing agents</a:t>
            </a:r>
          </a:p>
          <a:p>
            <a:pPr lvl="1"/>
            <a:r>
              <a:rPr lang="en-US" dirty="0" smtClean="0"/>
              <a:t>Specificity of the reactions that they catalyze</a:t>
            </a:r>
          </a:p>
          <a:p>
            <a:pPr lvl="0"/>
            <a:r>
              <a:rPr lang="en-US" dirty="0" smtClean="0"/>
              <a:t>Different members of the CYP family have distinct substrate specificities. However some enzymes act on the same substrates as each other but at different rates.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458200" cy="6248400"/>
          </a:xfrm>
        </p:spPr>
        <p:txBody>
          <a:bodyPr>
            <a:noAutofit/>
          </a:bodyPr>
          <a:lstStyle/>
          <a:p>
            <a:pPr lvl="0"/>
            <a:r>
              <a:rPr lang="en-US" sz="2800" dirty="0" smtClean="0"/>
              <a:t>About 8-10 </a:t>
            </a:r>
            <a:r>
              <a:rPr lang="en-US" sz="2800" dirty="0" err="1" smtClean="0"/>
              <a:t>isoforms</a:t>
            </a:r>
            <a:r>
              <a:rPr lang="en-US" sz="2800" dirty="0" smtClean="0"/>
              <a:t> in the CYP1, CYP2 and CYP3 families are primarily involved in the majority of drug metabolic reactions in human beings. Of these the following appear to be the most important forms with their percentages contribution of the total human liver P450 content.</a:t>
            </a:r>
          </a:p>
          <a:p>
            <a:pPr lvl="0">
              <a:buNone/>
            </a:pPr>
            <a:endParaRPr lang="en-US" sz="2800" dirty="0" smtClean="0"/>
          </a:p>
          <a:p>
            <a:pPr>
              <a:buNone/>
            </a:pPr>
            <a:endParaRPr lang="en-US" sz="2800" dirty="0" smtClean="0"/>
          </a:p>
          <a:p>
            <a:pPr>
              <a:buNone/>
            </a:pPr>
            <a:endParaRPr lang="en-US" sz="2800" dirty="0" smtClean="0"/>
          </a:p>
          <a:p>
            <a:r>
              <a:rPr lang="en-US" sz="2800" dirty="0" smtClean="0"/>
              <a:t>Together, these CYPs </a:t>
            </a:r>
            <a:r>
              <a:rPr lang="en-US" sz="2800" dirty="0" err="1" smtClean="0"/>
              <a:t>catabolize</a:t>
            </a:r>
            <a:r>
              <a:rPr lang="en-US" sz="2800" dirty="0" smtClean="0"/>
              <a:t> most hepatic drugs and xenobiotics metabolism. </a:t>
            </a:r>
          </a:p>
          <a:p>
            <a:pPr lvl="0"/>
            <a:r>
              <a:rPr lang="en-US" sz="2800" dirty="0" smtClean="0"/>
              <a:t>CYP3A4 alone is responsible of over 50% of the clinically prescribed drugs metabolized by the liver</a:t>
            </a:r>
          </a:p>
        </p:txBody>
      </p:sp>
      <p:graphicFrame>
        <p:nvGraphicFramePr>
          <p:cNvPr id="4" name="Table 3"/>
          <p:cNvGraphicFramePr>
            <a:graphicFrameLocks noGrp="1"/>
          </p:cNvGraphicFramePr>
          <p:nvPr/>
        </p:nvGraphicFramePr>
        <p:xfrm>
          <a:off x="2971800" y="2514600"/>
          <a:ext cx="4724400" cy="1371600"/>
        </p:xfrm>
        <a:graphic>
          <a:graphicData uri="http://schemas.openxmlformats.org/drawingml/2006/table">
            <a:tbl>
              <a:tblPr firstRow="1" bandRow="1"/>
              <a:tblGrid>
                <a:gridCol w="2362200"/>
                <a:gridCol w="2362200"/>
              </a:tblGrid>
              <a:tr h="431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smtClean="0"/>
                        <a:t>CYP1A2 (15%)</a:t>
                      </a: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CYP2D6 (5%)</a:t>
                      </a: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r h="431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smtClean="0"/>
                        <a:t>CYP2A6 (4%)</a:t>
                      </a: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CYP2E1 (10%) </a:t>
                      </a: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r h="431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smtClean="0"/>
                        <a:t>CYP2C9 (20%)</a:t>
                      </a: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smtClean="0"/>
                        <a:t>CYP3A4 (30%). </a:t>
                      </a: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990600"/>
          </a:xfrm>
        </p:spPr>
        <p:txBody>
          <a:bodyPr>
            <a:normAutofit/>
          </a:bodyPr>
          <a:lstStyle/>
          <a:p>
            <a:r>
              <a:rPr lang="en-US" b="1" dirty="0" smtClean="0"/>
              <a:t>MFO Cycle </a:t>
            </a:r>
            <a:endParaRPr lang="en-US" dirty="0"/>
          </a:p>
        </p:txBody>
      </p:sp>
      <p:sp>
        <p:nvSpPr>
          <p:cNvPr id="4" name="Content Placeholder 3"/>
          <p:cNvSpPr>
            <a:spLocks noGrp="1"/>
          </p:cNvSpPr>
          <p:nvPr>
            <p:ph idx="1"/>
          </p:nvPr>
        </p:nvSpPr>
        <p:spPr>
          <a:xfrm>
            <a:off x="152400" y="914400"/>
            <a:ext cx="8915400" cy="5257800"/>
          </a:xfrm>
        </p:spPr>
        <p:txBody>
          <a:bodyPr/>
          <a:lstStyle/>
          <a:p>
            <a:pPr lvl="0"/>
            <a:r>
              <a:rPr lang="en-US" sz="2400" dirty="0" smtClean="0"/>
              <a:t>Complex </a:t>
            </a:r>
            <a:r>
              <a:rPr lang="en-US" sz="2400" dirty="0" err="1" smtClean="0"/>
              <a:t>cyle</a:t>
            </a:r>
            <a:r>
              <a:rPr lang="en-US" sz="2400" dirty="0" smtClean="0"/>
              <a:t> showing mechanism of drug oxidation by the MFOs whose overall net effect of the reactions is addition of oxygen (from molecular oxygen) to the drug to form a hydroxyl group (product), (DOH in the diagram), while the other atom is converted into water</a:t>
            </a:r>
          </a:p>
          <a:p>
            <a:pPr lvl="0"/>
            <a:r>
              <a:rPr lang="en-US" sz="2400" dirty="0" smtClean="0"/>
              <a:t>The 2 </a:t>
            </a:r>
            <a:r>
              <a:rPr lang="en-US" sz="2400" dirty="0" err="1" smtClean="0"/>
              <a:t>microsomal</a:t>
            </a:r>
            <a:r>
              <a:rPr lang="en-US" sz="2400" dirty="0" smtClean="0"/>
              <a:t> enzymes important in oxidation-reduction process are;</a:t>
            </a:r>
          </a:p>
          <a:p>
            <a:pPr marL="514350" lvl="0" indent="-514350">
              <a:buFont typeface="+mj-lt"/>
              <a:buAutoNum type="arabicPeriod"/>
            </a:pPr>
            <a:r>
              <a:rPr lang="en-US" sz="2400" b="1" dirty="0" smtClean="0"/>
              <a:t>NADPH</a:t>
            </a:r>
            <a:r>
              <a:rPr lang="en-US" sz="2400" dirty="0" smtClean="0"/>
              <a:t> – </a:t>
            </a:r>
            <a:r>
              <a:rPr lang="en-US" sz="2400" b="1" dirty="0" smtClean="0"/>
              <a:t>Cytochrome P450 </a:t>
            </a:r>
            <a:r>
              <a:rPr lang="en-US" sz="2400" b="1" dirty="0" err="1" smtClean="0"/>
              <a:t>reductase</a:t>
            </a:r>
            <a:r>
              <a:rPr lang="en-US" sz="2400" b="1" dirty="0" smtClean="0"/>
              <a:t> (A </a:t>
            </a:r>
            <a:r>
              <a:rPr lang="en-US" sz="2400" b="1" dirty="0" err="1" smtClean="0"/>
              <a:t>flavoprotein</a:t>
            </a:r>
            <a:r>
              <a:rPr lang="en-US" sz="2400" b="1" dirty="0" smtClean="0"/>
              <a:t>)</a:t>
            </a:r>
            <a:r>
              <a:rPr lang="en-US" sz="2400" dirty="0" smtClean="0"/>
              <a:t>: Supplies the electrons needed for the oxidation, via NADPH – </a:t>
            </a:r>
            <a:r>
              <a:rPr lang="en-US" sz="2400" dirty="0" err="1" smtClean="0"/>
              <a:t>Cyt</a:t>
            </a:r>
            <a:r>
              <a:rPr lang="en-US" sz="2400" dirty="0" smtClean="0"/>
              <a:t> P450 </a:t>
            </a:r>
            <a:r>
              <a:rPr lang="en-US" sz="2400" dirty="0" err="1" smtClean="0"/>
              <a:t>reductase</a:t>
            </a:r>
            <a:r>
              <a:rPr lang="en-US" sz="2400" dirty="0" smtClean="0"/>
              <a:t>, which restores the </a:t>
            </a:r>
            <a:r>
              <a:rPr lang="en-US" sz="2400" dirty="0" err="1" smtClean="0"/>
              <a:t>redox</a:t>
            </a:r>
            <a:r>
              <a:rPr lang="en-US" sz="2400" dirty="0" smtClean="0"/>
              <a:t> state of the P450. </a:t>
            </a:r>
            <a:r>
              <a:rPr lang="en-US" sz="2400" b="1" dirty="0" smtClean="0"/>
              <a:t>NB: </a:t>
            </a:r>
            <a:r>
              <a:rPr lang="en-US" sz="2400" dirty="0" err="1" smtClean="0"/>
              <a:t>Cyt</a:t>
            </a:r>
            <a:r>
              <a:rPr lang="en-US" sz="2400" dirty="0" smtClean="0"/>
              <a:t> B</a:t>
            </a:r>
            <a:r>
              <a:rPr lang="en-US" sz="2400" baseline="-25000" dirty="0" smtClean="0"/>
              <a:t>5</a:t>
            </a:r>
            <a:r>
              <a:rPr lang="en-US" sz="2400" dirty="0" smtClean="0"/>
              <a:t> may act as an alternative source of the electrons</a:t>
            </a:r>
          </a:p>
          <a:p>
            <a:pPr marL="514350" lvl="0" indent="-514350">
              <a:buFont typeface="+mj-lt"/>
              <a:buAutoNum type="arabicPeriod"/>
            </a:pPr>
            <a:r>
              <a:rPr lang="en-US" sz="2400" b="1" dirty="0" smtClean="0"/>
              <a:t>Cytochrome P450 (A </a:t>
            </a:r>
            <a:r>
              <a:rPr lang="en-US" sz="2400" b="1" dirty="0" err="1" smtClean="0"/>
              <a:t>hemoprotein</a:t>
            </a:r>
            <a:r>
              <a:rPr lang="en-US" sz="2400" b="1" dirty="0" smtClean="0"/>
              <a:t>)</a:t>
            </a:r>
            <a:r>
              <a:rPr lang="en-US" sz="2400" dirty="0" smtClean="0"/>
              <a:t>: Terminal </a:t>
            </a:r>
            <a:r>
              <a:rPr lang="en-US" sz="2400" dirty="0" err="1" smtClean="0"/>
              <a:t>oxidase</a:t>
            </a:r>
            <a:r>
              <a:rPr lang="en-US" sz="2400" dirty="0" smtClean="0"/>
              <a:t> in this </a:t>
            </a:r>
            <a:r>
              <a:rPr lang="en-US" sz="2400" dirty="0" err="1" smtClean="0"/>
              <a:t>multicomponent</a:t>
            </a:r>
            <a:r>
              <a:rPr lang="en-US" sz="2400" dirty="0" smtClean="0"/>
              <a:t> electron transfer chain. </a:t>
            </a:r>
            <a:r>
              <a:rPr lang="en-US" sz="2400" dirty="0" err="1" smtClean="0"/>
              <a:t>Cyt</a:t>
            </a:r>
            <a:r>
              <a:rPr lang="en-US" sz="2400" dirty="0" smtClean="0"/>
              <a:t> P450 </a:t>
            </a:r>
            <a:r>
              <a:rPr lang="en-US" sz="2400" dirty="0" err="1" smtClean="0"/>
              <a:t>reductase</a:t>
            </a:r>
            <a:r>
              <a:rPr lang="en-US" sz="2400" dirty="0" smtClean="0"/>
              <a:t> is closely associated with </a:t>
            </a:r>
            <a:r>
              <a:rPr lang="en-US" sz="2400" dirty="0" err="1" smtClean="0"/>
              <a:t>Cyt</a:t>
            </a:r>
            <a:r>
              <a:rPr lang="en-US" sz="2400" dirty="0" smtClean="0"/>
              <a:t> P450 in the lipid membrane of the smooth 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990600"/>
          </a:xfrm>
        </p:spPr>
        <p:txBody>
          <a:bodyPr>
            <a:normAutofit/>
          </a:bodyPr>
          <a:lstStyle/>
          <a:p>
            <a:r>
              <a:rPr lang="en-US" b="1" dirty="0" smtClean="0"/>
              <a:t>BIOTRANSFORMATION</a:t>
            </a:r>
            <a:endParaRPr lang="en-US" dirty="0"/>
          </a:p>
        </p:txBody>
      </p:sp>
      <p:sp>
        <p:nvSpPr>
          <p:cNvPr id="3" name="Content Placeholder 2"/>
          <p:cNvSpPr>
            <a:spLocks noGrp="1"/>
          </p:cNvSpPr>
          <p:nvPr>
            <p:ph idx="1"/>
          </p:nvPr>
        </p:nvSpPr>
        <p:spPr>
          <a:xfrm>
            <a:off x="152400" y="990600"/>
            <a:ext cx="8839200" cy="5486400"/>
          </a:xfrm>
        </p:spPr>
        <p:txBody>
          <a:bodyPr>
            <a:noAutofit/>
          </a:bodyPr>
          <a:lstStyle/>
          <a:p>
            <a:pPr>
              <a:buNone/>
            </a:pPr>
            <a:r>
              <a:rPr lang="en-US" b="1" dirty="0"/>
              <a:t>Definitions</a:t>
            </a:r>
            <a:endParaRPr lang="en-US" dirty="0"/>
          </a:p>
          <a:p>
            <a:pPr>
              <a:buNone/>
            </a:pPr>
            <a:r>
              <a:rPr lang="en-US" b="1" dirty="0"/>
              <a:t>Drug </a:t>
            </a:r>
            <a:r>
              <a:rPr lang="en-US" b="1" dirty="0" smtClean="0"/>
              <a:t>elimination </a:t>
            </a:r>
            <a:r>
              <a:rPr lang="en-US" dirty="0" smtClean="0"/>
              <a:t>-</a:t>
            </a:r>
            <a:r>
              <a:rPr lang="en-US" b="1" dirty="0" smtClean="0"/>
              <a:t> </a:t>
            </a:r>
            <a:r>
              <a:rPr lang="en-US" dirty="0" smtClean="0"/>
              <a:t>Irreversible </a:t>
            </a:r>
            <a:r>
              <a:rPr lang="en-US" dirty="0"/>
              <a:t>loss of drug from </a:t>
            </a:r>
            <a:r>
              <a:rPr lang="en-US" dirty="0" smtClean="0"/>
              <a:t>body </a:t>
            </a:r>
            <a:r>
              <a:rPr lang="en-US" dirty="0"/>
              <a:t>and occurs in two </a:t>
            </a:r>
            <a:r>
              <a:rPr lang="en-US" dirty="0" smtClean="0"/>
              <a:t>processes</a:t>
            </a:r>
          </a:p>
          <a:p>
            <a:pPr marL="514350" indent="-514350">
              <a:buFont typeface="+mj-lt"/>
              <a:buAutoNum type="arabicPeriod"/>
            </a:pPr>
            <a:r>
              <a:rPr lang="en-US" b="1" dirty="0" smtClean="0"/>
              <a:t>Metabolism - </a:t>
            </a:r>
            <a:r>
              <a:rPr lang="en-US" dirty="0" smtClean="0"/>
              <a:t>Involves </a:t>
            </a:r>
            <a:r>
              <a:rPr lang="en-US" dirty="0"/>
              <a:t>enzymatic conversion of one chemical entity to </a:t>
            </a:r>
            <a:r>
              <a:rPr lang="en-US" dirty="0" smtClean="0"/>
              <a:t>another</a:t>
            </a:r>
          </a:p>
          <a:p>
            <a:pPr marL="514350" lvl="0" indent="-514350">
              <a:buFont typeface="+mj-lt"/>
              <a:buAutoNum type="arabicPeriod"/>
            </a:pPr>
            <a:r>
              <a:rPr lang="en-US" b="1" dirty="0" smtClean="0"/>
              <a:t>Excretion - </a:t>
            </a:r>
            <a:r>
              <a:rPr lang="en-US" dirty="0" smtClean="0"/>
              <a:t>Elimination </a:t>
            </a:r>
            <a:r>
              <a:rPr lang="en-US" dirty="0"/>
              <a:t>of chemically unchanged drug or its metabolites from the </a:t>
            </a:r>
            <a:r>
              <a:rPr lang="en-US" dirty="0" smtClean="0"/>
              <a:t>body. Mainly through these routes:</a:t>
            </a:r>
            <a:endParaRPr lang="en-US" dirty="0"/>
          </a:p>
        </p:txBody>
      </p:sp>
      <p:graphicFrame>
        <p:nvGraphicFramePr>
          <p:cNvPr id="4" name="Table 3"/>
          <p:cNvGraphicFramePr>
            <a:graphicFrameLocks noGrp="1"/>
          </p:cNvGraphicFramePr>
          <p:nvPr/>
        </p:nvGraphicFramePr>
        <p:xfrm>
          <a:off x="1905000" y="5181600"/>
          <a:ext cx="6934200" cy="1371600"/>
        </p:xfrm>
        <a:graphic>
          <a:graphicData uri="http://schemas.openxmlformats.org/drawingml/2006/table">
            <a:tbl>
              <a:tblPr bandRow="1"/>
              <a:tblGrid>
                <a:gridCol w="6934200"/>
              </a:tblGrid>
              <a:tr h="1219200">
                <a:tc>
                  <a:txBody>
                    <a:bodyPr/>
                    <a:lstStyle/>
                    <a:p>
                      <a:pPr lvl="0">
                        <a:buFont typeface="Wingdings" pitchFamily="2" charset="2"/>
                        <a:buChar char="Ø"/>
                      </a:pPr>
                      <a:r>
                        <a:rPr lang="en-US" sz="2800" b="0" dirty="0" smtClean="0"/>
                        <a:t>The kidneys </a:t>
                      </a:r>
                    </a:p>
                    <a:p>
                      <a:pPr lvl="0">
                        <a:buFont typeface="Wingdings" pitchFamily="2" charset="2"/>
                        <a:buChar char="Ø"/>
                      </a:pPr>
                      <a:r>
                        <a:rPr lang="en-US" sz="2800" b="0" dirty="0" smtClean="0"/>
                        <a:t>The hepatobiliary system </a:t>
                      </a:r>
                    </a:p>
                    <a:p>
                      <a:pPr lvl="0">
                        <a:buFont typeface="Wingdings" pitchFamily="2" charset="2"/>
                        <a:buChar char="Ø"/>
                      </a:pPr>
                      <a:r>
                        <a:rPr lang="en-US" sz="2800" b="0" dirty="0" smtClean="0"/>
                        <a:t>The lungs (e.g. volatile/gaseous anaesthetics)</a:t>
                      </a:r>
                      <a:endParaRPr lang="en-US" sz="2800" b="0"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Bachelor of Medicine and Bachelor of Surgery degree programme\MBchB-Year 2\CLINICAL PHARMACOLOGY\Images from Rand &amp; Dale's Pharmacology (Churchill Livingstone, 2007)\8.2.jpg"/>
          <p:cNvPicPr>
            <a:picLocks noChangeAspect="1" noChangeArrowheads="1"/>
          </p:cNvPicPr>
          <p:nvPr/>
        </p:nvPicPr>
        <p:blipFill>
          <a:blip r:embed="rId2"/>
          <a:srcRect/>
          <a:stretch>
            <a:fillRect/>
          </a:stretch>
        </p:blipFill>
        <p:spPr bwMode="auto">
          <a:xfrm>
            <a:off x="76200" y="81254"/>
            <a:ext cx="8991600" cy="6700546"/>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76200" y="85106"/>
            <a:ext cx="8991600" cy="6696694"/>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305800" cy="838200"/>
          </a:xfrm>
        </p:spPr>
        <p:txBody>
          <a:bodyPr/>
          <a:lstStyle/>
          <a:p>
            <a:r>
              <a:rPr lang="en-US" b="1" dirty="0" smtClean="0"/>
              <a:t>Other Phase 1 Reactions</a:t>
            </a:r>
            <a:endParaRPr lang="en-US" dirty="0"/>
          </a:p>
        </p:txBody>
      </p:sp>
      <p:sp>
        <p:nvSpPr>
          <p:cNvPr id="3" name="Content Placeholder 2"/>
          <p:cNvSpPr>
            <a:spLocks noGrp="1"/>
          </p:cNvSpPr>
          <p:nvPr>
            <p:ph idx="1"/>
          </p:nvPr>
        </p:nvSpPr>
        <p:spPr>
          <a:xfrm>
            <a:off x="381000" y="1295400"/>
            <a:ext cx="8534400" cy="4800600"/>
          </a:xfrm>
        </p:spPr>
        <p:txBody>
          <a:bodyPr>
            <a:normAutofit fontScale="85000" lnSpcReduction="10000"/>
          </a:bodyPr>
          <a:lstStyle/>
          <a:p>
            <a:pPr>
              <a:buNone/>
            </a:pPr>
            <a:r>
              <a:rPr lang="en-US" sz="2800" b="1" u="sng" dirty="0" smtClean="0"/>
              <a:t>CYTOCHROME P450 INDEPENDENT OXIDATIONS</a:t>
            </a:r>
            <a:endParaRPr lang="en-US" sz="2800" u="sng" dirty="0" smtClean="0"/>
          </a:p>
          <a:p>
            <a:pPr>
              <a:buNone/>
            </a:pPr>
            <a:r>
              <a:rPr lang="en-US" b="1" dirty="0" smtClean="0"/>
              <a:t>a.) Amine Oxidation</a:t>
            </a:r>
            <a:endParaRPr lang="en-US" dirty="0" smtClean="0"/>
          </a:p>
          <a:p>
            <a:pPr lvl="0"/>
            <a:r>
              <a:rPr lang="en-US" dirty="0" smtClean="0"/>
              <a:t>Monoamine </a:t>
            </a:r>
            <a:r>
              <a:rPr lang="en-US" dirty="0" err="1" smtClean="0"/>
              <a:t>oxidase</a:t>
            </a:r>
            <a:r>
              <a:rPr lang="en-US" dirty="0" smtClean="0"/>
              <a:t> inactivates many biological active amines e.g. </a:t>
            </a:r>
            <a:r>
              <a:rPr lang="en-US" dirty="0" err="1" smtClean="0"/>
              <a:t>noradrenaline</a:t>
            </a:r>
            <a:r>
              <a:rPr lang="en-US" dirty="0" smtClean="0"/>
              <a:t>, </a:t>
            </a:r>
            <a:r>
              <a:rPr lang="en-US" dirty="0" err="1" smtClean="0"/>
              <a:t>tyramine</a:t>
            </a:r>
            <a:r>
              <a:rPr lang="en-US" dirty="0" smtClean="0"/>
              <a:t>, 5-hydroxytryptamine</a:t>
            </a:r>
          </a:p>
          <a:p>
            <a:pPr lvl="0"/>
            <a:r>
              <a:rPr lang="en-US" dirty="0" err="1" smtClean="0"/>
              <a:t>Xanthine</a:t>
            </a:r>
            <a:r>
              <a:rPr lang="en-US" dirty="0" smtClean="0"/>
              <a:t> </a:t>
            </a:r>
            <a:r>
              <a:rPr lang="en-US" dirty="0" err="1" smtClean="0"/>
              <a:t>oxidase</a:t>
            </a:r>
            <a:r>
              <a:rPr lang="en-US" dirty="0" smtClean="0"/>
              <a:t> inactivates 6-mercapropurine (cancer drug)</a:t>
            </a:r>
          </a:p>
          <a:p>
            <a:pPr>
              <a:buNone/>
            </a:pPr>
            <a:endParaRPr lang="en-US" b="1" dirty="0" smtClean="0"/>
          </a:p>
          <a:p>
            <a:pPr>
              <a:buNone/>
            </a:pPr>
            <a:r>
              <a:rPr lang="en-US" b="1" dirty="0" smtClean="0"/>
              <a:t>b.) Dehydrogenation</a:t>
            </a:r>
            <a:endParaRPr lang="en-US" dirty="0" smtClean="0"/>
          </a:p>
          <a:p>
            <a:pPr lvl="0"/>
            <a:r>
              <a:rPr lang="en-US" dirty="0" smtClean="0"/>
              <a:t>Alcohol </a:t>
            </a:r>
            <a:r>
              <a:rPr lang="en-US" dirty="0" err="1" smtClean="0"/>
              <a:t>dehydrogenase</a:t>
            </a:r>
            <a:r>
              <a:rPr lang="en-US" dirty="0" smtClean="0"/>
              <a:t>, a soluble cytoplasmic enzyme, metabolizes ethanol (in addition to CYP2E1)</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05800" cy="6019800"/>
          </a:xfrm>
        </p:spPr>
        <p:txBody>
          <a:bodyPr>
            <a:normAutofit fontScale="70000" lnSpcReduction="20000"/>
          </a:bodyPr>
          <a:lstStyle/>
          <a:p>
            <a:pPr>
              <a:buNone/>
            </a:pPr>
            <a:r>
              <a:rPr lang="en-US" sz="3400" b="1" u="sng" dirty="0" smtClean="0"/>
              <a:t>REDUCTIONS</a:t>
            </a:r>
          </a:p>
          <a:p>
            <a:pPr lvl="0"/>
            <a:r>
              <a:rPr lang="en-US" dirty="0" err="1" smtClean="0"/>
              <a:t>Warfarin</a:t>
            </a:r>
            <a:r>
              <a:rPr lang="en-US" dirty="0" smtClean="0"/>
              <a:t> is inactivated by conversion of a </a:t>
            </a:r>
            <a:r>
              <a:rPr lang="en-US" dirty="0" err="1" smtClean="0"/>
              <a:t>ketone</a:t>
            </a:r>
            <a:r>
              <a:rPr lang="en-US" dirty="0" smtClean="0"/>
              <a:t> to a hydroxyl group by CYP2A6</a:t>
            </a:r>
          </a:p>
          <a:p>
            <a:endParaRPr lang="en-US" b="1" dirty="0" smtClean="0"/>
          </a:p>
          <a:p>
            <a:pPr>
              <a:buNone/>
            </a:pPr>
            <a:r>
              <a:rPr lang="en-US" sz="3400" b="1" u="sng" dirty="0" smtClean="0"/>
              <a:t>HYDROLYTIC REACTIONS (HYDROLYSES)</a:t>
            </a:r>
            <a:endParaRPr lang="en-US" sz="3400" u="sng" dirty="0" smtClean="0"/>
          </a:p>
          <a:p>
            <a:pPr lvl="0"/>
            <a:r>
              <a:rPr lang="en-US" dirty="0" smtClean="0"/>
              <a:t>Do not involve hepatic </a:t>
            </a:r>
            <a:r>
              <a:rPr lang="en-US" dirty="0" err="1" smtClean="0"/>
              <a:t>microsomal</a:t>
            </a:r>
            <a:r>
              <a:rPr lang="en-US" dirty="0" smtClean="0"/>
              <a:t> enzymes but occur in plasma and many tissues</a:t>
            </a:r>
          </a:p>
          <a:p>
            <a:pPr lvl="0"/>
            <a:r>
              <a:rPr lang="en-US" dirty="0" smtClean="0"/>
              <a:t>Both esters and (less readily) amide bonds are susceptible to hydrolysis</a:t>
            </a:r>
          </a:p>
          <a:p>
            <a:pPr lvl="0"/>
            <a:r>
              <a:rPr lang="en-US" dirty="0" smtClean="0"/>
              <a:t>A number of non-specific </a:t>
            </a:r>
            <a:r>
              <a:rPr lang="en-US" dirty="0" err="1" smtClean="0"/>
              <a:t>esterases</a:t>
            </a:r>
            <a:r>
              <a:rPr lang="en-US" dirty="0" smtClean="0"/>
              <a:t> and </a:t>
            </a:r>
            <a:r>
              <a:rPr lang="en-US" dirty="0" err="1" smtClean="0"/>
              <a:t>amidases</a:t>
            </a:r>
            <a:r>
              <a:rPr lang="en-US" dirty="0" smtClean="0"/>
              <a:t> have been identified in the ER of human liver, intestine and other tissues</a:t>
            </a:r>
          </a:p>
          <a:p>
            <a:pPr lvl="0"/>
            <a:r>
              <a:rPr lang="en-US" dirty="0" smtClean="0"/>
              <a:t>The alcohol and amine groups exposed following hydrolysis of esters and amides are suitable substrates for conjugation reactions</a:t>
            </a:r>
          </a:p>
          <a:p>
            <a:pPr lvl="0"/>
            <a:r>
              <a:rPr lang="en-US" dirty="0" smtClean="0"/>
              <a:t>Example of an esterase; plasma cholinesterase which metabolises </a:t>
            </a:r>
            <a:r>
              <a:rPr lang="en-US" dirty="0" err="1" smtClean="0"/>
              <a:t>succinylcholine</a:t>
            </a:r>
            <a:endParaRPr lang="en-US" dirty="0" smtClean="0"/>
          </a:p>
          <a:p>
            <a:pPr lvl="0"/>
            <a:r>
              <a:rPr lang="en-US" dirty="0" smtClean="0"/>
              <a:t>Proteases and peptidase enzymes are widely distributed in many tissues and are involved in the biotransformation of polypeptide drugs e.g. peptidases in digestive enzymes can metabolize insulin which is a polypeptide and inactive if it is administered orally</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76200" y="66206"/>
          <a:ext cx="8991600" cy="6405594"/>
        </p:xfrm>
        <a:graphic>
          <a:graphicData uri="http://schemas.openxmlformats.org/drawingml/2006/table">
            <a:tbl>
              <a:tblPr>
                <a:tableStyleId>{616DA210-FB5B-4158-B5E0-FEB733F419BA}</a:tableStyleId>
              </a:tblPr>
              <a:tblGrid>
                <a:gridCol w="2551414"/>
                <a:gridCol w="6440186"/>
              </a:tblGrid>
              <a:tr h="543394">
                <a:tc gridSpan="2">
                  <a:txBody>
                    <a:bodyPr/>
                    <a:lstStyle/>
                    <a:p>
                      <a:r>
                        <a:rPr lang="en-US" sz="2400" b="1" dirty="0" smtClean="0">
                          <a:solidFill>
                            <a:srgbClr val="C00000"/>
                          </a:solidFill>
                        </a:rPr>
                        <a:t>PHASE I REACTIONS. </a:t>
                      </a:r>
                      <a:endParaRPr lang="en-US" sz="2400" b="1" dirty="0">
                        <a:solidFill>
                          <a:srgbClr val="C00000"/>
                        </a:solidFill>
                      </a:endParaRPr>
                    </a:p>
                  </a:txBody>
                  <a:tcPr marL="502" marR="502" marT="502" marB="502">
                    <a:noFill/>
                  </a:tcPr>
                </a:tc>
                <a:tc hMerge="1">
                  <a:txBody>
                    <a:bodyPr/>
                    <a:lstStyle/>
                    <a:p>
                      <a:endParaRPr lang="en-US" sz="1800" dirty="0"/>
                    </a:p>
                  </a:txBody>
                  <a:tcPr marL="502" marR="502" marT="502" marB="502">
                    <a:solidFill>
                      <a:srgbClr val="92D050"/>
                    </a:solidFill>
                  </a:tcPr>
                </a:tc>
              </a:tr>
              <a:tr h="241884">
                <a:tc>
                  <a:txBody>
                    <a:bodyPr/>
                    <a:lstStyle/>
                    <a:p>
                      <a:pPr algn="l"/>
                      <a:r>
                        <a:rPr lang="en-US" sz="2400" b="1" dirty="0" smtClean="0"/>
                        <a:t>REACTION CLASS</a:t>
                      </a:r>
                      <a:endParaRPr lang="en-US" sz="2400" b="1" dirty="0"/>
                    </a:p>
                  </a:txBody>
                  <a:tcPr marL="502" marR="502" marT="502" marB="502">
                    <a:solidFill>
                      <a:srgbClr val="00B0F0"/>
                    </a:solidFill>
                  </a:tcPr>
                </a:tc>
                <a:tc>
                  <a:txBody>
                    <a:bodyPr/>
                    <a:lstStyle/>
                    <a:p>
                      <a:pPr algn="l"/>
                      <a:r>
                        <a:rPr lang="en-US" sz="2400" b="1" dirty="0" smtClean="0"/>
                        <a:t>DRUG SUBSTRATES</a:t>
                      </a:r>
                      <a:endParaRPr lang="en-US" sz="2400" b="1" dirty="0"/>
                    </a:p>
                  </a:txBody>
                  <a:tcPr marL="502" marR="502" marT="502" marB="502">
                    <a:solidFill>
                      <a:srgbClr val="00B0F0"/>
                    </a:solidFill>
                  </a:tcPr>
                </a:tc>
              </a:tr>
              <a:tr h="241884">
                <a:tc gridSpan="2">
                  <a:txBody>
                    <a:bodyPr/>
                    <a:lstStyle/>
                    <a:p>
                      <a:pPr algn="l"/>
                      <a:r>
                        <a:rPr lang="en-US" sz="2400" dirty="0"/>
                        <a:t>Oxidations</a:t>
                      </a:r>
                    </a:p>
                  </a:txBody>
                  <a:tcPr marL="502" marR="502" marT="502" marB="502">
                    <a:solidFill>
                      <a:srgbClr val="92D050"/>
                    </a:solidFill>
                  </a:tcPr>
                </a:tc>
                <a:tc hMerge="1">
                  <a:txBody>
                    <a:bodyPr/>
                    <a:lstStyle/>
                    <a:p>
                      <a:endParaRPr lang="en-US" dirty="0"/>
                    </a:p>
                  </a:txBody>
                  <a:tcPr marL="502" marR="502" marT="502" marB="502">
                    <a:lnL>
                      <a:noFill/>
                    </a:lnL>
                    <a:lnR>
                      <a:noFill/>
                    </a:lnR>
                    <a:lnT>
                      <a:noFill/>
                    </a:lnT>
                    <a:lnB>
                      <a:noFill/>
                    </a:lnB>
                    <a:solidFill>
                      <a:srgbClr val="FFFFFF"/>
                    </a:solidFill>
                  </a:tcPr>
                </a:tc>
              </a:tr>
              <a:tr h="241884">
                <a:tc gridSpan="2">
                  <a:txBody>
                    <a:bodyPr/>
                    <a:lstStyle/>
                    <a:p>
                      <a:pPr algn="l"/>
                      <a:r>
                        <a:rPr lang="en-US" sz="2400" b="1" dirty="0"/>
                        <a:t>Cytochrome P450-dependent oxidations: </a:t>
                      </a:r>
                    </a:p>
                  </a:txBody>
                  <a:tcPr marL="502" marR="502" marT="502" marB="502">
                    <a:solidFill>
                      <a:srgbClr val="FFC000"/>
                    </a:solidFill>
                  </a:tcPr>
                </a:tc>
                <a:tc hMerge="1">
                  <a:txBody>
                    <a:bodyPr/>
                    <a:lstStyle/>
                    <a:p>
                      <a:endParaRPr lang="en-US" dirty="0"/>
                    </a:p>
                  </a:txBody>
                  <a:tcPr marL="502" marR="502" marT="502" marB="502">
                    <a:lnL>
                      <a:noFill/>
                    </a:lnL>
                    <a:lnR>
                      <a:noFill/>
                    </a:lnR>
                    <a:lnT>
                      <a:noFill/>
                    </a:lnT>
                    <a:lnB>
                      <a:noFill/>
                    </a:lnB>
                    <a:solidFill>
                      <a:srgbClr val="FFFFFF"/>
                    </a:solidFill>
                  </a:tcPr>
                </a:tc>
              </a:tr>
              <a:tr h="482886">
                <a:tc>
                  <a:txBody>
                    <a:bodyPr/>
                    <a:lstStyle/>
                    <a:p>
                      <a:pPr algn="l"/>
                      <a:r>
                        <a:rPr lang="en-US" sz="2400" dirty="0"/>
                        <a:t>  Aromatic </a:t>
                      </a:r>
                      <a:r>
                        <a:rPr lang="en-US" sz="2400" dirty="0" err="1"/>
                        <a:t>hydroxylations</a:t>
                      </a:r>
                      <a:endParaRPr lang="en-US" sz="2400" dirty="0"/>
                    </a:p>
                  </a:txBody>
                  <a:tcPr marL="502" marR="502" marT="502" marB="502">
                    <a:solidFill>
                      <a:srgbClr val="92D050"/>
                    </a:solidFill>
                  </a:tcPr>
                </a:tc>
                <a:tc>
                  <a:txBody>
                    <a:bodyPr/>
                    <a:lstStyle/>
                    <a:p>
                      <a:pPr algn="l"/>
                      <a:r>
                        <a:rPr lang="en-US" sz="2400" dirty="0"/>
                        <a:t>Acetanilide, </a:t>
                      </a:r>
                      <a:r>
                        <a:rPr lang="en-US" sz="2400" dirty="0" err="1"/>
                        <a:t>propranolol</a:t>
                      </a:r>
                      <a:r>
                        <a:rPr lang="en-US" sz="2400" dirty="0"/>
                        <a:t>, </a:t>
                      </a:r>
                      <a:r>
                        <a:rPr lang="en-US" sz="2400" dirty="0" err="1"/>
                        <a:t>phenobarbital</a:t>
                      </a:r>
                      <a:r>
                        <a:rPr lang="en-US" sz="2400" dirty="0"/>
                        <a:t>, </a:t>
                      </a:r>
                      <a:r>
                        <a:rPr lang="en-US" sz="2400" dirty="0" err="1"/>
                        <a:t>phenytoin</a:t>
                      </a:r>
                      <a:r>
                        <a:rPr lang="en-US" sz="2400" dirty="0"/>
                        <a:t>, </a:t>
                      </a:r>
                      <a:r>
                        <a:rPr lang="en-US" sz="2400" dirty="0" err="1"/>
                        <a:t>phenylbutazone</a:t>
                      </a:r>
                      <a:r>
                        <a:rPr lang="en-US" sz="2400" dirty="0"/>
                        <a:t>, amphetamine, </a:t>
                      </a:r>
                      <a:r>
                        <a:rPr lang="en-US" sz="2400" dirty="0" err="1"/>
                        <a:t>warfarin</a:t>
                      </a:r>
                      <a:r>
                        <a:rPr lang="en-US" sz="2400" dirty="0"/>
                        <a:t>, 17-ethinyl </a:t>
                      </a:r>
                      <a:r>
                        <a:rPr lang="en-US" sz="2400" dirty="0" err="1"/>
                        <a:t>estradiol</a:t>
                      </a:r>
                      <a:r>
                        <a:rPr lang="en-US" sz="2400" dirty="0"/>
                        <a:t>, naphthalene, </a:t>
                      </a:r>
                      <a:r>
                        <a:rPr lang="en-US" sz="2400" dirty="0" err="1"/>
                        <a:t>benzpyrene</a:t>
                      </a:r>
                      <a:endParaRPr lang="en-US" sz="2400" dirty="0"/>
                    </a:p>
                  </a:txBody>
                  <a:tcPr marL="502" marR="502" marT="502" marB="502">
                    <a:solidFill>
                      <a:srgbClr val="92D050"/>
                    </a:solidFill>
                  </a:tcPr>
                </a:tc>
              </a:tr>
              <a:tr h="482886">
                <a:tc>
                  <a:txBody>
                    <a:bodyPr/>
                    <a:lstStyle/>
                    <a:p>
                      <a:pPr algn="l"/>
                      <a:r>
                        <a:rPr lang="en-US" sz="2400"/>
                        <a:t>  Aliphatic hydroxylations</a:t>
                      </a:r>
                    </a:p>
                  </a:txBody>
                  <a:tcPr marL="502" marR="502" marT="502" marB="502">
                    <a:solidFill>
                      <a:srgbClr val="92D050"/>
                    </a:solidFill>
                  </a:tcPr>
                </a:tc>
                <a:tc>
                  <a:txBody>
                    <a:bodyPr/>
                    <a:lstStyle/>
                    <a:p>
                      <a:pPr algn="l"/>
                      <a:r>
                        <a:rPr lang="en-US" sz="2400" dirty="0" err="1"/>
                        <a:t>Amobarbital</a:t>
                      </a:r>
                      <a:r>
                        <a:rPr lang="en-US" sz="2400" dirty="0"/>
                        <a:t>, pentobarbital, </a:t>
                      </a:r>
                      <a:r>
                        <a:rPr lang="en-US" sz="2400" dirty="0" err="1"/>
                        <a:t>secobarbital</a:t>
                      </a:r>
                      <a:r>
                        <a:rPr lang="en-US" sz="2400" dirty="0"/>
                        <a:t>, </a:t>
                      </a:r>
                      <a:r>
                        <a:rPr lang="en-US" sz="2400" dirty="0" err="1"/>
                        <a:t>chlorpropamide</a:t>
                      </a:r>
                      <a:r>
                        <a:rPr lang="en-US" sz="2400" dirty="0"/>
                        <a:t>, ibuprofen, </a:t>
                      </a:r>
                      <a:r>
                        <a:rPr lang="en-US" sz="2400" dirty="0" err="1"/>
                        <a:t>meprobamate</a:t>
                      </a:r>
                      <a:r>
                        <a:rPr lang="en-US" sz="2400" dirty="0"/>
                        <a:t>, </a:t>
                      </a:r>
                      <a:r>
                        <a:rPr lang="en-US" sz="2400" dirty="0" err="1"/>
                        <a:t>glutethimide</a:t>
                      </a:r>
                      <a:r>
                        <a:rPr lang="en-US" sz="2400" dirty="0"/>
                        <a:t>, </a:t>
                      </a:r>
                      <a:r>
                        <a:rPr lang="en-US" sz="2400" dirty="0" err="1"/>
                        <a:t>phenylbutazone</a:t>
                      </a:r>
                      <a:r>
                        <a:rPr lang="en-US" sz="2400" dirty="0"/>
                        <a:t>, </a:t>
                      </a:r>
                      <a:r>
                        <a:rPr lang="en-US" sz="2400" dirty="0" err="1"/>
                        <a:t>digitoxin</a:t>
                      </a:r>
                      <a:endParaRPr lang="en-US" sz="2400" dirty="0"/>
                    </a:p>
                  </a:txBody>
                  <a:tcPr marL="502" marR="502" marT="502" marB="502">
                    <a:solidFill>
                      <a:srgbClr val="92D050"/>
                    </a:solidFill>
                  </a:tcPr>
                </a:tc>
              </a:tr>
              <a:tr h="241884">
                <a:tc>
                  <a:txBody>
                    <a:bodyPr/>
                    <a:lstStyle/>
                    <a:p>
                      <a:pPr algn="l"/>
                      <a:r>
                        <a:rPr lang="en-US" sz="2400" b="1" dirty="0" err="1"/>
                        <a:t>Epoxidation</a:t>
                      </a:r>
                      <a:r>
                        <a:rPr lang="en-US" sz="2400" b="1" dirty="0"/>
                        <a:t> </a:t>
                      </a:r>
                    </a:p>
                  </a:txBody>
                  <a:tcPr marL="502" marR="502" marT="502" marB="502">
                    <a:solidFill>
                      <a:srgbClr val="92D050"/>
                    </a:solidFill>
                  </a:tcPr>
                </a:tc>
                <a:tc>
                  <a:txBody>
                    <a:bodyPr/>
                    <a:lstStyle/>
                    <a:p>
                      <a:pPr algn="l"/>
                      <a:r>
                        <a:rPr lang="en-US" sz="2400" dirty="0" err="1"/>
                        <a:t>Aldrin</a:t>
                      </a:r>
                      <a:endParaRPr lang="en-US" sz="2400" dirty="0"/>
                    </a:p>
                  </a:txBody>
                  <a:tcPr marL="502" marR="502" marT="502" marB="502">
                    <a:solidFill>
                      <a:srgbClr val="92D050"/>
                    </a:solidFill>
                  </a:tcPr>
                </a:tc>
              </a:tr>
              <a:tr h="241884">
                <a:tc gridSpan="2">
                  <a:txBody>
                    <a:bodyPr/>
                    <a:lstStyle/>
                    <a:p>
                      <a:pPr algn="l"/>
                      <a:r>
                        <a:rPr lang="en-US" sz="2400" b="1" dirty="0"/>
                        <a:t>Oxidative </a:t>
                      </a:r>
                      <a:r>
                        <a:rPr lang="en-US" sz="2400" b="1" dirty="0" err="1"/>
                        <a:t>dealkylation</a:t>
                      </a:r>
                      <a:r>
                        <a:rPr lang="en-US" sz="2400" b="1" dirty="0"/>
                        <a:t> </a:t>
                      </a:r>
                    </a:p>
                  </a:txBody>
                  <a:tcPr marL="502" marR="502" marT="502" marB="502">
                    <a:solidFill>
                      <a:srgbClr val="92D050"/>
                    </a:solidFill>
                  </a:tcPr>
                </a:tc>
                <a:tc hMerge="1">
                  <a:txBody>
                    <a:bodyPr/>
                    <a:lstStyle/>
                    <a:p>
                      <a:endParaRPr lang="en-US" dirty="0"/>
                    </a:p>
                  </a:txBody>
                  <a:tcPr marL="502" marR="502" marT="502" marB="502">
                    <a:lnL>
                      <a:noFill/>
                    </a:lnL>
                    <a:lnR>
                      <a:noFill/>
                    </a:lnR>
                    <a:lnT>
                      <a:noFill/>
                    </a:lnT>
                    <a:lnB>
                      <a:noFill/>
                    </a:lnB>
                    <a:solidFill>
                      <a:srgbClr val="FFFFFF"/>
                    </a:solidFill>
                  </a:tcPr>
                </a:tc>
              </a:tr>
              <a:tr h="482886">
                <a:tc>
                  <a:txBody>
                    <a:bodyPr/>
                    <a:lstStyle/>
                    <a:p>
                      <a:pPr algn="l"/>
                      <a:r>
                        <a:rPr lang="en-US" sz="2400" dirty="0"/>
                        <a:t>  N-</a:t>
                      </a:r>
                      <a:r>
                        <a:rPr lang="en-US" sz="2400" dirty="0" err="1"/>
                        <a:t>Dealkylation</a:t>
                      </a:r>
                      <a:r>
                        <a:rPr lang="en-US" sz="2400" dirty="0"/>
                        <a:t> </a:t>
                      </a:r>
                    </a:p>
                  </a:txBody>
                  <a:tcPr marL="502" marR="502" marT="502" marB="502">
                    <a:solidFill>
                      <a:srgbClr val="92D050"/>
                    </a:solidFill>
                  </a:tcPr>
                </a:tc>
                <a:tc>
                  <a:txBody>
                    <a:bodyPr/>
                    <a:lstStyle/>
                    <a:p>
                      <a:pPr algn="l"/>
                      <a:r>
                        <a:rPr lang="en-US" sz="2400" dirty="0"/>
                        <a:t>Morphine, </a:t>
                      </a:r>
                      <a:r>
                        <a:rPr lang="en-US" sz="2400" dirty="0" err="1"/>
                        <a:t>ethylmorphine</a:t>
                      </a:r>
                      <a:r>
                        <a:rPr lang="en-US" sz="2400" dirty="0"/>
                        <a:t>, </a:t>
                      </a:r>
                      <a:r>
                        <a:rPr lang="en-US" sz="2400" dirty="0" err="1"/>
                        <a:t>benzphetamine</a:t>
                      </a:r>
                      <a:r>
                        <a:rPr lang="en-US" sz="2400" dirty="0"/>
                        <a:t>, </a:t>
                      </a:r>
                      <a:r>
                        <a:rPr lang="en-US" sz="2400" dirty="0" err="1"/>
                        <a:t>aminopyrine</a:t>
                      </a:r>
                      <a:r>
                        <a:rPr lang="en-US" sz="2400" dirty="0"/>
                        <a:t>, caffeine, </a:t>
                      </a:r>
                      <a:r>
                        <a:rPr lang="en-US" sz="2400" dirty="0" err="1"/>
                        <a:t>theophylline</a:t>
                      </a:r>
                      <a:endParaRPr lang="en-US" sz="2400" dirty="0"/>
                    </a:p>
                  </a:txBody>
                  <a:tcPr marL="502" marR="502" marT="502" marB="502">
                    <a:solidFill>
                      <a:srgbClr val="92D050"/>
                    </a:solidFill>
                  </a:tcPr>
                </a:tc>
              </a:tr>
              <a:tr h="241884">
                <a:tc>
                  <a:txBody>
                    <a:bodyPr/>
                    <a:lstStyle/>
                    <a:p>
                      <a:pPr algn="l"/>
                      <a:r>
                        <a:rPr lang="en-US" sz="2400"/>
                        <a:t>  O-Dealkylation </a:t>
                      </a:r>
                    </a:p>
                  </a:txBody>
                  <a:tcPr marL="502" marR="502" marT="502" marB="502">
                    <a:solidFill>
                      <a:srgbClr val="92D050"/>
                    </a:solidFill>
                  </a:tcPr>
                </a:tc>
                <a:tc>
                  <a:txBody>
                    <a:bodyPr/>
                    <a:lstStyle/>
                    <a:p>
                      <a:pPr algn="l"/>
                      <a:r>
                        <a:rPr lang="en-US" sz="2400" dirty="0"/>
                        <a:t>Codeine, p-</a:t>
                      </a:r>
                      <a:r>
                        <a:rPr lang="en-US" sz="2400" dirty="0" err="1"/>
                        <a:t>nitroanisole</a:t>
                      </a:r>
                      <a:r>
                        <a:rPr lang="en-US" sz="2400" dirty="0"/>
                        <a:t> </a:t>
                      </a:r>
                    </a:p>
                  </a:txBody>
                  <a:tcPr marL="502" marR="502" marT="502" marB="502">
                    <a:solidFill>
                      <a:srgbClr val="92D050"/>
                    </a:solidFill>
                  </a:tcPr>
                </a:tc>
              </a:tr>
              <a:tr h="241884">
                <a:tc>
                  <a:txBody>
                    <a:bodyPr/>
                    <a:lstStyle/>
                    <a:p>
                      <a:pPr algn="l"/>
                      <a:r>
                        <a:rPr lang="en-US" sz="2400"/>
                        <a:t>  S-Dealkylation </a:t>
                      </a:r>
                    </a:p>
                  </a:txBody>
                  <a:tcPr marL="502" marR="502" marT="502" marB="502">
                    <a:solidFill>
                      <a:srgbClr val="92D050"/>
                    </a:solidFill>
                  </a:tcPr>
                </a:tc>
                <a:tc>
                  <a:txBody>
                    <a:bodyPr/>
                    <a:lstStyle/>
                    <a:p>
                      <a:pPr algn="l"/>
                      <a:r>
                        <a:rPr lang="en-US" sz="2400" dirty="0"/>
                        <a:t>6-Methylthiopurine, </a:t>
                      </a:r>
                      <a:r>
                        <a:rPr lang="en-US" sz="2400" dirty="0" err="1"/>
                        <a:t>methitural</a:t>
                      </a:r>
                      <a:endParaRPr lang="en-US" sz="2400" dirty="0"/>
                    </a:p>
                  </a:txBody>
                  <a:tcPr marL="502" marR="502" marT="502" marB="502">
                    <a:solidFill>
                      <a:srgbClr val="92D050"/>
                    </a:solidFill>
                  </a:tcPr>
                </a:tc>
              </a:tr>
            </a:tbl>
          </a:graphicData>
        </a:graphic>
      </p:graphicFrame>
      <p:sp>
        <p:nvSpPr>
          <p:cNvPr id="11265" name="AutoShape 1" descr="mk:@MSITStore:D:\Bachelor%20of%20Medicine%20and%20Bachelor%20of%20Surgery%20degree%20programme\MBChB-Year%202\CLINICAL%20PHARMACOLOGY\Katzung%20Basic%20and%20Clinical%20Pharmacology,%2011th%20Edition.CHM::/I.%20Basic%20Principles/4.%20Drug%20Biotransformation_files/loadBinary_025.gif"/>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66" name="AutoShape 2" descr="mk:@MSITStore:D:\Bachelor%20of%20Medicine%20and%20Bachelor%20of%20Surgery%20degree%20programme\MBChB-Year%202\CLINICAL%20PHARMACOLOGY\Katzung%20Basic%20and%20Clinical%20Pharmacology,%2011th%20Edition.CHM::/I.%20Basic%20Principles/4.%20Drug%20Biotransformation_files/alphalower.gif"/>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67" name="AutoShape 3" descr="mk:@MSITStore:D:\Bachelor%20of%20Medicine%20and%20Bachelor%20of%20Surgery%20degree%20programme\MBChB-Year%202\CLINICAL%20PHARMACOLOGY\Katzung%20Basic%20and%20Clinical%20Pharmacology,%2011th%20Edition.CHM::/I.%20Basic%20Principles/4.%20Drug%20Biotransformation_files/loadBinary_013.gif"/>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68" name="AutoShape 4" descr="mk:@MSITStore:D:\Bachelor%20of%20Medicine%20and%20Bachelor%20of%20Surgery%20degree%20programme\MBChB-Year%202\CLINICAL%20PHARMACOLOGY\Katzung%20Basic%20and%20Clinical%20Pharmacology,%2011th%20Edition.CHM::/I.%20Basic%20Principles/4.%20Drug%20Biotransformation_files/loadBinary_027.gif"/>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69" name="AutoShape 5" descr="mk:@MSITStore:D:\Bachelor%20of%20Medicine%20and%20Bachelor%20of%20Surgery%20degree%20programme\MBChB-Year%202\CLINICAL%20PHARMACOLOGY\Katzung%20Basic%20and%20Clinical%20Pharmacology,%2011th%20Edition.CHM::/I.%20Basic%20Principles/4.%20Drug%20Biotransformation_files/loadBinary_008.gif"/>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70" name="AutoShape 6" descr="mk:@MSITStore:D:\Bachelor%20of%20Medicine%20and%20Bachelor%20of%20Surgery%20degree%20programme\MBChB-Year%202\CLINICAL%20PHARMACOLOGY\Katzung%20Basic%20and%20Clinical%20Pharmacology,%2011th%20Edition.CHM::/I.%20Basic%20Principles/4.%20Drug%20Biotransformation_files/loadBinary_022.gif"/>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71" name="AutoShape 7" descr="mk:@MSITStore:D:\Bachelor%20of%20Medicine%20and%20Bachelor%20of%20Surgery%20degree%20programme\MBChB-Year%202\CLINICAL%20PHARMACOLOGY\Katzung%20Basic%20and%20Clinical%20Pharmacology,%2011th%20Edition.CHM::/I.%20Basic%20Principles/4.%20Drug%20Biotransformation_files/loadBinary_010.gif"/>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72" name="AutoShape 8" descr="mk:@MSITStore:D:\Bachelor%20of%20Medicine%20and%20Bachelor%20of%20Surgery%20degree%20programme\MBChB-Year%202\CLINICAL%20PHARMACOLOGY\Katzung%20Basic%20and%20Clinical%20Pharmacology,%2011th%20Edition.CHM::/I.%20Basic%20Principles/4.%20Drug%20Biotransformation_files/loadBinary_024.gif"/>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73" name="AutoShape 9" descr="mk:@MSITStore:D:\Bachelor%20of%20Medicine%20and%20Bachelor%20of%20Surgery%20degree%20programme\MBChB-Year%202\CLINICAL%20PHARMACOLOGY\Katzung%20Basic%20and%20Clinical%20Pharmacology,%2011th%20Edition.CHM::/I.%20Basic%20Principles/4.%20Drug%20Biotransformation_files/loadBinary_028.gif"/>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74" name="AutoShape 10" descr="mk:@MSITStore:D:\Bachelor%20of%20Medicine%20and%20Bachelor%20of%20Surgery%20degree%20programme\MBChB-Year%202\CLINICAL%20PHARMACOLOGY\Katzung%20Basic%20and%20Clinical%20Pharmacology,%2011th%20Edition.CHM::/I.%20Basic%20Principles/4.%20Drug%20Biotransformation_files/loadBinary_016.gif"/>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75" name="AutoShape 11" descr="mk:@MSITStore:D:\Bachelor%20of%20Medicine%20and%20Bachelor%20of%20Surgery%20degree%20programme\MBChB-Year%202\CLINICAL%20PHARMACOLOGY\Katzung%20Basic%20and%20Clinical%20Pharmacology,%2011th%20Edition.CHM::/I.%20Basic%20Principles/4.%20Drug%20Biotransformation_files/loadBinary_020.gif"/>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76" name="AutoShape 12" descr="mk:@MSITStore:D:\Bachelor%20of%20Medicine%20and%20Bachelor%20of%20Surgery%20degree%20programme\MBChB-Year%202\CLINICAL%20PHARMACOLOGY\Katzung%20Basic%20and%20Clinical%20Pharmacology,%2011th%20Edition.CHM::/I.%20Basic%20Principles/4.%20Drug%20Biotransformation_files/loadBinary_031.gif"/>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77" name="AutoShape 13" descr="mk:@MSITStore:D:\Bachelor%20of%20Medicine%20and%20Bachelor%20of%20Surgery%20degree%20programme\MBChB-Year%202\CLINICAL%20PHARMACOLOGY\Katzung%20Basic%20and%20Clinical%20Pharmacology,%2011th%20Edition.CHM::/I.%20Basic%20Principles/4.%20Drug%20Biotransformation_files/loadBinary_023.gif"/>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78" name="AutoShape 14" descr="mk:@MSITStore:D:\Bachelor%20of%20Medicine%20and%20Bachelor%20of%20Surgery%20degree%20programme\MBChB-Year%202\CLINICAL%20PHARMACOLOGY\Katzung%20Basic%20and%20Clinical%20Pharmacology,%2011th%20Edition.CHM::/I.%20Basic%20Principles/4.%20Drug%20Biotransformation_files/loadBinary_011.gif"/>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79" name="AutoShape 15" descr="mk:@MSITStore:D:\Bachelor%20of%20Medicine%20and%20Bachelor%20of%20Surgery%20degree%20programme\MBChB-Year%202\CLINICAL%20PHARMACOLOGY\Katzung%20Basic%20and%20Clinical%20Pharmacology,%2011th%20Edition.CHM::/I.%20Basic%20Principles/4.%20Drug%20Biotransformation_files/loadBinary_015.gif"/>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80" name="AutoShape 16" descr="mk:@MSITStore:D:\Bachelor%20of%20Medicine%20and%20Bachelor%20of%20Surgery%20degree%20programme\MBChB-Year%202\CLINICAL%20PHARMACOLOGY\Katzung%20Basic%20and%20Clinical%20Pharmacology,%2011th%20Edition.CHM::/I.%20Basic%20Principles/4.%20Drug%20Biotransformation_files/loadBinary_030.gif"/>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81" name="AutoShape 17" descr="mk:@MSITStore:D:\Bachelor%20of%20Medicine%20and%20Bachelor%20of%20Surgery%20degree%20programme\MBChB-Year%202\CLINICAL%20PHARMACOLOGY\Katzung%20Basic%20and%20Clinical%20Pharmacology,%2011th%20Edition.CHM::/I.%20Basic%20Principles/4.%20Drug%20Biotransformation_files/loadBinary_018.gif"/>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82" name="AutoShape 18" descr="mk:@MSITStore:D:\Bachelor%20of%20Medicine%20and%20Bachelor%20of%20Surgery%20degree%20programme\MBChB-Year%202\CLINICAL%20PHARMACOLOGY\Katzung%20Basic%20and%20Clinical%20Pharmacology,%2011th%20Edition.CHM::/I.%20Basic%20Principles/4.%20Drug%20Biotransformation_files/loadBinary_006.gif"/>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83" name="AutoShape 19" descr="mk:@MSITStore:D:\Bachelor%20of%20Medicine%20and%20Bachelor%20of%20Surgery%20degree%20programme\MBChB-Year%202\CLINICAL%20PHARMACOLOGY\Katzung%20Basic%20and%20Clinical%20Pharmacology,%2011th%20Edition.CHM::/I.%20Basic%20Principles/4.%20Drug%20Biotransformation_files/loadBinary_014.gif"/>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84" name="AutoShape 20" descr="mk:@MSITStore:D:\Bachelor%20of%20Medicine%20and%20Bachelor%20of%20Surgery%20degree%20programme\MBChB-Year%202\CLINICAL%20PHARMACOLOGY\Katzung%20Basic%20and%20Clinical%20Pharmacology,%2011th%20Edition.CHM::/I.%20Basic%20Principles/4.%20Drug%20Biotransformation_files/loadBinary_003.gif"/>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85" name="AutoShape 21" descr="mk:@MSITStore:D:\Bachelor%20of%20Medicine%20and%20Bachelor%20of%20Surgery%20degree%20programme\MBChB-Year%202\CLINICAL%20PHARMACOLOGY\Katzung%20Basic%20and%20Clinical%20Pharmacology,%2011th%20Edition.CHM::/I.%20Basic%20Principles/4.%20Drug%20Biotransformation_files/loadBinary_017.gif"/>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86" name="AutoShape 22" descr="mk:@MSITStore:D:\Bachelor%20of%20Medicine%20and%20Bachelor%20of%20Surgery%20degree%20programme\MBChB-Year%202\CLINICAL%20PHARMACOLOGY\Katzung%20Basic%20and%20Clinical%20Pharmacology,%2011th%20Edition.CHM::/I.%20Basic%20Principles/4.%20Drug%20Biotransformation_files/loadBinary_004.gif"/>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87" name="AutoShape 23" descr="mk:@MSITStore:D:\Bachelor%20of%20Medicine%20and%20Bachelor%20of%20Surgery%20degree%20programme\MBChB-Year%202\CLINICAL%20PHARMACOLOGY\Katzung%20Basic%20and%20Clinical%20Pharmacology,%2011th%20Edition.CHM::/I.%20Basic%20Principles/4.%20Drug%20Biotransformation_files/loadBinary_005.gif"/>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88" name="AutoShape 24" descr="mk:@MSITStore:D:\Bachelor%20of%20Medicine%20and%20Bachelor%20of%20Surgery%20degree%20programme\MBChB-Year%202\CLINICAL%20PHARMACOLOGY\Katzung%20Basic%20and%20Clinical%20Pharmacology,%2011th%20Edition.CHM::/I.%20Basic%20Principles/4.%20Drug%20Biotransformation_files/loadBinary_019.gif"/>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89" name="AutoShape 25" descr="mk:@MSITStore:D:\Bachelor%20of%20Medicine%20and%20Bachelor%20of%20Surgery%20degree%20programme\MBChB-Year%202\CLINICAL%20PHARMACOLOGY\Katzung%20Basic%20and%20Clinical%20Pharmacology,%2011th%20Edition.CHM::/I.%20Basic%20Principles/4.%20Drug%20Biotransformation_files/loadBinary_002.gif"/>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 y="304800"/>
          <a:ext cx="8839201" cy="4884832"/>
        </p:xfrm>
        <a:graphic>
          <a:graphicData uri="http://schemas.openxmlformats.org/drawingml/2006/table">
            <a:tbl>
              <a:tblPr>
                <a:tableStyleId>{616DA210-FB5B-4158-B5E0-FEB733F419BA}</a:tableStyleId>
              </a:tblPr>
              <a:tblGrid>
                <a:gridCol w="3429000"/>
                <a:gridCol w="5410201"/>
              </a:tblGrid>
              <a:tr h="241884">
                <a:tc>
                  <a:txBody>
                    <a:bodyPr/>
                    <a:lstStyle/>
                    <a:p>
                      <a:pPr algn="l"/>
                      <a:r>
                        <a:rPr lang="en-US" sz="3200" b="1" dirty="0"/>
                        <a:t>N-Oxidation </a:t>
                      </a:r>
                    </a:p>
                  </a:txBody>
                  <a:tcPr marL="502" marR="502" marT="502" marB="502">
                    <a:solidFill>
                      <a:srgbClr val="92D050"/>
                    </a:solidFill>
                  </a:tcPr>
                </a:tc>
                <a:tc>
                  <a:txBody>
                    <a:bodyPr/>
                    <a:lstStyle/>
                    <a:p>
                      <a:endParaRPr lang="en-US" sz="3200" dirty="0"/>
                    </a:p>
                  </a:txBody>
                  <a:tcPr marL="502" marR="502" marT="502" marB="502">
                    <a:solidFill>
                      <a:srgbClr val="92D050"/>
                    </a:solidFill>
                  </a:tcPr>
                </a:tc>
              </a:tr>
              <a:tr h="241884">
                <a:tc>
                  <a:txBody>
                    <a:bodyPr/>
                    <a:lstStyle/>
                    <a:p>
                      <a:pPr algn="l"/>
                      <a:r>
                        <a:rPr lang="en-US" sz="3200" dirty="0"/>
                        <a:t>  Primary amines</a:t>
                      </a:r>
                    </a:p>
                  </a:txBody>
                  <a:tcPr marL="502" marR="502" marT="502" marB="502">
                    <a:solidFill>
                      <a:srgbClr val="92D050"/>
                    </a:solidFill>
                  </a:tcPr>
                </a:tc>
                <a:tc>
                  <a:txBody>
                    <a:bodyPr/>
                    <a:lstStyle/>
                    <a:p>
                      <a:pPr algn="l"/>
                      <a:r>
                        <a:rPr lang="en-US" sz="3200" dirty="0"/>
                        <a:t>Aniline, </a:t>
                      </a:r>
                      <a:r>
                        <a:rPr lang="en-US" sz="3200" dirty="0" err="1"/>
                        <a:t>chlorphentermine</a:t>
                      </a:r>
                      <a:endParaRPr lang="en-US" sz="3200" dirty="0"/>
                    </a:p>
                  </a:txBody>
                  <a:tcPr marL="502" marR="502" marT="502" marB="502">
                    <a:solidFill>
                      <a:srgbClr val="92D050"/>
                    </a:solidFill>
                  </a:tcPr>
                </a:tc>
              </a:tr>
              <a:tr h="241884">
                <a:tc>
                  <a:txBody>
                    <a:bodyPr/>
                    <a:lstStyle/>
                    <a:p>
                      <a:pPr algn="l"/>
                      <a:r>
                        <a:rPr lang="en-US" sz="3200"/>
                        <a:t>  Secondary amines</a:t>
                      </a:r>
                    </a:p>
                  </a:txBody>
                  <a:tcPr marL="502" marR="502" marT="502" marB="502">
                    <a:solidFill>
                      <a:srgbClr val="92D050"/>
                    </a:solidFill>
                  </a:tcPr>
                </a:tc>
                <a:tc>
                  <a:txBody>
                    <a:bodyPr/>
                    <a:lstStyle/>
                    <a:p>
                      <a:pPr algn="l"/>
                      <a:r>
                        <a:rPr lang="en-US" sz="3200" dirty="0"/>
                        <a:t>2-Acetylaminofluorene, acetaminophen</a:t>
                      </a:r>
                    </a:p>
                  </a:txBody>
                  <a:tcPr marL="502" marR="502" marT="502" marB="502">
                    <a:solidFill>
                      <a:srgbClr val="92D050"/>
                    </a:solidFill>
                  </a:tcPr>
                </a:tc>
              </a:tr>
              <a:tr h="241884">
                <a:tc>
                  <a:txBody>
                    <a:bodyPr/>
                    <a:lstStyle/>
                    <a:p>
                      <a:pPr algn="l"/>
                      <a:r>
                        <a:rPr lang="en-US" sz="3200"/>
                        <a:t>  Tertiary amines</a:t>
                      </a:r>
                    </a:p>
                  </a:txBody>
                  <a:tcPr marL="502" marR="502" marT="502" marB="502">
                    <a:solidFill>
                      <a:srgbClr val="92D050"/>
                    </a:solidFill>
                  </a:tcPr>
                </a:tc>
                <a:tc>
                  <a:txBody>
                    <a:bodyPr/>
                    <a:lstStyle/>
                    <a:p>
                      <a:pPr algn="l"/>
                      <a:r>
                        <a:rPr lang="en-US" sz="3200" dirty="0"/>
                        <a:t>Nicotine, </a:t>
                      </a:r>
                      <a:r>
                        <a:rPr lang="en-US" sz="3200" dirty="0" err="1"/>
                        <a:t>methaqualone</a:t>
                      </a:r>
                      <a:endParaRPr lang="en-US" sz="3200" dirty="0"/>
                    </a:p>
                  </a:txBody>
                  <a:tcPr marL="502" marR="502" marT="502" marB="502">
                    <a:solidFill>
                      <a:srgbClr val="92D050"/>
                    </a:solidFill>
                  </a:tcPr>
                </a:tc>
              </a:tr>
              <a:tr h="241884">
                <a:tc>
                  <a:txBody>
                    <a:bodyPr/>
                    <a:lstStyle/>
                    <a:p>
                      <a:pPr algn="l"/>
                      <a:r>
                        <a:rPr lang="en-US" sz="3200" b="1" dirty="0"/>
                        <a:t>S-Oxidation </a:t>
                      </a:r>
                    </a:p>
                  </a:txBody>
                  <a:tcPr marL="502" marR="502" marT="502" marB="502">
                    <a:solidFill>
                      <a:srgbClr val="92D050"/>
                    </a:solidFill>
                  </a:tcPr>
                </a:tc>
                <a:tc>
                  <a:txBody>
                    <a:bodyPr/>
                    <a:lstStyle/>
                    <a:p>
                      <a:pPr algn="l"/>
                      <a:r>
                        <a:rPr lang="en-US" sz="3200" dirty="0" err="1"/>
                        <a:t>Thioridazine</a:t>
                      </a:r>
                      <a:r>
                        <a:rPr lang="en-US" sz="3200" dirty="0"/>
                        <a:t>, </a:t>
                      </a:r>
                      <a:r>
                        <a:rPr lang="en-US" sz="3200" dirty="0" err="1"/>
                        <a:t>cimetidine</a:t>
                      </a:r>
                      <a:r>
                        <a:rPr lang="en-US" sz="3200" dirty="0"/>
                        <a:t>, chlorpromazine</a:t>
                      </a:r>
                    </a:p>
                  </a:txBody>
                  <a:tcPr marL="502" marR="502" marT="502" marB="502">
                    <a:solidFill>
                      <a:srgbClr val="92D050"/>
                    </a:solidFill>
                  </a:tcPr>
                </a:tc>
              </a:tr>
              <a:tr h="241884">
                <a:tc>
                  <a:txBody>
                    <a:bodyPr/>
                    <a:lstStyle/>
                    <a:p>
                      <a:pPr algn="l"/>
                      <a:r>
                        <a:rPr lang="en-US" sz="3200" b="1" dirty="0" err="1"/>
                        <a:t>Deamination</a:t>
                      </a:r>
                      <a:r>
                        <a:rPr lang="en-US" sz="3200" b="1" dirty="0"/>
                        <a:t> </a:t>
                      </a:r>
                    </a:p>
                  </a:txBody>
                  <a:tcPr marL="502" marR="502" marT="502" marB="502">
                    <a:solidFill>
                      <a:srgbClr val="92D050"/>
                    </a:solidFill>
                  </a:tcPr>
                </a:tc>
                <a:tc>
                  <a:txBody>
                    <a:bodyPr/>
                    <a:lstStyle/>
                    <a:p>
                      <a:pPr algn="l"/>
                      <a:r>
                        <a:rPr lang="en-US" sz="3200" dirty="0"/>
                        <a:t>Amphetamine, diazepam</a:t>
                      </a:r>
                    </a:p>
                  </a:txBody>
                  <a:tcPr marL="502" marR="502" marT="502" marB="502">
                    <a:solidFill>
                      <a:srgbClr val="92D050"/>
                    </a:solidFill>
                  </a:tcPr>
                </a:tc>
              </a:tr>
              <a:tr h="241884">
                <a:tc>
                  <a:txBody>
                    <a:bodyPr/>
                    <a:lstStyle/>
                    <a:p>
                      <a:pPr algn="l"/>
                      <a:r>
                        <a:rPr lang="en-US" sz="3200" b="1" dirty="0" err="1"/>
                        <a:t>Desulfuration</a:t>
                      </a:r>
                      <a:r>
                        <a:rPr lang="en-US" sz="3200" b="1" dirty="0"/>
                        <a:t> </a:t>
                      </a:r>
                    </a:p>
                  </a:txBody>
                  <a:tcPr marL="502" marR="502" marT="502" marB="502">
                    <a:solidFill>
                      <a:srgbClr val="92D05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t>Thiopental, Parathion</a:t>
                      </a:r>
                    </a:p>
                  </a:txBody>
                  <a:tcPr marL="502" marR="502" marT="502" marB="502">
                    <a:solidFill>
                      <a:srgbClr val="92D050"/>
                    </a:solidFill>
                  </a:tcPr>
                </a:tc>
              </a:tr>
              <a:tr h="241884">
                <a:tc>
                  <a:txBody>
                    <a:bodyPr/>
                    <a:lstStyle/>
                    <a:p>
                      <a:pPr algn="l"/>
                      <a:r>
                        <a:rPr lang="en-US" sz="3200" dirty="0"/>
                        <a:t> </a:t>
                      </a:r>
                      <a:r>
                        <a:rPr lang="en-US" sz="3200" b="1" dirty="0" err="1" smtClean="0"/>
                        <a:t>Dechlorination</a:t>
                      </a:r>
                      <a:endParaRPr lang="en-US" sz="3200" b="1" dirty="0"/>
                    </a:p>
                  </a:txBody>
                  <a:tcPr marL="502" marR="502" marT="502" marB="502">
                    <a:solidFill>
                      <a:srgbClr val="92D050"/>
                    </a:solidFill>
                  </a:tcPr>
                </a:tc>
                <a:tc>
                  <a:txBody>
                    <a:bodyPr/>
                    <a:lstStyle/>
                    <a:p>
                      <a:pPr algn="l"/>
                      <a:r>
                        <a:rPr lang="en-US" sz="3200" dirty="0"/>
                        <a:t>Carbon tetrachloride</a:t>
                      </a:r>
                    </a:p>
                  </a:txBody>
                  <a:tcPr marL="502" marR="502" marT="502" marB="502">
                    <a:solidFill>
                      <a:srgbClr val="92D050"/>
                    </a:solidFill>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 y="0"/>
          <a:ext cx="8915400" cy="6041064"/>
        </p:xfrm>
        <a:graphic>
          <a:graphicData uri="http://schemas.openxmlformats.org/drawingml/2006/table">
            <a:tbl>
              <a:tblPr>
                <a:tableStyleId>{616DA210-FB5B-4158-B5E0-FEB733F419BA}</a:tableStyleId>
              </a:tblPr>
              <a:tblGrid>
                <a:gridCol w="4876800"/>
                <a:gridCol w="4038600"/>
              </a:tblGrid>
              <a:tr h="153437">
                <a:tc gridSpan="2">
                  <a:txBody>
                    <a:bodyPr/>
                    <a:lstStyle/>
                    <a:p>
                      <a:pPr algn="l"/>
                      <a:r>
                        <a:rPr lang="en-US" sz="3600" b="1" dirty="0"/>
                        <a:t>Cytochrome P450-independent oxidations:</a:t>
                      </a:r>
                      <a:r>
                        <a:rPr lang="en-US" sz="3600" dirty="0"/>
                        <a:t> </a:t>
                      </a:r>
                    </a:p>
                  </a:txBody>
                  <a:tcPr marL="502" marR="502" marT="502" marB="502">
                    <a:solidFill>
                      <a:srgbClr val="FFC000"/>
                    </a:solidFill>
                  </a:tcPr>
                </a:tc>
                <a:tc hMerge="1">
                  <a:txBody>
                    <a:bodyPr/>
                    <a:lstStyle/>
                    <a:p>
                      <a:endParaRPr lang="en-US" dirty="0"/>
                    </a:p>
                  </a:txBody>
                  <a:tcPr marL="502" marR="502" marT="502" marB="502">
                    <a:lnL>
                      <a:noFill/>
                    </a:lnL>
                    <a:lnR>
                      <a:noFill/>
                    </a:lnR>
                    <a:lnT>
                      <a:noFill/>
                    </a:lnT>
                    <a:lnB>
                      <a:noFill/>
                    </a:lnB>
                    <a:solidFill>
                      <a:srgbClr val="FFFFFF"/>
                    </a:solidFill>
                  </a:tcPr>
                </a:tc>
              </a:tr>
              <a:tr h="153437">
                <a:tc>
                  <a:txBody>
                    <a:bodyPr/>
                    <a:lstStyle/>
                    <a:p>
                      <a:pPr algn="l"/>
                      <a:r>
                        <a:rPr lang="en-US" sz="3600" dirty="0"/>
                        <a:t> </a:t>
                      </a:r>
                      <a:r>
                        <a:rPr lang="en-US" sz="3600" dirty="0" smtClean="0"/>
                        <a:t>1. </a:t>
                      </a:r>
                      <a:r>
                        <a:rPr lang="en-US" sz="3600" dirty="0" err="1" smtClean="0"/>
                        <a:t>Flavin</a:t>
                      </a:r>
                      <a:r>
                        <a:rPr lang="en-US" sz="3600" dirty="0" smtClean="0"/>
                        <a:t> </a:t>
                      </a:r>
                      <a:r>
                        <a:rPr lang="en-US" sz="3600" dirty="0" err="1" smtClean="0"/>
                        <a:t>monooxygenase</a:t>
                      </a:r>
                      <a:endParaRPr lang="en-US" sz="3600" dirty="0" smtClean="0"/>
                    </a:p>
                    <a:p>
                      <a:pPr algn="l"/>
                      <a:r>
                        <a:rPr lang="en-US" sz="3600" baseline="0" dirty="0" smtClean="0"/>
                        <a:t>      </a:t>
                      </a:r>
                      <a:r>
                        <a:rPr lang="en-US" sz="3600" dirty="0" smtClean="0"/>
                        <a:t>(Ziegler's </a:t>
                      </a:r>
                      <a:r>
                        <a:rPr lang="en-US" sz="3600" dirty="0"/>
                        <a:t>enzyme)</a:t>
                      </a:r>
                    </a:p>
                  </a:txBody>
                  <a:tcPr marL="502" marR="502" marT="502" marB="502">
                    <a:solidFill>
                      <a:srgbClr val="92D050"/>
                    </a:solidFill>
                  </a:tcPr>
                </a:tc>
                <a:tc>
                  <a:txBody>
                    <a:bodyPr/>
                    <a:lstStyle/>
                    <a:p>
                      <a:pPr algn="l"/>
                      <a:r>
                        <a:rPr lang="en-US" sz="3600" dirty="0"/>
                        <a:t>Chlorpromazine, </a:t>
                      </a:r>
                      <a:r>
                        <a:rPr lang="en-US" sz="3600" dirty="0" err="1"/>
                        <a:t>amitriptyline</a:t>
                      </a:r>
                      <a:r>
                        <a:rPr lang="en-US" sz="3600" dirty="0"/>
                        <a:t>, </a:t>
                      </a:r>
                      <a:r>
                        <a:rPr lang="en-US" sz="3600" dirty="0" err="1"/>
                        <a:t>benzphetamine</a:t>
                      </a:r>
                      <a:endParaRPr lang="en-US" sz="3600" dirty="0"/>
                    </a:p>
                  </a:txBody>
                  <a:tcPr marL="502" marR="502" marT="502" marB="502">
                    <a:solidFill>
                      <a:srgbClr val="92D050"/>
                    </a:solidFill>
                  </a:tcPr>
                </a:tc>
              </a:tr>
              <a:tr h="153437">
                <a:tc>
                  <a:txBody>
                    <a:bodyPr/>
                    <a:lstStyle/>
                    <a:p>
                      <a:pPr algn="l"/>
                      <a:r>
                        <a:rPr lang="en-US" sz="3600" dirty="0"/>
                        <a:t>     </a:t>
                      </a:r>
                    </a:p>
                  </a:txBody>
                  <a:tcPr marL="502" marR="502" marT="502" marB="502">
                    <a:solidFill>
                      <a:srgbClr val="92D050"/>
                    </a:solidFill>
                  </a:tcPr>
                </a:tc>
                <a:tc>
                  <a:txBody>
                    <a:bodyPr/>
                    <a:lstStyle/>
                    <a:p>
                      <a:pPr algn="l"/>
                      <a:r>
                        <a:rPr lang="en-US" sz="3600" dirty="0" err="1"/>
                        <a:t>Desipramine</a:t>
                      </a:r>
                      <a:r>
                        <a:rPr lang="en-US" sz="3600" dirty="0"/>
                        <a:t>, </a:t>
                      </a:r>
                      <a:r>
                        <a:rPr lang="en-US" sz="3600" dirty="0" err="1"/>
                        <a:t>nortriptyline</a:t>
                      </a:r>
                      <a:endParaRPr lang="en-US" sz="3600" dirty="0"/>
                    </a:p>
                  </a:txBody>
                  <a:tcPr marL="502" marR="502" marT="502" marB="502">
                    <a:solidFill>
                      <a:srgbClr val="92D050"/>
                    </a:solidFill>
                  </a:tcPr>
                </a:tc>
              </a:tr>
              <a:tr h="153437">
                <a:tc>
                  <a:txBody>
                    <a:bodyPr/>
                    <a:lstStyle/>
                    <a:p>
                      <a:pPr algn="l"/>
                      <a:r>
                        <a:rPr lang="en-US" sz="3600"/>
                        <a:t>     </a:t>
                      </a:r>
                    </a:p>
                  </a:txBody>
                  <a:tcPr marL="502" marR="502" marT="502" marB="502">
                    <a:solidFill>
                      <a:srgbClr val="92D050"/>
                    </a:solidFill>
                  </a:tcPr>
                </a:tc>
                <a:tc>
                  <a:txBody>
                    <a:bodyPr/>
                    <a:lstStyle/>
                    <a:p>
                      <a:pPr algn="l"/>
                      <a:r>
                        <a:rPr lang="en-US" sz="3600" dirty="0" err="1"/>
                        <a:t>Methimazole</a:t>
                      </a:r>
                      <a:r>
                        <a:rPr lang="en-US" sz="3600" dirty="0"/>
                        <a:t>, </a:t>
                      </a:r>
                      <a:r>
                        <a:rPr lang="en-US" sz="3600" dirty="0" err="1"/>
                        <a:t>propylthiouracil</a:t>
                      </a:r>
                      <a:endParaRPr lang="en-US" sz="3600" dirty="0"/>
                    </a:p>
                  </a:txBody>
                  <a:tcPr marL="502" marR="502" marT="502" marB="502">
                    <a:solidFill>
                      <a:srgbClr val="92D050"/>
                    </a:solidFill>
                  </a:tcPr>
                </a:tc>
              </a:tr>
              <a:tr h="153437">
                <a:tc>
                  <a:txBody>
                    <a:bodyPr/>
                    <a:lstStyle/>
                    <a:p>
                      <a:pPr algn="l"/>
                      <a:r>
                        <a:rPr lang="en-US" sz="3600" dirty="0"/>
                        <a:t>  </a:t>
                      </a:r>
                      <a:r>
                        <a:rPr lang="en-US" sz="3600" dirty="0" smtClean="0"/>
                        <a:t>2. Amine </a:t>
                      </a:r>
                      <a:r>
                        <a:rPr lang="en-US" sz="3600" dirty="0" err="1"/>
                        <a:t>oxidases</a:t>
                      </a:r>
                      <a:endParaRPr lang="en-US" sz="3600" dirty="0"/>
                    </a:p>
                  </a:txBody>
                  <a:tcPr marL="502" marR="502" marT="502" marB="502">
                    <a:solidFill>
                      <a:srgbClr val="92D050"/>
                    </a:solidFill>
                  </a:tcPr>
                </a:tc>
                <a:tc>
                  <a:txBody>
                    <a:bodyPr/>
                    <a:lstStyle/>
                    <a:p>
                      <a:pPr algn="l"/>
                      <a:r>
                        <a:rPr lang="en-US" sz="3600" dirty="0" err="1"/>
                        <a:t>Phenylethylamine</a:t>
                      </a:r>
                      <a:r>
                        <a:rPr lang="en-US" sz="3600" dirty="0"/>
                        <a:t>, epinephrine</a:t>
                      </a:r>
                    </a:p>
                  </a:txBody>
                  <a:tcPr marL="502" marR="502" marT="502" marB="502">
                    <a:solidFill>
                      <a:srgbClr val="92D050"/>
                    </a:solidFill>
                  </a:tcPr>
                </a:tc>
              </a:tr>
              <a:tr h="153437">
                <a:tc>
                  <a:txBody>
                    <a:bodyPr/>
                    <a:lstStyle/>
                    <a:p>
                      <a:pPr algn="l"/>
                      <a:r>
                        <a:rPr lang="en-US" sz="3600" dirty="0"/>
                        <a:t>  </a:t>
                      </a:r>
                      <a:r>
                        <a:rPr lang="en-US" sz="3600" dirty="0" smtClean="0"/>
                        <a:t>3. Dehydrogenations</a:t>
                      </a:r>
                      <a:endParaRPr lang="en-US" sz="3600" dirty="0"/>
                    </a:p>
                  </a:txBody>
                  <a:tcPr marL="502" marR="502" marT="502" marB="502">
                    <a:solidFill>
                      <a:srgbClr val="92D050"/>
                    </a:solidFill>
                  </a:tcPr>
                </a:tc>
                <a:tc>
                  <a:txBody>
                    <a:bodyPr/>
                    <a:lstStyle/>
                    <a:p>
                      <a:pPr algn="l"/>
                      <a:r>
                        <a:rPr lang="en-US" sz="3600" dirty="0"/>
                        <a:t>Ethanol</a:t>
                      </a:r>
                    </a:p>
                  </a:txBody>
                  <a:tcPr marL="502" marR="502" marT="502" marB="502">
                    <a:solidFill>
                      <a:srgbClr val="92D050"/>
                    </a:solidFill>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6200" y="206332"/>
          <a:ext cx="8991600" cy="5859188"/>
        </p:xfrm>
        <a:graphic>
          <a:graphicData uri="http://schemas.openxmlformats.org/drawingml/2006/table">
            <a:tbl>
              <a:tblPr>
                <a:tableStyleId>{616DA210-FB5B-4158-B5E0-FEB733F419BA}</a:tableStyleId>
              </a:tblPr>
              <a:tblGrid>
                <a:gridCol w="3596640"/>
                <a:gridCol w="5394960"/>
              </a:tblGrid>
              <a:tr h="153437">
                <a:tc gridSpan="2">
                  <a:txBody>
                    <a:bodyPr/>
                    <a:lstStyle/>
                    <a:p>
                      <a:pPr algn="l"/>
                      <a:r>
                        <a:rPr lang="en-US" sz="3200" b="1" dirty="0" smtClean="0"/>
                        <a:t>  Reductions</a:t>
                      </a:r>
                      <a:r>
                        <a:rPr lang="en-US" sz="3200" b="1" dirty="0"/>
                        <a:t> </a:t>
                      </a:r>
                    </a:p>
                  </a:txBody>
                  <a:tcPr marL="502" marR="502" marT="502" marB="502">
                    <a:solidFill>
                      <a:srgbClr val="FFC000"/>
                    </a:solidFill>
                  </a:tcPr>
                </a:tc>
                <a:tc hMerge="1">
                  <a:txBody>
                    <a:bodyPr/>
                    <a:lstStyle/>
                    <a:p>
                      <a:pPr algn="l"/>
                      <a:endParaRPr lang="en-US" sz="3200" dirty="0"/>
                    </a:p>
                  </a:txBody>
                  <a:tcPr marL="502" marR="502" marT="502" marB="502">
                    <a:solidFill>
                      <a:srgbClr val="FFC000"/>
                    </a:solidFill>
                  </a:tcPr>
                </a:tc>
              </a:tr>
              <a:tr h="153437">
                <a:tc>
                  <a:txBody>
                    <a:bodyPr/>
                    <a:lstStyle/>
                    <a:p>
                      <a:pPr algn="l"/>
                      <a:r>
                        <a:rPr lang="en-US" sz="3200" dirty="0"/>
                        <a:t> </a:t>
                      </a:r>
                      <a:r>
                        <a:rPr lang="en-US" sz="3200" dirty="0" err="1" smtClean="0"/>
                        <a:t>Azo</a:t>
                      </a:r>
                      <a:r>
                        <a:rPr lang="en-US" sz="3200" baseline="0" dirty="0" smtClean="0"/>
                        <a:t> </a:t>
                      </a:r>
                      <a:r>
                        <a:rPr lang="en-US" sz="3200" dirty="0" smtClean="0"/>
                        <a:t>reductions</a:t>
                      </a:r>
                      <a:endParaRPr lang="en-US" sz="3200" dirty="0"/>
                    </a:p>
                  </a:txBody>
                  <a:tcPr marL="502" marR="502" marT="502" marB="502">
                    <a:solidFill>
                      <a:srgbClr val="92D050"/>
                    </a:solidFill>
                  </a:tcPr>
                </a:tc>
                <a:tc>
                  <a:txBody>
                    <a:bodyPr/>
                    <a:lstStyle/>
                    <a:p>
                      <a:pPr algn="l"/>
                      <a:r>
                        <a:rPr lang="en-US" sz="3200" dirty="0" err="1"/>
                        <a:t>Prontosil</a:t>
                      </a:r>
                      <a:r>
                        <a:rPr lang="en-US" sz="3200" dirty="0"/>
                        <a:t>, </a:t>
                      </a:r>
                      <a:r>
                        <a:rPr lang="en-US" sz="3200" dirty="0" err="1"/>
                        <a:t>tartrazine</a:t>
                      </a:r>
                      <a:endParaRPr lang="en-US" sz="3200" dirty="0"/>
                    </a:p>
                  </a:txBody>
                  <a:tcPr marL="502" marR="502" marT="502" marB="502">
                    <a:solidFill>
                      <a:srgbClr val="92D050"/>
                    </a:solidFill>
                  </a:tcPr>
                </a:tc>
              </a:tr>
              <a:tr h="153437">
                <a:tc>
                  <a:txBody>
                    <a:bodyPr/>
                    <a:lstStyle/>
                    <a:p>
                      <a:pPr algn="l"/>
                      <a:r>
                        <a:rPr lang="en-US" sz="3200" dirty="0"/>
                        <a:t> </a:t>
                      </a:r>
                      <a:r>
                        <a:rPr lang="en-US" sz="3200" dirty="0" smtClean="0"/>
                        <a:t>Nitro</a:t>
                      </a:r>
                      <a:r>
                        <a:rPr lang="en-US" sz="3200" baseline="0" dirty="0" smtClean="0"/>
                        <a:t> </a:t>
                      </a:r>
                      <a:r>
                        <a:rPr lang="en-US" sz="3200" dirty="0" smtClean="0"/>
                        <a:t>reductions</a:t>
                      </a:r>
                      <a:endParaRPr lang="en-US" sz="3200" dirty="0"/>
                    </a:p>
                  </a:txBody>
                  <a:tcPr marL="502" marR="502" marT="502" marB="502">
                    <a:solidFill>
                      <a:srgbClr val="92D050"/>
                    </a:solidFill>
                  </a:tcPr>
                </a:tc>
                <a:tc>
                  <a:txBody>
                    <a:bodyPr/>
                    <a:lstStyle/>
                    <a:p>
                      <a:pPr algn="l"/>
                      <a:r>
                        <a:rPr lang="en-US" sz="3200" dirty="0"/>
                        <a:t>Nitrobenzene, </a:t>
                      </a:r>
                      <a:r>
                        <a:rPr lang="en-US" sz="3200" dirty="0" err="1"/>
                        <a:t>chloramphenicol</a:t>
                      </a:r>
                      <a:r>
                        <a:rPr lang="en-US" sz="3200" dirty="0"/>
                        <a:t>, </a:t>
                      </a:r>
                      <a:r>
                        <a:rPr lang="en-US" sz="3200" dirty="0" err="1"/>
                        <a:t>clonazepam</a:t>
                      </a:r>
                      <a:r>
                        <a:rPr lang="en-US" sz="3200" dirty="0"/>
                        <a:t>, </a:t>
                      </a:r>
                      <a:r>
                        <a:rPr lang="en-US" sz="3200" dirty="0" err="1"/>
                        <a:t>dantrolene</a:t>
                      </a:r>
                      <a:endParaRPr lang="en-US" sz="3200" dirty="0"/>
                    </a:p>
                  </a:txBody>
                  <a:tcPr marL="502" marR="502" marT="502" marB="502">
                    <a:solidFill>
                      <a:srgbClr val="92D050"/>
                    </a:solidFill>
                  </a:tcPr>
                </a:tc>
              </a:tr>
              <a:tr h="153437">
                <a:tc>
                  <a:txBody>
                    <a:bodyPr/>
                    <a:lstStyle/>
                    <a:p>
                      <a:pPr algn="l"/>
                      <a:r>
                        <a:rPr lang="en-US" sz="3200" dirty="0"/>
                        <a:t> </a:t>
                      </a:r>
                      <a:r>
                        <a:rPr lang="en-US" sz="3200" dirty="0" smtClean="0"/>
                        <a:t>Carbonyl</a:t>
                      </a:r>
                      <a:r>
                        <a:rPr lang="en-US" sz="3200" baseline="0" dirty="0" smtClean="0"/>
                        <a:t> </a:t>
                      </a:r>
                      <a:r>
                        <a:rPr lang="en-US" sz="3200" dirty="0" smtClean="0"/>
                        <a:t>reductions</a:t>
                      </a:r>
                      <a:endParaRPr lang="en-US" sz="3200" dirty="0"/>
                    </a:p>
                  </a:txBody>
                  <a:tcPr marL="502" marR="502" marT="502" marB="502">
                    <a:solidFill>
                      <a:srgbClr val="92D050"/>
                    </a:solidFill>
                  </a:tcPr>
                </a:tc>
                <a:tc>
                  <a:txBody>
                    <a:bodyPr/>
                    <a:lstStyle/>
                    <a:p>
                      <a:pPr algn="l"/>
                      <a:r>
                        <a:rPr lang="en-US" sz="3200" dirty="0" err="1"/>
                        <a:t>Metyrapone</a:t>
                      </a:r>
                      <a:r>
                        <a:rPr lang="en-US" sz="3200" dirty="0"/>
                        <a:t>, methadone, </a:t>
                      </a:r>
                      <a:r>
                        <a:rPr lang="en-US" sz="3200" dirty="0" err="1"/>
                        <a:t>naloxone</a:t>
                      </a:r>
                      <a:endParaRPr lang="en-US" sz="3200" dirty="0"/>
                    </a:p>
                  </a:txBody>
                  <a:tcPr marL="502" marR="502" marT="502" marB="502">
                    <a:solidFill>
                      <a:srgbClr val="92D050"/>
                    </a:solidFill>
                  </a:tcPr>
                </a:tc>
              </a:tr>
              <a:tr h="153437">
                <a:tc gridSpan="2">
                  <a:txBody>
                    <a:bodyPr/>
                    <a:lstStyle/>
                    <a:p>
                      <a:pPr algn="l"/>
                      <a:r>
                        <a:rPr lang="en-US" sz="3200" b="1" dirty="0" smtClean="0"/>
                        <a:t>  5. Hydrolyses</a:t>
                      </a:r>
                      <a:r>
                        <a:rPr lang="en-US" sz="3200" b="1" dirty="0"/>
                        <a:t> </a:t>
                      </a:r>
                    </a:p>
                  </a:txBody>
                  <a:tcPr marL="502" marR="502" marT="502" marB="502">
                    <a:solidFill>
                      <a:srgbClr val="FFC000"/>
                    </a:solidFill>
                  </a:tcPr>
                </a:tc>
                <a:tc hMerge="1">
                  <a:txBody>
                    <a:bodyPr/>
                    <a:lstStyle/>
                    <a:p>
                      <a:pPr algn="l"/>
                      <a:endParaRPr lang="en-US" sz="3200" dirty="0"/>
                    </a:p>
                  </a:txBody>
                  <a:tcPr marL="502" marR="502" marT="502" marB="502">
                    <a:solidFill>
                      <a:srgbClr val="FFC000"/>
                    </a:solidFill>
                  </a:tcPr>
                </a:tc>
              </a:tr>
              <a:tr h="153437">
                <a:tc>
                  <a:txBody>
                    <a:bodyPr/>
                    <a:lstStyle/>
                    <a:p>
                      <a:pPr algn="l"/>
                      <a:r>
                        <a:rPr lang="en-US" sz="3200" dirty="0"/>
                        <a:t> </a:t>
                      </a:r>
                      <a:r>
                        <a:rPr lang="en-US" sz="3200" dirty="0" smtClean="0"/>
                        <a:t>Esters</a:t>
                      </a:r>
                      <a:endParaRPr lang="en-US" sz="3200" dirty="0"/>
                    </a:p>
                  </a:txBody>
                  <a:tcPr marL="502" marR="502" marT="502" marB="502">
                    <a:solidFill>
                      <a:srgbClr val="92D050"/>
                    </a:solidFill>
                  </a:tcPr>
                </a:tc>
                <a:tc>
                  <a:txBody>
                    <a:bodyPr/>
                    <a:lstStyle/>
                    <a:p>
                      <a:pPr algn="l"/>
                      <a:r>
                        <a:rPr lang="en-US" sz="3200" dirty="0"/>
                        <a:t>Procaine, </a:t>
                      </a:r>
                      <a:r>
                        <a:rPr lang="en-US" sz="3200" dirty="0" err="1"/>
                        <a:t>succinylcholine</a:t>
                      </a:r>
                      <a:r>
                        <a:rPr lang="en-US" sz="3200" dirty="0"/>
                        <a:t>, aspirin, </a:t>
                      </a:r>
                      <a:r>
                        <a:rPr lang="en-US" sz="3200" dirty="0" err="1"/>
                        <a:t>clofibrate</a:t>
                      </a:r>
                      <a:r>
                        <a:rPr lang="en-US" sz="3200" dirty="0"/>
                        <a:t>, methylphenidate</a:t>
                      </a:r>
                    </a:p>
                  </a:txBody>
                  <a:tcPr marL="502" marR="502" marT="502" marB="502">
                    <a:solidFill>
                      <a:srgbClr val="92D050"/>
                    </a:solidFill>
                  </a:tcPr>
                </a:tc>
              </a:tr>
              <a:tr h="153437">
                <a:tc>
                  <a:txBody>
                    <a:bodyPr/>
                    <a:lstStyle/>
                    <a:p>
                      <a:pPr algn="l"/>
                      <a:r>
                        <a:rPr lang="en-US" sz="3200" dirty="0"/>
                        <a:t> </a:t>
                      </a:r>
                      <a:r>
                        <a:rPr lang="en-US" sz="3200" dirty="0" smtClean="0"/>
                        <a:t>Amides</a:t>
                      </a:r>
                      <a:endParaRPr lang="en-US" sz="3200" dirty="0"/>
                    </a:p>
                  </a:txBody>
                  <a:tcPr marL="502" marR="502" marT="502" marB="502">
                    <a:solidFill>
                      <a:srgbClr val="92D050"/>
                    </a:solidFill>
                  </a:tcPr>
                </a:tc>
                <a:tc>
                  <a:txBody>
                    <a:bodyPr/>
                    <a:lstStyle/>
                    <a:p>
                      <a:r>
                        <a:rPr lang="en-US" sz="3200" dirty="0" err="1"/>
                        <a:t>Procainamide</a:t>
                      </a:r>
                      <a:r>
                        <a:rPr lang="en-US" sz="3200" dirty="0"/>
                        <a:t>, </a:t>
                      </a:r>
                      <a:r>
                        <a:rPr lang="en-US" sz="3200" dirty="0" err="1"/>
                        <a:t>lidocaine</a:t>
                      </a:r>
                      <a:r>
                        <a:rPr lang="en-US" sz="3200" dirty="0"/>
                        <a:t>, </a:t>
                      </a:r>
                      <a:r>
                        <a:rPr lang="en-US" sz="3200" dirty="0" err="1"/>
                        <a:t>indomethacin</a:t>
                      </a:r>
                      <a:endParaRPr lang="en-US" sz="3200" dirty="0"/>
                    </a:p>
                  </a:txBody>
                  <a:tcPr marL="502" marR="502" marT="502" marB="502">
                    <a:solidFill>
                      <a:srgbClr val="92D050"/>
                    </a:solidFill>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296400" cy="1371600"/>
          </a:xfrm>
        </p:spPr>
        <p:txBody>
          <a:bodyPr/>
          <a:lstStyle/>
          <a:p>
            <a:r>
              <a:rPr lang="en-US" sz="4000" b="1" dirty="0" smtClean="0"/>
              <a:t>Phase II (Synthetic or Conjugation) Metabolic Reactions</a:t>
            </a:r>
            <a:endParaRPr lang="en-US" sz="4000" dirty="0"/>
          </a:p>
        </p:txBody>
      </p:sp>
      <p:sp>
        <p:nvSpPr>
          <p:cNvPr id="3" name="Content Placeholder 2"/>
          <p:cNvSpPr>
            <a:spLocks noGrp="1"/>
          </p:cNvSpPr>
          <p:nvPr>
            <p:ph idx="1"/>
          </p:nvPr>
        </p:nvSpPr>
        <p:spPr>
          <a:xfrm>
            <a:off x="228600" y="1600200"/>
            <a:ext cx="8610600" cy="4724400"/>
          </a:xfrm>
        </p:spPr>
        <p:txBody>
          <a:bodyPr>
            <a:normAutofit fontScale="85000" lnSpcReduction="20000"/>
          </a:bodyPr>
          <a:lstStyle/>
          <a:p>
            <a:r>
              <a:rPr lang="en-US" dirty="0" smtClean="0"/>
              <a:t>Reactions form water soluble compounds/ drug conjugates by covalent linkage between a functional group on the parent compound or phase I metabolite with an active endogenous derived substance e.g.</a:t>
            </a:r>
          </a:p>
          <a:p>
            <a:pPr lvl="1"/>
            <a:r>
              <a:rPr lang="en-US" dirty="0" smtClean="0"/>
              <a:t>Methyl group</a:t>
            </a:r>
          </a:p>
          <a:p>
            <a:pPr lvl="1"/>
            <a:r>
              <a:rPr lang="en-US" dirty="0" smtClean="0"/>
              <a:t>Water</a:t>
            </a:r>
          </a:p>
          <a:p>
            <a:pPr lvl="1"/>
            <a:r>
              <a:rPr lang="en-US" dirty="0" smtClean="0"/>
              <a:t>Sulfate </a:t>
            </a:r>
          </a:p>
          <a:p>
            <a:pPr lvl="1"/>
            <a:r>
              <a:rPr lang="en-US" dirty="0" smtClean="0"/>
              <a:t>Amino acids e.g. </a:t>
            </a:r>
            <a:r>
              <a:rPr lang="en-US" dirty="0" err="1" smtClean="0"/>
              <a:t>glycine</a:t>
            </a:r>
            <a:endParaRPr lang="en-US" dirty="0" smtClean="0"/>
          </a:p>
          <a:p>
            <a:pPr lvl="1"/>
            <a:r>
              <a:rPr lang="en-US" dirty="0" smtClean="0"/>
              <a:t>Acetate </a:t>
            </a:r>
          </a:p>
          <a:p>
            <a:pPr lvl="1"/>
            <a:r>
              <a:rPr lang="en-US" dirty="0" err="1" smtClean="0"/>
              <a:t>Glucoronic</a:t>
            </a:r>
            <a:r>
              <a:rPr lang="en-US" dirty="0" smtClean="0"/>
              <a:t> acid (</a:t>
            </a:r>
            <a:r>
              <a:rPr lang="en-US" dirty="0" err="1" smtClean="0"/>
              <a:t>glucoronate</a:t>
            </a:r>
            <a:r>
              <a:rPr lang="en-US" dirty="0" smtClean="0"/>
              <a:t>)</a:t>
            </a:r>
          </a:p>
          <a:p>
            <a:pPr lvl="1"/>
            <a:r>
              <a:rPr lang="en-US" dirty="0" smtClean="0"/>
              <a:t>Glutathione </a:t>
            </a:r>
          </a:p>
          <a:p>
            <a:pPr lvl="0"/>
            <a:r>
              <a:rPr lang="en-US" dirty="0" smtClean="0"/>
              <a:t>Phase II reactions are faster than P450 </a:t>
            </a:r>
            <a:r>
              <a:rPr lang="en-US" dirty="0" err="1" smtClean="0"/>
              <a:t>catalysed</a:t>
            </a:r>
            <a:r>
              <a:rPr lang="en-US" dirty="0" smtClean="0"/>
              <a:t> reactions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382000" cy="5715000"/>
          </a:xfrm>
        </p:spPr>
        <p:txBody>
          <a:bodyPr>
            <a:normAutofit/>
          </a:bodyPr>
          <a:lstStyle/>
          <a:p>
            <a:pPr lvl="0"/>
            <a:r>
              <a:rPr lang="en-US" dirty="0" smtClean="0"/>
              <a:t>In general, conjugates are;</a:t>
            </a:r>
          </a:p>
          <a:p>
            <a:pPr lvl="1"/>
            <a:r>
              <a:rPr lang="en-US" dirty="0" smtClean="0"/>
              <a:t>Polar molecules (less lipid soluble than its precursor)</a:t>
            </a:r>
          </a:p>
          <a:p>
            <a:pPr lvl="1"/>
            <a:r>
              <a:rPr lang="en-US" dirty="0" smtClean="0"/>
              <a:t>Are readily excreted in the urine or bile</a:t>
            </a:r>
          </a:p>
          <a:p>
            <a:pPr lvl="1"/>
            <a:r>
              <a:rPr lang="en-US" dirty="0" smtClean="0"/>
              <a:t>Are often inactive</a:t>
            </a:r>
          </a:p>
          <a:p>
            <a:pPr lvl="0"/>
            <a:r>
              <a:rPr lang="en-US" dirty="0" smtClean="0"/>
              <a:t>An appropriate </a:t>
            </a:r>
            <a:r>
              <a:rPr lang="en-US" dirty="0" err="1" smtClean="0"/>
              <a:t>transferase</a:t>
            </a:r>
            <a:r>
              <a:rPr lang="en-US" dirty="0" smtClean="0"/>
              <a:t> enzyme is necessary for a conjugated metabolite. </a:t>
            </a:r>
          </a:p>
          <a:p>
            <a:pPr lvl="0"/>
            <a:r>
              <a:rPr lang="en-US" dirty="0" smtClean="0"/>
              <a:t>The </a:t>
            </a:r>
            <a:r>
              <a:rPr lang="en-US" dirty="0" err="1" smtClean="0"/>
              <a:t>transferase</a:t>
            </a:r>
            <a:r>
              <a:rPr lang="en-US" dirty="0" smtClean="0"/>
              <a:t> enzymes may be located in </a:t>
            </a:r>
            <a:r>
              <a:rPr lang="en-US" dirty="0" err="1" smtClean="0"/>
              <a:t>microsomes</a:t>
            </a:r>
            <a:r>
              <a:rPr lang="en-US" dirty="0" smtClean="0"/>
              <a:t> or </a:t>
            </a:r>
            <a:r>
              <a:rPr lang="en-US" dirty="0" err="1" smtClean="0"/>
              <a:t>cytosol</a:t>
            </a:r>
            <a:r>
              <a:rPr lang="en-US" dirty="0" smtClean="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990600"/>
          </a:xfrm>
        </p:spPr>
        <p:txBody>
          <a:bodyPr>
            <a:normAutofit/>
          </a:bodyPr>
          <a:lstStyle/>
          <a:p>
            <a:r>
              <a:rPr lang="en-US" b="1" dirty="0" smtClean="0"/>
              <a:t>Introduction</a:t>
            </a:r>
            <a:endParaRPr lang="en-US" dirty="0"/>
          </a:p>
        </p:txBody>
      </p:sp>
      <p:sp>
        <p:nvSpPr>
          <p:cNvPr id="3" name="Content Placeholder 2"/>
          <p:cNvSpPr>
            <a:spLocks noGrp="1"/>
          </p:cNvSpPr>
          <p:nvPr>
            <p:ph idx="1"/>
          </p:nvPr>
        </p:nvSpPr>
        <p:spPr>
          <a:xfrm>
            <a:off x="304800" y="1143000"/>
            <a:ext cx="8534400" cy="5257800"/>
          </a:xfrm>
        </p:spPr>
        <p:txBody>
          <a:bodyPr>
            <a:normAutofit fontScale="92500" lnSpcReduction="10000"/>
          </a:bodyPr>
          <a:lstStyle/>
          <a:p>
            <a:r>
              <a:rPr lang="en-US" dirty="0" smtClean="0"/>
              <a:t>All organisms are exposed to a wide variety of foreign chemical compounds</a:t>
            </a:r>
            <a:r>
              <a:rPr lang="en-US" b="1" dirty="0" smtClean="0"/>
              <a:t> (xenobiotics) </a:t>
            </a:r>
            <a:r>
              <a:rPr lang="en-US" dirty="0" smtClean="0"/>
              <a:t>in the air, water and food. </a:t>
            </a:r>
          </a:p>
          <a:p>
            <a:pPr lvl="0"/>
            <a:r>
              <a:rPr lang="en-US" b="1" dirty="0" err="1" smtClean="0"/>
              <a:t>Xenobiotics</a:t>
            </a:r>
            <a:r>
              <a:rPr lang="en-US" dirty="0" smtClean="0"/>
              <a:t>-Substances absorbed across the lungs or skin, more commonly, ingested either </a:t>
            </a:r>
            <a:r>
              <a:rPr lang="en-US" b="1" dirty="0" smtClean="0"/>
              <a:t>unintentionally</a:t>
            </a:r>
            <a:r>
              <a:rPr lang="en-US" dirty="0" smtClean="0"/>
              <a:t> as compounds present in food and drink or </a:t>
            </a:r>
            <a:r>
              <a:rPr lang="en-US" b="1" dirty="0" smtClean="0"/>
              <a:t>deliberately</a:t>
            </a:r>
            <a:r>
              <a:rPr lang="en-US" dirty="0" smtClean="0"/>
              <a:t> as drugs for therapeutic or "recreational" purposes.</a:t>
            </a:r>
          </a:p>
          <a:p>
            <a:pPr lvl="0"/>
            <a:r>
              <a:rPr lang="en-US" dirty="0" smtClean="0"/>
              <a:t>Some </a:t>
            </a:r>
            <a:r>
              <a:rPr lang="en-US" dirty="0"/>
              <a:t>xenobiotics are harmless, but many can provoke biologic responses, </a:t>
            </a:r>
            <a:r>
              <a:rPr lang="en-US" dirty="0" smtClean="0"/>
              <a:t>when the absorbed substances are converted </a:t>
            </a:r>
            <a:r>
              <a:rPr lang="en-US" dirty="0"/>
              <a:t>into an active metabolite</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172200"/>
          </a:xfrm>
        </p:spPr>
        <p:txBody>
          <a:bodyPr>
            <a:normAutofit/>
          </a:bodyPr>
          <a:lstStyle/>
          <a:p>
            <a:pPr lvl="0"/>
            <a:r>
              <a:rPr lang="en-US" dirty="0" smtClean="0"/>
              <a:t>Examples;</a:t>
            </a:r>
          </a:p>
          <a:p>
            <a:pPr lvl="1"/>
            <a:r>
              <a:rPr lang="en-US" dirty="0" err="1" smtClean="0"/>
              <a:t>Glucoronidation</a:t>
            </a:r>
            <a:r>
              <a:rPr lang="en-US" dirty="0" smtClean="0"/>
              <a:t> is the most important conjugation reaction</a:t>
            </a:r>
          </a:p>
          <a:p>
            <a:pPr lvl="1"/>
            <a:r>
              <a:rPr lang="en-US" dirty="0" err="1" smtClean="0"/>
              <a:t>Glucoronide</a:t>
            </a:r>
            <a:r>
              <a:rPr lang="en-US" dirty="0" smtClean="0"/>
              <a:t> formation involves the formation of a high energy phosphate compound, </a:t>
            </a:r>
            <a:r>
              <a:rPr lang="en-US" dirty="0" err="1" smtClean="0"/>
              <a:t>uridine</a:t>
            </a:r>
            <a:r>
              <a:rPr lang="en-US" dirty="0" smtClean="0"/>
              <a:t> </a:t>
            </a:r>
            <a:r>
              <a:rPr lang="en-US" dirty="0" err="1" smtClean="0"/>
              <a:t>diphosphate</a:t>
            </a:r>
            <a:r>
              <a:rPr lang="en-US" dirty="0" smtClean="0"/>
              <a:t> </a:t>
            </a:r>
            <a:r>
              <a:rPr lang="en-US" dirty="0" err="1" smtClean="0"/>
              <a:t>glucoronic</a:t>
            </a:r>
            <a:r>
              <a:rPr lang="en-US" dirty="0" smtClean="0"/>
              <a:t> acid (UDPGA)</a:t>
            </a:r>
          </a:p>
          <a:p>
            <a:pPr lvl="1"/>
            <a:r>
              <a:rPr lang="en-US" dirty="0" smtClean="0"/>
              <a:t>UDP </a:t>
            </a:r>
            <a:r>
              <a:rPr lang="en-US" dirty="0" err="1" smtClean="0"/>
              <a:t>glucoronyltransferase</a:t>
            </a:r>
            <a:r>
              <a:rPr lang="en-US" dirty="0" smtClean="0"/>
              <a:t> catalyzes the transfer of </a:t>
            </a:r>
            <a:r>
              <a:rPr lang="en-US" dirty="0" err="1" smtClean="0"/>
              <a:t>glucoronic</a:t>
            </a:r>
            <a:r>
              <a:rPr lang="en-US" dirty="0" smtClean="0"/>
              <a:t> acid to aromatic and aliphatic alcohols, carboxylic acids, amines and free </a:t>
            </a:r>
            <a:r>
              <a:rPr lang="en-US" dirty="0" err="1" smtClean="0"/>
              <a:t>sulfhydryl</a:t>
            </a:r>
            <a:r>
              <a:rPr lang="en-US" dirty="0" smtClean="0"/>
              <a:t> groups of both endogenous compounds to form O</a:t>
            </a:r>
            <a:r>
              <a:rPr lang="en-US" baseline="30000" dirty="0" smtClean="0"/>
              <a:t>-</a:t>
            </a:r>
            <a:r>
              <a:rPr lang="en-US" dirty="0" smtClean="0"/>
              <a:t>, N</a:t>
            </a:r>
            <a:r>
              <a:rPr lang="en-US" baseline="30000" dirty="0" smtClean="0"/>
              <a:t>-</a:t>
            </a:r>
            <a:r>
              <a:rPr lang="en-US" dirty="0" smtClean="0"/>
              <a:t> and S</a:t>
            </a:r>
            <a:r>
              <a:rPr lang="en-US" baseline="30000" dirty="0" smtClean="0"/>
              <a:t>-</a:t>
            </a:r>
            <a:r>
              <a:rPr lang="en-US" dirty="0" smtClean="0"/>
              <a:t> </a:t>
            </a:r>
            <a:r>
              <a:rPr lang="en-US" dirty="0" err="1" smtClean="0"/>
              <a:t>glucoronides</a:t>
            </a:r>
            <a:r>
              <a:rPr lang="en-US" dirty="0" smtClean="0"/>
              <a:t>, respectively</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152400" y="152400"/>
            <a:ext cx="8686800" cy="2667000"/>
          </a:xfrm>
        </p:spPr>
        <p:txBody>
          <a:bodyPr/>
          <a:lstStyle/>
          <a:p>
            <a:r>
              <a:rPr lang="en-US" b="1" dirty="0" smtClean="0"/>
              <a:t>Example</a:t>
            </a:r>
            <a:r>
              <a:rPr lang="en-US" dirty="0" smtClean="0"/>
              <a:t>: The hydrazine moiety of </a:t>
            </a:r>
            <a:r>
              <a:rPr lang="en-US" dirty="0" err="1" smtClean="0"/>
              <a:t>Isoniazid</a:t>
            </a:r>
            <a:r>
              <a:rPr lang="en-US" dirty="0" smtClean="0"/>
              <a:t> (INH) and anti TB drug, forms an N-Acetyl conjugate in a phase II reaction. This conjugate is then a substrate for hydrolysis, a phase I type reaction to form </a:t>
            </a:r>
            <a:r>
              <a:rPr lang="en-US" dirty="0" err="1" smtClean="0"/>
              <a:t>isoniazin</a:t>
            </a:r>
            <a:endParaRPr lang="en-US" dirty="0" smtClean="0"/>
          </a:p>
          <a:p>
            <a:pPr lvl="0"/>
            <a:r>
              <a:rPr lang="en-US" dirty="0" smtClean="0"/>
              <a:t>This is an example of a phase II reaction preceding a phase 1 reaction</a:t>
            </a:r>
          </a:p>
        </p:txBody>
      </p:sp>
      <p:pic>
        <p:nvPicPr>
          <p:cNvPr id="8" name="Picture 2"/>
          <p:cNvPicPr>
            <a:picLocks noGrp="1" noChangeAspect="1" noChangeArrowheads="1"/>
          </p:cNvPicPr>
          <p:nvPr>
            <p:ph sz="half" idx="2"/>
          </p:nvPr>
        </p:nvPicPr>
        <p:blipFill>
          <a:blip r:embed="rId2"/>
          <a:srcRect/>
          <a:stretch>
            <a:fillRect/>
          </a:stretch>
        </p:blipFill>
        <p:spPr bwMode="auto">
          <a:xfrm>
            <a:off x="3886200" y="2688200"/>
            <a:ext cx="4724400" cy="4067200"/>
          </a:xfrm>
          <a:prstGeom prst="rect">
            <a:avLst/>
          </a:prstGeom>
          <a:noFill/>
          <a:ln w="9525">
            <a:solidFill>
              <a:srgbClr val="FF0000"/>
            </a:solid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 y="138378"/>
          <a:ext cx="8915400" cy="5923404"/>
        </p:xfrm>
        <a:graphic>
          <a:graphicData uri="http://schemas.openxmlformats.org/drawingml/2006/table">
            <a:tbl>
              <a:tblPr/>
              <a:tblGrid>
                <a:gridCol w="1371600"/>
                <a:gridCol w="1981200"/>
                <a:gridCol w="1402080"/>
                <a:gridCol w="1485900"/>
                <a:gridCol w="2674620"/>
              </a:tblGrid>
              <a:tr h="228599">
                <a:tc gridSpan="5">
                  <a:txBody>
                    <a:bodyPr/>
                    <a:lstStyle/>
                    <a:p>
                      <a:r>
                        <a:rPr lang="en-US" sz="2800" b="1" baseline="0" dirty="0" smtClean="0">
                          <a:solidFill>
                            <a:srgbClr val="FF0000"/>
                          </a:solidFill>
                        </a:rPr>
                        <a:t> </a:t>
                      </a:r>
                      <a:r>
                        <a:rPr lang="en-US" sz="2800" b="1" dirty="0" smtClean="0">
                          <a:solidFill>
                            <a:srgbClr val="FF0000"/>
                          </a:solidFill>
                        </a:rPr>
                        <a:t>PHASE II REACTIONS</a:t>
                      </a:r>
                      <a:r>
                        <a:rPr lang="en-US" sz="2800" dirty="0" smtClean="0"/>
                        <a:t>…..</a:t>
                      </a:r>
                      <a:r>
                        <a:rPr lang="en-US" sz="2800" i="1" dirty="0" err="1" smtClean="0"/>
                        <a:t>mneumonic</a:t>
                      </a:r>
                      <a:r>
                        <a:rPr lang="en-US" sz="2800" i="1" baseline="0" dirty="0" smtClean="0"/>
                        <a:t> M-SWAGG</a:t>
                      </a:r>
                      <a:endParaRPr lang="en-US" sz="2800" dirty="0"/>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sz="1000" dirty="0"/>
                    </a:p>
                  </a:txBody>
                  <a:tcPr marL="2742" marR="2742" marT="1371" marB="1371">
                    <a:lnL w="9525" cap="flat" cmpd="sng" algn="ctr">
                      <a:solidFill>
                        <a:srgbClr val="666666"/>
                      </a:solidFill>
                      <a:prstDash val="solid"/>
                      <a:round/>
                      <a:headEnd type="none" w="med" len="med"/>
                      <a:tailEnd type="none" w="med" len="med"/>
                    </a:lnL>
                  </a:tcPr>
                </a:tc>
                <a:tc hMerge="1">
                  <a:txBody>
                    <a:bodyPr/>
                    <a:lstStyle/>
                    <a:p>
                      <a:endParaRPr lang="en-US" sz="1000" dirty="0"/>
                    </a:p>
                  </a:txBody>
                  <a:tcPr marL="2742" marR="2742" marT="1371" marB="1371"/>
                </a:tc>
                <a:tc hMerge="1">
                  <a:txBody>
                    <a:bodyPr/>
                    <a:lstStyle/>
                    <a:p>
                      <a:endParaRPr lang="en-US" sz="1000" dirty="0"/>
                    </a:p>
                  </a:txBody>
                  <a:tcPr marL="2742" marR="2742" marT="1371" marB="1371"/>
                </a:tc>
                <a:tc hMerge="1">
                  <a:txBody>
                    <a:bodyPr/>
                    <a:lstStyle/>
                    <a:p>
                      <a:endParaRPr lang="en-US" sz="1000" dirty="0"/>
                    </a:p>
                  </a:txBody>
                  <a:tcPr marL="2742" marR="2742" marT="1371" marB="1371"/>
                </a:tc>
              </a:tr>
              <a:tr h="357796">
                <a:tc>
                  <a:txBody>
                    <a:bodyPr/>
                    <a:lstStyle/>
                    <a:p>
                      <a:pPr algn="l"/>
                      <a:r>
                        <a:rPr lang="en-US" sz="2000" dirty="0"/>
                        <a:t>Type of Conjugation</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l"/>
                      <a:r>
                        <a:rPr lang="en-US" sz="2000" dirty="0"/>
                        <a:t>Endogenous Reactant</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l"/>
                      <a:r>
                        <a:rPr lang="en-US" sz="2000" dirty="0" err="1"/>
                        <a:t>Transferase</a:t>
                      </a:r>
                      <a:r>
                        <a:rPr lang="en-US" sz="2000" dirty="0"/>
                        <a:t> (</a:t>
                      </a:r>
                      <a:r>
                        <a:rPr lang="en-US" sz="2000" dirty="0" smtClean="0"/>
                        <a:t>Location)</a:t>
                      </a:r>
                      <a:endParaRPr lang="en-US" sz="2000" dirty="0"/>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l"/>
                      <a:r>
                        <a:rPr lang="en-US" sz="2000" dirty="0"/>
                        <a:t>Types of Substrates</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l"/>
                      <a:r>
                        <a:rPr lang="en-US" sz="2000" dirty="0"/>
                        <a:t>Examples</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714160">
                <a:tc>
                  <a:txBody>
                    <a:bodyPr/>
                    <a:lstStyle/>
                    <a:p>
                      <a:pPr algn="l"/>
                      <a:r>
                        <a:rPr lang="en-US" sz="2000" b="1" dirty="0" err="1"/>
                        <a:t>Methylation</a:t>
                      </a:r>
                      <a:r>
                        <a:rPr lang="en-US" sz="2000" dirty="0"/>
                        <a:t> </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US" sz="2000" i="1" dirty="0"/>
                        <a:t>S</a:t>
                      </a:r>
                      <a:r>
                        <a:rPr lang="en-US" sz="2000" dirty="0"/>
                        <a:t>-</a:t>
                      </a:r>
                      <a:r>
                        <a:rPr lang="en-US" sz="2000" dirty="0" err="1"/>
                        <a:t>Adenosylmethionine</a:t>
                      </a:r>
                      <a:r>
                        <a:rPr lang="en-US" sz="2000" dirty="0"/>
                        <a:t> </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US" sz="2000" dirty="0" err="1"/>
                        <a:t>Transmethylases</a:t>
                      </a:r>
                      <a:r>
                        <a:rPr lang="en-US" sz="2000" dirty="0"/>
                        <a:t> (</a:t>
                      </a:r>
                      <a:r>
                        <a:rPr lang="en-US" sz="2000" dirty="0" err="1"/>
                        <a:t>cytosol</a:t>
                      </a:r>
                      <a:r>
                        <a:rPr lang="en-US" sz="2000" dirty="0"/>
                        <a:t>)</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US" sz="2000"/>
                        <a:t>Catecholamines, phenols, amines</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US" sz="2000" dirty="0"/>
                        <a:t>Dopamine, epinephrine, pyridine, histamine, </a:t>
                      </a:r>
                      <a:r>
                        <a:rPr lang="en-US" sz="2000" dirty="0" err="1"/>
                        <a:t>thiouracil</a:t>
                      </a:r>
                      <a:endParaRPr lang="en-US" sz="2000" dirty="0"/>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714160">
                <a:tc>
                  <a:txBody>
                    <a:bodyPr/>
                    <a:lstStyle/>
                    <a:p>
                      <a:pPr algn="l"/>
                      <a:r>
                        <a:rPr lang="en-US" sz="2000" b="1" dirty="0" err="1"/>
                        <a:t>Sulfation</a:t>
                      </a:r>
                      <a:r>
                        <a:rPr lang="en-US" sz="2000" dirty="0"/>
                        <a:t> </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US" sz="2000" dirty="0" err="1"/>
                        <a:t>Phosphoadenosyl</a:t>
                      </a:r>
                      <a:r>
                        <a:rPr lang="en-US" sz="2000" dirty="0"/>
                        <a:t> </a:t>
                      </a:r>
                      <a:r>
                        <a:rPr lang="en-US" sz="2000" dirty="0" err="1"/>
                        <a:t>phosphosulfate</a:t>
                      </a:r>
                      <a:endParaRPr lang="en-US" sz="2000" dirty="0"/>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US" sz="2000" dirty="0" err="1"/>
                        <a:t>Sulfotransferase</a:t>
                      </a:r>
                      <a:r>
                        <a:rPr lang="en-US" sz="2000" dirty="0"/>
                        <a:t> (</a:t>
                      </a:r>
                      <a:r>
                        <a:rPr lang="en-US" sz="2000" dirty="0" err="1"/>
                        <a:t>cytosol</a:t>
                      </a:r>
                      <a:r>
                        <a:rPr lang="en-US" sz="2000" dirty="0"/>
                        <a:t>)</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US" sz="2000" dirty="0"/>
                        <a:t>Phenols, alcohols, aromatic amines</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US" sz="2000" dirty="0" err="1"/>
                        <a:t>Estrone</a:t>
                      </a:r>
                      <a:r>
                        <a:rPr lang="en-US" sz="2000" dirty="0"/>
                        <a:t>, aniline, phenol, 3-hydroxy-coumarin, acetaminophen, methyldopa</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714160">
                <a:tc rowSpan="2">
                  <a:txBody>
                    <a:bodyPr/>
                    <a:lstStyle/>
                    <a:p>
                      <a:pPr algn="l"/>
                      <a:r>
                        <a:rPr lang="en-US" sz="2000" b="1" dirty="0"/>
                        <a:t>Water conjugation</a:t>
                      </a:r>
                      <a:r>
                        <a:rPr lang="en-US" sz="2000" dirty="0"/>
                        <a:t> </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rowSpan="2">
                  <a:txBody>
                    <a:bodyPr/>
                    <a:lstStyle/>
                    <a:p>
                      <a:pPr algn="l"/>
                      <a:r>
                        <a:rPr lang="en-US" sz="2000" dirty="0"/>
                        <a:t>Water</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US" sz="2000" dirty="0" err="1"/>
                        <a:t>Epoxide</a:t>
                      </a:r>
                      <a:r>
                        <a:rPr lang="en-US" sz="2000" dirty="0"/>
                        <a:t> </a:t>
                      </a:r>
                      <a:r>
                        <a:rPr lang="en-US" sz="2000" dirty="0" err="1"/>
                        <a:t>hydrolase</a:t>
                      </a:r>
                      <a:r>
                        <a:rPr lang="en-US" sz="2000" dirty="0"/>
                        <a:t> (</a:t>
                      </a:r>
                      <a:r>
                        <a:rPr lang="en-US" sz="2000" dirty="0" err="1"/>
                        <a:t>microsomes</a:t>
                      </a:r>
                      <a:r>
                        <a:rPr lang="en-US" sz="2000" dirty="0"/>
                        <a:t>)</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US" sz="2000" dirty="0" err="1"/>
                        <a:t>Arene</a:t>
                      </a:r>
                      <a:r>
                        <a:rPr lang="en-US" sz="2000" dirty="0"/>
                        <a:t> oxides, </a:t>
                      </a:r>
                      <a:r>
                        <a:rPr lang="en-US" sz="2000" i="1" dirty="0" err="1"/>
                        <a:t>cis</a:t>
                      </a:r>
                      <a:r>
                        <a:rPr lang="en-US" sz="2000" dirty="0" err="1"/>
                        <a:t>-disubstituted</a:t>
                      </a:r>
                      <a:r>
                        <a:rPr lang="en-US" sz="2000" dirty="0"/>
                        <a:t> and mono-substituted </a:t>
                      </a:r>
                      <a:r>
                        <a:rPr lang="en-US" sz="2000" dirty="0" err="1"/>
                        <a:t>oxiranes</a:t>
                      </a:r>
                      <a:r>
                        <a:rPr lang="en-US" sz="2000" dirty="0"/>
                        <a:t> </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da-DK" sz="2000" dirty="0"/>
                        <a:t>Benzopyrene 7,8-epoxide, styrene 1,2-oxide, carbamazepine epoxide</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714160">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US" sz="2000"/>
                        <a:t>(cytosol)</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US" sz="2000" dirty="0" err="1"/>
                        <a:t>Alkene</a:t>
                      </a:r>
                      <a:r>
                        <a:rPr lang="en-US" sz="2000" dirty="0"/>
                        <a:t> oxides, fatty acid </a:t>
                      </a:r>
                      <a:r>
                        <a:rPr lang="en-US" sz="2000" dirty="0" err="1"/>
                        <a:t>epoxides</a:t>
                      </a:r>
                      <a:endParaRPr lang="en-US" sz="2000" dirty="0"/>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sz="2000" dirty="0" err="1"/>
                        <a:t>Leukotriene</a:t>
                      </a:r>
                      <a:r>
                        <a:rPr lang="en-US" sz="2000" dirty="0"/>
                        <a:t> A</a:t>
                      </a:r>
                      <a:r>
                        <a:rPr lang="en-US" sz="2000" baseline="-25000" dirty="0"/>
                        <a:t>4</a:t>
                      </a:r>
                      <a:r>
                        <a:rPr lang="en-US" sz="2000" dirty="0"/>
                        <a:t/>
                      </a:r>
                      <a:br>
                        <a:rPr lang="en-US" sz="2000" dirty="0"/>
                      </a:br>
                      <a:endParaRPr lang="en-US" sz="2000" dirty="0"/>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 y="381000"/>
          <a:ext cx="8839200" cy="5857302"/>
        </p:xfrm>
        <a:graphic>
          <a:graphicData uri="http://schemas.openxmlformats.org/drawingml/2006/table">
            <a:tbl>
              <a:tblPr/>
              <a:tblGrid>
                <a:gridCol w="1676400"/>
                <a:gridCol w="1447800"/>
                <a:gridCol w="1600200"/>
                <a:gridCol w="1981200"/>
                <a:gridCol w="2133600"/>
              </a:tblGrid>
              <a:tr h="419520">
                <a:tc>
                  <a:txBody>
                    <a:bodyPr/>
                    <a:lstStyle/>
                    <a:p>
                      <a:pPr algn="l"/>
                      <a:r>
                        <a:rPr lang="en-US" sz="2400" b="1" dirty="0" err="1"/>
                        <a:t>Acetylation</a:t>
                      </a:r>
                      <a:r>
                        <a:rPr lang="en-US" sz="2400" dirty="0"/>
                        <a:t> </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US" sz="2400" dirty="0"/>
                        <a:t>Acetyl-</a:t>
                      </a:r>
                      <a:r>
                        <a:rPr lang="en-US" sz="2400" dirty="0" err="1"/>
                        <a:t>CoA</a:t>
                      </a:r>
                      <a:endParaRPr lang="en-US" sz="2400" dirty="0"/>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US" sz="2400" i="1" dirty="0"/>
                        <a:t>N</a:t>
                      </a:r>
                      <a:r>
                        <a:rPr lang="en-US" sz="2400" dirty="0"/>
                        <a:t>–</a:t>
                      </a:r>
                      <a:r>
                        <a:rPr lang="en-US" sz="2400" dirty="0" err="1"/>
                        <a:t>Acetyltransferase</a:t>
                      </a:r>
                      <a:r>
                        <a:rPr lang="en-US" sz="2400" dirty="0"/>
                        <a:t> (</a:t>
                      </a:r>
                      <a:r>
                        <a:rPr lang="en-US" sz="2400" dirty="0" err="1"/>
                        <a:t>cytosol</a:t>
                      </a:r>
                      <a:r>
                        <a:rPr lang="en-US" sz="2400" dirty="0"/>
                        <a:t>) </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US" sz="2400" dirty="0"/>
                        <a:t>Amines</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US" sz="2400" dirty="0"/>
                        <a:t>Sulfonamides, </a:t>
                      </a:r>
                      <a:r>
                        <a:rPr lang="en-US" sz="2400" dirty="0" err="1"/>
                        <a:t>isoniazid</a:t>
                      </a:r>
                      <a:r>
                        <a:rPr lang="en-US" sz="2400" dirty="0"/>
                        <a:t>, </a:t>
                      </a:r>
                      <a:r>
                        <a:rPr lang="en-US" sz="2400" dirty="0" err="1"/>
                        <a:t>clonazepam</a:t>
                      </a:r>
                      <a:r>
                        <a:rPr lang="en-US" sz="2400" dirty="0"/>
                        <a:t>, </a:t>
                      </a:r>
                      <a:r>
                        <a:rPr lang="en-US" sz="2400" dirty="0" err="1"/>
                        <a:t>dapsone</a:t>
                      </a:r>
                      <a:r>
                        <a:rPr lang="en-US" sz="2400" dirty="0"/>
                        <a:t>, </a:t>
                      </a:r>
                      <a:endParaRPr lang="en-US" sz="2400" dirty="0" smtClean="0"/>
                    </a:p>
                    <a:p>
                      <a:pPr algn="l"/>
                      <a:r>
                        <a:rPr lang="en-US" sz="2400" dirty="0" smtClean="0"/>
                        <a:t>mescaline</a:t>
                      </a:r>
                      <a:endParaRPr lang="en-US" sz="2400" dirty="0"/>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628440">
                <a:tc>
                  <a:txBody>
                    <a:bodyPr/>
                    <a:lstStyle/>
                    <a:p>
                      <a:pPr algn="l"/>
                      <a:r>
                        <a:rPr lang="en-US" sz="2400" b="1" dirty="0"/>
                        <a:t>Glutathione conjugation</a:t>
                      </a:r>
                      <a:r>
                        <a:rPr lang="en-US" sz="2400" dirty="0"/>
                        <a:t> </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US" sz="2400" dirty="0"/>
                        <a:t>Glutathione (GSH)</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US" sz="2400" dirty="0"/>
                        <a:t>GSH-</a:t>
                      </a:r>
                      <a:r>
                        <a:rPr lang="en-US" sz="2400" i="1" dirty="0"/>
                        <a:t>S</a:t>
                      </a:r>
                      <a:r>
                        <a:rPr lang="en-US" sz="2400" dirty="0"/>
                        <a:t>-</a:t>
                      </a:r>
                      <a:r>
                        <a:rPr lang="en-US" sz="2400" dirty="0" err="1"/>
                        <a:t>transferase</a:t>
                      </a:r>
                      <a:r>
                        <a:rPr lang="en-US" sz="2400" dirty="0"/>
                        <a:t> (</a:t>
                      </a:r>
                      <a:r>
                        <a:rPr lang="en-US" sz="2400" dirty="0" err="1"/>
                        <a:t>cytosol</a:t>
                      </a:r>
                      <a:r>
                        <a:rPr lang="en-US" sz="2400" dirty="0"/>
                        <a:t>, </a:t>
                      </a:r>
                      <a:r>
                        <a:rPr lang="en-US" sz="2400" dirty="0" err="1"/>
                        <a:t>microsomes</a:t>
                      </a:r>
                      <a:r>
                        <a:rPr lang="en-US" sz="2400" dirty="0"/>
                        <a:t>) </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US" sz="2400" dirty="0" err="1"/>
                        <a:t>Epoxides</a:t>
                      </a:r>
                      <a:r>
                        <a:rPr lang="en-US" sz="2400" dirty="0"/>
                        <a:t>, </a:t>
                      </a:r>
                      <a:r>
                        <a:rPr lang="en-US" sz="2400" dirty="0" err="1"/>
                        <a:t>arene</a:t>
                      </a:r>
                      <a:r>
                        <a:rPr lang="en-US" sz="2400" dirty="0"/>
                        <a:t> oxides, nitro groups, </a:t>
                      </a:r>
                      <a:r>
                        <a:rPr lang="en-US" sz="2400" dirty="0" err="1"/>
                        <a:t>hydroxylamines</a:t>
                      </a:r>
                      <a:endParaRPr lang="en-US" sz="2400" dirty="0"/>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US" sz="2400" dirty="0"/>
                        <a:t>Acetaminophen, </a:t>
                      </a:r>
                      <a:r>
                        <a:rPr lang="en-US" sz="2400" dirty="0" err="1"/>
                        <a:t>ethacrynic</a:t>
                      </a:r>
                      <a:r>
                        <a:rPr lang="en-US" sz="2400" dirty="0"/>
                        <a:t> acid, </a:t>
                      </a:r>
                      <a:r>
                        <a:rPr lang="en-US" sz="2400" dirty="0" err="1"/>
                        <a:t>bromobenzene</a:t>
                      </a:r>
                      <a:endParaRPr lang="en-US" sz="2400" dirty="0"/>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628440">
                <a:tc>
                  <a:txBody>
                    <a:bodyPr/>
                    <a:lstStyle/>
                    <a:p>
                      <a:pPr algn="l"/>
                      <a:r>
                        <a:rPr lang="en-US" sz="2400" b="1" dirty="0" err="1"/>
                        <a:t>Glycine</a:t>
                      </a:r>
                      <a:r>
                        <a:rPr lang="en-US" sz="2400" b="1" dirty="0"/>
                        <a:t> conjugation</a:t>
                      </a:r>
                      <a:r>
                        <a:rPr lang="en-US" sz="2400" dirty="0"/>
                        <a:t> </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US" sz="2400"/>
                        <a:t>Glycine</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US" sz="2400" dirty="0" err="1"/>
                        <a:t>Acyl-CoA</a:t>
                      </a:r>
                      <a:r>
                        <a:rPr lang="en-US" sz="2400" dirty="0"/>
                        <a:t> </a:t>
                      </a:r>
                      <a:r>
                        <a:rPr lang="en-US" sz="2400" dirty="0" err="1"/>
                        <a:t>glycinetransferase</a:t>
                      </a:r>
                      <a:r>
                        <a:rPr lang="en-US" sz="2400" dirty="0"/>
                        <a:t> (mitochondria)</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US" sz="2400" dirty="0" err="1"/>
                        <a:t>Acyl-CoA</a:t>
                      </a:r>
                      <a:r>
                        <a:rPr lang="en-US" sz="2400" dirty="0"/>
                        <a:t> derivatives of carboxylic acids</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a:r>
                        <a:rPr lang="en-US" sz="2400" dirty="0"/>
                        <a:t>Salicylic acid, benzoic acid, nicotinic acid, </a:t>
                      </a:r>
                      <a:r>
                        <a:rPr lang="en-US" sz="2400" dirty="0" err="1"/>
                        <a:t>cinnamic</a:t>
                      </a:r>
                      <a:r>
                        <a:rPr lang="en-US" sz="2400" dirty="0"/>
                        <a:t> acid, </a:t>
                      </a:r>
                      <a:r>
                        <a:rPr lang="en-US" sz="2400" dirty="0" err="1"/>
                        <a:t>cholic</a:t>
                      </a:r>
                      <a:r>
                        <a:rPr lang="en-US" sz="2400" dirty="0"/>
                        <a:t> acid, </a:t>
                      </a:r>
                      <a:r>
                        <a:rPr lang="en-US" sz="2400" dirty="0" err="1"/>
                        <a:t>deoxycholic</a:t>
                      </a:r>
                      <a:r>
                        <a:rPr lang="en-US" sz="2400" dirty="0"/>
                        <a:t> acid</a:t>
                      </a:r>
                    </a:p>
                  </a:txBody>
                  <a:tcPr marL="857" marR="857" marT="857" marB="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038576"/>
          </a:xfrm>
          <a:prstGeom prst="rect">
            <a:avLst/>
          </a:prstGeom>
        </p:spPr>
        <p:txBody>
          <a:bodyPr wrap="square">
            <a:spAutoFit/>
          </a:bodyPr>
          <a:lstStyle/>
          <a:p>
            <a:pPr marL="514350" lvl="0" indent="-514350" fontAlgn="base">
              <a:spcBef>
                <a:spcPct val="20000"/>
              </a:spcBef>
              <a:spcAft>
                <a:spcPct val="0"/>
              </a:spcAft>
              <a:buClr>
                <a:srgbClr val="EA157A"/>
              </a:buClr>
              <a:buSzPct val="80000"/>
              <a:buFont typeface="+mj-lt"/>
              <a:buAutoNum type="alphaUcPeriod"/>
            </a:pPr>
            <a:r>
              <a:rPr lang="en-US" sz="2800" kern="0" dirty="0" err="1" smtClean="0">
                <a:solidFill>
                  <a:prstClr val="black"/>
                </a:solidFill>
              </a:rPr>
              <a:t>Glucoronidation</a:t>
            </a:r>
            <a:r>
              <a:rPr lang="en-US" sz="2800" kern="0" dirty="0" smtClean="0">
                <a:solidFill>
                  <a:prstClr val="black"/>
                </a:solidFill>
              </a:rPr>
              <a:t> is also important in the elimination of endogenous compounds such as;</a:t>
            </a:r>
          </a:p>
          <a:p>
            <a:pPr marL="742950" lvl="1" indent="-285750" fontAlgn="base">
              <a:spcBef>
                <a:spcPct val="20000"/>
              </a:spcBef>
              <a:spcAft>
                <a:spcPct val="0"/>
              </a:spcAft>
              <a:buClr>
                <a:prstClr val="black"/>
              </a:buClr>
              <a:buSzPct val="90000"/>
              <a:buFontTx/>
              <a:buChar char="–"/>
            </a:pPr>
            <a:r>
              <a:rPr lang="en-US" sz="2800" kern="0" dirty="0" smtClean="0">
                <a:solidFill>
                  <a:prstClr val="black"/>
                </a:solidFill>
              </a:rPr>
              <a:t>Steroids </a:t>
            </a:r>
          </a:p>
          <a:p>
            <a:pPr marL="742950" lvl="1" indent="-285750" fontAlgn="base">
              <a:spcBef>
                <a:spcPct val="20000"/>
              </a:spcBef>
              <a:spcAft>
                <a:spcPct val="0"/>
              </a:spcAft>
              <a:buClr>
                <a:prstClr val="black"/>
              </a:buClr>
              <a:buSzPct val="90000"/>
              <a:buFontTx/>
              <a:buChar char="–"/>
            </a:pPr>
            <a:r>
              <a:rPr lang="en-US" sz="2800" kern="0" dirty="0" err="1" smtClean="0">
                <a:solidFill>
                  <a:prstClr val="black"/>
                </a:solidFill>
              </a:rPr>
              <a:t>Bilirubin</a:t>
            </a:r>
            <a:r>
              <a:rPr lang="en-US" sz="2800" kern="0" dirty="0" smtClean="0">
                <a:solidFill>
                  <a:prstClr val="black"/>
                </a:solidFill>
              </a:rPr>
              <a:t> </a:t>
            </a:r>
          </a:p>
          <a:p>
            <a:pPr marL="742950" lvl="1" indent="-285750" fontAlgn="base">
              <a:spcBef>
                <a:spcPct val="20000"/>
              </a:spcBef>
              <a:spcAft>
                <a:spcPct val="0"/>
              </a:spcAft>
              <a:buClr>
                <a:prstClr val="black"/>
              </a:buClr>
              <a:buSzPct val="90000"/>
              <a:buFontTx/>
              <a:buChar char="–"/>
            </a:pPr>
            <a:r>
              <a:rPr lang="en-US" sz="2800" kern="0" dirty="0" smtClean="0">
                <a:solidFill>
                  <a:prstClr val="black"/>
                </a:solidFill>
              </a:rPr>
              <a:t>Bile acids</a:t>
            </a:r>
          </a:p>
          <a:p>
            <a:pPr marL="742950" lvl="1" indent="-285750" fontAlgn="base">
              <a:spcBef>
                <a:spcPct val="20000"/>
              </a:spcBef>
              <a:spcAft>
                <a:spcPct val="0"/>
              </a:spcAft>
              <a:buClr>
                <a:prstClr val="black"/>
              </a:buClr>
              <a:buSzPct val="90000"/>
              <a:buFontTx/>
              <a:buChar char="–"/>
            </a:pPr>
            <a:r>
              <a:rPr lang="en-US" sz="2800" kern="0" dirty="0" smtClean="0">
                <a:solidFill>
                  <a:prstClr val="black"/>
                </a:solidFill>
              </a:rPr>
              <a:t>Fat soluble vitamins</a:t>
            </a:r>
          </a:p>
          <a:p>
            <a:pPr marL="342900" lvl="0" indent="-342900" fontAlgn="base">
              <a:spcBef>
                <a:spcPct val="20000"/>
              </a:spcBef>
              <a:spcAft>
                <a:spcPct val="0"/>
              </a:spcAft>
              <a:buClr>
                <a:srgbClr val="EA157A"/>
              </a:buClr>
              <a:buSzPct val="80000"/>
              <a:buFont typeface="Wingdings" pitchFamily="2" charset="2"/>
              <a:buChar char="l"/>
            </a:pPr>
            <a:r>
              <a:rPr lang="en-US" sz="2800" kern="0" dirty="0" smtClean="0">
                <a:solidFill>
                  <a:prstClr val="black"/>
                </a:solidFill>
              </a:rPr>
              <a:t>Most phase II reactions are localized in the </a:t>
            </a:r>
            <a:r>
              <a:rPr lang="en-US" sz="2800" kern="0" dirty="0" err="1" smtClean="0">
                <a:solidFill>
                  <a:prstClr val="black"/>
                </a:solidFill>
              </a:rPr>
              <a:t>cytosol</a:t>
            </a:r>
            <a:r>
              <a:rPr lang="en-US" sz="2800" kern="0" dirty="0" smtClean="0">
                <a:solidFill>
                  <a:prstClr val="black"/>
                </a:solidFill>
              </a:rPr>
              <a:t>. However, UGTs are </a:t>
            </a:r>
            <a:r>
              <a:rPr lang="en-US" sz="2800" kern="0" dirty="0" err="1" smtClean="0">
                <a:solidFill>
                  <a:prstClr val="black"/>
                </a:solidFill>
              </a:rPr>
              <a:t>microsomal</a:t>
            </a:r>
            <a:r>
              <a:rPr lang="en-US" sz="2800" kern="0" dirty="0" smtClean="0">
                <a:solidFill>
                  <a:prstClr val="black"/>
                </a:solidFill>
              </a:rPr>
              <a:t> enzymes</a:t>
            </a:r>
          </a:p>
          <a:p>
            <a:pPr marL="342900" lvl="0" indent="-342900" fontAlgn="base">
              <a:spcBef>
                <a:spcPct val="20000"/>
              </a:spcBef>
              <a:spcAft>
                <a:spcPct val="0"/>
              </a:spcAft>
              <a:buClr>
                <a:srgbClr val="EA157A"/>
              </a:buClr>
              <a:buSzPct val="80000"/>
              <a:buFont typeface="Wingdings" pitchFamily="2" charset="2"/>
              <a:buChar char="l"/>
            </a:pPr>
            <a:r>
              <a:rPr lang="en-US" sz="2800" kern="0" dirty="0" smtClean="0">
                <a:solidFill>
                  <a:prstClr val="black"/>
                </a:solidFill>
              </a:rPr>
              <a:t>In addition to the liver, UGTs are also found in the;</a:t>
            </a:r>
          </a:p>
          <a:p>
            <a:pPr marL="742950" lvl="1" indent="-285750" fontAlgn="base">
              <a:spcBef>
                <a:spcPct val="20000"/>
              </a:spcBef>
              <a:spcAft>
                <a:spcPct val="0"/>
              </a:spcAft>
              <a:buClr>
                <a:prstClr val="black"/>
              </a:buClr>
              <a:buSzPct val="90000"/>
              <a:buFontTx/>
              <a:buChar char="–"/>
            </a:pPr>
            <a:r>
              <a:rPr lang="en-US" sz="2800" kern="0" dirty="0" smtClean="0">
                <a:solidFill>
                  <a:prstClr val="black"/>
                </a:solidFill>
              </a:rPr>
              <a:t>Intestinal epithelium </a:t>
            </a:r>
          </a:p>
          <a:p>
            <a:pPr marL="742950" lvl="1" indent="-285750" fontAlgn="base">
              <a:spcBef>
                <a:spcPct val="20000"/>
              </a:spcBef>
              <a:spcAft>
                <a:spcPct val="0"/>
              </a:spcAft>
              <a:buClr>
                <a:prstClr val="black"/>
              </a:buClr>
              <a:buSzPct val="90000"/>
              <a:buFontTx/>
              <a:buChar char="–"/>
            </a:pPr>
            <a:r>
              <a:rPr lang="en-US" sz="2800" kern="0" dirty="0" smtClean="0">
                <a:solidFill>
                  <a:prstClr val="black"/>
                </a:solidFill>
              </a:rPr>
              <a:t>Kidney </a:t>
            </a:r>
          </a:p>
          <a:p>
            <a:pPr marL="742950" lvl="1" indent="-285750" fontAlgn="base">
              <a:spcBef>
                <a:spcPct val="20000"/>
              </a:spcBef>
              <a:spcAft>
                <a:spcPct val="0"/>
              </a:spcAft>
              <a:buClr>
                <a:prstClr val="black"/>
              </a:buClr>
              <a:buSzPct val="90000"/>
              <a:buFontTx/>
              <a:buChar char="–"/>
            </a:pPr>
            <a:r>
              <a:rPr lang="en-US" sz="2800" kern="0" dirty="0" smtClean="0">
                <a:solidFill>
                  <a:prstClr val="black"/>
                </a:solidFill>
              </a:rPr>
              <a:t>Skin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458200" cy="6096000"/>
          </a:xfrm>
        </p:spPr>
        <p:txBody>
          <a:bodyPr/>
          <a:lstStyle/>
          <a:p>
            <a:pPr marL="457200" lvl="0" indent="-457200">
              <a:buClr>
                <a:srgbClr val="EA157A"/>
              </a:buClr>
              <a:buFont typeface="+mj-lt"/>
              <a:buAutoNum type="alphaUcPeriod" startAt="2"/>
            </a:pPr>
            <a:r>
              <a:rPr lang="en-US" dirty="0" err="1" smtClean="0">
                <a:solidFill>
                  <a:prstClr val="black"/>
                </a:solidFill>
              </a:rPr>
              <a:t>Cytosolic</a:t>
            </a:r>
            <a:r>
              <a:rPr lang="en-US" dirty="0" smtClean="0">
                <a:solidFill>
                  <a:prstClr val="black"/>
                </a:solidFill>
              </a:rPr>
              <a:t> </a:t>
            </a:r>
            <a:r>
              <a:rPr lang="en-US" dirty="0" err="1" smtClean="0">
                <a:solidFill>
                  <a:prstClr val="black"/>
                </a:solidFill>
              </a:rPr>
              <a:t>sulfation</a:t>
            </a:r>
            <a:r>
              <a:rPr lang="en-US" dirty="0" smtClean="0">
                <a:solidFill>
                  <a:prstClr val="black"/>
                </a:solidFill>
              </a:rPr>
              <a:t> is also an important conjugation reaction that involves the catalytic transfer by </a:t>
            </a:r>
            <a:r>
              <a:rPr lang="en-US" dirty="0" err="1" smtClean="0">
                <a:solidFill>
                  <a:prstClr val="black"/>
                </a:solidFill>
              </a:rPr>
              <a:t>sulfotransferases</a:t>
            </a:r>
            <a:r>
              <a:rPr lang="en-US" dirty="0" smtClean="0">
                <a:solidFill>
                  <a:prstClr val="black"/>
                </a:solidFill>
              </a:rPr>
              <a:t> (STs) of inorganic sulfur from activated 3’-phosphoadenosine-5’-phosphosulfate to the hydroxyl groups of phenols and aliphatic alcohols</a:t>
            </a:r>
          </a:p>
          <a:p>
            <a:pPr lvl="0">
              <a:buClr>
                <a:srgbClr val="EA157A"/>
              </a:buClr>
            </a:pPr>
            <a:r>
              <a:rPr lang="en-US" dirty="0" smtClean="0">
                <a:solidFill>
                  <a:prstClr val="black"/>
                </a:solidFill>
              </a:rPr>
              <a:t>Therefore drugs and primary metabolites with a hydroxyl group often form both </a:t>
            </a:r>
            <a:r>
              <a:rPr lang="en-US" dirty="0" err="1" smtClean="0">
                <a:solidFill>
                  <a:prstClr val="black"/>
                </a:solidFill>
              </a:rPr>
              <a:t>glucoronide</a:t>
            </a:r>
            <a:r>
              <a:rPr lang="en-US" dirty="0" smtClean="0">
                <a:solidFill>
                  <a:prstClr val="black"/>
                </a:solidFill>
              </a:rPr>
              <a:t> and sulfate metabolites</a:t>
            </a:r>
          </a:p>
          <a:p>
            <a:pPr lvl="0">
              <a:buClr>
                <a:srgbClr val="EA157A"/>
              </a:buClr>
            </a:pPr>
            <a:r>
              <a:rPr lang="en-US" dirty="0" smtClean="0">
                <a:solidFill>
                  <a:prstClr val="black"/>
                </a:solidFill>
              </a:rPr>
              <a:t>N-</a:t>
            </a:r>
            <a:r>
              <a:rPr lang="en-US" dirty="0" err="1" smtClean="0">
                <a:solidFill>
                  <a:prstClr val="black"/>
                </a:solidFill>
              </a:rPr>
              <a:t>acetyltransferases</a:t>
            </a:r>
            <a:r>
              <a:rPr lang="en-US" dirty="0" smtClean="0">
                <a:solidFill>
                  <a:prstClr val="black"/>
                </a:solidFill>
              </a:rPr>
              <a:t> are involved in the </a:t>
            </a:r>
            <a:r>
              <a:rPr lang="en-US" dirty="0" err="1" smtClean="0">
                <a:solidFill>
                  <a:prstClr val="black"/>
                </a:solidFill>
              </a:rPr>
              <a:t>acetylation</a:t>
            </a:r>
            <a:r>
              <a:rPr lang="en-US" dirty="0" smtClean="0">
                <a:solidFill>
                  <a:prstClr val="black"/>
                </a:solidFill>
              </a:rPr>
              <a:t> of amines, </a:t>
            </a:r>
            <a:r>
              <a:rPr lang="en-US" dirty="0" err="1" smtClean="0">
                <a:solidFill>
                  <a:prstClr val="black"/>
                </a:solidFill>
              </a:rPr>
              <a:t>hydrazines</a:t>
            </a:r>
            <a:r>
              <a:rPr lang="en-US" dirty="0" smtClean="0">
                <a:solidFill>
                  <a:prstClr val="black"/>
                </a:solidFill>
              </a:rPr>
              <a:t> and sulfonamides</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096000"/>
          </a:xfrm>
        </p:spPr>
        <p:txBody>
          <a:bodyPr>
            <a:noAutofit/>
          </a:bodyPr>
          <a:lstStyle/>
          <a:p>
            <a:pPr>
              <a:buNone/>
            </a:pPr>
            <a:r>
              <a:rPr lang="en-US" sz="2400" b="1" dirty="0" smtClean="0"/>
              <a:t>NB: </a:t>
            </a:r>
            <a:r>
              <a:rPr lang="en-US" sz="2400" dirty="0" smtClean="0"/>
              <a:t>In contrast to most drug conjugates, acetylated metabolites are often less water soluble than the parent drug. This may result in </a:t>
            </a:r>
            <a:r>
              <a:rPr lang="en-US" sz="2400" dirty="0" err="1" smtClean="0"/>
              <a:t>crystalluria</a:t>
            </a:r>
            <a:r>
              <a:rPr lang="en-US" sz="2400" dirty="0" smtClean="0"/>
              <a:t> (kidney stones) unless a high urine flow rate is maintained</a:t>
            </a:r>
          </a:p>
          <a:p>
            <a:pPr lvl="0"/>
            <a:r>
              <a:rPr lang="en-US" sz="2400" dirty="0" smtClean="0"/>
              <a:t>The endogenous substrates involved in conjugation reactions originate in the diet. Therefore nutrition plays a critical role in the regulation of drug conjugation.</a:t>
            </a:r>
          </a:p>
          <a:p>
            <a:pPr lvl="0"/>
            <a:r>
              <a:rPr lang="en-US" sz="2400" dirty="0" smtClean="0"/>
              <a:t>Certain conjugation reactions e.g. N-</a:t>
            </a:r>
            <a:r>
              <a:rPr lang="en-US" sz="2400" dirty="0" err="1" smtClean="0"/>
              <a:t>ecetylation</a:t>
            </a:r>
            <a:r>
              <a:rPr lang="en-US" sz="2400" dirty="0" smtClean="0"/>
              <a:t> of </a:t>
            </a:r>
            <a:r>
              <a:rPr lang="en-US" sz="2400" dirty="0" err="1" smtClean="0"/>
              <a:t>isoniazid</a:t>
            </a:r>
            <a:r>
              <a:rPr lang="en-US" sz="2400" dirty="0" smtClean="0"/>
              <a:t> (INH) may lead to the formation of reactive species responsible for the toxicity of the drug</a:t>
            </a:r>
          </a:p>
          <a:p>
            <a:pPr lvl="0"/>
            <a:r>
              <a:rPr lang="en-US" sz="2400" dirty="0" smtClean="0"/>
              <a:t>Conversely, </a:t>
            </a:r>
            <a:r>
              <a:rPr lang="en-US" sz="2400" dirty="0" err="1" smtClean="0"/>
              <a:t>sulfation</a:t>
            </a:r>
            <a:r>
              <a:rPr lang="en-US" sz="2400" dirty="0" smtClean="0"/>
              <a:t> activates the orally active </a:t>
            </a:r>
            <a:r>
              <a:rPr lang="en-US" sz="2400" dirty="0" err="1" smtClean="0"/>
              <a:t>prodrug</a:t>
            </a:r>
            <a:r>
              <a:rPr lang="en-US" sz="2400" dirty="0" smtClean="0"/>
              <a:t>, </a:t>
            </a:r>
            <a:r>
              <a:rPr lang="en-US" sz="2400" dirty="0" err="1" smtClean="0"/>
              <a:t>minioxidil</a:t>
            </a:r>
            <a:r>
              <a:rPr lang="en-US" sz="2400" dirty="0" smtClean="0"/>
              <a:t> into a very efficacious vasodilator</a:t>
            </a:r>
          </a:p>
          <a:p>
            <a:pPr lvl="0"/>
            <a:r>
              <a:rPr lang="en-US" sz="2400" dirty="0" smtClean="0"/>
              <a:t>Morphine 6-Glucoronide is also efficacious than morphine itself</a:t>
            </a:r>
          </a:p>
          <a:p>
            <a:pPr lvl="0"/>
            <a:r>
              <a:rPr lang="en-US" sz="2400" dirty="0" err="1" smtClean="0"/>
              <a:t>Acetylation</a:t>
            </a:r>
            <a:r>
              <a:rPr lang="en-US" sz="2400" dirty="0" smtClean="0"/>
              <a:t> and </a:t>
            </a:r>
            <a:r>
              <a:rPr lang="en-US" sz="2400" dirty="0" err="1" smtClean="0"/>
              <a:t>methylation</a:t>
            </a:r>
            <a:r>
              <a:rPr lang="en-US" sz="2400" dirty="0" smtClean="0"/>
              <a:t> reactions occur with acetyl-</a:t>
            </a:r>
            <a:r>
              <a:rPr lang="en-US" sz="2400" dirty="0" err="1" smtClean="0"/>
              <a:t>CoA</a:t>
            </a:r>
            <a:r>
              <a:rPr lang="en-US" sz="2400" dirty="0" smtClean="0"/>
              <a:t> and S-</a:t>
            </a:r>
            <a:r>
              <a:rPr lang="en-US" sz="2400" dirty="0" err="1" smtClean="0"/>
              <a:t>adenosyl</a:t>
            </a:r>
            <a:r>
              <a:rPr lang="en-US" sz="2400" dirty="0" smtClean="0"/>
              <a:t> </a:t>
            </a:r>
            <a:r>
              <a:rPr lang="en-US" sz="2400" dirty="0" err="1" smtClean="0"/>
              <a:t>methionin</a:t>
            </a:r>
            <a:r>
              <a:rPr lang="en-US" sz="2400" dirty="0" smtClean="0"/>
              <a:t> respectively acting as the donor compounds. Many of these conjugation reactions occur in the liver, but other tissues such as lung and kidney are also involved.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9220200" cy="1371600"/>
          </a:xfrm>
        </p:spPr>
        <p:txBody>
          <a:bodyPr/>
          <a:lstStyle/>
          <a:p>
            <a:pPr algn="l"/>
            <a:r>
              <a:rPr lang="en-US" sz="4000" b="1" dirty="0" smtClean="0"/>
              <a:t>Factors Affecting Drug Metabolism</a:t>
            </a:r>
            <a:endParaRPr lang="en-US" sz="4000" dirty="0"/>
          </a:p>
        </p:txBody>
      </p:sp>
      <p:sp>
        <p:nvSpPr>
          <p:cNvPr id="3" name="Content Placeholder 2"/>
          <p:cNvSpPr>
            <a:spLocks noGrp="1"/>
          </p:cNvSpPr>
          <p:nvPr>
            <p:ph idx="1"/>
          </p:nvPr>
        </p:nvSpPr>
        <p:spPr>
          <a:xfrm>
            <a:off x="381000" y="1219200"/>
            <a:ext cx="8610600" cy="5486400"/>
          </a:xfrm>
        </p:spPr>
        <p:txBody>
          <a:bodyPr>
            <a:normAutofit fontScale="77500" lnSpcReduction="20000"/>
          </a:bodyPr>
          <a:lstStyle/>
          <a:p>
            <a:r>
              <a:rPr lang="en-US" dirty="0" smtClean="0"/>
              <a:t>The rate of biotransformation of a drug may vary markedly among different individuals.</a:t>
            </a:r>
          </a:p>
          <a:p>
            <a:r>
              <a:rPr lang="en-US" dirty="0" smtClean="0"/>
              <a:t>The rate of biotransformation is often the 1</a:t>
            </a:r>
            <a:r>
              <a:rPr lang="en-US" baseline="30000" dirty="0" smtClean="0"/>
              <a:t>0</a:t>
            </a:r>
            <a:r>
              <a:rPr lang="en-US" dirty="0" smtClean="0"/>
              <a:t> determinant of clearance</a:t>
            </a:r>
          </a:p>
          <a:p>
            <a:pPr lvl="1">
              <a:buNone/>
            </a:pPr>
            <a:r>
              <a:rPr lang="en-US" dirty="0" smtClean="0"/>
              <a:t>-  </a:t>
            </a:r>
            <a:r>
              <a:rPr lang="en-US" sz="3200" dirty="0" smtClean="0"/>
              <a:t>Therefore, variations in drug metabolism must be considered when designing a dosage regimen for a particular individual.</a:t>
            </a:r>
          </a:p>
          <a:p>
            <a:r>
              <a:rPr lang="en-US" dirty="0" smtClean="0"/>
              <a:t>Factors that determine differences in drug metabolism include;</a:t>
            </a:r>
          </a:p>
          <a:p>
            <a:pPr marL="514350" lvl="0" indent="-514350">
              <a:buFont typeface="+mj-lt"/>
              <a:buAutoNum type="arabicPeriod"/>
            </a:pPr>
            <a:r>
              <a:rPr lang="en-US" dirty="0" smtClean="0"/>
              <a:t>Genetics</a:t>
            </a:r>
          </a:p>
          <a:p>
            <a:pPr marL="514350" lvl="0" indent="-514350">
              <a:buFont typeface="+mj-lt"/>
              <a:buAutoNum type="arabicPeriod"/>
            </a:pPr>
            <a:r>
              <a:rPr lang="en-US" dirty="0" smtClean="0"/>
              <a:t>Drug induced differences</a:t>
            </a:r>
          </a:p>
          <a:p>
            <a:pPr marL="514350" lvl="0" indent="-514350">
              <a:buFont typeface="+mj-lt"/>
              <a:buAutoNum type="arabicPeriod"/>
            </a:pPr>
            <a:r>
              <a:rPr lang="en-US" dirty="0" smtClean="0"/>
              <a:t>Nutritional and environmental factors </a:t>
            </a:r>
          </a:p>
          <a:p>
            <a:pPr marL="514350" lvl="0" indent="-514350">
              <a:buFont typeface="+mj-lt"/>
              <a:buAutoNum type="arabicPeriod"/>
            </a:pPr>
            <a:r>
              <a:rPr lang="en-US" dirty="0" smtClean="0"/>
              <a:t>Diseases</a:t>
            </a:r>
          </a:p>
          <a:p>
            <a:pPr marL="514350" lvl="0" indent="-514350">
              <a:buFont typeface="+mj-lt"/>
              <a:buAutoNum type="arabicPeriod"/>
            </a:pPr>
            <a:r>
              <a:rPr lang="en-US" dirty="0" smtClean="0"/>
              <a:t>Age </a:t>
            </a:r>
          </a:p>
          <a:p>
            <a:pPr marL="514350" lvl="0" indent="-514350">
              <a:buFont typeface="+mj-lt"/>
              <a:buAutoNum type="arabicPeriod"/>
            </a:pPr>
            <a:r>
              <a:rPr lang="en-US" dirty="0" smtClean="0"/>
              <a:t>Sex</a:t>
            </a:r>
          </a:p>
          <a:p>
            <a:r>
              <a:rPr lang="en-US" dirty="0" smtClean="0"/>
              <a:t>The most important of these variables will be considered</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00800"/>
          </a:xfrm>
        </p:spPr>
        <p:txBody>
          <a:bodyPr>
            <a:normAutofit fontScale="70000" lnSpcReduction="20000"/>
          </a:bodyPr>
          <a:lstStyle/>
          <a:p>
            <a:pPr>
              <a:buNone/>
            </a:pPr>
            <a:r>
              <a:rPr lang="en-US" b="1" u="sng" dirty="0" smtClean="0"/>
              <a:t>GENETIC FACTORS </a:t>
            </a:r>
          </a:p>
          <a:p>
            <a:pPr lvl="0"/>
            <a:r>
              <a:rPr lang="en-US" dirty="0" smtClean="0"/>
              <a:t>Genetic diversity occurs with all proteins including enzymes that catalyze drug metabolism reactions</a:t>
            </a:r>
          </a:p>
          <a:p>
            <a:pPr lvl="0"/>
            <a:r>
              <a:rPr lang="en-US" dirty="0" smtClean="0"/>
              <a:t>For many enzymes allelic variants with different catalytic activities from that of the wild type (normal) form have been identified. </a:t>
            </a:r>
          </a:p>
          <a:p>
            <a:pPr lvl="0"/>
            <a:r>
              <a:rPr lang="en-US" dirty="0" smtClean="0"/>
              <a:t>These differences involve a variety of molecular mechanisms leading to either;</a:t>
            </a:r>
          </a:p>
          <a:p>
            <a:pPr lvl="1"/>
            <a:r>
              <a:rPr lang="en-US" dirty="0" smtClean="0"/>
              <a:t>A complete lack of activity</a:t>
            </a:r>
          </a:p>
          <a:p>
            <a:pPr lvl="1"/>
            <a:r>
              <a:rPr lang="en-US" dirty="0" smtClean="0"/>
              <a:t>Reduction on catalytic ability</a:t>
            </a:r>
          </a:p>
          <a:p>
            <a:pPr lvl="1"/>
            <a:r>
              <a:rPr lang="en-US" dirty="0" smtClean="0"/>
              <a:t>Enhanced activity (in the case of gene duplication)</a:t>
            </a:r>
          </a:p>
          <a:p>
            <a:pPr lvl="0"/>
            <a:r>
              <a:rPr lang="en-US" dirty="0" smtClean="0"/>
              <a:t>These traits are generally inherited in an </a:t>
            </a:r>
            <a:r>
              <a:rPr lang="en-US" dirty="0" err="1" smtClean="0"/>
              <a:t>autosomal</a:t>
            </a:r>
            <a:r>
              <a:rPr lang="en-US" dirty="0" smtClean="0"/>
              <a:t> recessive (AR) fashion</a:t>
            </a:r>
          </a:p>
          <a:p>
            <a:pPr lvl="0"/>
            <a:r>
              <a:rPr lang="en-US" dirty="0" smtClean="0"/>
              <a:t>If sufficiently prevalent the traits result in subpopulations with different drug metabolizing abilities i.e. </a:t>
            </a:r>
            <a:r>
              <a:rPr lang="en-US" b="1" dirty="0" smtClean="0"/>
              <a:t>genetic polymorphism</a:t>
            </a:r>
          </a:p>
          <a:p>
            <a:r>
              <a:rPr lang="en-US" dirty="0" smtClean="0"/>
              <a:t>The frequency of specific allelic variations often varies according to the racial ancestry of the individual</a:t>
            </a:r>
          </a:p>
          <a:p>
            <a:pPr>
              <a:buNone/>
            </a:pPr>
            <a:r>
              <a:rPr lang="en-US" b="1" dirty="0" smtClean="0"/>
              <a:t>NB:</a:t>
            </a:r>
            <a:r>
              <a:rPr lang="en-US" dirty="0" smtClean="0"/>
              <a:t> Alleles are alternative forms of a gene that can occupy the same locus on a particular chromosome and that control the same character.</a:t>
            </a:r>
          </a:p>
          <a:p>
            <a:r>
              <a:rPr lang="en-US" dirty="0" smtClean="0"/>
              <a:t>Examples of recognized genetic polymorphisms are discussed below;</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248400"/>
          </a:xfrm>
        </p:spPr>
        <p:txBody>
          <a:bodyPr>
            <a:normAutofit lnSpcReduction="10000"/>
          </a:bodyPr>
          <a:lstStyle/>
          <a:p>
            <a:pPr>
              <a:buNone/>
            </a:pPr>
            <a:r>
              <a:rPr lang="en-US" b="1" dirty="0" smtClean="0"/>
              <a:t>Hydrolysis of Esters</a:t>
            </a:r>
            <a:endParaRPr lang="en-US" dirty="0" smtClean="0"/>
          </a:p>
          <a:p>
            <a:pPr lvl="0"/>
            <a:r>
              <a:rPr lang="en-US" dirty="0" err="1" smtClean="0">
                <a:solidFill>
                  <a:schemeClr val="bg2">
                    <a:lumMod val="50000"/>
                  </a:schemeClr>
                </a:solidFill>
              </a:rPr>
              <a:t>Succinylcholine</a:t>
            </a:r>
            <a:r>
              <a:rPr lang="en-US" dirty="0" smtClean="0">
                <a:solidFill>
                  <a:srgbClr val="92D050"/>
                </a:solidFill>
              </a:rPr>
              <a:t> </a:t>
            </a:r>
            <a:r>
              <a:rPr lang="en-US" dirty="0" smtClean="0"/>
              <a:t>(neuromuscular blocking drug) is an ester that is metabolized by plasma cholinesterase</a:t>
            </a:r>
          </a:p>
          <a:p>
            <a:pPr lvl="0"/>
            <a:r>
              <a:rPr lang="en-US" dirty="0" smtClean="0"/>
              <a:t>In most individuals this process occurs very rapidly and a single dose of </a:t>
            </a:r>
            <a:r>
              <a:rPr lang="en-US" dirty="0" err="1" smtClean="0"/>
              <a:t>succinylcholine</a:t>
            </a:r>
            <a:r>
              <a:rPr lang="en-US" dirty="0" smtClean="0"/>
              <a:t> (SC) has a duration of action of about 5 minutes</a:t>
            </a:r>
          </a:p>
          <a:p>
            <a:pPr lvl="0"/>
            <a:r>
              <a:rPr lang="en-US" dirty="0" smtClean="0"/>
              <a:t>Approximately 1 person in 2,500 has an abnormal form of this enzyme that metabolizes SC and similar esters much more slowly</a:t>
            </a:r>
          </a:p>
          <a:p>
            <a:pPr lvl="0"/>
            <a:r>
              <a:rPr lang="en-US" dirty="0" smtClean="0"/>
              <a:t>In such individuals, the neuromuscular paralysis produced by a single dose of SC may last for many hours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295400"/>
          </a:xfrm>
        </p:spPr>
        <p:txBody>
          <a:bodyPr>
            <a:normAutofit/>
          </a:bodyPr>
          <a:lstStyle/>
          <a:p>
            <a:pPr algn="l"/>
            <a:r>
              <a:rPr lang="en-US" sz="3600" b="1" dirty="0" smtClean="0"/>
              <a:t>Why the need for drug metabolism?</a:t>
            </a:r>
            <a:endParaRPr lang="en-US" sz="3600" dirty="0"/>
          </a:p>
        </p:txBody>
      </p:sp>
      <p:sp>
        <p:nvSpPr>
          <p:cNvPr id="3" name="Content Placeholder 2"/>
          <p:cNvSpPr>
            <a:spLocks noGrp="1"/>
          </p:cNvSpPr>
          <p:nvPr>
            <p:ph idx="1"/>
          </p:nvPr>
        </p:nvSpPr>
        <p:spPr>
          <a:xfrm>
            <a:off x="152400" y="1066800"/>
            <a:ext cx="8763000" cy="5410200"/>
          </a:xfrm>
        </p:spPr>
        <p:txBody>
          <a:bodyPr>
            <a:noAutofit/>
          </a:bodyPr>
          <a:lstStyle/>
          <a:p>
            <a:r>
              <a:rPr lang="en-US" sz="2800" dirty="0" smtClean="0"/>
              <a:t>To get </a:t>
            </a:r>
            <a:r>
              <a:rPr lang="en-US" sz="2800" dirty="0"/>
              <a:t>rid of toxic foreign molecules after they are </a:t>
            </a:r>
            <a:r>
              <a:rPr lang="en-US" sz="2800" dirty="0" smtClean="0"/>
              <a:t>absorbed and to excrete </a:t>
            </a:r>
            <a:r>
              <a:rPr lang="en-US" sz="2800" dirty="0"/>
              <a:t>undesirable substances produced within the body</a:t>
            </a:r>
          </a:p>
          <a:p>
            <a:r>
              <a:rPr lang="en-US" sz="2800" dirty="0" smtClean="0"/>
              <a:t>Biotransformation is the chemical modification of a drug made by an organism and is </a:t>
            </a:r>
            <a:r>
              <a:rPr lang="en-US" sz="2800" dirty="0"/>
              <a:t>an important mechanism in two ways;</a:t>
            </a:r>
          </a:p>
          <a:p>
            <a:pPr marL="971550" lvl="1" indent="-514350">
              <a:buFont typeface="+mj-lt"/>
              <a:buAutoNum type="arabicPeriod"/>
            </a:pPr>
            <a:r>
              <a:rPr lang="en-US" sz="2400" dirty="0" smtClean="0"/>
              <a:t>Termination of the </a:t>
            </a:r>
            <a:r>
              <a:rPr lang="en-US" sz="2400" dirty="0"/>
              <a:t>action of some </a:t>
            </a:r>
            <a:r>
              <a:rPr lang="en-US" sz="2400" dirty="0" smtClean="0"/>
              <a:t>drugs by the body.</a:t>
            </a:r>
            <a:endParaRPr lang="en-US" sz="2400" dirty="0"/>
          </a:p>
          <a:p>
            <a:pPr marL="971550" lvl="1" indent="-514350">
              <a:buFont typeface="+mj-lt"/>
              <a:buAutoNum type="arabicPeriod"/>
            </a:pPr>
            <a:r>
              <a:rPr lang="en-US" sz="2400" dirty="0" smtClean="0"/>
              <a:t>Activation of prodrugs i.e. pharmacologically </a:t>
            </a:r>
            <a:r>
              <a:rPr lang="en-US" sz="2400" dirty="0"/>
              <a:t>inactive compounds, designed to maximize the amount of active species that reaches its site of action. Inactive prodrugs </a:t>
            </a:r>
            <a:r>
              <a:rPr lang="en-US" sz="2400" dirty="0" smtClean="0"/>
              <a:t>are rapidly converted </a:t>
            </a:r>
            <a:r>
              <a:rPr lang="en-US" sz="2400" dirty="0"/>
              <a:t>to biologically active metabolites often by the hydrolysis of an ester or amide </a:t>
            </a:r>
            <a:r>
              <a:rPr lang="en-US" sz="2400" dirty="0" smtClean="0"/>
              <a:t>linkage</a:t>
            </a:r>
            <a:endParaRPr lang="en-US"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324600"/>
          </a:xfrm>
        </p:spPr>
        <p:txBody>
          <a:bodyPr>
            <a:normAutofit fontScale="85000" lnSpcReduction="20000"/>
          </a:bodyPr>
          <a:lstStyle/>
          <a:p>
            <a:pPr>
              <a:buNone/>
            </a:pPr>
            <a:r>
              <a:rPr lang="en-US" b="1" dirty="0" err="1" smtClean="0"/>
              <a:t>Acetylation</a:t>
            </a:r>
            <a:r>
              <a:rPr lang="en-US" b="1" dirty="0" smtClean="0"/>
              <a:t> of Amines</a:t>
            </a:r>
            <a:endParaRPr lang="en-US" dirty="0" smtClean="0"/>
          </a:p>
          <a:p>
            <a:pPr lvl="0"/>
            <a:r>
              <a:rPr lang="en-US" b="1" dirty="0" err="1" smtClean="0">
                <a:solidFill>
                  <a:srgbClr val="FF3300"/>
                </a:solidFill>
              </a:rPr>
              <a:t>Isoniazid</a:t>
            </a:r>
            <a:r>
              <a:rPr lang="en-US" b="1" dirty="0" smtClean="0"/>
              <a:t> </a:t>
            </a:r>
            <a:r>
              <a:rPr lang="en-US" dirty="0" smtClean="0"/>
              <a:t>and similar enzymes such as </a:t>
            </a:r>
            <a:r>
              <a:rPr lang="en-US" b="1" dirty="0" err="1" smtClean="0">
                <a:solidFill>
                  <a:srgbClr val="FF3300"/>
                </a:solidFill>
              </a:rPr>
              <a:t>Procainamide</a:t>
            </a:r>
            <a:r>
              <a:rPr lang="en-US" b="1" dirty="0" smtClean="0">
                <a:solidFill>
                  <a:srgbClr val="FF3300"/>
                </a:solidFill>
              </a:rPr>
              <a:t>, </a:t>
            </a:r>
            <a:r>
              <a:rPr lang="en-US" b="1" dirty="0" err="1" smtClean="0">
                <a:solidFill>
                  <a:srgbClr val="FF3300"/>
                </a:solidFill>
              </a:rPr>
              <a:t>dapsone</a:t>
            </a:r>
            <a:r>
              <a:rPr lang="en-US" b="1" dirty="0" smtClean="0">
                <a:solidFill>
                  <a:srgbClr val="FF3300"/>
                </a:solidFill>
              </a:rPr>
              <a:t> &amp; </a:t>
            </a:r>
            <a:r>
              <a:rPr lang="en-US" b="1" dirty="0" err="1" smtClean="0">
                <a:solidFill>
                  <a:srgbClr val="FF3300"/>
                </a:solidFill>
              </a:rPr>
              <a:t>hydrallazine</a:t>
            </a:r>
            <a:r>
              <a:rPr lang="en-US" b="1" dirty="0" smtClean="0">
                <a:solidFill>
                  <a:srgbClr val="FF3300"/>
                </a:solidFill>
              </a:rPr>
              <a:t> </a:t>
            </a:r>
            <a:r>
              <a:rPr lang="en-US" dirty="0" smtClean="0"/>
              <a:t>are metabolized by N-</a:t>
            </a:r>
            <a:r>
              <a:rPr lang="en-US" dirty="0" err="1" smtClean="0"/>
              <a:t>acetylation</a:t>
            </a:r>
            <a:endParaRPr lang="en-US" dirty="0" smtClean="0"/>
          </a:p>
          <a:p>
            <a:pPr lvl="0"/>
            <a:r>
              <a:rPr lang="en-US" dirty="0" smtClean="0"/>
              <a:t>Individuals deficient in </a:t>
            </a:r>
            <a:r>
              <a:rPr lang="en-US" dirty="0" err="1" smtClean="0"/>
              <a:t>acetylation</a:t>
            </a:r>
            <a:r>
              <a:rPr lang="en-US" dirty="0" smtClean="0"/>
              <a:t> capacity are termed slow </a:t>
            </a:r>
            <a:r>
              <a:rPr lang="en-US" dirty="0" err="1" smtClean="0"/>
              <a:t>acetylators</a:t>
            </a:r>
            <a:r>
              <a:rPr lang="en-US" dirty="0" smtClean="0"/>
              <a:t> and have either reduced or absent catalytic activity caused by synthesis of less of the enzyme</a:t>
            </a:r>
          </a:p>
          <a:p>
            <a:pPr lvl="0"/>
            <a:r>
              <a:rPr lang="en-US" dirty="0" smtClean="0"/>
              <a:t>Slow </a:t>
            </a:r>
            <a:r>
              <a:rPr lang="en-US" dirty="0" err="1" smtClean="0"/>
              <a:t>acetylators</a:t>
            </a:r>
            <a:r>
              <a:rPr lang="en-US" dirty="0" smtClean="0"/>
              <a:t> may have prolonged or toxic responses to normal doses of these drugs. The slow </a:t>
            </a:r>
            <a:r>
              <a:rPr lang="en-US" dirty="0" err="1" smtClean="0"/>
              <a:t>acetylators</a:t>
            </a:r>
            <a:r>
              <a:rPr lang="en-US" dirty="0" smtClean="0"/>
              <a:t> phenotype occurs in;</a:t>
            </a:r>
          </a:p>
          <a:p>
            <a:pPr lvl="1"/>
            <a:r>
              <a:rPr lang="en-US" dirty="0" smtClean="0"/>
              <a:t>Approximately 50% of blacks and whites in USA</a:t>
            </a:r>
          </a:p>
          <a:p>
            <a:pPr lvl="1"/>
            <a:r>
              <a:rPr lang="en-US" dirty="0" smtClean="0"/>
              <a:t>60-70% in North Europeans</a:t>
            </a:r>
          </a:p>
          <a:p>
            <a:pPr lvl="1"/>
            <a:r>
              <a:rPr lang="en-US" dirty="0" smtClean="0"/>
              <a:t>5-10% in Southeast Asia</a:t>
            </a:r>
          </a:p>
          <a:p>
            <a:pPr lvl="0"/>
            <a:r>
              <a:rPr lang="en-US" dirty="0" smtClean="0"/>
              <a:t>The slow </a:t>
            </a:r>
            <a:r>
              <a:rPr lang="en-US" dirty="0" err="1" smtClean="0"/>
              <a:t>acetylation</a:t>
            </a:r>
            <a:r>
              <a:rPr lang="en-US" dirty="0" smtClean="0"/>
              <a:t> trait is inherited in </a:t>
            </a:r>
            <a:r>
              <a:rPr lang="en-US" dirty="0" err="1" smtClean="0"/>
              <a:t>autosomal</a:t>
            </a:r>
            <a:r>
              <a:rPr lang="en-US" dirty="0" smtClean="0"/>
              <a:t> fashion</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248400"/>
          </a:xfrm>
        </p:spPr>
        <p:txBody>
          <a:bodyPr/>
          <a:lstStyle/>
          <a:p>
            <a:pPr>
              <a:buNone/>
            </a:pPr>
            <a:r>
              <a:rPr lang="en-US" b="1" dirty="0" smtClean="0"/>
              <a:t>Oxidation</a:t>
            </a:r>
            <a:endParaRPr lang="en-US" dirty="0" smtClean="0"/>
          </a:p>
          <a:p>
            <a:r>
              <a:rPr lang="en-US" dirty="0" smtClean="0"/>
              <a:t>The rate of oxidation of the following drugs by certain P450 </a:t>
            </a:r>
            <a:r>
              <a:rPr lang="en-US" dirty="0" err="1" smtClean="0"/>
              <a:t>isoenzymes</a:t>
            </a:r>
            <a:r>
              <a:rPr lang="en-US" dirty="0" smtClean="0"/>
              <a:t> is genetically determined (</a:t>
            </a:r>
            <a:r>
              <a:rPr lang="en-US" dirty="0" err="1" smtClean="0"/>
              <a:t>Katzung</a:t>
            </a:r>
            <a:r>
              <a:rPr lang="en-US" dirty="0" smtClean="0"/>
              <a:t> 4-4)</a:t>
            </a:r>
          </a:p>
          <a:p>
            <a:pPr lvl="1"/>
            <a:r>
              <a:rPr lang="en-US" b="1" dirty="0" err="1" smtClean="0">
                <a:solidFill>
                  <a:srgbClr val="FF0000"/>
                </a:solidFill>
              </a:rPr>
              <a:t>D</a:t>
            </a:r>
            <a:r>
              <a:rPr lang="en-US" b="1" dirty="0" err="1" smtClean="0">
                <a:solidFill>
                  <a:srgbClr val="FF3300"/>
                </a:solidFill>
              </a:rPr>
              <a:t>ebrisoquin</a:t>
            </a:r>
            <a:r>
              <a:rPr lang="en-US" b="1" dirty="0" smtClean="0"/>
              <a:t> </a:t>
            </a:r>
            <a:r>
              <a:rPr lang="en-US" dirty="0" smtClean="0"/>
              <a:t>(adrenergic </a:t>
            </a:r>
            <a:r>
              <a:rPr lang="en-US" dirty="0" err="1" smtClean="0"/>
              <a:t>neurone</a:t>
            </a:r>
            <a:r>
              <a:rPr lang="en-US" dirty="0" smtClean="0"/>
              <a:t> blocker)</a:t>
            </a:r>
          </a:p>
          <a:p>
            <a:pPr lvl="1"/>
            <a:r>
              <a:rPr lang="en-US" dirty="0" smtClean="0"/>
              <a:t> </a:t>
            </a:r>
            <a:r>
              <a:rPr lang="en-US" b="1" dirty="0" err="1" smtClean="0">
                <a:solidFill>
                  <a:srgbClr val="FF0000"/>
                </a:solidFill>
              </a:rPr>
              <a:t>D</a:t>
            </a:r>
            <a:r>
              <a:rPr lang="en-US" b="1" dirty="0" err="1" smtClean="0">
                <a:solidFill>
                  <a:srgbClr val="FF3300"/>
                </a:solidFill>
              </a:rPr>
              <a:t>extromethorphan</a:t>
            </a:r>
            <a:r>
              <a:rPr lang="en-US" dirty="0" smtClean="0"/>
              <a:t> (</a:t>
            </a:r>
            <a:r>
              <a:rPr lang="en-US" dirty="0" err="1" smtClean="0"/>
              <a:t>opioid</a:t>
            </a:r>
            <a:r>
              <a:rPr lang="en-US" dirty="0" smtClean="0"/>
              <a:t> cough suppressant) </a:t>
            </a:r>
          </a:p>
          <a:p>
            <a:pPr lvl="1"/>
            <a:r>
              <a:rPr lang="en-US" b="1" dirty="0" err="1" smtClean="0">
                <a:solidFill>
                  <a:srgbClr val="FF3300"/>
                </a:solidFill>
              </a:rPr>
              <a:t>Metoprolol</a:t>
            </a:r>
            <a:r>
              <a:rPr lang="en-US" dirty="0" smtClean="0"/>
              <a:t> (beta </a:t>
            </a:r>
            <a:r>
              <a:rPr lang="en-US" dirty="0" err="1" smtClean="0"/>
              <a:t>adrenoceptor</a:t>
            </a:r>
            <a:r>
              <a:rPr lang="en-US" dirty="0" smtClean="0"/>
              <a:t> antagonist)</a:t>
            </a:r>
          </a:p>
          <a:p>
            <a:pPr lvl="1"/>
            <a:r>
              <a:rPr lang="en-US" dirty="0" smtClean="0"/>
              <a:t>Some </a:t>
            </a:r>
            <a:r>
              <a:rPr lang="en-US" b="1" dirty="0" err="1" smtClean="0">
                <a:solidFill>
                  <a:srgbClr val="FF3300"/>
                </a:solidFill>
              </a:rPr>
              <a:t>tricyclic</a:t>
            </a:r>
            <a:r>
              <a:rPr lang="en-US" b="1" dirty="0" smtClean="0">
                <a:solidFill>
                  <a:srgbClr val="FF3300"/>
                </a:solidFill>
              </a:rPr>
              <a:t> antidepressants(TCAs)</a:t>
            </a:r>
            <a:r>
              <a:rPr lang="en-US" dirty="0" smtClean="0"/>
              <a:t> (ADPs)</a:t>
            </a:r>
          </a:p>
          <a:p>
            <a:endParaRPr lang="en-US" dirty="0" smtClean="0"/>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0"/>
          <a:ext cx="9144000" cy="6675120"/>
        </p:xfrm>
        <a:graphic>
          <a:graphicData uri="http://schemas.openxmlformats.org/drawingml/2006/table">
            <a:tbl>
              <a:tblPr firstRow="1" bandRow="1">
                <a:tableStyleId>{21E4AEA4-8DFA-4A89-87EB-49C32662AFE0}</a:tableStyleId>
              </a:tblPr>
              <a:tblGrid>
                <a:gridCol w="1905000"/>
                <a:gridCol w="2133600"/>
                <a:gridCol w="2514600"/>
                <a:gridCol w="2590800"/>
              </a:tblGrid>
              <a:tr h="370840">
                <a:tc gridSpan="4">
                  <a:txBody>
                    <a:bodyPr/>
                    <a:lstStyle/>
                    <a:p>
                      <a:pPr marL="0" marR="0" algn="ctr">
                        <a:spcBef>
                          <a:spcPts val="0"/>
                        </a:spcBef>
                        <a:spcAft>
                          <a:spcPts val="0"/>
                        </a:spcAft>
                      </a:pPr>
                      <a:r>
                        <a:rPr lang="en-US" sz="1800" b="1" kern="1200" dirty="0" smtClean="0">
                          <a:solidFill>
                            <a:schemeClr val="lt1"/>
                          </a:solidFill>
                          <a:latin typeface="+mn-lt"/>
                          <a:ea typeface="+mn-ea"/>
                          <a:cs typeface="+mn-cs"/>
                        </a:rPr>
                        <a:t>SOME EXAMPLES OF GENETIC POLYMORPHISMS IN DRUG METABOLISM.</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hMerge="1">
                  <a:txBody>
                    <a:bodyPr/>
                    <a:lstStyle/>
                    <a:p>
                      <a:pPr marL="0" marR="0" algn="ctr">
                        <a:spcBef>
                          <a:spcPts val="0"/>
                        </a:spcBef>
                        <a:spcAft>
                          <a:spcPts val="0"/>
                        </a:spcAft>
                      </a:pPr>
                      <a:endParaRPr lang="en-US" sz="1200" dirty="0">
                        <a:latin typeface="Times New Roman"/>
                        <a:ea typeface="Times New Roman"/>
                      </a:endParaRPr>
                    </a:p>
                  </a:txBody>
                  <a:tcPr marL="68580" marR="68580" marT="0" marB="0"/>
                </a:tc>
                <a:tc hMerge="1">
                  <a:txBody>
                    <a:bodyPr/>
                    <a:lstStyle/>
                    <a:p>
                      <a:pPr marL="0" marR="0" algn="ctr">
                        <a:spcBef>
                          <a:spcPts val="0"/>
                        </a:spcBef>
                        <a:spcAft>
                          <a:spcPts val="0"/>
                        </a:spcAft>
                      </a:pPr>
                      <a:endParaRPr lang="en-US" sz="1200" dirty="0">
                        <a:latin typeface="Times New Roman"/>
                        <a:ea typeface="Times New Roman"/>
                      </a:endParaRPr>
                    </a:p>
                  </a:txBody>
                  <a:tcPr marL="68580" marR="68580" marT="0" marB="0"/>
                </a:tc>
                <a:tc hMerge="1">
                  <a:txBody>
                    <a:bodyPr/>
                    <a:lstStyle/>
                    <a:p>
                      <a:pPr marL="0" marR="0">
                        <a:spcBef>
                          <a:spcPts val="0"/>
                        </a:spcBef>
                        <a:spcAft>
                          <a:spcPts val="0"/>
                        </a:spcAft>
                      </a:pPr>
                      <a:endParaRPr lang="en-US" sz="1200" dirty="0">
                        <a:latin typeface="Times New Roman"/>
                        <a:ea typeface="Times New Roman"/>
                      </a:endParaRPr>
                    </a:p>
                  </a:txBody>
                  <a:tcPr marL="68580" marR="68580" marT="0" marB="0"/>
                </a:tc>
              </a:tr>
              <a:tr h="370840">
                <a:tc>
                  <a:txBody>
                    <a:bodyPr/>
                    <a:lstStyle/>
                    <a:p>
                      <a:pPr marL="0" marR="0" algn="ctr">
                        <a:spcBef>
                          <a:spcPts val="0"/>
                        </a:spcBef>
                        <a:spcAft>
                          <a:spcPts val="0"/>
                        </a:spcAft>
                      </a:pPr>
                      <a:r>
                        <a:rPr lang="en-US" sz="1600" b="1" dirty="0"/>
                        <a:t>Defect</a:t>
                      </a:r>
                      <a:endParaRPr lang="en-US" sz="1600" b="1"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algn="ctr">
                        <a:spcBef>
                          <a:spcPts val="0"/>
                        </a:spcBef>
                        <a:spcAft>
                          <a:spcPts val="0"/>
                        </a:spcAft>
                      </a:pPr>
                      <a:r>
                        <a:rPr lang="en-US" sz="1600" b="1" dirty="0"/>
                        <a:t>Enzyme Involved</a:t>
                      </a:r>
                      <a:endParaRPr lang="en-US" sz="1600" b="1"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algn="ctr">
                        <a:spcBef>
                          <a:spcPts val="0"/>
                        </a:spcBef>
                        <a:spcAft>
                          <a:spcPts val="0"/>
                        </a:spcAft>
                      </a:pPr>
                      <a:r>
                        <a:rPr lang="en-US" sz="1600" b="1" dirty="0"/>
                        <a:t>Drug and Therapeutic Use</a:t>
                      </a:r>
                      <a:endParaRPr lang="en-US" sz="1600" b="1"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a:spcBef>
                          <a:spcPts val="0"/>
                        </a:spcBef>
                        <a:spcAft>
                          <a:spcPts val="0"/>
                        </a:spcAft>
                      </a:pPr>
                      <a:r>
                        <a:rPr lang="en-US" sz="1600" b="1" dirty="0" smtClean="0"/>
                        <a:t>Consequences</a:t>
                      </a:r>
                      <a:r>
                        <a:rPr lang="en-US" sz="1600" b="1" baseline="30000" dirty="0" smtClean="0"/>
                        <a:t>1</a:t>
                      </a:r>
                      <a:endParaRPr lang="en-US" sz="1600" b="1"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370840">
                <a:tc>
                  <a:txBody>
                    <a:bodyPr/>
                    <a:lstStyle/>
                    <a:p>
                      <a:pPr marL="0" marR="0" indent="-91440">
                        <a:spcBef>
                          <a:spcPts val="0"/>
                        </a:spcBef>
                        <a:spcAft>
                          <a:spcPts val="0"/>
                        </a:spcAft>
                      </a:pPr>
                      <a:r>
                        <a:rPr lang="en-US" sz="1200" dirty="0"/>
                        <a:t>Oxidation</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dirty="0"/>
                        <a:t>CYP2D6</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dirty="0" err="1"/>
                        <a:t>Bufuralol</a:t>
                      </a:r>
                      <a:r>
                        <a:rPr lang="en-US" sz="1200" dirty="0"/>
                        <a:t> (b-</a:t>
                      </a:r>
                      <a:r>
                        <a:rPr lang="en-US" sz="1200" dirty="0" err="1"/>
                        <a:t>adrenoceptor</a:t>
                      </a:r>
                      <a:r>
                        <a:rPr lang="en-US" sz="1200" dirty="0"/>
                        <a:t> blocker)</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dirty="0"/>
                        <a:t>Exacerbation of b-blockade, nausea</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pPr marL="0" marR="0" indent="-91440">
                        <a:spcBef>
                          <a:spcPts val="0"/>
                        </a:spcBef>
                        <a:spcAft>
                          <a:spcPts val="0"/>
                        </a:spcAft>
                      </a:pPr>
                      <a:r>
                        <a:rPr lang="en-US" sz="1200"/>
                        <a:t>Oxidation</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dirty="0"/>
                        <a:t>CYP2D6</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a:t>Codeine (analgesic)</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a:t>Reduced analgesia</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pPr marL="0" marR="0" indent="-91440">
                        <a:spcBef>
                          <a:spcPts val="0"/>
                        </a:spcBef>
                        <a:spcAft>
                          <a:spcPts val="0"/>
                        </a:spcAft>
                      </a:pPr>
                      <a:r>
                        <a:rPr lang="en-US" sz="1200"/>
                        <a:t>Oxidation</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dirty="0"/>
                        <a:t>CYP2D6</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dirty="0" err="1"/>
                        <a:t>Debrisoquin</a:t>
                      </a:r>
                      <a:r>
                        <a:rPr lang="en-US" sz="1200" dirty="0"/>
                        <a:t> (antihypertensive)</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a:t>Orthostatic hypotension</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pPr marL="0" marR="0" indent="-91440">
                        <a:spcBef>
                          <a:spcPts val="0"/>
                        </a:spcBef>
                        <a:spcAft>
                          <a:spcPts val="0"/>
                        </a:spcAft>
                      </a:pPr>
                      <a:r>
                        <a:rPr lang="en-US" sz="1200"/>
                        <a:t>Oxidation</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dirty="0" err="1"/>
                        <a:t>Aldehyde</a:t>
                      </a:r>
                      <a:r>
                        <a:rPr lang="en-US" sz="1200" dirty="0"/>
                        <a:t> </a:t>
                      </a:r>
                      <a:r>
                        <a:rPr lang="en-US" sz="1200" dirty="0" err="1"/>
                        <a:t>dehydrogenase</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dirty="0"/>
                        <a:t>Ethanol (recreational drug)</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a:t>Facial flushing, hypotension, tachycardia, nausea, vomiting</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pPr marL="0" marR="0" indent="-91440">
                        <a:spcBef>
                          <a:spcPts val="0"/>
                        </a:spcBef>
                        <a:spcAft>
                          <a:spcPts val="0"/>
                        </a:spcAft>
                      </a:pPr>
                      <a:r>
                        <a:rPr lang="en-US" sz="1200"/>
                        <a:t>N-Acetylation</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a:t>N-acetyl transferase</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dirty="0" err="1"/>
                        <a:t>Hydralazine</a:t>
                      </a:r>
                      <a:r>
                        <a:rPr lang="en-US" sz="1200" dirty="0"/>
                        <a:t> (antihypertensive)</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dirty="0"/>
                        <a:t>Lupus </a:t>
                      </a:r>
                      <a:r>
                        <a:rPr lang="en-US" sz="1200" dirty="0" err="1"/>
                        <a:t>erythematosus</a:t>
                      </a:r>
                      <a:r>
                        <a:rPr lang="en-US" sz="1200" dirty="0"/>
                        <a:t>-like syndrome</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pPr marL="0" marR="0" indent="-91440">
                        <a:spcBef>
                          <a:spcPts val="0"/>
                        </a:spcBef>
                        <a:spcAft>
                          <a:spcPts val="0"/>
                        </a:spcAft>
                      </a:pPr>
                      <a:r>
                        <a:rPr lang="en-US" sz="1200"/>
                        <a:t>N-Acetylation</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a:t>N-acetyl transferase</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dirty="0" err="1"/>
                        <a:t>Isoniazid</a:t>
                      </a:r>
                      <a:r>
                        <a:rPr lang="en-US" sz="1200" dirty="0"/>
                        <a:t> (</a:t>
                      </a:r>
                      <a:r>
                        <a:rPr lang="en-US" sz="1200" dirty="0" err="1"/>
                        <a:t>antitubercular</a:t>
                      </a:r>
                      <a:r>
                        <a:rPr lang="en-US" sz="1200" dirty="0"/>
                        <a:t>)</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a:t>Peripheral neuropathy</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pPr marL="0" marR="0" indent="-91440">
                        <a:spcBef>
                          <a:spcPts val="0"/>
                        </a:spcBef>
                        <a:spcAft>
                          <a:spcPts val="0"/>
                        </a:spcAft>
                      </a:pPr>
                      <a:r>
                        <a:rPr lang="en-US" sz="1200"/>
                        <a:t>Oxidation</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a:t>CYP2C19</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dirty="0" err="1"/>
                        <a:t>Mephenytoin</a:t>
                      </a:r>
                      <a:r>
                        <a:rPr lang="en-US" sz="1200" dirty="0"/>
                        <a:t> (antiepileptic)</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a:t>Overdose toxicity</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pPr marL="0" marR="0" indent="-91440">
                        <a:spcBef>
                          <a:spcPts val="0"/>
                        </a:spcBef>
                        <a:spcAft>
                          <a:spcPts val="0"/>
                        </a:spcAft>
                      </a:pPr>
                      <a:r>
                        <a:rPr lang="en-US" sz="1200"/>
                        <a:t>S-Methylation</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a:t>Thiopurine methyltransferase</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dirty="0" err="1"/>
                        <a:t>Mercaptopurines</a:t>
                      </a:r>
                      <a:r>
                        <a:rPr lang="en-US" sz="1200" dirty="0"/>
                        <a:t> (cancer chemotherapeutic)</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a:t>Myelotoxicity</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pPr marL="0" marR="0" indent="-91440">
                        <a:spcBef>
                          <a:spcPts val="0"/>
                        </a:spcBef>
                        <a:spcAft>
                          <a:spcPts val="0"/>
                        </a:spcAft>
                      </a:pPr>
                      <a:r>
                        <a:rPr lang="en-US" sz="1200"/>
                        <a:t>Oxidation</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a:t>CYP2A6</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dirty="0"/>
                        <a:t>Nicotine (stimulant)</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dirty="0"/>
                        <a:t>Lesser toxicity</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pPr marL="0" marR="0" indent="-91440">
                        <a:spcBef>
                          <a:spcPts val="0"/>
                        </a:spcBef>
                        <a:spcAft>
                          <a:spcPts val="0"/>
                        </a:spcAft>
                      </a:pPr>
                      <a:r>
                        <a:rPr lang="en-US" sz="1200"/>
                        <a:t>Oxidation</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a:t>CYP2D6</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a:t>Nortriptyline (antidepressant)</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dirty="0"/>
                        <a:t>Toxicity</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pPr marL="0" marR="0" indent="-91440">
                        <a:spcBef>
                          <a:spcPts val="0"/>
                        </a:spcBef>
                        <a:spcAft>
                          <a:spcPts val="0"/>
                        </a:spcAft>
                      </a:pPr>
                      <a:r>
                        <a:rPr lang="en-US" sz="1200"/>
                        <a:t>O-Demethylation</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a:t>CYP2C19</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a:t>Omeprazole (proton pump inhibitor)</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dirty="0"/>
                        <a:t>Increased therapeutic efficacy</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pPr marL="0" marR="0" indent="-91440">
                        <a:spcBef>
                          <a:spcPts val="0"/>
                        </a:spcBef>
                        <a:spcAft>
                          <a:spcPts val="0"/>
                        </a:spcAft>
                      </a:pPr>
                      <a:r>
                        <a:rPr lang="en-US" sz="1200"/>
                        <a:t>Oxidation</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a:t>CYP2D6</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a:t>Sparteine</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dirty="0" err="1"/>
                        <a:t>Oxytocic</a:t>
                      </a:r>
                      <a:r>
                        <a:rPr lang="en-US" sz="1200" dirty="0"/>
                        <a:t> symptoms</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pPr marL="0" marR="0" indent="-91440">
                        <a:spcBef>
                          <a:spcPts val="0"/>
                        </a:spcBef>
                        <a:spcAft>
                          <a:spcPts val="0"/>
                        </a:spcAft>
                      </a:pPr>
                      <a:r>
                        <a:rPr lang="en-US" sz="1200"/>
                        <a:t>Ester hydrolysis</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a:t>Plasma cholinesterase</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a:t>Succinylcholine (neuromuscular blocker)</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dirty="0"/>
                        <a:t>Prolonged apnea</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pPr marL="0" marR="0" indent="-91440">
                        <a:spcBef>
                          <a:spcPts val="0"/>
                        </a:spcBef>
                        <a:spcAft>
                          <a:spcPts val="0"/>
                        </a:spcAft>
                      </a:pPr>
                      <a:r>
                        <a:rPr lang="en-US" sz="1200"/>
                        <a:t>Oxidation</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a:t>CYP2C9</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a:t>S-warfarin (anticoagulant)</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dirty="0"/>
                        <a:t>Bleeding</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pPr marL="0" marR="0" indent="-91440">
                        <a:spcBef>
                          <a:spcPts val="0"/>
                        </a:spcBef>
                        <a:spcAft>
                          <a:spcPts val="0"/>
                        </a:spcAft>
                      </a:pPr>
                      <a:r>
                        <a:rPr lang="en-US" sz="1200"/>
                        <a:t>Oxidation</a:t>
                      </a:r>
                      <a:endParaRPr lang="en-US" sz="120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dirty="0"/>
                        <a:t>CYP2C9</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dirty="0" err="1"/>
                        <a:t>Tolbutamide</a:t>
                      </a:r>
                      <a:r>
                        <a:rPr lang="en-US" sz="1200" dirty="0"/>
                        <a:t> (hypoglycemic)</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91440">
                        <a:spcBef>
                          <a:spcPts val="0"/>
                        </a:spcBef>
                        <a:spcAft>
                          <a:spcPts val="0"/>
                        </a:spcAft>
                      </a:pPr>
                      <a:r>
                        <a:rPr lang="en-US" sz="1200" dirty="0" err="1"/>
                        <a:t>Cardiotoxicity</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gridSpan="4">
                  <a:txBody>
                    <a:bodyPr/>
                    <a:lstStyle/>
                    <a:p>
                      <a:pPr marL="0" marR="0" indent="-91440">
                        <a:spcBef>
                          <a:spcPts val="0"/>
                        </a:spcBef>
                        <a:spcAft>
                          <a:spcPts val="0"/>
                        </a:spcAft>
                      </a:pPr>
                      <a:r>
                        <a:rPr lang="en-US" sz="1800" kern="1200" baseline="30000" dirty="0" smtClean="0">
                          <a:solidFill>
                            <a:schemeClr val="dk1"/>
                          </a:solidFill>
                          <a:latin typeface="+mn-lt"/>
                          <a:ea typeface="+mn-ea"/>
                          <a:cs typeface="+mn-cs"/>
                        </a:rPr>
                        <a:t>1</a:t>
                      </a:r>
                      <a:r>
                        <a:rPr lang="en-US" sz="1800" kern="1200" dirty="0" smtClean="0">
                          <a:solidFill>
                            <a:schemeClr val="dk1"/>
                          </a:solidFill>
                          <a:latin typeface="+mn-lt"/>
                          <a:ea typeface="+mn-ea"/>
                          <a:cs typeface="+mn-cs"/>
                        </a:rPr>
                        <a:t>Observed or predictable.</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91440">
                        <a:spcBef>
                          <a:spcPts val="0"/>
                        </a:spcBef>
                        <a:spcAft>
                          <a:spcPts val="0"/>
                        </a:spcAft>
                      </a:pPr>
                      <a:endParaRPr lang="en-US" sz="1200" dirty="0">
                        <a:latin typeface="Times New Roman"/>
                        <a:ea typeface="Times New Roman"/>
                      </a:endParaRPr>
                    </a:p>
                  </a:txBody>
                  <a:tcPr marL="68580" marR="68580" marT="0" marB="0"/>
                </a:tc>
                <a:tc hMerge="1">
                  <a:txBody>
                    <a:bodyPr/>
                    <a:lstStyle/>
                    <a:p>
                      <a:pPr marL="0" marR="0" indent="-91440">
                        <a:spcBef>
                          <a:spcPts val="0"/>
                        </a:spcBef>
                        <a:spcAft>
                          <a:spcPts val="0"/>
                        </a:spcAft>
                      </a:pPr>
                      <a:endParaRPr lang="en-US" sz="1200" dirty="0">
                        <a:latin typeface="Times New Roman"/>
                        <a:ea typeface="Times New Roman"/>
                      </a:endParaRPr>
                    </a:p>
                  </a:txBody>
                  <a:tcPr marL="68580" marR="68580" marT="0" marB="0"/>
                </a:tc>
                <a:tc hMerge="1">
                  <a:txBody>
                    <a:bodyPr/>
                    <a:lstStyle/>
                    <a:p>
                      <a:pPr marL="0" marR="0" indent="-91440">
                        <a:spcBef>
                          <a:spcPts val="0"/>
                        </a:spcBef>
                        <a:spcAft>
                          <a:spcPts val="0"/>
                        </a:spcAft>
                      </a:pPr>
                      <a:endParaRPr lang="en-US" sz="1200" dirty="0">
                        <a:latin typeface="Times New Roman"/>
                        <a:ea typeface="Times New Roman"/>
                      </a:endParaRPr>
                    </a:p>
                  </a:txBody>
                  <a:tcPr marL="68580" marR="68580" marT="0" marB="0"/>
                </a:tc>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458200" cy="6248400"/>
          </a:xfrm>
        </p:spPr>
        <p:txBody>
          <a:bodyPr>
            <a:normAutofit/>
          </a:bodyPr>
          <a:lstStyle/>
          <a:p>
            <a:pPr>
              <a:buNone/>
            </a:pPr>
            <a:r>
              <a:rPr lang="en-US" b="1" dirty="0" smtClean="0"/>
              <a:t>Environmental Factors</a:t>
            </a:r>
            <a:endParaRPr lang="en-US" dirty="0" smtClean="0"/>
          </a:p>
          <a:p>
            <a:r>
              <a:rPr lang="en-US" dirty="0" smtClean="0"/>
              <a:t>The activity of most drug-metabolizing enzymes may be modulated by exposure to certain exogenous </a:t>
            </a:r>
            <a:r>
              <a:rPr lang="en-US" dirty="0" err="1" smtClean="0"/>
              <a:t>cpds</a:t>
            </a:r>
            <a:r>
              <a:rPr lang="en-US" dirty="0" smtClean="0"/>
              <a:t> which can </a:t>
            </a:r>
            <a:r>
              <a:rPr lang="en-US" b="1" dirty="0" smtClean="0"/>
              <a:t>up-regulate</a:t>
            </a:r>
            <a:r>
              <a:rPr lang="en-US" dirty="0" smtClean="0"/>
              <a:t> or </a:t>
            </a:r>
            <a:r>
              <a:rPr lang="en-US" b="1" dirty="0" smtClean="0"/>
              <a:t>down-regulate</a:t>
            </a:r>
            <a:r>
              <a:rPr lang="en-US" dirty="0" smtClean="0"/>
              <a:t> the enzymes, </a:t>
            </a:r>
            <a:r>
              <a:rPr lang="en-US" dirty="0" err="1" smtClean="0"/>
              <a:t>i.e</a:t>
            </a:r>
            <a:r>
              <a:rPr lang="en-US" dirty="0" smtClean="0"/>
              <a:t> </a:t>
            </a:r>
            <a:r>
              <a:rPr lang="en-US" b="1" dirty="0" smtClean="0"/>
              <a:t>induction</a:t>
            </a:r>
            <a:r>
              <a:rPr lang="en-US" dirty="0" smtClean="0"/>
              <a:t> and </a:t>
            </a:r>
            <a:r>
              <a:rPr lang="en-US" b="1" dirty="0" smtClean="0"/>
              <a:t>inhibition </a:t>
            </a:r>
            <a:r>
              <a:rPr lang="en-US" dirty="0" smtClean="0"/>
              <a:t>respectively.</a:t>
            </a:r>
          </a:p>
          <a:p>
            <a:pPr lvl="0"/>
            <a:r>
              <a:rPr lang="en-US" dirty="0" smtClean="0"/>
              <a:t>The exogenous compounds may be;</a:t>
            </a:r>
          </a:p>
          <a:p>
            <a:pPr lvl="1"/>
            <a:r>
              <a:rPr lang="en-US" dirty="0" smtClean="0"/>
              <a:t>A drug which if competently administered with a 2</a:t>
            </a:r>
            <a:r>
              <a:rPr lang="en-US" baseline="30000" dirty="0" smtClean="0"/>
              <a:t>nd</a:t>
            </a:r>
            <a:r>
              <a:rPr lang="en-US" dirty="0" smtClean="0"/>
              <a:t> drug results in drug-drug interactions </a:t>
            </a:r>
          </a:p>
          <a:p>
            <a:pPr lvl="1"/>
            <a:r>
              <a:rPr lang="en-US" dirty="0" smtClean="0"/>
              <a:t>Dietary micronutrients </a:t>
            </a:r>
          </a:p>
          <a:p>
            <a:pPr lvl="1"/>
            <a:r>
              <a:rPr lang="en-US" dirty="0" smtClean="0"/>
              <a:t>Other environmental factors </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8763000" cy="1143000"/>
          </a:xfrm>
        </p:spPr>
        <p:txBody>
          <a:bodyPr>
            <a:normAutofit/>
          </a:bodyPr>
          <a:lstStyle/>
          <a:p>
            <a:r>
              <a:rPr lang="en-US" sz="2800" b="1" dirty="0" smtClean="0"/>
              <a:t>Enzyme induction (induction of drug metabolism)</a:t>
            </a:r>
            <a:endParaRPr lang="en-US" sz="2800" dirty="0"/>
          </a:p>
        </p:txBody>
      </p:sp>
      <p:sp>
        <p:nvSpPr>
          <p:cNvPr id="3" name="Content Placeholder 2"/>
          <p:cNvSpPr>
            <a:spLocks noGrp="1"/>
          </p:cNvSpPr>
          <p:nvPr>
            <p:ph idx="1"/>
          </p:nvPr>
        </p:nvSpPr>
        <p:spPr/>
        <p:txBody>
          <a:bodyPr>
            <a:normAutofit fontScale="70000" lnSpcReduction="20000"/>
          </a:bodyPr>
          <a:lstStyle/>
          <a:p>
            <a:pPr lvl="0"/>
            <a:r>
              <a:rPr lang="en-US" dirty="0" smtClean="0"/>
              <a:t>Up-regulation of drug metabolizing activity usually occurs by enhanced gene transcription, following prolonged exposure to an inducing agent</a:t>
            </a:r>
          </a:p>
          <a:p>
            <a:pPr lvl="0"/>
            <a:r>
              <a:rPr lang="en-US" dirty="0" smtClean="0"/>
              <a:t>Enzyme induction usually results from increased synthesis of </a:t>
            </a:r>
            <a:r>
              <a:rPr lang="en-US" dirty="0" err="1" smtClean="0"/>
              <a:t>Cyt</a:t>
            </a:r>
            <a:r>
              <a:rPr lang="en-US" dirty="0" smtClean="0"/>
              <a:t> P450-dependent drug oxidizing enzymes in the liver. It may also result from a reduced rate of degradation of CYP enzymes</a:t>
            </a:r>
          </a:p>
          <a:p>
            <a:pPr lvl="0"/>
            <a:r>
              <a:rPr lang="en-US" dirty="0" smtClean="0"/>
              <a:t>Enzyme induction results in acceleration in an acceleration of substrate metabolism and a corresponding decrease in the drug’s plasma concentration</a:t>
            </a:r>
          </a:p>
          <a:p>
            <a:pPr lvl="0"/>
            <a:r>
              <a:rPr lang="en-US" dirty="0" smtClean="0"/>
              <a:t>However, in the case of drugs that are metabolized to an active or reactive metabolite, enzyme induction may be associated with increased drug effects or toxicity respectively. </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4294967295"/>
          </p:nvPr>
        </p:nvSpPr>
        <p:spPr>
          <a:xfrm>
            <a:off x="381000" y="381000"/>
            <a:ext cx="8229600" cy="5668963"/>
          </a:xfrm>
        </p:spPr>
        <p:txBody>
          <a:bodyPr/>
          <a:lstStyle/>
          <a:p>
            <a:pPr eaLnBrk="1" hangingPunct="1">
              <a:lnSpc>
                <a:spcPct val="90000"/>
              </a:lnSpc>
            </a:pPr>
            <a:r>
              <a:rPr lang="en-US" dirty="0" smtClean="0"/>
              <a:t>In some cases, a drug can induce both the metabolism of other </a:t>
            </a:r>
            <a:r>
              <a:rPr lang="en-US" dirty="0" err="1" smtClean="0"/>
              <a:t>cpds</a:t>
            </a:r>
            <a:r>
              <a:rPr lang="en-US" dirty="0" smtClean="0"/>
              <a:t> and its own metabolism</a:t>
            </a:r>
          </a:p>
          <a:p>
            <a:pPr lvl="1" eaLnBrk="1" hangingPunct="1">
              <a:lnSpc>
                <a:spcPct val="90000"/>
              </a:lnSpc>
              <a:buFontTx/>
              <a:buNone/>
            </a:pPr>
            <a:r>
              <a:rPr lang="en-US" dirty="0" smtClean="0"/>
              <a:t>-  </a:t>
            </a:r>
            <a:r>
              <a:rPr lang="en-US" sz="3200" dirty="0" smtClean="0"/>
              <a:t>such  </a:t>
            </a:r>
            <a:r>
              <a:rPr lang="en-US" sz="3200" dirty="0" err="1" smtClean="0"/>
              <a:t>autoinduction</a:t>
            </a:r>
            <a:r>
              <a:rPr lang="en-US" sz="3200" dirty="0" smtClean="0"/>
              <a:t> of metabolism occurs with the anticonvulsant </a:t>
            </a:r>
            <a:r>
              <a:rPr lang="en-US" sz="3200" b="1" dirty="0" err="1" smtClean="0">
                <a:solidFill>
                  <a:srgbClr val="FF3300"/>
                </a:solidFill>
              </a:rPr>
              <a:t>Carbamazepine</a:t>
            </a:r>
            <a:r>
              <a:rPr lang="en-US" sz="3200" b="1" dirty="0" smtClean="0">
                <a:solidFill>
                  <a:srgbClr val="FF3300"/>
                </a:solidFill>
              </a:rPr>
              <a:t>.</a:t>
            </a:r>
          </a:p>
          <a:p>
            <a:pPr eaLnBrk="1" hangingPunct="1">
              <a:lnSpc>
                <a:spcPct val="90000"/>
              </a:lnSpc>
            </a:pPr>
            <a:r>
              <a:rPr lang="en-US" dirty="0" smtClean="0"/>
              <a:t>In many cases involving enzyme induction, the dosage of an affected drug must be increased to maintain therapeutic effect.</a:t>
            </a:r>
          </a:p>
          <a:p>
            <a:pPr eaLnBrk="1" hangingPunct="1">
              <a:lnSpc>
                <a:spcPct val="90000"/>
              </a:lnSpc>
            </a:pPr>
            <a:r>
              <a:rPr lang="en-US" dirty="0" smtClean="0"/>
              <a:t>Enzyme inducers generally selectively increase certain CYP subfamilies and </a:t>
            </a:r>
            <a:r>
              <a:rPr lang="en-US" dirty="0" err="1" smtClean="0"/>
              <a:t>isoforms</a:t>
            </a:r>
            <a:r>
              <a:rPr lang="en-US" dirty="0" smtClean="0"/>
              <a:t> (</a:t>
            </a:r>
            <a:r>
              <a:rPr lang="en-US" dirty="0" err="1" smtClean="0"/>
              <a:t>isozymes</a:t>
            </a:r>
            <a:r>
              <a:rPr lang="en-US" dirty="0" smtClean="0"/>
              <a:t>)</a:t>
            </a:r>
          </a:p>
          <a:p>
            <a:pPr eaLnBrk="1" hangingPunct="1">
              <a:lnSpc>
                <a:spcPct val="90000"/>
              </a:lnSpc>
            </a:pPr>
            <a:endParaRPr lang="en-US" dirty="0" smtClean="0">
              <a:solidFill>
                <a:srgbClr val="FF3300"/>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6096000"/>
          </a:xfrm>
        </p:spPr>
        <p:txBody>
          <a:bodyPr>
            <a:normAutofit fontScale="85000" lnSpcReduction="10000"/>
          </a:bodyPr>
          <a:lstStyle/>
          <a:p>
            <a:pPr lvl="0"/>
            <a:r>
              <a:rPr lang="en-US" dirty="0" smtClean="0"/>
              <a:t>In some cases, a drug can induce both the metabolism of other compounds and its own metabolism. Such </a:t>
            </a:r>
            <a:r>
              <a:rPr lang="en-US" dirty="0" err="1" smtClean="0"/>
              <a:t>autoinduction</a:t>
            </a:r>
            <a:r>
              <a:rPr lang="en-US" dirty="0" smtClean="0"/>
              <a:t> of metabolism occurs with the anticonvulsant </a:t>
            </a:r>
            <a:r>
              <a:rPr lang="en-US" b="1" dirty="0" err="1" smtClean="0">
                <a:solidFill>
                  <a:srgbClr val="FF3300"/>
                </a:solidFill>
              </a:rPr>
              <a:t>Carbamazepine</a:t>
            </a:r>
            <a:endParaRPr lang="en-US" dirty="0" smtClean="0"/>
          </a:p>
          <a:p>
            <a:pPr lvl="0"/>
            <a:r>
              <a:rPr lang="en-US" dirty="0" smtClean="0"/>
              <a:t>In some cases involving enzyme induction, the dosage of an affected must be increased to maintain therapeutic effect</a:t>
            </a:r>
          </a:p>
          <a:p>
            <a:pPr lvl="0"/>
            <a:r>
              <a:rPr lang="en-US" dirty="0" smtClean="0"/>
              <a:t>Enzyme inducers generally selectively increase certain CYP subfamilies and </a:t>
            </a:r>
            <a:r>
              <a:rPr lang="en-US" dirty="0" err="1" smtClean="0"/>
              <a:t>isoforms</a:t>
            </a:r>
            <a:r>
              <a:rPr lang="en-US" dirty="0" smtClean="0"/>
              <a:t> (</a:t>
            </a:r>
            <a:r>
              <a:rPr lang="en-US" dirty="0" err="1" smtClean="0"/>
              <a:t>isozymes</a:t>
            </a:r>
            <a:r>
              <a:rPr lang="en-US" dirty="0" smtClean="0"/>
              <a:t>)</a:t>
            </a:r>
          </a:p>
          <a:p>
            <a:pPr lvl="0"/>
            <a:r>
              <a:rPr lang="en-US" dirty="0" smtClean="0"/>
              <a:t>Several days are usually required to reach maximum enzyme induction and a similar amount of time is required to regress after withdrawal of the inducer </a:t>
            </a:r>
          </a:p>
          <a:p>
            <a:pPr lvl="0"/>
            <a:r>
              <a:rPr lang="en-US" dirty="0" smtClean="0"/>
              <a:t>Common inducers of a few CYP </a:t>
            </a:r>
            <a:r>
              <a:rPr lang="en-US" dirty="0" err="1" smtClean="0"/>
              <a:t>isozymes</a:t>
            </a:r>
            <a:r>
              <a:rPr lang="en-US" dirty="0" smtClean="0"/>
              <a:t> and the drugs whose metabolism is induced (increased) are listed below</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274638"/>
            <a:ext cx="8382000" cy="1173162"/>
          </a:xfrm>
        </p:spPr>
        <p:txBody>
          <a:bodyPr/>
          <a:lstStyle/>
          <a:p>
            <a:pPr algn="l" eaLnBrk="1" hangingPunct="1"/>
            <a:r>
              <a:rPr lang="en-US" sz="3200" b="1" smtClean="0"/>
              <a:t>Table 3. A partial list of drugs that significantly induce P450- mediated drug  metabolism in humans</a:t>
            </a:r>
          </a:p>
        </p:txBody>
      </p:sp>
      <p:graphicFrame>
        <p:nvGraphicFramePr>
          <p:cNvPr id="43058" name="Group 50"/>
          <p:cNvGraphicFramePr>
            <a:graphicFrameLocks noGrp="1"/>
          </p:cNvGraphicFramePr>
          <p:nvPr>
            <p:ph type="tbl" idx="1"/>
          </p:nvPr>
        </p:nvGraphicFramePr>
        <p:xfrm>
          <a:off x="304800" y="1600200"/>
          <a:ext cx="8382000" cy="4450080"/>
        </p:xfrm>
        <a:graphic>
          <a:graphicData uri="http://schemas.openxmlformats.org/drawingml/2006/table">
            <a:tbl>
              <a:tblPr/>
              <a:tblGrid>
                <a:gridCol w="1552575"/>
                <a:gridCol w="3476625"/>
                <a:gridCol w="3352800"/>
              </a:tblGrid>
              <a:tr h="1143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FF0000"/>
                          </a:solidFill>
                          <a:effectLst/>
                          <a:latin typeface="Arial" charset="0"/>
                        </a:rPr>
                        <a:t>CYP Family Induced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FF0000"/>
                          </a:solidFill>
                          <a:effectLst/>
                          <a:latin typeface="Arial" charset="0"/>
                        </a:rPr>
                        <a:t>Important Inducers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FF0000"/>
                          </a:solidFill>
                          <a:effectLst/>
                          <a:latin typeface="Arial" charset="0"/>
                        </a:rPr>
                        <a:t>Drugs Whose Metabolism Is Induced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9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rPr>
                        <a:t>1A2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err="1" smtClean="0">
                          <a:ln>
                            <a:noFill/>
                          </a:ln>
                          <a:solidFill>
                            <a:schemeClr val="tx1"/>
                          </a:solidFill>
                          <a:effectLst/>
                          <a:latin typeface="Arial" charset="0"/>
                        </a:rPr>
                        <a:t>Benzo</a:t>
                      </a:r>
                      <a:r>
                        <a:rPr kumimoji="0" lang="en-US" sz="2800" b="1" i="0" u="none" strike="noStrike" cap="none" normalizeH="0" baseline="0" dirty="0" smtClean="0">
                          <a:ln>
                            <a:noFill/>
                          </a:ln>
                          <a:solidFill>
                            <a:schemeClr val="tx1"/>
                          </a:solidFill>
                          <a:effectLst/>
                          <a:latin typeface="Arial" charset="0"/>
                        </a:rPr>
                        <a:t>(a)</a:t>
                      </a:r>
                      <a:r>
                        <a:rPr kumimoji="0" lang="en-US" sz="2800" b="1" i="0" u="none" strike="noStrike" cap="none" normalizeH="0" baseline="0" dirty="0" err="1" smtClean="0">
                          <a:ln>
                            <a:noFill/>
                          </a:ln>
                          <a:solidFill>
                            <a:schemeClr val="tx1"/>
                          </a:solidFill>
                          <a:effectLst/>
                          <a:latin typeface="Arial" charset="0"/>
                        </a:rPr>
                        <a:t>pyrene</a:t>
                      </a:r>
                      <a:r>
                        <a:rPr kumimoji="0" lang="en-US" sz="2800" b="1" i="0" u="none" strike="noStrike" cap="none" normalizeH="0" baseline="0" dirty="0" smtClean="0">
                          <a:ln>
                            <a:noFill/>
                          </a:ln>
                          <a:solidFill>
                            <a:schemeClr val="tx1"/>
                          </a:solidFill>
                          <a:effectLst/>
                          <a:latin typeface="Arial" charset="0"/>
                        </a:rPr>
                        <a:t> (from tobacco smoke), Carbamazepine, Phenobarbital, Rifampin, Omeprazole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rPr>
                        <a:t>Acetaminophen, clozapine, haloperidol, Theophylline, tricyclic antidepressants, (R)-warfarin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Placeholder 3"/>
          <p:cNvGraphicFramePr>
            <a:graphicFrameLocks noGrp="1"/>
          </p:cNvGraphicFramePr>
          <p:nvPr>
            <p:ph type="tbl" idx="4294967295"/>
          </p:nvPr>
        </p:nvGraphicFramePr>
        <p:xfrm>
          <a:off x="0" y="0"/>
          <a:ext cx="8915400" cy="6412992"/>
        </p:xfrm>
        <a:graphic>
          <a:graphicData uri="http://schemas.openxmlformats.org/drawingml/2006/table">
            <a:tbl>
              <a:tblPr firstRow="1" bandRow="1">
                <a:tableStyleId>{5C22544A-7EE6-4342-B048-85BDC9FD1C3A}</a:tableStyleId>
              </a:tblPr>
              <a:tblGrid>
                <a:gridCol w="2209800"/>
                <a:gridCol w="3276600"/>
                <a:gridCol w="3429000"/>
              </a:tblGrid>
              <a:tr h="15239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cap="none" normalizeH="0" baseline="0" dirty="0" smtClean="0">
                          <a:ln>
                            <a:noFill/>
                          </a:ln>
                          <a:solidFill>
                            <a:srgbClr val="FF0000"/>
                          </a:solidFill>
                          <a:effectLst/>
                          <a:latin typeface="Arial" charset="0"/>
                        </a:rPr>
                        <a:t>CYP Family Induced</a:t>
                      </a:r>
                    </a:p>
                    <a:p>
                      <a:endParaRPr 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cap="none" normalizeH="0" baseline="0" dirty="0" smtClean="0">
                          <a:ln>
                            <a:noFill/>
                          </a:ln>
                          <a:solidFill>
                            <a:srgbClr val="FF0000"/>
                          </a:solidFill>
                          <a:effectLst/>
                          <a:latin typeface="Arial" charset="0"/>
                        </a:rPr>
                        <a:t>Important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cap="none" normalizeH="0" baseline="0" dirty="0" smtClean="0">
                          <a:ln>
                            <a:noFill/>
                          </a:ln>
                          <a:solidFill>
                            <a:srgbClr val="FF0000"/>
                          </a:solidFill>
                          <a:effectLst/>
                          <a:latin typeface="Arial" charset="0"/>
                        </a:rPr>
                        <a:t>Inducers</a:t>
                      </a:r>
                    </a:p>
                    <a:p>
                      <a:endParaRPr 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cap="none" normalizeH="0" baseline="0" dirty="0" smtClean="0">
                          <a:ln>
                            <a:noFill/>
                          </a:ln>
                          <a:solidFill>
                            <a:srgbClr val="FF0000"/>
                          </a:solidFill>
                          <a:effectLst/>
                          <a:latin typeface="Arial" charset="0"/>
                        </a:rPr>
                        <a:t>Drugs Whose Metabolism Is Induced</a:t>
                      </a:r>
                    </a:p>
                    <a:p>
                      <a:endParaRPr lang="en-US" sz="28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cap="none" normalizeH="0" baseline="0" dirty="0" smtClean="0">
                          <a:ln>
                            <a:noFill/>
                          </a:ln>
                          <a:solidFill>
                            <a:schemeClr val="tx1"/>
                          </a:solidFill>
                          <a:effectLst/>
                          <a:latin typeface="Arial" charset="0"/>
                        </a:rPr>
                        <a:t>2C9</a:t>
                      </a:r>
                    </a:p>
                    <a:p>
                      <a:endParaRPr 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cap="none" normalizeH="0" baseline="0" dirty="0" smtClean="0">
                          <a:ln>
                            <a:noFill/>
                          </a:ln>
                          <a:solidFill>
                            <a:schemeClr val="tx1"/>
                          </a:solidFill>
                          <a:effectLst/>
                          <a:latin typeface="Arial" charset="0"/>
                        </a:rPr>
                        <a:t>Barbitures, especially Phenobarbital, Phenytoin, Primidone,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cap="none" normalizeH="0" baseline="0" dirty="0" smtClean="0">
                          <a:ln>
                            <a:noFill/>
                          </a:ln>
                          <a:solidFill>
                            <a:schemeClr val="tx1"/>
                          </a:solidFill>
                          <a:effectLst/>
                          <a:latin typeface="Arial" charset="0"/>
                        </a:rPr>
                        <a:t>Rifampin</a:t>
                      </a:r>
                    </a:p>
                    <a:p>
                      <a:endParaRPr lang="en-US" sz="2800" dirty="0"/>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rPr>
                        <a:t>Barbiturates, Chloramphenicol, doxorubicin, ibuprofen, Phenytoin,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rPr>
                        <a:t>steroids,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rPr>
                        <a:t>chlorpromazine, Tolbutamide,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rPr>
                        <a:t>(s)-warfarin</a:t>
                      </a:r>
                    </a:p>
                    <a:p>
                      <a:endParaRPr lang="en-US" sz="2800" dirty="0"/>
                    </a:p>
                  </a:txBody>
                  <a:tcPr/>
                </a:tc>
              </a:tr>
            </a:tbl>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165" name="Group 61"/>
          <p:cNvGraphicFramePr>
            <a:graphicFrameLocks noGrp="1"/>
          </p:cNvGraphicFramePr>
          <p:nvPr>
            <p:ph type="tbl" idx="4294967295"/>
          </p:nvPr>
        </p:nvGraphicFramePr>
        <p:xfrm>
          <a:off x="304800" y="609600"/>
          <a:ext cx="8458200" cy="4764977"/>
        </p:xfrm>
        <a:graphic>
          <a:graphicData uri="http://schemas.openxmlformats.org/drawingml/2006/table">
            <a:tbl>
              <a:tblPr/>
              <a:tblGrid>
                <a:gridCol w="1879600"/>
                <a:gridCol w="3289300"/>
                <a:gridCol w="3289300"/>
              </a:tblGrid>
              <a:tr h="914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FF0000"/>
                          </a:solidFill>
                          <a:effectLst/>
                          <a:latin typeface="Arial" charset="0"/>
                        </a:rPr>
                        <a:t>CYP Family Induced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FF0000"/>
                          </a:solidFill>
                          <a:effectLst/>
                          <a:latin typeface="Arial" charset="0"/>
                        </a:rPr>
                        <a:t>Important Inducers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FF0000"/>
                          </a:solidFill>
                          <a:effectLst/>
                          <a:latin typeface="Arial" charset="0"/>
                        </a:rPr>
                        <a:t>Drugs Whose Metabolism Is Induced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8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rPr>
                        <a:t>2C19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rPr>
                        <a:t>Carbamazepine, Phenobarbital,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rPr>
                        <a:t>Phenytoin, Rifampin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rPr>
                        <a:t>TCAs, Phenytoin, Topiramate,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rPr>
                        <a:t>(R) -warfarin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9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rPr>
                        <a:t>2E1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rPr>
                        <a:t>Ethanol, Isoniazid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rPr>
                        <a:t>Acetaminophen, Ethanol (minor), halothane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610600" cy="4191000"/>
          </a:xfrm>
        </p:spPr>
        <p:txBody>
          <a:bodyPr/>
          <a:lstStyle/>
          <a:p>
            <a:pPr lvl="0">
              <a:buClr>
                <a:srgbClr val="EA157A"/>
              </a:buClr>
            </a:pPr>
            <a:r>
              <a:rPr lang="en-US" sz="2800" dirty="0" smtClean="0"/>
              <a:t>Most drugs are relatively lipid soluble (</a:t>
            </a:r>
            <a:r>
              <a:rPr lang="en-US" sz="2800" dirty="0" err="1" smtClean="0"/>
              <a:t>lipophylic</a:t>
            </a:r>
            <a:r>
              <a:rPr lang="en-US" sz="2800" dirty="0" smtClean="0"/>
              <a:t>) hence </a:t>
            </a:r>
            <a:r>
              <a:rPr lang="en-US" sz="2800" dirty="0" smtClean="0">
                <a:solidFill>
                  <a:prstClr val="black"/>
                </a:solidFill>
              </a:rPr>
              <a:t>easily </a:t>
            </a:r>
            <a:r>
              <a:rPr lang="en-US" sz="2800" b="1" dirty="0" smtClean="0">
                <a:solidFill>
                  <a:prstClr val="black"/>
                </a:solidFill>
              </a:rPr>
              <a:t>absorbed across membranes. </a:t>
            </a:r>
            <a:r>
              <a:rPr lang="en-US" sz="2800" dirty="0" smtClean="0">
                <a:solidFill>
                  <a:prstClr val="black"/>
                </a:solidFill>
              </a:rPr>
              <a:t>The other  polar drugs (less soluble) are easily </a:t>
            </a:r>
            <a:r>
              <a:rPr lang="en-US" sz="2800" b="1" dirty="0" smtClean="0">
                <a:solidFill>
                  <a:prstClr val="black"/>
                </a:solidFill>
              </a:rPr>
              <a:t>excreted in urine</a:t>
            </a:r>
            <a:endParaRPr lang="en-US" sz="2800" dirty="0" smtClean="0">
              <a:solidFill>
                <a:prstClr val="black"/>
              </a:solidFill>
            </a:endParaRPr>
          </a:p>
          <a:p>
            <a:r>
              <a:rPr lang="en-US" sz="2800" dirty="0" err="1" smtClean="0"/>
              <a:t>Lipophylic</a:t>
            </a:r>
            <a:r>
              <a:rPr lang="en-US" sz="2800" dirty="0" smtClean="0"/>
              <a:t> substances are not eliminated efficiently by the kidneys because they are readily reabsorbed from the urine in the renal tubule. They have to be metabolized to more polar (less lipid-soluble) products which are then excreted in the urine.</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9200" name="Group 48"/>
          <p:cNvGraphicFramePr>
            <a:graphicFrameLocks noGrp="1"/>
          </p:cNvGraphicFramePr>
          <p:nvPr/>
        </p:nvGraphicFramePr>
        <p:xfrm>
          <a:off x="152400" y="304800"/>
          <a:ext cx="8686800" cy="6089904"/>
        </p:xfrm>
        <a:graphic>
          <a:graphicData uri="http://schemas.openxmlformats.org/drawingml/2006/table">
            <a:tbl>
              <a:tblPr/>
              <a:tblGrid>
                <a:gridCol w="914400"/>
                <a:gridCol w="3657600"/>
                <a:gridCol w="4114800"/>
              </a:tblGrid>
              <a:tr h="2652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charset="0"/>
                        </a:rPr>
                        <a:t>3A4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charset="0"/>
                        </a:rPr>
                        <a:t>Barbiturates, Carbamazepine, corticosteroids, Efavirenz, Phenytoin, Rifampin, Troglitazone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smtClean="0">
                          <a:ln>
                            <a:noFill/>
                          </a:ln>
                          <a:solidFill>
                            <a:schemeClr val="tx1"/>
                          </a:solidFill>
                          <a:effectLst/>
                          <a:latin typeface="Arial" charset="0"/>
                        </a:rPr>
                        <a:t>Antiarrhythmics</a:t>
                      </a:r>
                      <a:r>
                        <a:rPr kumimoji="0" lang="en-US" sz="2400" b="1" i="0" u="none" strike="noStrike" cap="none" normalizeH="0" baseline="0" dirty="0" smtClean="0">
                          <a:ln>
                            <a:noFill/>
                          </a:ln>
                          <a:solidFill>
                            <a:schemeClr val="tx1"/>
                          </a:solidFill>
                          <a:effectLst/>
                          <a:latin typeface="Arial" charset="0"/>
                        </a:rPr>
                        <a:t>, antidepressants,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smtClean="0">
                          <a:ln>
                            <a:noFill/>
                          </a:ln>
                          <a:solidFill>
                            <a:schemeClr val="tx1"/>
                          </a:solidFill>
                          <a:effectLst/>
                          <a:latin typeface="Arial" charset="0"/>
                        </a:rPr>
                        <a:t>azole</a:t>
                      </a:r>
                      <a:r>
                        <a:rPr kumimoji="0" lang="en-US" sz="2400" b="1" i="0" u="none" strike="noStrike" cap="none" normalizeH="0" baseline="0" dirty="0" smtClean="0">
                          <a:ln>
                            <a:noFill/>
                          </a:ln>
                          <a:solidFill>
                            <a:schemeClr val="tx1"/>
                          </a:solidFill>
                          <a:effectLst/>
                          <a:latin typeface="Arial" charset="0"/>
                        </a:rPr>
                        <a:t> </a:t>
                      </a:r>
                      <a:r>
                        <a:rPr kumimoji="0" lang="en-US" sz="2400" b="1" i="0" u="none" strike="noStrike" cap="none" normalizeH="0" baseline="0" dirty="0" err="1" smtClean="0">
                          <a:ln>
                            <a:noFill/>
                          </a:ln>
                          <a:solidFill>
                            <a:schemeClr val="tx1"/>
                          </a:solidFill>
                          <a:effectLst/>
                          <a:latin typeface="Arial" charset="0"/>
                        </a:rPr>
                        <a:t>antifungals</a:t>
                      </a:r>
                      <a:r>
                        <a:rPr kumimoji="0" lang="en-US" sz="2400" b="1" i="0" u="none" strike="noStrike" cap="none" normalizeH="0" baseline="0" dirty="0" smtClean="0">
                          <a:ln>
                            <a:noFill/>
                          </a:ln>
                          <a:solidFill>
                            <a:schemeClr val="tx1"/>
                          </a:solidFill>
                          <a:effectLst/>
                          <a:latin typeface="Arial" charset="0"/>
                        </a:rPr>
                        <a:t>, benzodiazepines,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charset="0"/>
                        </a:rPr>
                        <a:t>calcium channel blockers, cyclosporine, </a:t>
                      </a:r>
                      <a:r>
                        <a:rPr kumimoji="0" lang="en-US" sz="2400" b="1" i="0" u="none" strike="noStrike" cap="none" normalizeH="0" baseline="0" dirty="0" err="1" smtClean="0">
                          <a:ln>
                            <a:noFill/>
                          </a:ln>
                          <a:solidFill>
                            <a:schemeClr val="tx1"/>
                          </a:solidFill>
                          <a:effectLst/>
                          <a:latin typeface="Arial" charset="0"/>
                        </a:rPr>
                        <a:t>delavirdine</a:t>
                      </a:r>
                      <a:r>
                        <a:rPr kumimoji="0" lang="en-US" sz="2400" b="1" i="0" u="none" strike="noStrike" cap="none" normalizeH="0" baseline="0" dirty="0" smtClean="0">
                          <a:ln>
                            <a:noFill/>
                          </a:ln>
                          <a:solidFill>
                            <a:schemeClr val="tx1"/>
                          </a:solidFill>
                          <a:effectLst/>
                          <a:latin typeface="Arial" charset="0"/>
                        </a:rPr>
                        <a:t>, doxorubicin,  </a:t>
                      </a:r>
                      <a:r>
                        <a:rPr kumimoji="0" lang="en-US" sz="2400" b="1" i="0" u="none" strike="noStrike" cap="none" normalizeH="0" baseline="0" dirty="0" err="1" smtClean="0">
                          <a:ln>
                            <a:noFill/>
                          </a:ln>
                          <a:solidFill>
                            <a:schemeClr val="tx1"/>
                          </a:solidFill>
                          <a:effectLst/>
                          <a:latin typeface="Arial" charset="0"/>
                        </a:rPr>
                        <a:t>efavirenz</a:t>
                      </a:r>
                      <a:r>
                        <a:rPr kumimoji="0" lang="en-US" sz="2400" b="1" i="0" u="none" strike="noStrike" cap="none" normalizeH="0" baseline="0" dirty="0" smtClean="0">
                          <a:ln>
                            <a:noFill/>
                          </a:ln>
                          <a:solidFill>
                            <a:schemeClr val="tx1"/>
                          </a:solidFill>
                          <a:effectLst/>
                          <a:latin typeface="Arial" charset="0"/>
                        </a:rPr>
                        <a:t>, erythromycin, estrogens, HIV protease inhibitors, </a:t>
                      </a:r>
                      <a:r>
                        <a:rPr kumimoji="0" lang="en-US" sz="2400" b="1" i="0" u="none" strike="noStrike" cap="none" normalizeH="0" baseline="0" dirty="0" err="1" smtClean="0">
                          <a:ln>
                            <a:noFill/>
                          </a:ln>
                          <a:solidFill>
                            <a:schemeClr val="tx1"/>
                          </a:solidFill>
                          <a:effectLst/>
                          <a:latin typeface="Arial" charset="0"/>
                        </a:rPr>
                        <a:t>nefazodone</a:t>
                      </a:r>
                      <a:r>
                        <a:rPr kumimoji="0" lang="en-US" sz="2400" b="1" i="0" u="none" strike="noStrike" cap="none" normalizeH="0" baseline="0" dirty="0" smtClean="0">
                          <a:ln>
                            <a:noFill/>
                          </a:ln>
                          <a:solidFill>
                            <a:schemeClr val="tx1"/>
                          </a:solidFill>
                          <a:effectLst/>
                          <a:latin typeface="Arial" charset="0"/>
                        </a:rPr>
                        <a:t>, </a:t>
                      </a:r>
                      <a:r>
                        <a:rPr kumimoji="0" lang="en-US" sz="2400" b="1" i="0" u="none" strike="noStrike" cap="none" normalizeH="0" baseline="0" dirty="0" err="1" smtClean="0">
                          <a:ln>
                            <a:noFill/>
                          </a:ln>
                          <a:solidFill>
                            <a:schemeClr val="tx1"/>
                          </a:solidFill>
                          <a:effectLst/>
                          <a:latin typeface="Arial" charset="0"/>
                        </a:rPr>
                        <a:t>paclitaxel</a:t>
                      </a:r>
                      <a:r>
                        <a:rPr kumimoji="0" lang="en-US" sz="2400" b="1" i="0" u="none" strike="noStrike" cap="none" normalizeH="0" baseline="0" dirty="0" smtClean="0">
                          <a:ln>
                            <a:noFill/>
                          </a:ln>
                          <a:solidFill>
                            <a:schemeClr val="tx1"/>
                          </a:solidFill>
                          <a:effectLst/>
                          <a:latin typeface="Arial" charset="0"/>
                        </a:rPr>
                        <a:t>, proton pump inhibitors, HMG-</a:t>
                      </a:r>
                      <a:r>
                        <a:rPr kumimoji="0" lang="en-US" sz="2400" b="1" i="0" u="none" strike="noStrike" cap="none" normalizeH="0" baseline="0" dirty="0" err="1" smtClean="0">
                          <a:ln>
                            <a:noFill/>
                          </a:ln>
                          <a:solidFill>
                            <a:schemeClr val="tx1"/>
                          </a:solidFill>
                          <a:effectLst/>
                          <a:latin typeface="Arial" charset="0"/>
                        </a:rPr>
                        <a:t>CoA</a:t>
                      </a:r>
                      <a:r>
                        <a:rPr kumimoji="0" lang="en-US" sz="2400" b="1" i="0" u="none" strike="noStrike" cap="none" normalizeH="0" baseline="0" dirty="0" smtClean="0">
                          <a:ln>
                            <a:noFill/>
                          </a:ln>
                          <a:solidFill>
                            <a:schemeClr val="tx1"/>
                          </a:solidFill>
                          <a:effectLst/>
                          <a:latin typeface="Arial" charset="0"/>
                        </a:rPr>
                        <a:t> reductase inhibitors, </a:t>
                      </a:r>
                      <a:r>
                        <a:rPr kumimoji="0" lang="en-US" sz="2400" b="1" i="0" u="none" strike="noStrike" cap="none" normalizeH="0" baseline="0" dirty="0" err="1" smtClean="0">
                          <a:ln>
                            <a:noFill/>
                          </a:ln>
                          <a:solidFill>
                            <a:schemeClr val="tx1"/>
                          </a:solidFill>
                          <a:effectLst/>
                          <a:latin typeface="Arial" charset="0"/>
                        </a:rPr>
                        <a:t>rafabutin</a:t>
                      </a:r>
                      <a:r>
                        <a:rPr kumimoji="0" lang="en-US" sz="2400" b="1" i="0" u="none" strike="noStrike" cap="none" normalizeH="0" baseline="0" dirty="0" smtClean="0">
                          <a:ln>
                            <a:noFill/>
                          </a:ln>
                          <a:solidFill>
                            <a:schemeClr val="tx1"/>
                          </a:solidFill>
                          <a:effectLst/>
                          <a:latin typeface="Arial" charset="0"/>
                        </a:rPr>
                        <a:t>, </a:t>
                      </a:r>
                      <a:r>
                        <a:rPr kumimoji="0" lang="en-US" sz="2400" b="1" i="0" u="none" strike="noStrike" cap="none" normalizeH="0" baseline="0" dirty="0" err="1" smtClean="0">
                          <a:ln>
                            <a:noFill/>
                          </a:ln>
                          <a:solidFill>
                            <a:schemeClr val="tx1"/>
                          </a:solidFill>
                          <a:effectLst/>
                          <a:latin typeface="Arial" charset="0"/>
                        </a:rPr>
                        <a:t>rifampin</a:t>
                      </a:r>
                      <a:r>
                        <a:rPr kumimoji="0" lang="en-US" sz="2400" b="1" i="0" u="none" strike="noStrike" cap="none" normalizeH="0" baseline="0" dirty="0" smtClean="0">
                          <a:ln>
                            <a:noFill/>
                          </a:ln>
                          <a:solidFill>
                            <a:schemeClr val="tx1"/>
                          </a:solidFill>
                          <a:effectLst/>
                          <a:latin typeface="Arial" charset="0"/>
                        </a:rPr>
                        <a:t>, </a:t>
                      </a:r>
                      <a:r>
                        <a:rPr kumimoji="0" lang="en-US" sz="2400" b="1" i="0" u="none" strike="noStrike" cap="none" normalizeH="0" baseline="0" dirty="0" err="1" smtClean="0">
                          <a:ln>
                            <a:noFill/>
                          </a:ln>
                          <a:solidFill>
                            <a:schemeClr val="tx1"/>
                          </a:solidFill>
                          <a:effectLst/>
                          <a:latin typeface="Arial" charset="0"/>
                        </a:rPr>
                        <a:t>sildenafil</a:t>
                      </a:r>
                      <a:r>
                        <a:rPr kumimoji="0" lang="en-US" sz="2400" b="1" i="0" u="none" strike="noStrike" cap="none" normalizeH="0" baseline="0" dirty="0" smtClean="0">
                          <a:ln>
                            <a:noFill/>
                          </a:ln>
                          <a:solidFill>
                            <a:schemeClr val="tx1"/>
                          </a:solidFill>
                          <a:effectLst/>
                          <a:latin typeface="Arial" charset="0"/>
                        </a:rPr>
                        <a:t>, SSRIs, </a:t>
                      </a:r>
                      <a:r>
                        <a:rPr kumimoji="0" lang="en-US" sz="2400" b="1" i="0" u="none" strike="noStrike" cap="none" normalizeH="0" baseline="0" dirty="0" err="1" smtClean="0">
                          <a:ln>
                            <a:noFill/>
                          </a:ln>
                          <a:solidFill>
                            <a:schemeClr val="tx1"/>
                          </a:solidFill>
                          <a:effectLst/>
                          <a:latin typeface="Arial" charset="0"/>
                        </a:rPr>
                        <a:t>tamoxifen</a:t>
                      </a:r>
                      <a:r>
                        <a:rPr kumimoji="0" lang="en-US" sz="2400" b="1" i="0" u="none" strike="noStrike" cap="none" normalizeH="0" baseline="0" dirty="0" smtClean="0">
                          <a:ln>
                            <a:noFill/>
                          </a:ln>
                          <a:solidFill>
                            <a:schemeClr val="tx1"/>
                          </a:solidFill>
                          <a:effectLst/>
                          <a:latin typeface="Arial" charset="0"/>
                        </a:rPr>
                        <a:t>, </a:t>
                      </a:r>
                      <a:r>
                        <a:rPr kumimoji="0" lang="en-US" sz="2400" b="1" i="0" u="none" strike="noStrike" cap="none" normalizeH="0" baseline="0" dirty="0" err="1" smtClean="0">
                          <a:ln>
                            <a:noFill/>
                          </a:ln>
                          <a:solidFill>
                            <a:schemeClr val="tx1"/>
                          </a:solidFill>
                          <a:effectLst/>
                          <a:latin typeface="Arial" charset="0"/>
                        </a:rPr>
                        <a:t>trazodone</a:t>
                      </a:r>
                      <a:r>
                        <a:rPr kumimoji="0" lang="en-US" sz="2400" b="1" i="0" u="none" strike="noStrike" cap="none" normalizeH="0" baseline="0" dirty="0" smtClean="0">
                          <a:ln>
                            <a:noFill/>
                          </a:ln>
                          <a:solidFill>
                            <a:schemeClr val="tx1"/>
                          </a:solidFill>
                          <a:effectLst/>
                          <a:latin typeface="Arial" charset="0"/>
                        </a:rPr>
                        <a:t>, </a:t>
                      </a:r>
                      <a:r>
                        <a:rPr kumimoji="0" lang="en-US" sz="2400" b="1" i="0" u="none" strike="noStrike" cap="none" normalizeH="0" baseline="0" dirty="0" err="1" smtClean="0">
                          <a:ln>
                            <a:noFill/>
                          </a:ln>
                          <a:solidFill>
                            <a:schemeClr val="tx1"/>
                          </a:solidFill>
                          <a:effectLst/>
                          <a:latin typeface="Arial" charset="0"/>
                        </a:rPr>
                        <a:t>vinca</a:t>
                      </a:r>
                      <a:r>
                        <a:rPr kumimoji="0" lang="en-US" sz="2400" b="1" i="0" u="none" strike="noStrike" cap="none" normalizeH="0" baseline="0" dirty="0" smtClean="0">
                          <a:ln>
                            <a:noFill/>
                          </a:ln>
                          <a:solidFill>
                            <a:schemeClr val="tx1"/>
                          </a:solidFill>
                          <a:effectLst/>
                          <a:latin typeface="Arial" charset="0"/>
                        </a:rPr>
                        <a:t> alkaloids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686800" cy="6400800"/>
          </a:xfrm>
        </p:spPr>
        <p:txBody>
          <a:bodyPr>
            <a:normAutofit fontScale="92500"/>
          </a:bodyPr>
          <a:lstStyle/>
          <a:p>
            <a:r>
              <a:rPr lang="en-US" dirty="0" smtClean="0"/>
              <a:t>The most common inducers of drug metabolism are;</a:t>
            </a:r>
          </a:p>
          <a:p>
            <a:pPr lvl="1"/>
            <a:r>
              <a:rPr lang="en-US" dirty="0" err="1" smtClean="0"/>
              <a:t>Carbamezapine</a:t>
            </a:r>
            <a:endParaRPr lang="en-US" dirty="0" smtClean="0"/>
          </a:p>
          <a:p>
            <a:pPr lvl="1"/>
            <a:r>
              <a:rPr lang="en-US" dirty="0" err="1" smtClean="0"/>
              <a:t>Phenytoin</a:t>
            </a:r>
            <a:r>
              <a:rPr lang="en-US" dirty="0" smtClean="0"/>
              <a:t> </a:t>
            </a:r>
          </a:p>
          <a:p>
            <a:pPr lvl="1"/>
            <a:r>
              <a:rPr lang="en-US" dirty="0" err="1" smtClean="0"/>
              <a:t>Phenobarbitone</a:t>
            </a:r>
            <a:r>
              <a:rPr lang="en-US" dirty="0" smtClean="0"/>
              <a:t> </a:t>
            </a:r>
          </a:p>
          <a:p>
            <a:pPr lvl="1"/>
            <a:r>
              <a:rPr lang="en-US" dirty="0" err="1" smtClean="0"/>
              <a:t>Rifampin</a:t>
            </a:r>
            <a:r>
              <a:rPr lang="en-US" dirty="0" smtClean="0"/>
              <a:t> </a:t>
            </a:r>
          </a:p>
          <a:p>
            <a:r>
              <a:rPr lang="en-US" dirty="0" smtClean="0"/>
              <a:t>For example, </a:t>
            </a:r>
            <a:r>
              <a:rPr lang="en-US" dirty="0" err="1" smtClean="0"/>
              <a:t>Rifampin</a:t>
            </a:r>
            <a:r>
              <a:rPr lang="en-US" dirty="0" smtClean="0"/>
              <a:t> and </a:t>
            </a:r>
            <a:r>
              <a:rPr lang="en-US" dirty="0" err="1" smtClean="0"/>
              <a:t>Carbamezapine</a:t>
            </a:r>
            <a:r>
              <a:rPr lang="en-US" dirty="0" smtClean="0"/>
              <a:t> induce CYP1A2, CYP2C9 and CYP2C19</a:t>
            </a:r>
          </a:p>
          <a:p>
            <a:pPr lvl="0"/>
            <a:r>
              <a:rPr lang="en-US" dirty="0" smtClean="0"/>
              <a:t>Chronic alcohol use results in enzyme induction especially with CYP2E1</a:t>
            </a:r>
          </a:p>
          <a:p>
            <a:pPr>
              <a:buNone/>
            </a:pPr>
            <a:r>
              <a:rPr lang="en-US" b="1" dirty="0" smtClean="0"/>
              <a:t>NB: </a:t>
            </a:r>
            <a:r>
              <a:rPr lang="en-US" dirty="0" smtClean="0"/>
              <a:t>The risk of </a:t>
            </a:r>
            <a:r>
              <a:rPr lang="en-US" dirty="0" err="1" smtClean="0"/>
              <a:t>hepatotoxic</a:t>
            </a:r>
            <a:r>
              <a:rPr lang="en-US" dirty="0" smtClean="0"/>
              <a:t> adverse effects of acetaminophen is higher in alcoholics because of increased CYP2E1-mediated formation of a reactive metabolite, </a:t>
            </a:r>
            <a:r>
              <a:rPr lang="en-US" b="1" dirty="0" smtClean="0"/>
              <a:t>N-acetyl-P-</a:t>
            </a:r>
            <a:r>
              <a:rPr lang="en-US" b="1" dirty="0" err="1" smtClean="0"/>
              <a:t>benzoquinoneimine</a:t>
            </a:r>
            <a:endParaRPr lang="en-US" b="1" dirty="0" smtClean="0"/>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4294967295"/>
          </p:nvPr>
        </p:nvSpPr>
        <p:spPr>
          <a:xfrm>
            <a:off x="457200" y="838200"/>
            <a:ext cx="8229600" cy="5668963"/>
          </a:xfrm>
        </p:spPr>
        <p:txBody>
          <a:bodyPr/>
          <a:lstStyle/>
          <a:p>
            <a:pPr eaLnBrk="1" hangingPunct="1"/>
            <a:r>
              <a:rPr lang="en-US" smtClean="0"/>
              <a:t>Environmental pollutants are also capable of inducing CYP enzymes.  Examples</a:t>
            </a:r>
          </a:p>
          <a:p>
            <a:pPr lvl="1" eaLnBrk="1" hangingPunct="1">
              <a:buFontTx/>
              <a:buNone/>
            </a:pPr>
            <a:r>
              <a:rPr lang="en-US" sz="3200" smtClean="0"/>
              <a:t>(a)  Exposure to polycyclic aromatic hydrocarbons </a:t>
            </a:r>
            <a:r>
              <a:rPr lang="en-US" sz="3200" b="1" smtClean="0">
                <a:solidFill>
                  <a:srgbClr val="FF0000"/>
                </a:solidFill>
              </a:rPr>
              <a:t>(e.g. dioxin &amp; benzo [a]pyrene)</a:t>
            </a:r>
            <a:r>
              <a:rPr lang="en-US" sz="3200" b="1" smtClean="0"/>
              <a:t> </a:t>
            </a:r>
            <a:r>
              <a:rPr lang="en-US" sz="3200" smtClean="0"/>
              <a:t>which are present in tobacco smoke and charcoal broiled(grilled) meat produces marked induction of the CYP1A subfamily of enzymes both in the liver and extrahepatically</a:t>
            </a:r>
          </a:p>
          <a:p>
            <a:pPr lvl="2" eaLnBrk="1" hangingPunct="1">
              <a:buFont typeface="Wingdings" pitchFamily="2" charset="2"/>
              <a:buChar char="Ø"/>
            </a:pPr>
            <a:r>
              <a:rPr lang="en-US" sz="3200" smtClean="0"/>
              <a:t>This alters the rate of drug metabolism</a:t>
            </a:r>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4294967295"/>
          </p:nvPr>
        </p:nvSpPr>
        <p:spPr>
          <a:xfrm>
            <a:off x="381000" y="762000"/>
            <a:ext cx="8229600" cy="5364163"/>
          </a:xfrm>
        </p:spPr>
        <p:txBody>
          <a:bodyPr/>
          <a:lstStyle/>
          <a:p>
            <a:pPr eaLnBrk="1" hangingPunct="1">
              <a:buFontTx/>
              <a:buChar char="-"/>
            </a:pPr>
            <a:endParaRPr lang="en-US" smtClean="0"/>
          </a:p>
          <a:p>
            <a:pPr eaLnBrk="1" hangingPunct="1">
              <a:buFontTx/>
              <a:buNone/>
            </a:pPr>
            <a:r>
              <a:rPr lang="en-US" smtClean="0"/>
              <a:t>(b) Other environmental chemicals which     induce specific P450s include:-</a:t>
            </a:r>
          </a:p>
          <a:p>
            <a:pPr lvl="1" eaLnBrk="1" hangingPunct="1">
              <a:buFontTx/>
              <a:buChar char="-"/>
            </a:pPr>
            <a:r>
              <a:rPr lang="en-US" sz="3200" b="1" smtClean="0"/>
              <a:t>Polychlorinated biphenyls </a:t>
            </a:r>
            <a:r>
              <a:rPr lang="en-US" sz="3200" smtClean="0"/>
              <a:t>(PCBs) which were once used widely in industry as insulating materials and plasticizers</a:t>
            </a:r>
          </a:p>
          <a:p>
            <a:pPr lvl="1" eaLnBrk="1" hangingPunct="1">
              <a:buFontTx/>
              <a:buChar char="-"/>
            </a:pPr>
            <a:r>
              <a:rPr lang="en-US" sz="3200" b="1" smtClean="0"/>
              <a:t>2,3,7,8 – Tetrachlorodibenzo-</a:t>
            </a:r>
            <a:r>
              <a:rPr lang="en-US" sz="3200" b="1" i="1" smtClean="0"/>
              <a:t>P</a:t>
            </a:r>
            <a:r>
              <a:rPr lang="en-US" sz="3200" b="1" smtClean="0"/>
              <a:t>-dioxin </a:t>
            </a:r>
            <a:r>
              <a:rPr lang="en-US" sz="3200" b="1" smtClean="0">
                <a:solidFill>
                  <a:srgbClr val="FF0000"/>
                </a:solidFill>
              </a:rPr>
              <a:t>(dioxin, TCDD) </a:t>
            </a:r>
            <a:r>
              <a:rPr lang="en-US" sz="3200" smtClean="0"/>
              <a:t>a trace byproduct of the chemical synthesis of the defoliant 2,4,5-T.</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95400"/>
          </a:xfrm>
        </p:spPr>
        <p:txBody>
          <a:bodyPr>
            <a:noAutofit/>
          </a:bodyPr>
          <a:lstStyle/>
          <a:p>
            <a:r>
              <a:rPr lang="en-US" sz="2800" b="1" dirty="0" smtClean="0"/>
              <a:t>Enzyme Inhibition (Inhibition of Drug Metabolism)</a:t>
            </a:r>
            <a:endParaRPr lang="en-US" sz="2800" dirty="0"/>
          </a:p>
        </p:txBody>
      </p:sp>
      <p:sp>
        <p:nvSpPr>
          <p:cNvPr id="3" name="Content Placeholder 2"/>
          <p:cNvSpPr>
            <a:spLocks noGrp="1"/>
          </p:cNvSpPr>
          <p:nvPr>
            <p:ph idx="1"/>
          </p:nvPr>
        </p:nvSpPr>
        <p:spPr/>
        <p:txBody>
          <a:bodyPr>
            <a:normAutofit fontScale="77500" lnSpcReduction="20000"/>
          </a:bodyPr>
          <a:lstStyle/>
          <a:p>
            <a:pPr lvl="0"/>
            <a:r>
              <a:rPr lang="en-US" dirty="0" smtClean="0"/>
              <a:t>Inhibition of drug metabolizing enzymes leads to;</a:t>
            </a:r>
          </a:p>
          <a:p>
            <a:pPr lvl="1"/>
            <a:r>
              <a:rPr lang="en-US" dirty="0" smtClean="0"/>
              <a:t>An increase in the plasma concentration of the parent drug</a:t>
            </a:r>
          </a:p>
          <a:p>
            <a:pPr lvl="1"/>
            <a:r>
              <a:rPr lang="en-US" dirty="0" smtClean="0"/>
              <a:t>A reduction in the plasma concentration of the metabolite</a:t>
            </a:r>
          </a:p>
          <a:p>
            <a:pPr lvl="1"/>
            <a:r>
              <a:rPr lang="en-US" dirty="0" smtClean="0"/>
              <a:t>Exaggerated and prolonged pharmacological effects of the parent drug</a:t>
            </a:r>
          </a:p>
          <a:p>
            <a:pPr lvl="1"/>
            <a:r>
              <a:rPr lang="en-US" dirty="0" smtClean="0"/>
              <a:t>Increased likelihood of drug induced toxicity</a:t>
            </a:r>
          </a:p>
          <a:p>
            <a:pPr lvl="0"/>
            <a:r>
              <a:rPr lang="en-US" dirty="0" smtClean="0"/>
              <a:t>These changes occur rapidly</a:t>
            </a:r>
          </a:p>
          <a:p>
            <a:pPr lvl="0"/>
            <a:r>
              <a:rPr lang="en-US" dirty="0" smtClean="0"/>
              <a:t>The changes are most critical for drugs that are extensively metabolized and have a narrow therapeutic index.</a:t>
            </a:r>
          </a:p>
          <a:p>
            <a:r>
              <a:rPr lang="en-US" dirty="0" smtClean="0"/>
              <a:t>Many enzyme inhibitors are more selective for some CYP </a:t>
            </a:r>
            <a:r>
              <a:rPr lang="en-US" dirty="0" err="1" smtClean="0"/>
              <a:t>Isoforms</a:t>
            </a:r>
            <a:r>
              <a:rPr lang="en-US" dirty="0" smtClean="0"/>
              <a:t> than others.</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915400" cy="1143000"/>
          </a:xfrm>
        </p:spPr>
        <p:txBody>
          <a:bodyPr>
            <a:normAutofit fontScale="90000"/>
          </a:bodyPr>
          <a:lstStyle/>
          <a:p>
            <a:r>
              <a:rPr lang="en-US" b="1" dirty="0" smtClean="0"/>
              <a:t>Mechanisms of Enzyme Inhibition</a:t>
            </a:r>
            <a:r>
              <a:rPr lang="en-US" dirty="0" smtClean="0"/>
              <a:t/>
            </a:r>
            <a:br>
              <a:rPr lang="en-US" dirty="0" smtClean="0"/>
            </a:br>
            <a:endParaRPr lang="en-US" dirty="0"/>
          </a:p>
        </p:txBody>
      </p:sp>
      <p:sp>
        <p:nvSpPr>
          <p:cNvPr id="3" name="Content Placeholder 2"/>
          <p:cNvSpPr>
            <a:spLocks noGrp="1"/>
          </p:cNvSpPr>
          <p:nvPr>
            <p:ph idx="1"/>
          </p:nvPr>
        </p:nvSpPr>
        <p:spPr>
          <a:xfrm>
            <a:off x="228600" y="1219200"/>
            <a:ext cx="8686800" cy="5257800"/>
          </a:xfrm>
        </p:spPr>
        <p:txBody>
          <a:bodyPr>
            <a:normAutofit fontScale="70000" lnSpcReduction="20000"/>
          </a:bodyPr>
          <a:lstStyle/>
          <a:p>
            <a:pPr>
              <a:buNone/>
            </a:pPr>
            <a:r>
              <a:rPr lang="en-US" sz="4600" b="1" u="sng" dirty="0" smtClean="0"/>
              <a:t>1.Competitive substrate inhibition </a:t>
            </a:r>
            <a:endParaRPr lang="en-US" sz="4600" u="sng" dirty="0" smtClean="0"/>
          </a:p>
          <a:p>
            <a:pPr lvl="0"/>
            <a:r>
              <a:rPr lang="en-US" dirty="0" smtClean="0"/>
              <a:t>Enzyme inhibition often occurs because of competition between 2 or more substrates for the same active site of the enzyme. </a:t>
            </a:r>
          </a:p>
          <a:p>
            <a:pPr>
              <a:buNone/>
            </a:pPr>
            <a:r>
              <a:rPr lang="en-US" b="1" dirty="0" smtClean="0"/>
              <a:t>Examples</a:t>
            </a:r>
            <a:endParaRPr lang="en-US" dirty="0" smtClean="0"/>
          </a:p>
          <a:p>
            <a:pPr lvl="0"/>
            <a:r>
              <a:rPr lang="en-US" dirty="0" smtClean="0"/>
              <a:t>Both </a:t>
            </a:r>
            <a:r>
              <a:rPr lang="en-US" b="1" dirty="0" err="1" smtClean="0">
                <a:solidFill>
                  <a:srgbClr val="FF0000"/>
                </a:solidFill>
              </a:rPr>
              <a:t>Allopurinol</a:t>
            </a:r>
            <a:r>
              <a:rPr lang="en-US" dirty="0" smtClean="0"/>
              <a:t> (used in reactions of gout) and </a:t>
            </a:r>
            <a:r>
              <a:rPr lang="en-US" b="1" dirty="0" smtClean="0">
                <a:solidFill>
                  <a:srgbClr val="FF0000"/>
                </a:solidFill>
              </a:rPr>
              <a:t>6-mercaptopurine </a:t>
            </a:r>
            <a:r>
              <a:rPr lang="en-US" dirty="0" smtClean="0"/>
              <a:t>(</a:t>
            </a:r>
            <a:r>
              <a:rPr lang="en-US" dirty="0" err="1" smtClean="0"/>
              <a:t>purine</a:t>
            </a:r>
            <a:r>
              <a:rPr lang="en-US" dirty="0" smtClean="0"/>
              <a:t> analog used in reactions of cancer) are metabolized by the enzyme </a:t>
            </a:r>
            <a:r>
              <a:rPr lang="en-US" dirty="0" err="1" smtClean="0"/>
              <a:t>Xanthine</a:t>
            </a:r>
            <a:r>
              <a:rPr lang="en-US" dirty="0" smtClean="0"/>
              <a:t> </a:t>
            </a:r>
            <a:r>
              <a:rPr lang="en-US" dirty="0" err="1" smtClean="0"/>
              <a:t>oxidase</a:t>
            </a:r>
            <a:r>
              <a:rPr lang="en-US" dirty="0" smtClean="0"/>
              <a:t> (XO) </a:t>
            </a:r>
          </a:p>
          <a:p>
            <a:pPr lvl="0"/>
            <a:r>
              <a:rPr lang="en-US" dirty="0" err="1" smtClean="0"/>
              <a:t>Allopurinol</a:t>
            </a:r>
            <a:r>
              <a:rPr lang="en-US" dirty="0" smtClean="0"/>
              <a:t> competitively inhibits XO and hence inhibits metabolism of </a:t>
            </a:r>
            <a:r>
              <a:rPr lang="en-US" b="1" dirty="0" smtClean="0">
                <a:solidFill>
                  <a:srgbClr val="FF0000"/>
                </a:solidFill>
              </a:rPr>
              <a:t>6-mercaptopurine</a:t>
            </a:r>
            <a:r>
              <a:rPr lang="en-US" dirty="0" smtClean="0"/>
              <a:t>. This enhances the chemotherapeutic and toxic actions of 6-MP (e.g. severe leucopenia) </a:t>
            </a:r>
          </a:p>
          <a:p>
            <a:pPr lvl="0"/>
            <a:r>
              <a:rPr lang="en-US" dirty="0" smtClean="0"/>
              <a:t>The dose of 6-MP should therefore be reduced by at least 50% in patients concurrently taking </a:t>
            </a:r>
            <a:r>
              <a:rPr lang="en-US" dirty="0" err="1" smtClean="0"/>
              <a:t>Allopuranol</a:t>
            </a:r>
            <a:endParaRPr lang="en-US" dirty="0" smtClean="0"/>
          </a:p>
          <a:p>
            <a:pPr lvl="0"/>
            <a:r>
              <a:rPr lang="en-US" b="1" dirty="0" err="1" smtClean="0"/>
              <a:t>Imidazole</a:t>
            </a:r>
            <a:r>
              <a:rPr lang="en-US" dirty="0" smtClean="0"/>
              <a:t> – containing drugs such as </a:t>
            </a:r>
            <a:r>
              <a:rPr lang="en-US" b="1" dirty="0" err="1" smtClean="0"/>
              <a:t>Cimetidine</a:t>
            </a:r>
            <a:r>
              <a:rPr lang="en-US" b="1" dirty="0" smtClean="0"/>
              <a:t> &amp;</a:t>
            </a:r>
            <a:r>
              <a:rPr lang="en-US" dirty="0" smtClean="0"/>
              <a:t> </a:t>
            </a:r>
            <a:r>
              <a:rPr lang="en-US" b="1" dirty="0" err="1" smtClean="0"/>
              <a:t>Ketoconazole</a:t>
            </a:r>
            <a:r>
              <a:rPr lang="en-US" dirty="0" smtClean="0"/>
              <a:t> bind tightly to the Fe</a:t>
            </a:r>
            <a:r>
              <a:rPr lang="en-US" baseline="30000" dirty="0" smtClean="0"/>
              <a:t>3+</a:t>
            </a:r>
            <a:r>
              <a:rPr lang="en-US" dirty="0" smtClean="0"/>
              <a:t> form of the </a:t>
            </a:r>
            <a:r>
              <a:rPr lang="en-US" dirty="0" err="1" smtClean="0"/>
              <a:t>heme</a:t>
            </a:r>
            <a:r>
              <a:rPr lang="en-US" dirty="0" smtClean="0"/>
              <a:t> iron of CYP3A4 and hence reduce the metabolism of endogenous substrates e.g. testosterone or other co-administered drugs through competitive inhibition</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324600"/>
          </a:xfrm>
        </p:spPr>
        <p:txBody>
          <a:bodyPr>
            <a:normAutofit fontScale="85000" lnSpcReduction="20000"/>
          </a:bodyPr>
          <a:lstStyle/>
          <a:p>
            <a:pPr lvl="0">
              <a:buNone/>
            </a:pPr>
            <a:r>
              <a:rPr lang="en-US" sz="4100" b="1" u="sng" dirty="0" smtClean="0"/>
              <a:t>2.Suicide Inhibition</a:t>
            </a:r>
          </a:p>
          <a:p>
            <a:pPr lvl="0"/>
            <a:r>
              <a:rPr lang="en-US" dirty="0" smtClean="0"/>
              <a:t>Some substrates or their reactive metabolites irreversibly inactivate the CYP enzymes by covalently interacting with its </a:t>
            </a:r>
            <a:r>
              <a:rPr lang="en-US" dirty="0" err="1" smtClean="0"/>
              <a:t>heme</a:t>
            </a:r>
            <a:r>
              <a:rPr lang="en-US" dirty="0" smtClean="0"/>
              <a:t> or protein moiety and hence destroying the enzyme.</a:t>
            </a:r>
          </a:p>
          <a:p>
            <a:pPr lvl="0"/>
            <a:r>
              <a:rPr lang="en-US" dirty="0" smtClean="0"/>
              <a:t>Suicide inhibitors include:-</a:t>
            </a:r>
          </a:p>
          <a:p>
            <a:pPr lvl="1">
              <a:buFont typeface="Wingdings" pitchFamily="2" charset="2"/>
              <a:buChar char="ü"/>
            </a:pPr>
            <a:r>
              <a:rPr lang="en-US" dirty="0" smtClean="0"/>
              <a:t>Certain steroids </a:t>
            </a:r>
            <a:r>
              <a:rPr lang="en-US" dirty="0" err="1" smtClean="0"/>
              <a:t>e.g</a:t>
            </a:r>
            <a:r>
              <a:rPr lang="en-US" dirty="0" smtClean="0"/>
              <a:t> </a:t>
            </a:r>
            <a:r>
              <a:rPr lang="en-US" b="1" dirty="0" err="1" smtClean="0">
                <a:solidFill>
                  <a:srgbClr val="FF0000"/>
                </a:solidFill>
              </a:rPr>
              <a:t>Ethinyl</a:t>
            </a:r>
            <a:r>
              <a:rPr lang="en-US" b="1" dirty="0" smtClean="0">
                <a:solidFill>
                  <a:srgbClr val="FF0000"/>
                </a:solidFill>
              </a:rPr>
              <a:t> </a:t>
            </a:r>
            <a:r>
              <a:rPr lang="en-US" b="1" dirty="0" err="1" smtClean="0">
                <a:solidFill>
                  <a:srgbClr val="FF0000"/>
                </a:solidFill>
              </a:rPr>
              <a:t>estradiol</a:t>
            </a:r>
            <a:r>
              <a:rPr lang="en-US" b="1" dirty="0" smtClean="0"/>
              <a:t>, </a:t>
            </a:r>
            <a:r>
              <a:rPr lang="en-US" b="1" dirty="0" err="1" smtClean="0">
                <a:solidFill>
                  <a:srgbClr val="FF0000"/>
                </a:solidFill>
              </a:rPr>
              <a:t>Norethindrone</a:t>
            </a:r>
            <a:r>
              <a:rPr lang="en-US" b="1" dirty="0" smtClean="0"/>
              <a:t> &amp; </a:t>
            </a:r>
            <a:r>
              <a:rPr lang="en-US" b="1" dirty="0" err="1" smtClean="0">
                <a:solidFill>
                  <a:srgbClr val="FF0000"/>
                </a:solidFill>
              </a:rPr>
              <a:t>Spironolactone</a:t>
            </a:r>
            <a:endParaRPr lang="en-US" dirty="0" smtClean="0"/>
          </a:p>
          <a:p>
            <a:pPr lvl="1">
              <a:lnSpc>
                <a:spcPct val="90000"/>
              </a:lnSpc>
              <a:buFont typeface="Wingdings" pitchFamily="2" charset="2"/>
              <a:buChar char="ü"/>
            </a:pPr>
            <a:r>
              <a:rPr lang="en-US" dirty="0" smtClean="0"/>
              <a:t>Some barbiturates </a:t>
            </a:r>
            <a:r>
              <a:rPr lang="en-US" dirty="0" err="1" smtClean="0"/>
              <a:t>e.g</a:t>
            </a:r>
            <a:r>
              <a:rPr lang="en-US" dirty="0" smtClean="0"/>
              <a:t> </a:t>
            </a:r>
            <a:r>
              <a:rPr lang="en-US" b="1" dirty="0" err="1" smtClean="0">
                <a:solidFill>
                  <a:srgbClr val="FF0000"/>
                </a:solidFill>
              </a:rPr>
              <a:t>secobarbital</a:t>
            </a:r>
            <a:r>
              <a:rPr lang="en-US" b="1" dirty="0" smtClean="0"/>
              <a:t> </a:t>
            </a:r>
            <a:r>
              <a:rPr lang="en-US" dirty="0" smtClean="0"/>
              <a:t>&amp; </a:t>
            </a:r>
            <a:r>
              <a:rPr lang="en-US" b="1" dirty="0" err="1" smtClean="0">
                <a:solidFill>
                  <a:srgbClr val="FF0000"/>
                </a:solidFill>
              </a:rPr>
              <a:t>allobarbital</a:t>
            </a:r>
            <a:endParaRPr lang="en-US" b="1" dirty="0" smtClean="0">
              <a:solidFill>
                <a:srgbClr val="FF0000"/>
              </a:solidFill>
            </a:endParaRPr>
          </a:p>
          <a:p>
            <a:pPr lvl="1">
              <a:lnSpc>
                <a:spcPct val="90000"/>
              </a:lnSpc>
              <a:buFont typeface="Wingdings" pitchFamily="2" charset="2"/>
              <a:buChar char="ü"/>
            </a:pPr>
            <a:r>
              <a:rPr lang="en-US" b="1" dirty="0" err="1" smtClean="0">
                <a:solidFill>
                  <a:srgbClr val="FF0000"/>
                </a:solidFill>
              </a:rPr>
              <a:t>Fluroxene</a:t>
            </a:r>
            <a:endParaRPr lang="en-US" b="1" dirty="0" smtClean="0">
              <a:solidFill>
                <a:srgbClr val="FF0000"/>
              </a:solidFill>
            </a:endParaRPr>
          </a:p>
          <a:p>
            <a:pPr lvl="1">
              <a:lnSpc>
                <a:spcPct val="90000"/>
              </a:lnSpc>
              <a:buFont typeface="Wingdings" pitchFamily="2" charset="2"/>
              <a:buChar char="ü"/>
            </a:pPr>
            <a:r>
              <a:rPr lang="en-US" b="1" dirty="0" smtClean="0">
                <a:solidFill>
                  <a:srgbClr val="FF0000"/>
                </a:solidFill>
              </a:rPr>
              <a:t>Carbon disulfide</a:t>
            </a:r>
          </a:p>
          <a:p>
            <a:pPr lvl="1">
              <a:lnSpc>
                <a:spcPct val="90000"/>
              </a:lnSpc>
              <a:buFont typeface="Wingdings" pitchFamily="2" charset="2"/>
              <a:buChar char="ü"/>
            </a:pPr>
            <a:r>
              <a:rPr lang="en-US" b="1" dirty="0" err="1" smtClean="0">
                <a:solidFill>
                  <a:srgbClr val="FF0000"/>
                </a:solidFill>
              </a:rPr>
              <a:t>Furanocoumarins</a:t>
            </a:r>
            <a:r>
              <a:rPr lang="en-US" b="1" dirty="0" smtClean="0"/>
              <a:t> </a:t>
            </a:r>
            <a:r>
              <a:rPr lang="en-US" dirty="0" smtClean="0"/>
              <a:t>(present of grapefruit juice)</a:t>
            </a:r>
          </a:p>
          <a:p>
            <a:pPr lvl="1">
              <a:lnSpc>
                <a:spcPct val="90000"/>
              </a:lnSpc>
              <a:buFont typeface="Wingdings" pitchFamily="2" charset="2"/>
              <a:buChar char="ü"/>
            </a:pPr>
            <a:r>
              <a:rPr lang="en-US" b="1" dirty="0" smtClean="0">
                <a:solidFill>
                  <a:srgbClr val="FF0000"/>
                </a:solidFill>
              </a:rPr>
              <a:t>Phencyclidine </a:t>
            </a:r>
            <a:r>
              <a:rPr lang="en-US" dirty="0" smtClean="0"/>
              <a:t>(general </a:t>
            </a:r>
            <a:r>
              <a:rPr lang="en-US" dirty="0" err="1" smtClean="0"/>
              <a:t>anaesthetic</a:t>
            </a:r>
            <a:r>
              <a:rPr lang="en-US" dirty="0" smtClean="0"/>
              <a:t>)</a:t>
            </a:r>
          </a:p>
          <a:p>
            <a:pPr lvl="1">
              <a:lnSpc>
                <a:spcPct val="90000"/>
              </a:lnSpc>
              <a:buFont typeface="Wingdings" pitchFamily="2" charset="2"/>
              <a:buChar char="ü"/>
            </a:pPr>
            <a:r>
              <a:rPr lang="en-US" b="1" dirty="0" err="1" smtClean="0">
                <a:solidFill>
                  <a:srgbClr val="FF0000"/>
                </a:solidFill>
              </a:rPr>
              <a:t>Allopurinol</a:t>
            </a:r>
            <a:endParaRPr lang="en-US" b="1" dirty="0" smtClean="0">
              <a:solidFill>
                <a:srgbClr val="FF0000"/>
              </a:solidFill>
            </a:endParaRPr>
          </a:p>
          <a:p>
            <a:pPr lvl="1">
              <a:lnSpc>
                <a:spcPct val="90000"/>
              </a:lnSpc>
              <a:buFont typeface="Wingdings" pitchFamily="2" charset="2"/>
              <a:buChar char="ü"/>
            </a:pPr>
            <a:r>
              <a:rPr lang="en-US" b="1" dirty="0" err="1" smtClean="0">
                <a:solidFill>
                  <a:srgbClr val="FF0000"/>
                </a:solidFill>
              </a:rPr>
              <a:t>Propylthiouracil</a:t>
            </a:r>
            <a:r>
              <a:rPr lang="en-US" dirty="0" smtClean="0">
                <a:solidFill>
                  <a:srgbClr val="FF0000"/>
                </a:solidFill>
              </a:rPr>
              <a:t> </a:t>
            </a:r>
            <a:r>
              <a:rPr lang="en-US" dirty="0" smtClean="0"/>
              <a:t>(</a:t>
            </a:r>
            <a:r>
              <a:rPr lang="en-US" dirty="0" err="1" smtClean="0"/>
              <a:t>antithyroid</a:t>
            </a:r>
            <a:r>
              <a:rPr lang="en-US" dirty="0" smtClean="0"/>
              <a:t> drug) </a:t>
            </a:r>
          </a:p>
          <a:p>
            <a:pPr lvl="1">
              <a:lnSpc>
                <a:spcPct val="90000"/>
              </a:lnSpc>
              <a:buFont typeface="Wingdings" pitchFamily="2" charset="2"/>
              <a:buChar char="ü"/>
            </a:pPr>
            <a:r>
              <a:rPr lang="en-US" dirty="0" smtClean="0"/>
              <a:t>Some </a:t>
            </a:r>
            <a:r>
              <a:rPr lang="en-US" dirty="0" err="1" smtClean="0"/>
              <a:t>antiplatelet</a:t>
            </a:r>
            <a:r>
              <a:rPr lang="en-US" dirty="0" smtClean="0"/>
              <a:t> drugs </a:t>
            </a:r>
            <a:r>
              <a:rPr lang="en-US" dirty="0" err="1" smtClean="0"/>
              <a:t>e.g</a:t>
            </a:r>
            <a:r>
              <a:rPr lang="en-US" dirty="0" smtClean="0"/>
              <a:t> </a:t>
            </a:r>
            <a:r>
              <a:rPr lang="en-US" b="1" dirty="0" err="1" smtClean="0">
                <a:solidFill>
                  <a:srgbClr val="FF0000"/>
                </a:solidFill>
              </a:rPr>
              <a:t>clopidogrel</a:t>
            </a:r>
            <a:r>
              <a:rPr lang="en-US" b="1" dirty="0" smtClean="0"/>
              <a:t> &amp;</a:t>
            </a:r>
            <a:r>
              <a:rPr lang="en-US" dirty="0" smtClean="0"/>
              <a:t> </a:t>
            </a:r>
            <a:r>
              <a:rPr lang="en-US" b="1" dirty="0" err="1" smtClean="0">
                <a:solidFill>
                  <a:srgbClr val="FF0000"/>
                </a:solidFill>
              </a:rPr>
              <a:t>ticlopidine</a:t>
            </a:r>
            <a:endParaRPr lang="en-US" b="1" dirty="0" smtClean="0">
              <a:solidFill>
                <a:srgbClr val="FF0000"/>
              </a:solidFill>
            </a:endParaRPr>
          </a:p>
          <a:p>
            <a:pPr lvl="1">
              <a:lnSpc>
                <a:spcPct val="90000"/>
              </a:lnSpc>
              <a:buFont typeface="Wingdings" pitchFamily="2" charset="2"/>
              <a:buChar char="ü"/>
            </a:pPr>
            <a:r>
              <a:rPr lang="en-US" dirty="0" smtClean="0"/>
              <a:t>HIV protease inhibitors </a:t>
            </a:r>
            <a:r>
              <a:rPr lang="en-US" dirty="0" err="1" smtClean="0"/>
              <a:t>e.g</a:t>
            </a:r>
            <a:r>
              <a:rPr lang="en-US" dirty="0" smtClean="0"/>
              <a:t> </a:t>
            </a:r>
            <a:r>
              <a:rPr lang="en-US" b="1" dirty="0" err="1" smtClean="0">
                <a:solidFill>
                  <a:srgbClr val="FF0000"/>
                </a:solidFill>
              </a:rPr>
              <a:t>ritonavir</a:t>
            </a:r>
            <a:endParaRPr lang="en-US" b="1" dirty="0" smtClean="0">
              <a:solidFill>
                <a:srgbClr val="FF0000"/>
              </a:solidFill>
            </a:endParaRPr>
          </a:p>
          <a:p>
            <a:pPr lvl="1"/>
            <a:endParaRPr lang="en-US" dirty="0" smtClean="0"/>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458200" cy="6248400"/>
          </a:xfrm>
        </p:spPr>
        <p:txBody>
          <a:bodyPr>
            <a:normAutofit lnSpcReduction="10000"/>
          </a:bodyPr>
          <a:lstStyle/>
          <a:p>
            <a:pPr marL="660400" indent="-660400">
              <a:lnSpc>
                <a:spcPct val="90000"/>
              </a:lnSpc>
              <a:buNone/>
            </a:pPr>
            <a:r>
              <a:rPr lang="en-US" b="1" u="sng" dirty="0" smtClean="0"/>
              <a:t>( 3)Other metabolically activated drugs</a:t>
            </a:r>
            <a:r>
              <a:rPr lang="en-US" dirty="0" smtClean="0"/>
              <a:t> whose CYP inactivation mechanism is not fully understood include:-</a:t>
            </a:r>
          </a:p>
          <a:p>
            <a:pPr marL="1409700" lvl="2" indent="-495300">
              <a:lnSpc>
                <a:spcPct val="90000"/>
              </a:lnSpc>
              <a:buFontTx/>
              <a:buChar char="-"/>
            </a:pPr>
            <a:r>
              <a:rPr lang="en-US" sz="3200" b="1" dirty="0" err="1" smtClean="0">
                <a:solidFill>
                  <a:srgbClr val="FF0000"/>
                </a:solidFill>
              </a:rPr>
              <a:t>Mifepristone</a:t>
            </a:r>
            <a:r>
              <a:rPr lang="en-US" sz="3200" dirty="0" smtClean="0"/>
              <a:t> (progesterone receptor antagonist)</a:t>
            </a:r>
          </a:p>
          <a:p>
            <a:pPr marL="1409700" lvl="2" indent="-495300">
              <a:lnSpc>
                <a:spcPct val="90000"/>
              </a:lnSpc>
              <a:buFontTx/>
              <a:buChar char="-"/>
            </a:pPr>
            <a:r>
              <a:rPr lang="en-US" sz="3200" b="1" dirty="0" err="1" smtClean="0">
                <a:solidFill>
                  <a:srgbClr val="FF0000"/>
                </a:solidFill>
              </a:rPr>
              <a:t>Troglitazone</a:t>
            </a:r>
            <a:r>
              <a:rPr lang="en-US" sz="3200" dirty="0" smtClean="0"/>
              <a:t> (oral </a:t>
            </a:r>
            <a:r>
              <a:rPr lang="en-US" sz="3200" dirty="0" err="1" smtClean="0"/>
              <a:t>antidiabetic</a:t>
            </a:r>
            <a:r>
              <a:rPr lang="en-US" sz="3200" dirty="0" smtClean="0"/>
              <a:t> drug)</a:t>
            </a:r>
          </a:p>
          <a:p>
            <a:pPr marL="1409700" lvl="2" indent="-495300">
              <a:lnSpc>
                <a:spcPct val="90000"/>
              </a:lnSpc>
              <a:buFontTx/>
              <a:buChar char="-"/>
            </a:pPr>
            <a:r>
              <a:rPr lang="en-US" sz="3200" b="1" dirty="0" err="1" smtClean="0">
                <a:solidFill>
                  <a:srgbClr val="FF0000"/>
                </a:solidFill>
              </a:rPr>
              <a:t>Raloxifene</a:t>
            </a:r>
            <a:r>
              <a:rPr lang="en-US" sz="3200" b="1" dirty="0" smtClean="0">
                <a:solidFill>
                  <a:srgbClr val="FF0000"/>
                </a:solidFill>
              </a:rPr>
              <a:t>/</a:t>
            </a:r>
            <a:r>
              <a:rPr lang="en-US" sz="3200" b="1" dirty="0" err="1" smtClean="0">
                <a:solidFill>
                  <a:srgbClr val="FF0000"/>
                </a:solidFill>
              </a:rPr>
              <a:t>Tamoxifen</a:t>
            </a:r>
            <a:r>
              <a:rPr lang="en-US" sz="3200" b="1" dirty="0" smtClean="0"/>
              <a:t> </a:t>
            </a:r>
            <a:r>
              <a:rPr lang="en-US" sz="3200" dirty="0" smtClean="0"/>
              <a:t>(estrogen inhibitors)</a:t>
            </a:r>
          </a:p>
          <a:p>
            <a:pPr marL="660400" indent="-660400">
              <a:lnSpc>
                <a:spcPct val="90000"/>
              </a:lnSpc>
              <a:buNone/>
            </a:pPr>
            <a:r>
              <a:rPr lang="en-US" b="1" u="sng" dirty="0" smtClean="0"/>
              <a:t>(4 )Depletion of cofactors</a:t>
            </a:r>
            <a:r>
              <a:rPr lang="en-US" dirty="0" smtClean="0"/>
              <a:t> is a common mechanism of inhibition of some phase II enzymes</a:t>
            </a:r>
          </a:p>
          <a:p>
            <a:r>
              <a:rPr lang="en-US" dirty="0" smtClean="0"/>
              <a:t>A few common enzyme inhibitors and the drugs whose metabolism is inhibited are listed in </a:t>
            </a:r>
            <a:r>
              <a:rPr lang="en-US" b="1" dirty="0" smtClean="0"/>
              <a:t>tables 4-2 &amp; 4-6 Katz 10th </a:t>
            </a:r>
            <a:r>
              <a:rPr lang="en-US" b="1" dirty="0" err="1" smtClean="0"/>
              <a:t>ed</a:t>
            </a:r>
            <a:endParaRPr lang="en-US" dirty="0" smtClean="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0"/>
          <a:ext cx="9144000" cy="6115755"/>
        </p:xfrm>
        <a:graphic>
          <a:graphicData uri="http://schemas.openxmlformats.org/drawingml/2006/table">
            <a:tbl>
              <a:tblPr firstRow="1" bandRow="1">
                <a:tableStyleId>{775DCB02-9BB8-47FD-8907-85C794F793BA}</a:tableStyleId>
              </a:tblPr>
              <a:tblGrid>
                <a:gridCol w="609600"/>
                <a:gridCol w="4648200"/>
                <a:gridCol w="1981200"/>
                <a:gridCol w="1905000"/>
              </a:tblGrid>
              <a:tr h="465277">
                <a:tc gridSpan="4">
                  <a:txBody>
                    <a:bodyPr/>
                    <a:lstStyle/>
                    <a:p>
                      <a:r>
                        <a:rPr lang="en-US" sz="1600" dirty="0" smtClean="0"/>
                        <a:t>Human </a:t>
                      </a:r>
                      <a:r>
                        <a:rPr lang="en-US" sz="1600" dirty="0"/>
                        <a:t>Liver P450s (CYPs), and Some of the Drugs Metabolized (Substrates), Inducers, and Selective Inhibitors</a:t>
                      </a:r>
                      <a:r>
                        <a:rPr lang="en-US" sz="1600" dirty="0" smtClean="0"/>
                        <a:t>.</a:t>
                      </a:r>
                      <a:endParaRPr lang="en-US" sz="1600" dirty="0"/>
                    </a:p>
                  </a:txBody>
                  <a:tcPr marL="299" marR="299" marT="299" marB="299"/>
                </a:tc>
                <a:tc hMerge="1">
                  <a:txBody>
                    <a:bodyPr/>
                    <a:lstStyle/>
                    <a:p>
                      <a:endParaRPr lang="en-US" sz="900" dirty="0"/>
                    </a:p>
                  </a:txBody>
                  <a:tcPr marL="957" marR="957" marT="479" marB="479">
                    <a:lnL w="9525" cap="flat" cmpd="sng" algn="ctr">
                      <a:solidFill>
                        <a:srgbClr val="666666"/>
                      </a:solidFill>
                      <a:prstDash val="solid"/>
                      <a:round/>
                      <a:headEnd type="none" w="med" len="med"/>
                      <a:tailEnd type="none" w="med" len="med"/>
                    </a:lnL>
                  </a:tcPr>
                </a:tc>
                <a:tc hMerge="1">
                  <a:txBody>
                    <a:bodyPr/>
                    <a:lstStyle/>
                    <a:p>
                      <a:endParaRPr lang="en-US" sz="900" dirty="0"/>
                    </a:p>
                  </a:txBody>
                  <a:tcPr marL="957" marR="957" marT="479" marB="479"/>
                </a:tc>
                <a:tc hMerge="1">
                  <a:txBody>
                    <a:bodyPr/>
                    <a:lstStyle/>
                    <a:p>
                      <a:endParaRPr lang="en-US" sz="900" dirty="0"/>
                    </a:p>
                  </a:txBody>
                  <a:tcPr marL="957" marR="957" marT="479" marB="479"/>
                </a:tc>
              </a:tr>
              <a:tr h="233197">
                <a:tc>
                  <a:txBody>
                    <a:bodyPr/>
                    <a:lstStyle/>
                    <a:p>
                      <a:pPr algn="l"/>
                      <a:r>
                        <a:rPr lang="en-US" sz="1600" dirty="0"/>
                        <a:t>CYP</a:t>
                      </a:r>
                    </a:p>
                  </a:txBody>
                  <a:tcPr marL="299" marR="299" marT="299" marB="299"/>
                </a:tc>
                <a:tc>
                  <a:txBody>
                    <a:bodyPr/>
                    <a:lstStyle/>
                    <a:p>
                      <a:pPr algn="l"/>
                      <a:r>
                        <a:rPr lang="en-US" sz="1600" dirty="0"/>
                        <a:t>Substrates</a:t>
                      </a:r>
                    </a:p>
                  </a:txBody>
                  <a:tcPr marL="299" marR="299" marT="299" marB="299"/>
                </a:tc>
                <a:tc>
                  <a:txBody>
                    <a:bodyPr/>
                    <a:lstStyle/>
                    <a:p>
                      <a:pPr algn="l"/>
                      <a:r>
                        <a:rPr lang="en-US" sz="1600" dirty="0"/>
                        <a:t>Inducers</a:t>
                      </a:r>
                    </a:p>
                  </a:txBody>
                  <a:tcPr marL="299" marR="299" marT="299" marB="299"/>
                </a:tc>
                <a:tc>
                  <a:txBody>
                    <a:bodyPr/>
                    <a:lstStyle/>
                    <a:p>
                      <a:pPr algn="l"/>
                      <a:r>
                        <a:rPr lang="en-US" sz="1600" dirty="0"/>
                        <a:t>Inhibitors</a:t>
                      </a:r>
                    </a:p>
                  </a:txBody>
                  <a:tcPr marL="299" marR="299" marT="299" marB="299"/>
                </a:tc>
              </a:tr>
              <a:tr h="930048">
                <a:tc>
                  <a:txBody>
                    <a:bodyPr/>
                    <a:lstStyle/>
                    <a:p>
                      <a:pPr algn="l"/>
                      <a:r>
                        <a:rPr lang="en-US" sz="1600" dirty="0"/>
                        <a:t>1A2 </a:t>
                      </a:r>
                    </a:p>
                  </a:txBody>
                  <a:tcPr marL="299" marR="299" marT="299" marB="299"/>
                </a:tc>
                <a:tc>
                  <a:txBody>
                    <a:bodyPr/>
                    <a:lstStyle/>
                    <a:p>
                      <a:pPr algn="l"/>
                      <a:r>
                        <a:rPr lang="en-US" sz="1600"/>
                        <a:t>Acetaminophen, antipyrine, caffeine, clomipramine, phenacetin, tacrine, tamoxifen, theophylline, warfarin</a:t>
                      </a:r>
                    </a:p>
                  </a:txBody>
                  <a:tcPr marL="299" marR="299" marT="299" marB="299"/>
                </a:tc>
                <a:tc>
                  <a:txBody>
                    <a:bodyPr/>
                    <a:lstStyle/>
                    <a:p>
                      <a:pPr algn="l"/>
                      <a:r>
                        <a:rPr lang="en-US" sz="1600"/>
                        <a:t>Smoking, charcoal-broiled foods, cruciferous vegetables, omeprazole</a:t>
                      </a:r>
                    </a:p>
                  </a:txBody>
                  <a:tcPr marL="299" marR="299" marT="299" marB="299"/>
                </a:tc>
                <a:tc>
                  <a:txBody>
                    <a:bodyPr/>
                    <a:lstStyle/>
                    <a:p>
                      <a:pPr algn="l"/>
                      <a:r>
                        <a:rPr lang="en-US" sz="1600"/>
                        <a:t>Galangin, furafylline, fluvoxamine</a:t>
                      </a:r>
                    </a:p>
                  </a:txBody>
                  <a:tcPr marL="299" marR="299" marT="299" marB="299"/>
                </a:tc>
              </a:tr>
              <a:tr h="697663">
                <a:tc>
                  <a:txBody>
                    <a:bodyPr/>
                    <a:lstStyle/>
                    <a:p>
                      <a:pPr algn="l"/>
                      <a:r>
                        <a:rPr lang="en-US" sz="1600"/>
                        <a:t>2A6 </a:t>
                      </a:r>
                    </a:p>
                  </a:txBody>
                  <a:tcPr marL="299" marR="299" marT="299" marB="299"/>
                </a:tc>
                <a:tc>
                  <a:txBody>
                    <a:bodyPr/>
                    <a:lstStyle/>
                    <a:p>
                      <a:pPr algn="l"/>
                      <a:r>
                        <a:rPr lang="en-US" sz="1600" dirty="0" err="1"/>
                        <a:t>Coumarin</a:t>
                      </a:r>
                      <a:r>
                        <a:rPr lang="en-US" sz="1600" dirty="0"/>
                        <a:t>, tobacco nitrosamines, nicotine (to </a:t>
                      </a:r>
                      <a:r>
                        <a:rPr lang="en-US" sz="1600" dirty="0" err="1"/>
                        <a:t>cotinine</a:t>
                      </a:r>
                      <a:r>
                        <a:rPr lang="en-US" sz="1600" dirty="0"/>
                        <a:t> and 2'-hydroxynicotine)</a:t>
                      </a:r>
                    </a:p>
                  </a:txBody>
                  <a:tcPr marL="299" marR="299" marT="299" marB="299"/>
                </a:tc>
                <a:tc>
                  <a:txBody>
                    <a:bodyPr/>
                    <a:lstStyle/>
                    <a:p>
                      <a:pPr algn="l"/>
                      <a:r>
                        <a:rPr lang="en-US" sz="1600"/>
                        <a:t>Rifampin, phenobarbital</a:t>
                      </a:r>
                    </a:p>
                  </a:txBody>
                  <a:tcPr marL="299" marR="299" marT="299" marB="299"/>
                </a:tc>
                <a:tc>
                  <a:txBody>
                    <a:bodyPr/>
                    <a:lstStyle/>
                    <a:p>
                      <a:pPr algn="l"/>
                      <a:r>
                        <a:rPr lang="en-US" sz="1600"/>
                        <a:t>Tranylcypromine, menthofuran, methoxsalen</a:t>
                      </a:r>
                    </a:p>
                  </a:txBody>
                  <a:tcPr marL="299" marR="299" marT="299" marB="299"/>
                </a:tc>
              </a:tr>
              <a:tr h="1162433">
                <a:tc>
                  <a:txBody>
                    <a:bodyPr/>
                    <a:lstStyle/>
                    <a:p>
                      <a:pPr algn="l"/>
                      <a:r>
                        <a:rPr lang="en-US" sz="1600"/>
                        <a:t>2B6 </a:t>
                      </a:r>
                    </a:p>
                  </a:txBody>
                  <a:tcPr marL="299" marR="299" marT="299" marB="299"/>
                </a:tc>
                <a:tc>
                  <a:txBody>
                    <a:bodyPr/>
                    <a:lstStyle/>
                    <a:p>
                      <a:pPr algn="l"/>
                      <a:r>
                        <a:rPr lang="en-US" sz="1600" dirty="0" err="1"/>
                        <a:t>Artemisinin</a:t>
                      </a:r>
                      <a:r>
                        <a:rPr lang="en-US" sz="1600" dirty="0"/>
                        <a:t>, </a:t>
                      </a:r>
                      <a:r>
                        <a:rPr lang="en-US" sz="1600" dirty="0" err="1"/>
                        <a:t>bupropion</a:t>
                      </a:r>
                      <a:r>
                        <a:rPr lang="en-US" sz="1600" dirty="0"/>
                        <a:t>, </a:t>
                      </a:r>
                      <a:r>
                        <a:rPr lang="en-US" sz="1600" dirty="0" err="1"/>
                        <a:t>cyclophosphamide</a:t>
                      </a:r>
                      <a:r>
                        <a:rPr lang="en-US" sz="1600" dirty="0"/>
                        <a:t>, </a:t>
                      </a:r>
                      <a:r>
                        <a:rPr lang="en-US" sz="1600" dirty="0" err="1"/>
                        <a:t>efavirenz</a:t>
                      </a:r>
                      <a:r>
                        <a:rPr lang="en-US" sz="1600" dirty="0"/>
                        <a:t>, </a:t>
                      </a:r>
                      <a:r>
                        <a:rPr lang="en-US" sz="1600" dirty="0" err="1"/>
                        <a:t>ifosfamide</a:t>
                      </a:r>
                      <a:r>
                        <a:rPr lang="en-US" sz="1600" dirty="0"/>
                        <a:t>, </a:t>
                      </a:r>
                      <a:r>
                        <a:rPr lang="en-US" sz="1600" dirty="0" err="1"/>
                        <a:t>ketamine</a:t>
                      </a:r>
                      <a:r>
                        <a:rPr lang="en-US" sz="1600" dirty="0"/>
                        <a:t>, S-</a:t>
                      </a:r>
                      <a:r>
                        <a:rPr lang="en-US" sz="1600" dirty="0" err="1"/>
                        <a:t>mephobarbital</a:t>
                      </a:r>
                      <a:r>
                        <a:rPr lang="en-US" sz="1600" dirty="0"/>
                        <a:t>, S-</a:t>
                      </a:r>
                      <a:r>
                        <a:rPr lang="en-US" sz="1600" dirty="0" err="1"/>
                        <a:t>mephenytoin</a:t>
                      </a:r>
                      <a:r>
                        <a:rPr lang="en-US" sz="1600" dirty="0"/>
                        <a:t> (N-</a:t>
                      </a:r>
                      <a:r>
                        <a:rPr lang="en-US" sz="1600" dirty="0" err="1"/>
                        <a:t>demethylation</a:t>
                      </a:r>
                      <a:r>
                        <a:rPr lang="en-US" sz="1600" dirty="0"/>
                        <a:t> to </a:t>
                      </a:r>
                      <a:r>
                        <a:rPr lang="en-US" sz="1600" dirty="0" err="1"/>
                        <a:t>nirvanol</a:t>
                      </a:r>
                      <a:r>
                        <a:rPr lang="en-US" sz="1600" dirty="0"/>
                        <a:t>), methadone, </a:t>
                      </a:r>
                      <a:r>
                        <a:rPr lang="en-US" sz="1600" dirty="0" err="1"/>
                        <a:t>nevirapine</a:t>
                      </a:r>
                      <a:r>
                        <a:rPr lang="en-US" sz="1600" dirty="0"/>
                        <a:t>, </a:t>
                      </a:r>
                      <a:r>
                        <a:rPr lang="en-US" sz="1600" dirty="0" err="1"/>
                        <a:t>propofol</a:t>
                      </a:r>
                      <a:r>
                        <a:rPr lang="en-US" sz="1600" dirty="0"/>
                        <a:t>, </a:t>
                      </a:r>
                      <a:r>
                        <a:rPr lang="en-US" sz="1600" dirty="0" err="1"/>
                        <a:t>selegiline</a:t>
                      </a:r>
                      <a:r>
                        <a:rPr lang="en-US" sz="1600" dirty="0"/>
                        <a:t>, </a:t>
                      </a:r>
                      <a:r>
                        <a:rPr lang="en-US" sz="1600" dirty="0" err="1"/>
                        <a:t>sertraline</a:t>
                      </a:r>
                      <a:r>
                        <a:rPr lang="en-US" sz="1600" dirty="0"/>
                        <a:t>, </a:t>
                      </a:r>
                      <a:r>
                        <a:rPr lang="en-US" sz="1600" dirty="0" err="1"/>
                        <a:t>ticlopidine</a:t>
                      </a:r>
                      <a:endParaRPr lang="en-US" sz="1600" dirty="0"/>
                    </a:p>
                  </a:txBody>
                  <a:tcPr marL="299" marR="299" marT="299" marB="299"/>
                </a:tc>
                <a:tc>
                  <a:txBody>
                    <a:bodyPr/>
                    <a:lstStyle/>
                    <a:p>
                      <a:pPr algn="l"/>
                      <a:r>
                        <a:rPr lang="en-US" sz="1600"/>
                        <a:t>Phenobarbital, cyclophosphamide</a:t>
                      </a:r>
                    </a:p>
                  </a:txBody>
                  <a:tcPr marL="299" marR="299" marT="299" marB="299"/>
                </a:tc>
                <a:tc>
                  <a:txBody>
                    <a:bodyPr/>
                    <a:lstStyle/>
                    <a:p>
                      <a:pPr algn="l"/>
                      <a:r>
                        <a:rPr lang="en-US" sz="1600" dirty="0" err="1"/>
                        <a:t>Ticlopidine</a:t>
                      </a:r>
                      <a:r>
                        <a:rPr lang="en-US" sz="1600" dirty="0"/>
                        <a:t>, </a:t>
                      </a:r>
                      <a:r>
                        <a:rPr lang="en-US" sz="1600" dirty="0" err="1"/>
                        <a:t>clopidogrel</a:t>
                      </a:r>
                      <a:endParaRPr lang="en-US" sz="1600" dirty="0"/>
                    </a:p>
                  </a:txBody>
                  <a:tcPr marL="299" marR="299" marT="299" marB="299"/>
                </a:tc>
              </a:tr>
              <a:tr h="232892">
                <a:tc>
                  <a:txBody>
                    <a:bodyPr/>
                    <a:lstStyle/>
                    <a:p>
                      <a:pPr algn="l"/>
                      <a:r>
                        <a:rPr lang="en-US" sz="1600"/>
                        <a:t>2C8 </a:t>
                      </a:r>
                    </a:p>
                  </a:txBody>
                  <a:tcPr marL="299" marR="299" marT="299" marB="299"/>
                </a:tc>
                <a:tc>
                  <a:txBody>
                    <a:bodyPr/>
                    <a:lstStyle/>
                    <a:p>
                      <a:pPr algn="l"/>
                      <a:r>
                        <a:rPr lang="en-US" sz="1600"/>
                        <a:t>Taxol, all-trans-retinoic acid</a:t>
                      </a:r>
                    </a:p>
                  </a:txBody>
                  <a:tcPr marL="299" marR="299" marT="299" marB="299"/>
                </a:tc>
                <a:tc>
                  <a:txBody>
                    <a:bodyPr/>
                    <a:lstStyle/>
                    <a:p>
                      <a:pPr algn="l"/>
                      <a:r>
                        <a:rPr lang="en-US" sz="1600"/>
                        <a:t>Rifampin, barbiturates</a:t>
                      </a:r>
                    </a:p>
                  </a:txBody>
                  <a:tcPr marL="299" marR="299" marT="299" marB="299"/>
                </a:tc>
                <a:tc>
                  <a:txBody>
                    <a:bodyPr/>
                    <a:lstStyle/>
                    <a:p>
                      <a:pPr algn="l"/>
                      <a:r>
                        <a:rPr lang="en-US" sz="1600"/>
                        <a:t>Trimethoprim</a:t>
                      </a:r>
                    </a:p>
                  </a:txBody>
                  <a:tcPr marL="299" marR="299" marT="299" marB="299"/>
                </a:tc>
              </a:tr>
              <a:tr h="697663">
                <a:tc>
                  <a:txBody>
                    <a:bodyPr/>
                    <a:lstStyle/>
                    <a:p>
                      <a:pPr algn="l"/>
                      <a:r>
                        <a:rPr lang="en-US" sz="1600" dirty="0"/>
                        <a:t>2C9 </a:t>
                      </a:r>
                    </a:p>
                  </a:txBody>
                  <a:tcPr marL="299" marR="299" marT="299" marB="299"/>
                </a:tc>
                <a:tc>
                  <a:txBody>
                    <a:bodyPr/>
                    <a:lstStyle/>
                    <a:p>
                      <a:pPr algn="l"/>
                      <a:r>
                        <a:rPr lang="en-US" sz="1600" dirty="0" err="1"/>
                        <a:t>Celecoxib</a:t>
                      </a:r>
                      <a:r>
                        <a:rPr lang="en-US" sz="1600" dirty="0"/>
                        <a:t>, </a:t>
                      </a:r>
                      <a:r>
                        <a:rPr lang="en-US" sz="1600" dirty="0" err="1"/>
                        <a:t>flurbiprofen</a:t>
                      </a:r>
                      <a:r>
                        <a:rPr lang="en-US" sz="1600" dirty="0"/>
                        <a:t>, </a:t>
                      </a:r>
                      <a:r>
                        <a:rPr lang="en-US" sz="1600" dirty="0" err="1"/>
                        <a:t>hexobarbital</a:t>
                      </a:r>
                      <a:r>
                        <a:rPr lang="en-US" sz="1600" dirty="0"/>
                        <a:t>, ibuprofen, </a:t>
                      </a:r>
                      <a:r>
                        <a:rPr lang="en-US" sz="1600" dirty="0" err="1"/>
                        <a:t>losartan</a:t>
                      </a:r>
                      <a:r>
                        <a:rPr lang="en-US" sz="1600" dirty="0"/>
                        <a:t>, </a:t>
                      </a:r>
                      <a:r>
                        <a:rPr lang="en-US" sz="1600" dirty="0" err="1"/>
                        <a:t>phenytoin</a:t>
                      </a:r>
                      <a:r>
                        <a:rPr lang="en-US" sz="1600" dirty="0"/>
                        <a:t>, </a:t>
                      </a:r>
                      <a:r>
                        <a:rPr lang="en-US" sz="1600" dirty="0" err="1"/>
                        <a:t>tolbutamide</a:t>
                      </a:r>
                      <a:r>
                        <a:rPr lang="en-US" sz="1600" dirty="0"/>
                        <a:t>, </a:t>
                      </a:r>
                      <a:r>
                        <a:rPr lang="en-US" sz="1600" dirty="0" err="1"/>
                        <a:t>trimethadione</a:t>
                      </a:r>
                      <a:r>
                        <a:rPr lang="en-US" sz="1600" dirty="0"/>
                        <a:t>, </a:t>
                      </a:r>
                      <a:r>
                        <a:rPr lang="en-US" sz="1600" dirty="0" err="1"/>
                        <a:t>sulfaphenazole</a:t>
                      </a:r>
                      <a:r>
                        <a:rPr lang="en-US" sz="1600" dirty="0"/>
                        <a:t>, S-</a:t>
                      </a:r>
                      <a:r>
                        <a:rPr lang="en-US" sz="1600" dirty="0" err="1"/>
                        <a:t>warfarin</a:t>
                      </a:r>
                      <a:r>
                        <a:rPr lang="en-US" sz="1600" dirty="0"/>
                        <a:t>, </a:t>
                      </a:r>
                      <a:r>
                        <a:rPr lang="en-US" sz="1600" dirty="0" err="1"/>
                        <a:t>ticrynafen</a:t>
                      </a:r>
                      <a:endParaRPr lang="en-US" sz="1600" dirty="0"/>
                    </a:p>
                  </a:txBody>
                  <a:tcPr marL="299" marR="299" marT="299" marB="299"/>
                </a:tc>
                <a:tc>
                  <a:txBody>
                    <a:bodyPr/>
                    <a:lstStyle/>
                    <a:p>
                      <a:pPr algn="l"/>
                      <a:r>
                        <a:rPr lang="en-US" sz="1600"/>
                        <a:t>Barbiturates, rifampin</a:t>
                      </a:r>
                    </a:p>
                  </a:txBody>
                  <a:tcPr marL="299" marR="299" marT="299" marB="299"/>
                </a:tc>
                <a:tc>
                  <a:txBody>
                    <a:bodyPr/>
                    <a:lstStyle/>
                    <a:p>
                      <a:pPr algn="l"/>
                      <a:r>
                        <a:rPr lang="en-US" sz="1600"/>
                        <a:t>Tienilic acid, sulfaphenazole</a:t>
                      </a:r>
                    </a:p>
                  </a:txBody>
                  <a:tcPr marL="299" marR="299" marT="299" marB="299"/>
                </a:tc>
              </a:tr>
              <a:tr h="232892">
                <a:tc>
                  <a:txBody>
                    <a:bodyPr/>
                    <a:lstStyle/>
                    <a:p>
                      <a:pPr algn="l"/>
                      <a:r>
                        <a:rPr lang="en-US" sz="1600"/>
                        <a:t>2C18 </a:t>
                      </a:r>
                    </a:p>
                  </a:txBody>
                  <a:tcPr marL="299" marR="299" marT="299" marB="299"/>
                </a:tc>
                <a:tc>
                  <a:txBody>
                    <a:bodyPr/>
                    <a:lstStyle/>
                    <a:p>
                      <a:pPr algn="l"/>
                      <a:r>
                        <a:rPr lang="en-US" sz="1600" dirty="0" err="1"/>
                        <a:t>Tolbutamide</a:t>
                      </a:r>
                      <a:r>
                        <a:rPr lang="en-US" sz="1600" dirty="0"/>
                        <a:t>, </a:t>
                      </a:r>
                      <a:r>
                        <a:rPr lang="en-US" sz="1600" dirty="0" err="1"/>
                        <a:t>phenytoin</a:t>
                      </a:r>
                      <a:endParaRPr lang="en-US" sz="1600" dirty="0"/>
                    </a:p>
                  </a:txBody>
                  <a:tcPr marL="299" marR="299" marT="299" marB="299"/>
                </a:tc>
                <a:tc>
                  <a:txBody>
                    <a:bodyPr/>
                    <a:lstStyle/>
                    <a:p>
                      <a:pPr algn="l"/>
                      <a:r>
                        <a:rPr lang="en-US" sz="1600"/>
                        <a:t>Phenobarbital</a:t>
                      </a:r>
                    </a:p>
                  </a:txBody>
                  <a:tcPr marL="299" marR="299" marT="299" marB="299"/>
                </a:tc>
                <a:tc>
                  <a:txBody>
                    <a:bodyPr/>
                    <a:lstStyle/>
                    <a:p>
                      <a:pPr algn="l"/>
                      <a:r>
                        <a:rPr lang="en-US" sz="1600" dirty="0"/>
                        <a:t> </a:t>
                      </a:r>
                    </a:p>
                  </a:txBody>
                  <a:tcPr marL="299" marR="299" marT="299" marB="299"/>
                </a:tc>
              </a:tr>
              <a:tr h="1291536">
                <a:tc>
                  <a:txBody>
                    <a:bodyPr/>
                    <a:lstStyle/>
                    <a:p>
                      <a:pPr algn="l"/>
                      <a:r>
                        <a:rPr lang="en-US" sz="1600" dirty="0"/>
                        <a:t>2C19 </a:t>
                      </a:r>
                    </a:p>
                  </a:txBody>
                  <a:tcPr marL="299" marR="299" marT="299" marB="299"/>
                </a:tc>
                <a:tc>
                  <a:txBody>
                    <a:bodyPr/>
                    <a:lstStyle/>
                    <a:p>
                      <a:pPr algn="l"/>
                      <a:r>
                        <a:rPr lang="en-US" sz="1600" dirty="0"/>
                        <a:t>Diazepam, S-</a:t>
                      </a:r>
                      <a:r>
                        <a:rPr lang="en-US" sz="1600" dirty="0" err="1"/>
                        <a:t>mephenytoin</a:t>
                      </a:r>
                      <a:r>
                        <a:rPr lang="en-US" sz="1600" dirty="0"/>
                        <a:t>, naproxen, </a:t>
                      </a:r>
                      <a:r>
                        <a:rPr lang="en-US" sz="1600" dirty="0" err="1"/>
                        <a:t>nirvanol</a:t>
                      </a:r>
                      <a:r>
                        <a:rPr lang="en-US" sz="1600" dirty="0"/>
                        <a:t>, </a:t>
                      </a:r>
                      <a:r>
                        <a:rPr lang="en-US" sz="1600" dirty="0" err="1"/>
                        <a:t>omeprazole</a:t>
                      </a:r>
                      <a:r>
                        <a:rPr lang="en-US" sz="1600" dirty="0"/>
                        <a:t>, </a:t>
                      </a:r>
                      <a:r>
                        <a:rPr lang="en-US" sz="1600" dirty="0" err="1"/>
                        <a:t>propranolol</a:t>
                      </a:r>
                      <a:endParaRPr lang="en-US" sz="1600" dirty="0"/>
                    </a:p>
                  </a:txBody>
                  <a:tcPr marL="299" marR="299" marT="299" marB="299"/>
                </a:tc>
                <a:tc>
                  <a:txBody>
                    <a:bodyPr/>
                    <a:lstStyle/>
                    <a:p>
                      <a:pPr algn="l"/>
                      <a:r>
                        <a:rPr lang="en-US" sz="1600" dirty="0"/>
                        <a:t>Barbiturates, </a:t>
                      </a:r>
                      <a:r>
                        <a:rPr lang="en-US" sz="1600" dirty="0" err="1"/>
                        <a:t>rifampin</a:t>
                      </a:r>
                      <a:endParaRPr lang="en-US" sz="1600" dirty="0"/>
                    </a:p>
                  </a:txBody>
                  <a:tcPr marL="299" marR="299" marT="299" marB="299"/>
                </a:tc>
                <a:tc>
                  <a:txBody>
                    <a:bodyPr/>
                    <a:lstStyle/>
                    <a:p>
                      <a:pPr algn="l"/>
                      <a:r>
                        <a:rPr lang="en-US" sz="1600" dirty="0"/>
                        <a:t>N3-benzylnirvanol, N3-benzylphenobarbital, </a:t>
                      </a:r>
                      <a:r>
                        <a:rPr lang="en-US" sz="1600" dirty="0" err="1"/>
                        <a:t>fluconazole</a:t>
                      </a:r>
                      <a:endParaRPr lang="en-US" sz="1600" dirty="0"/>
                    </a:p>
                  </a:txBody>
                  <a:tcPr marL="299" marR="299" marT="299" marB="299"/>
                </a:tc>
              </a:tr>
            </a:tbl>
          </a:graphicData>
        </a:graphic>
      </p:graphicFrame>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1"/>
          <a:ext cx="9144000" cy="6037432"/>
        </p:xfrm>
        <a:graphic>
          <a:graphicData uri="http://schemas.openxmlformats.org/drawingml/2006/table">
            <a:tbl>
              <a:tblPr firstRow="1" bandRow="1">
                <a:tableStyleId>{775DCB02-9BB8-47FD-8907-85C794F793BA}</a:tableStyleId>
              </a:tblPr>
              <a:tblGrid>
                <a:gridCol w="609600"/>
                <a:gridCol w="4961664"/>
                <a:gridCol w="1786368"/>
                <a:gridCol w="1786368"/>
              </a:tblGrid>
              <a:tr h="131543">
                <a:tc>
                  <a:txBody>
                    <a:bodyPr/>
                    <a:lstStyle/>
                    <a:p>
                      <a:pPr algn="l"/>
                      <a:r>
                        <a:rPr lang="en-US" sz="1800" dirty="0"/>
                        <a:t>CYP</a:t>
                      </a:r>
                    </a:p>
                  </a:txBody>
                  <a:tcPr marL="299" marR="299" marT="299" marB="299"/>
                </a:tc>
                <a:tc>
                  <a:txBody>
                    <a:bodyPr/>
                    <a:lstStyle/>
                    <a:p>
                      <a:pPr algn="l"/>
                      <a:r>
                        <a:rPr lang="en-US" sz="1800" dirty="0"/>
                        <a:t>Substrates</a:t>
                      </a:r>
                    </a:p>
                  </a:txBody>
                  <a:tcPr marL="299" marR="299" marT="299" marB="299"/>
                </a:tc>
                <a:tc>
                  <a:txBody>
                    <a:bodyPr/>
                    <a:lstStyle/>
                    <a:p>
                      <a:pPr algn="l"/>
                      <a:r>
                        <a:rPr lang="en-US" sz="1800" dirty="0"/>
                        <a:t>Inducers</a:t>
                      </a:r>
                    </a:p>
                  </a:txBody>
                  <a:tcPr marL="299" marR="299" marT="299" marB="299"/>
                </a:tc>
                <a:tc>
                  <a:txBody>
                    <a:bodyPr/>
                    <a:lstStyle/>
                    <a:p>
                      <a:pPr algn="l"/>
                      <a:r>
                        <a:rPr lang="en-US" sz="1800" dirty="0"/>
                        <a:t>Inhibitors</a:t>
                      </a:r>
                    </a:p>
                  </a:txBody>
                  <a:tcPr marL="299" marR="299" marT="299" marB="299"/>
                </a:tc>
              </a:tr>
              <a:tr h="656000">
                <a:tc>
                  <a:txBody>
                    <a:bodyPr/>
                    <a:lstStyle/>
                    <a:p>
                      <a:pPr algn="l"/>
                      <a:r>
                        <a:rPr lang="en-US" sz="1800" dirty="0"/>
                        <a:t>2D6 </a:t>
                      </a:r>
                    </a:p>
                  </a:txBody>
                  <a:tcPr marL="299" marR="299" marT="299" marB="299"/>
                </a:tc>
                <a:tc>
                  <a:txBody>
                    <a:bodyPr/>
                    <a:lstStyle/>
                    <a:p>
                      <a:pPr algn="l"/>
                      <a:r>
                        <a:rPr lang="en-US" sz="1800" dirty="0" err="1"/>
                        <a:t>Bufuralol</a:t>
                      </a:r>
                      <a:r>
                        <a:rPr lang="en-US" sz="1800" dirty="0"/>
                        <a:t>, </a:t>
                      </a:r>
                      <a:r>
                        <a:rPr lang="en-US" sz="1800" dirty="0" err="1"/>
                        <a:t>bupranolol</a:t>
                      </a:r>
                      <a:r>
                        <a:rPr lang="en-US" sz="1800" dirty="0"/>
                        <a:t>, </a:t>
                      </a:r>
                      <a:r>
                        <a:rPr lang="en-US" sz="1800" dirty="0" err="1"/>
                        <a:t>clomipramine</a:t>
                      </a:r>
                      <a:r>
                        <a:rPr lang="en-US" sz="1800" dirty="0"/>
                        <a:t>, </a:t>
                      </a:r>
                      <a:r>
                        <a:rPr lang="en-US" sz="1800" dirty="0" err="1"/>
                        <a:t>clozapine</a:t>
                      </a:r>
                      <a:r>
                        <a:rPr lang="en-US" sz="1800" dirty="0"/>
                        <a:t>, codeine, </a:t>
                      </a:r>
                      <a:r>
                        <a:rPr lang="en-US" sz="1800" dirty="0" err="1"/>
                        <a:t>debrisoquin</a:t>
                      </a:r>
                      <a:r>
                        <a:rPr lang="en-US" sz="1800" dirty="0"/>
                        <a:t>, </a:t>
                      </a:r>
                      <a:r>
                        <a:rPr lang="en-US" sz="1800" dirty="0" err="1"/>
                        <a:t>dextromethorphan</a:t>
                      </a:r>
                      <a:r>
                        <a:rPr lang="en-US" sz="1800" dirty="0"/>
                        <a:t>, </a:t>
                      </a:r>
                      <a:r>
                        <a:rPr lang="en-US" sz="1800" dirty="0" err="1"/>
                        <a:t>encainide</a:t>
                      </a:r>
                      <a:r>
                        <a:rPr lang="en-US" sz="1800" dirty="0"/>
                        <a:t>, </a:t>
                      </a:r>
                      <a:r>
                        <a:rPr lang="en-US" sz="1800" dirty="0" err="1"/>
                        <a:t>flecainide</a:t>
                      </a:r>
                      <a:r>
                        <a:rPr lang="en-US" sz="1800" dirty="0"/>
                        <a:t>, </a:t>
                      </a:r>
                      <a:r>
                        <a:rPr lang="en-US" sz="1800" dirty="0" err="1"/>
                        <a:t>fluoxetine</a:t>
                      </a:r>
                      <a:r>
                        <a:rPr lang="en-US" sz="1800" dirty="0"/>
                        <a:t>, </a:t>
                      </a:r>
                      <a:r>
                        <a:rPr lang="en-US" sz="1800" dirty="0" err="1"/>
                        <a:t>guanoxan</a:t>
                      </a:r>
                      <a:r>
                        <a:rPr lang="en-US" sz="1800" dirty="0"/>
                        <a:t>, haloperidol, </a:t>
                      </a:r>
                      <a:r>
                        <a:rPr lang="en-US" sz="1800" dirty="0" err="1"/>
                        <a:t>hydrocodone</a:t>
                      </a:r>
                      <a:r>
                        <a:rPr lang="en-US" sz="1800" dirty="0"/>
                        <a:t>, 4-methoxy-amphetamine, </a:t>
                      </a:r>
                      <a:r>
                        <a:rPr lang="en-US" sz="1800" dirty="0" err="1"/>
                        <a:t>metoprolol</a:t>
                      </a:r>
                      <a:r>
                        <a:rPr lang="en-US" sz="1800" dirty="0"/>
                        <a:t>, </a:t>
                      </a:r>
                      <a:r>
                        <a:rPr lang="en-US" sz="1800" dirty="0" err="1"/>
                        <a:t>mexile</a:t>
                      </a:r>
                      <a:r>
                        <a:rPr lang="en-US" sz="1800" dirty="0"/>
                        <a:t>-tine, </a:t>
                      </a:r>
                      <a:r>
                        <a:rPr lang="en-US" sz="1800" dirty="0" err="1"/>
                        <a:t>oxycodone</a:t>
                      </a:r>
                      <a:r>
                        <a:rPr lang="en-US" sz="1800" dirty="0"/>
                        <a:t>, </a:t>
                      </a:r>
                      <a:r>
                        <a:rPr lang="en-US" sz="1800" dirty="0" err="1"/>
                        <a:t>paroxetine</a:t>
                      </a:r>
                      <a:r>
                        <a:rPr lang="en-US" sz="1800" dirty="0"/>
                        <a:t>, </a:t>
                      </a:r>
                      <a:r>
                        <a:rPr lang="en-US" sz="1800" dirty="0" err="1"/>
                        <a:t>phenformin</a:t>
                      </a:r>
                      <a:r>
                        <a:rPr lang="en-US" sz="1800" dirty="0"/>
                        <a:t>, </a:t>
                      </a:r>
                      <a:r>
                        <a:rPr lang="en-US" sz="1800" dirty="0" err="1"/>
                        <a:t>propafenone</a:t>
                      </a:r>
                      <a:r>
                        <a:rPr lang="en-US" sz="1800" dirty="0"/>
                        <a:t>, </a:t>
                      </a:r>
                      <a:r>
                        <a:rPr lang="en-US" sz="1800" dirty="0" err="1"/>
                        <a:t>propoxyphene</a:t>
                      </a:r>
                      <a:r>
                        <a:rPr lang="en-US" sz="1800" dirty="0"/>
                        <a:t>, </a:t>
                      </a:r>
                      <a:r>
                        <a:rPr lang="en-US" sz="1800" dirty="0" err="1"/>
                        <a:t>risperidone</a:t>
                      </a:r>
                      <a:r>
                        <a:rPr lang="en-US" sz="1800" dirty="0"/>
                        <a:t>, </a:t>
                      </a:r>
                      <a:r>
                        <a:rPr lang="en-US" sz="1800" dirty="0" err="1"/>
                        <a:t>selegiline</a:t>
                      </a:r>
                      <a:r>
                        <a:rPr lang="en-US" sz="1800" dirty="0"/>
                        <a:t> (</a:t>
                      </a:r>
                      <a:r>
                        <a:rPr lang="en-US" sz="1800" dirty="0" err="1"/>
                        <a:t>deprenyl</a:t>
                      </a:r>
                      <a:r>
                        <a:rPr lang="en-US" sz="1800" dirty="0"/>
                        <a:t>), </a:t>
                      </a:r>
                      <a:r>
                        <a:rPr lang="en-US" sz="1800" dirty="0" err="1"/>
                        <a:t>sparteine</a:t>
                      </a:r>
                      <a:r>
                        <a:rPr lang="en-US" sz="1800" dirty="0"/>
                        <a:t>, </a:t>
                      </a:r>
                      <a:r>
                        <a:rPr lang="en-US" sz="1800" dirty="0" err="1"/>
                        <a:t>thioridazine</a:t>
                      </a:r>
                      <a:r>
                        <a:rPr lang="en-US" sz="1800" dirty="0"/>
                        <a:t>, </a:t>
                      </a:r>
                      <a:r>
                        <a:rPr lang="en-US" sz="1800" dirty="0" err="1"/>
                        <a:t>timolol</a:t>
                      </a:r>
                      <a:r>
                        <a:rPr lang="en-US" sz="1800" dirty="0"/>
                        <a:t>, </a:t>
                      </a:r>
                      <a:r>
                        <a:rPr lang="en-US" sz="1800" dirty="0" err="1"/>
                        <a:t>tricyclic</a:t>
                      </a:r>
                      <a:r>
                        <a:rPr lang="en-US" sz="1800" dirty="0"/>
                        <a:t> antidepressants</a:t>
                      </a:r>
                    </a:p>
                  </a:txBody>
                  <a:tcPr marL="299" marR="299" marT="299" marB="29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St. John's </a:t>
                      </a:r>
                      <a:r>
                        <a:rPr lang="en-US" sz="1800" dirty="0" err="1" smtClean="0"/>
                        <a:t>wort</a:t>
                      </a:r>
                      <a:r>
                        <a:rPr lang="en-US" sz="1800" dirty="0" smtClean="0"/>
                        <a:t>, </a:t>
                      </a:r>
                      <a:r>
                        <a:rPr lang="en-US" sz="1800" dirty="0" err="1" smtClean="0"/>
                        <a:t>rifampin</a:t>
                      </a:r>
                      <a:endParaRPr lang="en-US" sz="1800" dirty="0" smtClean="0">
                        <a:latin typeface="+mn-lt"/>
                        <a:ea typeface="Times New Roman"/>
                      </a:endParaRPr>
                    </a:p>
                  </a:txBody>
                  <a:tcPr marL="299" marR="299" marT="299" marB="299"/>
                </a:tc>
                <a:tc>
                  <a:txBody>
                    <a:bodyPr/>
                    <a:lstStyle/>
                    <a:p>
                      <a:pPr algn="l"/>
                      <a:r>
                        <a:rPr lang="en-US" sz="1800" dirty="0" err="1"/>
                        <a:t>Quinidine</a:t>
                      </a:r>
                      <a:r>
                        <a:rPr lang="en-US" sz="1800" dirty="0"/>
                        <a:t>, </a:t>
                      </a:r>
                      <a:r>
                        <a:rPr lang="en-US" sz="1800" dirty="0" err="1"/>
                        <a:t>paroxetine</a:t>
                      </a:r>
                      <a:endParaRPr lang="en-US" sz="1800" dirty="0"/>
                    </a:p>
                  </a:txBody>
                  <a:tcPr marL="299" marR="299" marT="299" marB="299"/>
                </a:tc>
              </a:tr>
              <a:tr h="262657">
                <a:tc>
                  <a:txBody>
                    <a:bodyPr/>
                    <a:lstStyle/>
                    <a:p>
                      <a:pPr algn="l"/>
                      <a:r>
                        <a:rPr lang="en-US" sz="1800"/>
                        <a:t>2E1 </a:t>
                      </a:r>
                    </a:p>
                  </a:txBody>
                  <a:tcPr marL="299" marR="299" marT="299" marB="299"/>
                </a:tc>
                <a:tc>
                  <a:txBody>
                    <a:bodyPr/>
                    <a:lstStyle/>
                    <a:p>
                      <a:pPr algn="l"/>
                      <a:r>
                        <a:rPr lang="en-US" sz="1800"/>
                        <a:t>Acetaminophen, chlorzoxazone, enflurane, halothane, ethanol (a minor pathway)</a:t>
                      </a:r>
                    </a:p>
                  </a:txBody>
                  <a:tcPr marL="299" marR="299" marT="299" marB="299"/>
                </a:tc>
                <a:tc>
                  <a:txBody>
                    <a:bodyPr/>
                    <a:lstStyle/>
                    <a:p>
                      <a:pPr algn="l"/>
                      <a:r>
                        <a:rPr lang="en-US" sz="1800" dirty="0"/>
                        <a:t>Ethanol, </a:t>
                      </a:r>
                      <a:r>
                        <a:rPr lang="en-US" sz="1800" dirty="0" err="1"/>
                        <a:t>isoniazid</a:t>
                      </a:r>
                      <a:endParaRPr lang="en-US" sz="1800" dirty="0"/>
                    </a:p>
                  </a:txBody>
                  <a:tcPr marL="299" marR="299" marT="299" marB="299"/>
                </a:tc>
                <a:tc>
                  <a:txBody>
                    <a:bodyPr/>
                    <a:lstStyle/>
                    <a:p>
                      <a:pPr algn="l"/>
                      <a:r>
                        <a:rPr lang="en-US" sz="1800"/>
                        <a:t>4-Methylpyrazole, disulfiram</a:t>
                      </a:r>
                    </a:p>
                  </a:txBody>
                  <a:tcPr marL="299" marR="299" marT="299" marB="299"/>
                </a:tc>
              </a:tr>
              <a:tr h="918229">
                <a:tc>
                  <a:txBody>
                    <a:bodyPr/>
                    <a:lstStyle/>
                    <a:p>
                      <a:pPr algn="l"/>
                      <a:r>
                        <a:rPr lang="en-US" sz="1800"/>
                        <a:t>3A4</a:t>
                      </a:r>
                      <a:r>
                        <a:rPr lang="en-US" sz="1800" baseline="30000"/>
                        <a:t>1</a:t>
                      </a:r>
                      <a:r>
                        <a:rPr lang="en-US" sz="1800"/>
                        <a:t> </a:t>
                      </a:r>
                    </a:p>
                  </a:txBody>
                  <a:tcPr marL="299" marR="299" marT="299" marB="299"/>
                </a:tc>
                <a:tc>
                  <a:txBody>
                    <a:bodyPr/>
                    <a:lstStyle/>
                    <a:p>
                      <a:pPr algn="l"/>
                      <a:r>
                        <a:rPr lang="en-US" sz="1800" dirty="0"/>
                        <a:t>Acetaminophen, </a:t>
                      </a:r>
                      <a:r>
                        <a:rPr lang="en-US" sz="1800" dirty="0" err="1"/>
                        <a:t>alfentanil</a:t>
                      </a:r>
                      <a:r>
                        <a:rPr lang="en-US" sz="1800" dirty="0"/>
                        <a:t>, </a:t>
                      </a:r>
                      <a:r>
                        <a:rPr lang="en-US" sz="1800" dirty="0" err="1"/>
                        <a:t>amiodarone</a:t>
                      </a:r>
                      <a:r>
                        <a:rPr lang="en-US" sz="1800" dirty="0"/>
                        <a:t>, </a:t>
                      </a:r>
                      <a:r>
                        <a:rPr lang="en-US" sz="1800" dirty="0" err="1"/>
                        <a:t>astemizole</a:t>
                      </a:r>
                      <a:r>
                        <a:rPr lang="en-US" sz="1800" dirty="0"/>
                        <a:t>, </a:t>
                      </a:r>
                      <a:r>
                        <a:rPr lang="en-US" sz="1800" dirty="0" err="1"/>
                        <a:t>cisapride</a:t>
                      </a:r>
                      <a:r>
                        <a:rPr lang="en-US" sz="1800" dirty="0"/>
                        <a:t>, cocaine, </a:t>
                      </a:r>
                      <a:r>
                        <a:rPr lang="en-US" sz="1800" dirty="0" err="1"/>
                        <a:t>cortisol</a:t>
                      </a:r>
                      <a:r>
                        <a:rPr lang="en-US" sz="1800" dirty="0"/>
                        <a:t>, cyclosporine, </a:t>
                      </a:r>
                      <a:r>
                        <a:rPr lang="en-US" sz="1800" dirty="0" err="1"/>
                        <a:t>dapsone</a:t>
                      </a:r>
                      <a:r>
                        <a:rPr lang="en-US" sz="1800" dirty="0"/>
                        <a:t>, diazepam, </a:t>
                      </a:r>
                      <a:r>
                        <a:rPr lang="en-US" sz="1800" dirty="0" err="1"/>
                        <a:t>dihydroergotamine</a:t>
                      </a:r>
                      <a:r>
                        <a:rPr lang="en-US" sz="1800" dirty="0"/>
                        <a:t>, </a:t>
                      </a:r>
                      <a:r>
                        <a:rPr lang="en-US" sz="1800" dirty="0" err="1"/>
                        <a:t>dihydropyridines</a:t>
                      </a:r>
                      <a:r>
                        <a:rPr lang="en-US" sz="1800" dirty="0"/>
                        <a:t>, </a:t>
                      </a:r>
                      <a:r>
                        <a:rPr lang="en-US" sz="1800" dirty="0" err="1"/>
                        <a:t>diltiazem</a:t>
                      </a:r>
                      <a:r>
                        <a:rPr lang="en-US" sz="1800" dirty="0"/>
                        <a:t>, erythromycin, </a:t>
                      </a:r>
                      <a:r>
                        <a:rPr lang="en-US" sz="1800" dirty="0" err="1"/>
                        <a:t>ethinyl</a:t>
                      </a:r>
                      <a:r>
                        <a:rPr lang="en-US" sz="1800" dirty="0"/>
                        <a:t> </a:t>
                      </a:r>
                      <a:r>
                        <a:rPr lang="en-US" sz="1800" dirty="0" err="1"/>
                        <a:t>estradiol</a:t>
                      </a:r>
                      <a:r>
                        <a:rPr lang="en-US" sz="1800" dirty="0"/>
                        <a:t>, </a:t>
                      </a:r>
                      <a:r>
                        <a:rPr lang="en-US" sz="1800" dirty="0" err="1"/>
                        <a:t>gestodene</a:t>
                      </a:r>
                      <a:r>
                        <a:rPr lang="en-US" sz="1800" dirty="0"/>
                        <a:t>, </a:t>
                      </a:r>
                      <a:r>
                        <a:rPr lang="en-US" sz="1800" dirty="0" err="1"/>
                        <a:t>indinavir</a:t>
                      </a:r>
                      <a:r>
                        <a:rPr lang="en-US" sz="1800" dirty="0"/>
                        <a:t>, </a:t>
                      </a:r>
                      <a:r>
                        <a:rPr lang="en-US" sz="1800" dirty="0" err="1"/>
                        <a:t>lidocaine</a:t>
                      </a:r>
                      <a:r>
                        <a:rPr lang="en-US" sz="1800" dirty="0"/>
                        <a:t>, </a:t>
                      </a:r>
                      <a:r>
                        <a:rPr lang="en-US" sz="1800" dirty="0" err="1"/>
                        <a:t>lovastatin</a:t>
                      </a:r>
                      <a:r>
                        <a:rPr lang="en-US" sz="1800" dirty="0"/>
                        <a:t>, </a:t>
                      </a:r>
                      <a:r>
                        <a:rPr lang="en-US" sz="1800" dirty="0" err="1"/>
                        <a:t>macrolides</a:t>
                      </a:r>
                      <a:r>
                        <a:rPr lang="en-US" sz="1800" dirty="0"/>
                        <a:t>, methadone, </a:t>
                      </a:r>
                      <a:r>
                        <a:rPr lang="en-US" sz="1800" dirty="0" err="1"/>
                        <a:t>miconazole</a:t>
                      </a:r>
                      <a:r>
                        <a:rPr lang="en-US" sz="1800" dirty="0"/>
                        <a:t>, </a:t>
                      </a:r>
                      <a:r>
                        <a:rPr lang="en-US" sz="1800" dirty="0" err="1"/>
                        <a:t>midazolam</a:t>
                      </a:r>
                      <a:r>
                        <a:rPr lang="en-US" sz="1800" dirty="0"/>
                        <a:t>, </a:t>
                      </a:r>
                      <a:r>
                        <a:rPr lang="en-US" sz="1800" dirty="0" err="1"/>
                        <a:t>mifepristone</a:t>
                      </a:r>
                      <a:r>
                        <a:rPr lang="en-US" sz="1800" dirty="0"/>
                        <a:t>, </a:t>
                      </a:r>
                      <a:r>
                        <a:rPr lang="en-US" sz="1800" dirty="0" err="1"/>
                        <a:t>nifedipine</a:t>
                      </a:r>
                      <a:r>
                        <a:rPr lang="en-US" sz="1800" dirty="0"/>
                        <a:t>, </a:t>
                      </a:r>
                      <a:r>
                        <a:rPr lang="en-US" sz="1800" dirty="0" err="1"/>
                        <a:t>paclitaxel</a:t>
                      </a:r>
                      <a:r>
                        <a:rPr lang="en-US" sz="1800" dirty="0"/>
                        <a:t>, progesterone, </a:t>
                      </a:r>
                      <a:r>
                        <a:rPr lang="en-US" sz="1800" dirty="0" err="1"/>
                        <a:t>quinidine</a:t>
                      </a:r>
                      <a:r>
                        <a:rPr lang="en-US" sz="1800" dirty="0"/>
                        <a:t>, </a:t>
                      </a:r>
                      <a:r>
                        <a:rPr lang="en-US" sz="1800" dirty="0" err="1"/>
                        <a:t>rapamycin</a:t>
                      </a:r>
                      <a:r>
                        <a:rPr lang="en-US" sz="1800" dirty="0"/>
                        <a:t>, </a:t>
                      </a:r>
                      <a:r>
                        <a:rPr lang="en-US" sz="1800" dirty="0" err="1"/>
                        <a:t>ritonavir</a:t>
                      </a:r>
                      <a:r>
                        <a:rPr lang="en-US" sz="1800" dirty="0"/>
                        <a:t>, </a:t>
                      </a:r>
                      <a:r>
                        <a:rPr lang="en-US" sz="1800" dirty="0" err="1"/>
                        <a:t>saquinavir</a:t>
                      </a:r>
                      <a:r>
                        <a:rPr lang="en-US" sz="1800" dirty="0"/>
                        <a:t>, </a:t>
                      </a:r>
                      <a:r>
                        <a:rPr lang="en-US" sz="1800" dirty="0" err="1"/>
                        <a:t>spironolactone</a:t>
                      </a:r>
                      <a:r>
                        <a:rPr lang="en-US" sz="1800" dirty="0"/>
                        <a:t>, </a:t>
                      </a:r>
                      <a:r>
                        <a:rPr lang="en-US" sz="1800" dirty="0" err="1"/>
                        <a:t>sulfamethoxazole</a:t>
                      </a:r>
                      <a:r>
                        <a:rPr lang="en-US" sz="1800" dirty="0"/>
                        <a:t>, </a:t>
                      </a:r>
                      <a:r>
                        <a:rPr lang="en-US" sz="1800" dirty="0" err="1"/>
                        <a:t>sufentanil</a:t>
                      </a:r>
                      <a:r>
                        <a:rPr lang="en-US" sz="1800" dirty="0"/>
                        <a:t>, </a:t>
                      </a:r>
                      <a:r>
                        <a:rPr lang="en-US" sz="1800" dirty="0" err="1"/>
                        <a:t>tacrolimus</a:t>
                      </a:r>
                      <a:r>
                        <a:rPr lang="en-US" sz="1800" dirty="0"/>
                        <a:t>, </a:t>
                      </a:r>
                      <a:r>
                        <a:rPr lang="en-US" sz="1800" dirty="0" err="1"/>
                        <a:t>tamoxifen</a:t>
                      </a:r>
                      <a:r>
                        <a:rPr lang="en-US" sz="1800" dirty="0"/>
                        <a:t>, </a:t>
                      </a:r>
                      <a:r>
                        <a:rPr lang="en-US" sz="1800" dirty="0" err="1"/>
                        <a:t>terfenadine</a:t>
                      </a:r>
                      <a:r>
                        <a:rPr lang="en-US" sz="1800" dirty="0"/>
                        <a:t>, testosterone, </a:t>
                      </a:r>
                      <a:r>
                        <a:rPr lang="en-US" sz="1800" dirty="0" err="1"/>
                        <a:t>tetrahydrocannabinol</a:t>
                      </a:r>
                      <a:r>
                        <a:rPr lang="en-US" sz="1800" dirty="0"/>
                        <a:t>, </a:t>
                      </a:r>
                      <a:r>
                        <a:rPr lang="en-US" sz="1800" dirty="0" err="1"/>
                        <a:t>triazolam</a:t>
                      </a:r>
                      <a:r>
                        <a:rPr lang="en-US" sz="1800" dirty="0"/>
                        <a:t>, </a:t>
                      </a:r>
                      <a:r>
                        <a:rPr lang="en-US" sz="1800" dirty="0" err="1"/>
                        <a:t>troleandomycin</a:t>
                      </a:r>
                      <a:r>
                        <a:rPr lang="en-US" sz="1800" dirty="0"/>
                        <a:t>, </a:t>
                      </a:r>
                      <a:r>
                        <a:rPr lang="en-US" sz="1800" dirty="0" err="1"/>
                        <a:t>verapamil</a:t>
                      </a:r>
                      <a:endParaRPr lang="en-US" sz="1800" dirty="0"/>
                    </a:p>
                  </a:txBody>
                  <a:tcPr marL="299" marR="299" marT="299" marB="299"/>
                </a:tc>
                <a:tc>
                  <a:txBody>
                    <a:bodyPr/>
                    <a:lstStyle/>
                    <a:p>
                      <a:pPr algn="l"/>
                      <a:r>
                        <a:rPr lang="en-US" sz="1800" dirty="0"/>
                        <a:t>Barbiturates, </a:t>
                      </a:r>
                      <a:r>
                        <a:rPr lang="en-US" sz="1800" dirty="0" err="1"/>
                        <a:t>carbamazepine</a:t>
                      </a:r>
                      <a:r>
                        <a:rPr lang="en-US" sz="1800" dirty="0"/>
                        <a:t>, </a:t>
                      </a:r>
                      <a:r>
                        <a:rPr lang="en-US" sz="1800" dirty="0" err="1"/>
                        <a:t>glucocorticoids</a:t>
                      </a:r>
                      <a:r>
                        <a:rPr lang="en-US" sz="1800" dirty="0"/>
                        <a:t>, </a:t>
                      </a:r>
                      <a:r>
                        <a:rPr lang="en-US" sz="1800" dirty="0" err="1"/>
                        <a:t>macrolide</a:t>
                      </a:r>
                      <a:r>
                        <a:rPr lang="en-US" sz="1800" dirty="0"/>
                        <a:t> antibiotics, </a:t>
                      </a:r>
                      <a:r>
                        <a:rPr lang="en-US" sz="1800" dirty="0" err="1"/>
                        <a:t>pioglitazone</a:t>
                      </a:r>
                      <a:r>
                        <a:rPr lang="en-US" sz="1800" dirty="0"/>
                        <a:t>, </a:t>
                      </a:r>
                      <a:r>
                        <a:rPr lang="en-US" sz="1800" dirty="0" err="1"/>
                        <a:t>phenytoin</a:t>
                      </a:r>
                      <a:r>
                        <a:rPr lang="en-US" sz="1800" dirty="0"/>
                        <a:t>, </a:t>
                      </a:r>
                      <a:r>
                        <a:rPr lang="en-US" sz="1800" dirty="0" err="1"/>
                        <a:t>rifampin</a:t>
                      </a:r>
                      <a:r>
                        <a:rPr lang="en-US" sz="1800" dirty="0"/>
                        <a:t>, St. John's </a:t>
                      </a:r>
                      <a:r>
                        <a:rPr lang="en-US" sz="1800" dirty="0" err="1"/>
                        <a:t>wort</a:t>
                      </a:r>
                      <a:r>
                        <a:rPr lang="en-US" sz="1800" dirty="0"/>
                        <a:t> </a:t>
                      </a:r>
                    </a:p>
                  </a:txBody>
                  <a:tcPr marL="299" marR="299" marT="299" marB="299"/>
                </a:tc>
                <a:tc>
                  <a:txBody>
                    <a:bodyPr/>
                    <a:lstStyle/>
                    <a:p>
                      <a:r>
                        <a:rPr lang="en-US" sz="1800" dirty="0" err="1"/>
                        <a:t>Azamulin</a:t>
                      </a:r>
                      <a:r>
                        <a:rPr lang="en-US" sz="1800" dirty="0"/>
                        <a:t>, </a:t>
                      </a:r>
                      <a:r>
                        <a:rPr lang="en-US" sz="1800" dirty="0" err="1"/>
                        <a:t>diltiazem</a:t>
                      </a:r>
                      <a:r>
                        <a:rPr lang="en-US" sz="1800" dirty="0"/>
                        <a:t>, erythromycin, </a:t>
                      </a:r>
                      <a:r>
                        <a:rPr lang="en-US" sz="1800" dirty="0" err="1"/>
                        <a:t>fluconazole</a:t>
                      </a:r>
                      <a:r>
                        <a:rPr lang="en-US" sz="1800" dirty="0"/>
                        <a:t>, grapefruit juice (</a:t>
                      </a:r>
                      <a:r>
                        <a:rPr lang="en-US" sz="1800" dirty="0" err="1"/>
                        <a:t>furanocoumarins</a:t>
                      </a:r>
                      <a:r>
                        <a:rPr lang="en-US" sz="1800" dirty="0"/>
                        <a:t>), </a:t>
                      </a:r>
                      <a:r>
                        <a:rPr lang="en-US" sz="1800" dirty="0" err="1"/>
                        <a:t>itraconazole</a:t>
                      </a:r>
                      <a:r>
                        <a:rPr lang="en-US" sz="1800" dirty="0"/>
                        <a:t>, </a:t>
                      </a:r>
                      <a:r>
                        <a:rPr lang="en-US" sz="1800" dirty="0" err="1"/>
                        <a:t>ketoconazole</a:t>
                      </a:r>
                      <a:r>
                        <a:rPr lang="en-US" sz="1800" dirty="0"/>
                        <a:t>, </a:t>
                      </a:r>
                      <a:r>
                        <a:rPr lang="en-US" sz="1800" dirty="0" err="1"/>
                        <a:t>ritonavir</a:t>
                      </a:r>
                      <a:r>
                        <a:rPr lang="en-US" sz="1800" dirty="0"/>
                        <a:t>, </a:t>
                      </a:r>
                      <a:r>
                        <a:rPr lang="en-US" sz="1800" dirty="0" err="1"/>
                        <a:t>troleandomycin</a:t>
                      </a:r>
                      <a:endParaRPr lang="en-US" sz="1800" dirty="0"/>
                    </a:p>
                  </a:txBody>
                  <a:tcPr marL="299" marR="299" marT="299" marB="299"/>
                </a:tc>
              </a:tr>
            </a:tbl>
          </a:graphicData>
        </a:graphic>
      </p:graphicFrame>
      <p:sp>
        <p:nvSpPr>
          <p:cNvPr id="3" name="Rectangle 2"/>
          <p:cNvSpPr/>
          <p:nvPr/>
        </p:nvSpPr>
        <p:spPr>
          <a:xfrm>
            <a:off x="0" y="6172200"/>
            <a:ext cx="8991600" cy="646331"/>
          </a:xfrm>
          <a:prstGeom prst="rect">
            <a:avLst/>
          </a:prstGeom>
        </p:spPr>
        <p:txBody>
          <a:bodyPr wrap="square">
            <a:spAutoFit/>
          </a:bodyPr>
          <a:lstStyle/>
          <a:p>
            <a:r>
              <a:rPr lang="en-US" b="1" i="1" baseline="30000" dirty="0" smtClean="0"/>
              <a:t>1</a:t>
            </a:r>
            <a:r>
              <a:rPr lang="en-US" b="1" i="1" dirty="0" smtClean="0"/>
              <a:t>CYP3A5 has similar substrate and inhibitor profiles, but except for a few drugs is generally less active than CYP3A4.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077200" cy="1066800"/>
          </a:xfrm>
        </p:spPr>
        <p:txBody>
          <a:bodyPr>
            <a:normAutofit/>
          </a:bodyPr>
          <a:lstStyle/>
          <a:p>
            <a:r>
              <a:rPr lang="en-US" b="1" dirty="0" smtClean="0"/>
              <a:t>Site of Drug Metabolism</a:t>
            </a:r>
            <a:endParaRPr lang="en-US" dirty="0"/>
          </a:p>
        </p:txBody>
      </p:sp>
      <p:sp>
        <p:nvSpPr>
          <p:cNvPr id="3" name="Content Placeholder 2"/>
          <p:cNvSpPr>
            <a:spLocks noGrp="1"/>
          </p:cNvSpPr>
          <p:nvPr>
            <p:ph idx="1"/>
          </p:nvPr>
        </p:nvSpPr>
        <p:spPr>
          <a:xfrm>
            <a:off x="381000" y="1219200"/>
            <a:ext cx="8458200" cy="5334000"/>
          </a:xfrm>
        </p:spPr>
        <p:txBody>
          <a:bodyPr>
            <a:noAutofit/>
          </a:bodyPr>
          <a:lstStyle/>
          <a:p>
            <a:pPr lvl="0"/>
            <a:r>
              <a:rPr lang="en-US" sz="2800" dirty="0" smtClean="0"/>
              <a:t>Occurs mainly </a:t>
            </a:r>
            <a:r>
              <a:rPr lang="en-US" sz="2800" dirty="0"/>
              <a:t>in the liver, especially by the </a:t>
            </a:r>
            <a:r>
              <a:rPr lang="en-US" sz="2800" b="1" u="sng" dirty="0"/>
              <a:t>cytochrome P450 (CYP</a:t>
            </a:r>
            <a:r>
              <a:rPr lang="en-US" sz="2800" dirty="0"/>
              <a:t>) </a:t>
            </a:r>
            <a:r>
              <a:rPr lang="en-US" sz="2800" dirty="0" smtClean="0"/>
              <a:t>system.</a:t>
            </a:r>
            <a:endParaRPr lang="en-US" sz="2800" dirty="0"/>
          </a:p>
          <a:p>
            <a:pPr lvl="0"/>
            <a:r>
              <a:rPr lang="en-US" sz="2800" dirty="0" smtClean="0"/>
              <a:t>The kidney metabolises some drugs.</a:t>
            </a:r>
            <a:endParaRPr lang="en-US" sz="2800" dirty="0"/>
          </a:p>
          <a:p>
            <a:pPr lvl="0"/>
            <a:r>
              <a:rPr lang="en-US" sz="2800" dirty="0"/>
              <a:t>Other sites of </a:t>
            </a:r>
            <a:r>
              <a:rPr lang="en-US" sz="2800" dirty="0" smtClean="0"/>
              <a:t>drug metabolism</a:t>
            </a:r>
            <a:endParaRPr lang="en-US" sz="2800" dirty="0"/>
          </a:p>
          <a:p>
            <a:pPr lvl="1"/>
            <a:r>
              <a:rPr lang="en-US" dirty="0"/>
              <a:t>Plasma e.g. </a:t>
            </a:r>
            <a:r>
              <a:rPr lang="en-US" dirty="0" smtClean="0"/>
              <a:t>Hydrolysis </a:t>
            </a:r>
            <a:r>
              <a:rPr lang="en-US" dirty="0"/>
              <a:t>of </a:t>
            </a:r>
            <a:r>
              <a:rPr lang="en-US" dirty="0" smtClean="0"/>
              <a:t>Suxamethonium</a:t>
            </a:r>
            <a:r>
              <a:rPr lang="en-US" b="1" dirty="0"/>
              <a:t>/</a:t>
            </a:r>
            <a:r>
              <a:rPr lang="en-US" dirty="0" smtClean="0"/>
              <a:t> </a:t>
            </a:r>
            <a:r>
              <a:rPr lang="en-US" dirty="0" err="1"/>
              <a:t>Succinylcholine</a:t>
            </a:r>
            <a:r>
              <a:rPr lang="en-US" dirty="0"/>
              <a:t> (muscle relaxant) by plasma cholinesterase</a:t>
            </a:r>
          </a:p>
          <a:p>
            <a:pPr lvl="1"/>
            <a:r>
              <a:rPr lang="en-US" dirty="0"/>
              <a:t>Lung e.g. </a:t>
            </a:r>
            <a:r>
              <a:rPr lang="en-US" dirty="0" smtClean="0"/>
              <a:t>Prostaglandins</a:t>
            </a:r>
            <a:endParaRPr lang="en-US" dirty="0"/>
          </a:p>
          <a:p>
            <a:pPr lvl="1"/>
            <a:r>
              <a:rPr lang="en-US" dirty="0"/>
              <a:t>Gut e.g</a:t>
            </a:r>
            <a:r>
              <a:rPr lang="en-US" b="1" dirty="0"/>
              <a:t>. </a:t>
            </a:r>
            <a:r>
              <a:rPr lang="en-US" b="1" dirty="0" err="1"/>
              <a:t>Salbutamol</a:t>
            </a:r>
            <a:r>
              <a:rPr lang="en-US" b="1" dirty="0"/>
              <a:t> (</a:t>
            </a:r>
            <a:r>
              <a:rPr lang="en-US" dirty="0"/>
              <a:t>bronchodilator)</a:t>
            </a:r>
          </a:p>
          <a:p>
            <a:pPr lvl="1"/>
            <a:r>
              <a:rPr lang="en-US" dirty="0" smtClean="0"/>
              <a:t>Skin</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559791"/>
          <a:ext cx="9144000" cy="6298201"/>
        </p:xfrm>
        <a:graphic>
          <a:graphicData uri="http://schemas.openxmlformats.org/drawingml/2006/table">
            <a:tbl>
              <a:tblPr firstRow="1" bandRow="1">
                <a:tableStyleId>{775DCB02-9BB8-47FD-8907-85C794F793BA}</a:tableStyleId>
              </a:tblPr>
              <a:tblGrid>
                <a:gridCol w="1905000"/>
                <a:gridCol w="7239000"/>
              </a:tblGrid>
              <a:tr h="292731">
                <a:tc>
                  <a:txBody>
                    <a:bodyPr/>
                    <a:lstStyle/>
                    <a:p>
                      <a:pPr marL="0" marR="0" algn="ctr">
                        <a:spcBef>
                          <a:spcPts val="0"/>
                        </a:spcBef>
                        <a:spcAft>
                          <a:spcPts val="0"/>
                        </a:spcAft>
                      </a:pPr>
                      <a:r>
                        <a:rPr lang="en-US" sz="1200" dirty="0"/>
                        <a:t>Inhibitor</a:t>
                      </a:r>
                      <a:r>
                        <a:rPr lang="en-US" sz="1200" baseline="30000" dirty="0"/>
                        <a:t>1</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200" dirty="0"/>
                        <a:t>Drug Whose Metabolism Is Inhibited</a:t>
                      </a:r>
                      <a:endParaRPr lang="en-US" sz="1200"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660887">
                <a:tc>
                  <a:txBody>
                    <a:bodyPr/>
                    <a:lstStyle/>
                    <a:p>
                      <a:pPr marL="0" marR="0" indent="-91440">
                        <a:spcBef>
                          <a:spcPts val="0"/>
                        </a:spcBef>
                        <a:spcAft>
                          <a:spcPts val="0"/>
                        </a:spcAft>
                      </a:pPr>
                      <a:r>
                        <a:rPr lang="en-US" sz="1200" dirty="0" err="1"/>
                        <a:t>Allopurinol</a:t>
                      </a:r>
                      <a:r>
                        <a:rPr lang="en-US" sz="1200" dirty="0"/>
                        <a:t>, </a:t>
                      </a:r>
                      <a:r>
                        <a:rPr lang="en-US" sz="1200" dirty="0" err="1"/>
                        <a:t>chloramphenicol</a:t>
                      </a:r>
                      <a:r>
                        <a:rPr lang="en-US" sz="1200" dirty="0"/>
                        <a:t>, </a:t>
                      </a:r>
                      <a:r>
                        <a:rPr lang="en-US" sz="1200" dirty="0" err="1"/>
                        <a:t>isoniazid</a:t>
                      </a:r>
                      <a:endParaRPr lang="en-US" sz="1200" dirty="0">
                        <a:latin typeface="Times New Roman"/>
                        <a:ea typeface="Times New Roman"/>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indent="-91440">
                        <a:spcBef>
                          <a:spcPts val="0"/>
                        </a:spcBef>
                        <a:spcAft>
                          <a:spcPts val="0"/>
                        </a:spcAft>
                      </a:pPr>
                      <a:r>
                        <a:rPr lang="en-US" sz="1200" dirty="0" err="1"/>
                        <a:t>Antipyrine</a:t>
                      </a:r>
                      <a:r>
                        <a:rPr lang="en-US" sz="1200" dirty="0"/>
                        <a:t>, </a:t>
                      </a:r>
                      <a:r>
                        <a:rPr lang="en-US" sz="1200" dirty="0" err="1"/>
                        <a:t>dicumarol</a:t>
                      </a:r>
                      <a:r>
                        <a:rPr lang="en-US" sz="1200" dirty="0"/>
                        <a:t>, </a:t>
                      </a:r>
                      <a:r>
                        <a:rPr lang="en-US" sz="1200" dirty="0" err="1"/>
                        <a:t>probenecid</a:t>
                      </a:r>
                      <a:r>
                        <a:rPr lang="en-US" sz="1200" dirty="0"/>
                        <a:t>, </a:t>
                      </a:r>
                      <a:r>
                        <a:rPr lang="en-US" sz="1200" dirty="0" err="1"/>
                        <a:t>tolbutamide</a:t>
                      </a:r>
                      <a:endParaRPr lang="en-US" sz="1200" dirty="0">
                        <a:latin typeface="Times New Roman"/>
                        <a:ea typeface="Times New Roman"/>
                      </a:endParaRPr>
                    </a:p>
                  </a:txBody>
                  <a:tcPr marL="68580" marR="68580" marT="0" marB="0">
                    <a:lnT w="12700" cap="flat" cmpd="sng" algn="ctr">
                      <a:solidFill>
                        <a:schemeClr val="tx1"/>
                      </a:solidFill>
                      <a:prstDash val="solid"/>
                      <a:round/>
                      <a:headEnd type="none" w="med" len="med"/>
                      <a:tailEnd type="none" w="med" len="med"/>
                    </a:lnT>
                  </a:tcPr>
                </a:tc>
              </a:tr>
              <a:tr h="292731">
                <a:tc>
                  <a:txBody>
                    <a:bodyPr/>
                    <a:lstStyle/>
                    <a:p>
                      <a:pPr marL="0" marR="0" indent="-91440">
                        <a:spcBef>
                          <a:spcPts val="0"/>
                        </a:spcBef>
                        <a:spcAft>
                          <a:spcPts val="0"/>
                        </a:spcAft>
                      </a:pPr>
                      <a:r>
                        <a:rPr lang="en-US" sz="1200" dirty="0"/>
                        <a:t>Chlorpromazine</a:t>
                      </a:r>
                      <a:endParaRPr lang="en-US" sz="1200" dirty="0">
                        <a:latin typeface="Times New Roman"/>
                        <a:ea typeface="Times New Roman"/>
                      </a:endParaRPr>
                    </a:p>
                  </a:txBody>
                  <a:tcPr marL="68580" marR="68580" marT="0" marB="0"/>
                </a:tc>
                <a:tc>
                  <a:txBody>
                    <a:bodyPr/>
                    <a:lstStyle/>
                    <a:p>
                      <a:pPr marL="0" marR="0" indent="-91440">
                        <a:spcBef>
                          <a:spcPts val="0"/>
                        </a:spcBef>
                        <a:spcAft>
                          <a:spcPts val="0"/>
                        </a:spcAft>
                      </a:pPr>
                      <a:r>
                        <a:rPr lang="en-US" sz="1200" dirty="0" err="1"/>
                        <a:t>Propranolol</a:t>
                      </a:r>
                      <a:endParaRPr lang="en-US" sz="1200" dirty="0">
                        <a:latin typeface="Times New Roman"/>
                        <a:ea typeface="Times New Roman"/>
                      </a:endParaRPr>
                    </a:p>
                  </a:txBody>
                  <a:tcPr marL="68580" marR="68580" marT="0" marB="0"/>
                </a:tc>
              </a:tr>
              <a:tr h="292731">
                <a:tc>
                  <a:txBody>
                    <a:bodyPr/>
                    <a:lstStyle/>
                    <a:p>
                      <a:pPr marL="0" marR="0" indent="-91440">
                        <a:spcBef>
                          <a:spcPts val="0"/>
                        </a:spcBef>
                        <a:spcAft>
                          <a:spcPts val="0"/>
                        </a:spcAft>
                      </a:pPr>
                      <a:r>
                        <a:rPr lang="en-US" sz="1200"/>
                        <a:t>Cimetidine</a:t>
                      </a:r>
                      <a:endParaRPr lang="en-US" sz="1200">
                        <a:latin typeface="Times New Roman"/>
                        <a:ea typeface="Times New Roman"/>
                      </a:endParaRPr>
                    </a:p>
                  </a:txBody>
                  <a:tcPr marL="68580" marR="68580" marT="0" marB="0"/>
                </a:tc>
                <a:tc>
                  <a:txBody>
                    <a:bodyPr/>
                    <a:lstStyle/>
                    <a:p>
                      <a:pPr marL="0" marR="0" indent="-91440">
                        <a:spcBef>
                          <a:spcPts val="0"/>
                        </a:spcBef>
                        <a:spcAft>
                          <a:spcPts val="0"/>
                        </a:spcAft>
                      </a:pPr>
                      <a:r>
                        <a:rPr lang="en-US" sz="1200" dirty="0" err="1"/>
                        <a:t>Chlordiazepoxide</a:t>
                      </a:r>
                      <a:r>
                        <a:rPr lang="en-US" sz="1200" dirty="0"/>
                        <a:t>, diazepam, </a:t>
                      </a:r>
                      <a:r>
                        <a:rPr lang="en-US" sz="1200" dirty="0" err="1"/>
                        <a:t>warfarin</a:t>
                      </a:r>
                      <a:r>
                        <a:rPr lang="en-US" sz="1200" dirty="0"/>
                        <a:t>, others</a:t>
                      </a:r>
                      <a:endParaRPr lang="en-US" sz="1200" dirty="0">
                        <a:latin typeface="Times New Roman"/>
                        <a:ea typeface="Times New Roman"/>
                      </a:endParaRPr>
                    </a:p>
                  </a:txBody>
                  <a:tcPr marL="68580" marR="68580" marT="0" marB="0"/>
                </a:tc>
              </a:tr>
              <a:tr h="292731">
                <a:tc>
                  <a:txBody>
                    <a:bodyPr/>
                    <a:lstStyle/>
                    <a:p>
                      <a:pPr marL="0" marR="0" indent="-91440">
                        <a:spcBef>
                          <a:spcPts val="0"/>
                        </a:spcBef>
                        <a:spcAft>
                          <a:spcPts val="0"/>
                        </a:spcAft>
                      </a:pPr>
                      <a:r>
                        <a:rPr lang="en-US" sz="1200"/>
                        <a:t>Dicumarol</a:t>
                      </a:r>
                      <a:endParaRPr lang="en-US" sz="1200">
                        <a:latin typeface="Times New Roman"/>
                        <a:ea typeface="Times New Roman"/>
                      </a:endParaRPr>
                    </a:p>
                  </a:txBody>
                  <a:tcPr marL="68580" marR="68580" marT="0" marB="0"/>
                </a:tc>
                <a:tc>
                  <a:txBody>
                    <a:bodyPr/>
                    <a:lstStyle/>
                    <a:p>
                      <a:pPr marL="0" marR="0" indent="-91440">
                        <a:spcBef>
                          <a:spcPts val="0"/>
                        </a:spcBef>
                        <a:spcAft>
                          <a:spcPts val="0"/>
                        </a:spcAft>
                      </a:pPr>
                      <a:r>
                        <a:rPr lang="en-US" sz="1200" dirty="0" err="1"/>
                        <a:t>Phenytoin</a:t>
                      </a:r>
                      <a:endParaRPr lang="en-US" sz="1200" dirty="0">
                        <a:latin typeface="Times New Roman"/>
                        <a:ea typeface="Times New Roman"/>
                      </a:endParaRPr>
                    </a:p>
                  </a:txBody>
                  <a:tcPr marL="68580" marR="68580" marT="0" marB="0"/>
                </a:tc>
              </a:tr>
              <a:tr h="292731">
                <a:tc>
                  <a:txBody>
                    <a:bodyPr/>
                    <a:lstStyle/>
                    <a:p>
                      <a:pPr marL="0" marR="0" indent="-91440">
                        <a:spcBef>
                          <a:spcPts val="0"/>
                        </a:spcBef>
                        <a:spcAft>
                          <a:spcPts val="0"/>
                        </a:spcAft>
                      </a:pPr>
                      <a:r>
                        <a:rPr lang="en-US" sz="1200"/>
                        <a:t>Diethylpentenamide</a:t>
                      </a:r>
                      <a:endParaRPr lang="en-US" sz="1200">
                        <a:latin typeface="Times New Roman"/>
                        <a:ea typeface="Times New Roman"/>
                      </a:endParaRPr>
                    </a:p>
                  </a:txBody>
                  <a:tcPr marL="68580" marR="68580" marT="0" marB="0"/>
                </a:tc>
                <a:tc>
                  <a:txBody>
                    <a:bodyPr/>
                    <a:lstStyle/>
                    <a:p>
                      <a:pPr marL="0" marR="0" indent="-91440">
                        <a:spcBef>
                          <a:spcPts val="0"/>
                        </a:spcBef>
                        <a:spcAft>
                          <a:spcPts val="0"/>
                        </a:spcAft>
                      </a:pPr>
                      <a:r>
                        <a:rPr lang="en-US" sz="1200" dirty="0" err="1"/>
                        <a:t>Diethylpentenamide</a:t>
                      </a:r>
                      <a:endParaRPr lang="en-US" sz="1200" dirty="0">
                        <a:latin typeface="Times New Roman"/>
                        <a:ea typeface="Times New Roman"/>
                      </a:endParaRPr>
                    </a:p>
                  </a:txBody>
                  <a:tcPr marL="68580" marR="68580" marT="0" marB="0"/>
                </a:tc>
              </a:tr>
              <a:tr h="292731">
                <a:tc>
                  <a:txBody>
                    <a:bodyPr/>
                    <a:lstStyle/>
                    <a:p>
                      <a:pPr marL="0" marR="0" indent="-91440">
                        <a:spcBef>
                          <a:spcPts val="0"/>
                        </a:spcBef>
                        <a:spcAft>
                          <a:spcPts val="0"/>
                        </a:spcAft>
                      </a:pPr>
                      <a:r>
                        <a:rPr lang="en-US" sz="1200"/>
                        <a:t>Disulfiram</a:t>
                      </a:r>
                      <a:endParaRPr lang="en-US" sz="1200">
                        <a:latin typeface="Times New Roman"/>
                        <a:ea typeface="Times New Roman"/>
                      </a:endParaRPr>
                    </a:p>
                  </a:txBody>
                  <a:tcPr marL="68580" marR="68580" marT="0" marB="0"/>
                </a:tc>
                <a:tc>
                  <a:txBody>
                    <a:bodyPr/>
                    <a:lstStyle/>
                    <a:p>
                      <a:pPr marL="0" marR="0" indent="-91440">
                        <a:spcBef>
                          <a:spcPts val="0"/>
                        </a:spcBef>
                        <a:spcAft>
                          <a:spcPts val="0"/>
                        </a:spcAft>
                      </a:pPr>
                      <a:r>
                        <a:rPr lang="en-US" sz="1200" dirty="0" err="1"/>
                        <a:t>Antipyrine</a:t>
                      </a:r>
                      <a:r>
                        <a:rPr lang="en-US" sz="1200" dirty="0"/>
                        <a:t>, ethanol, </a:t>
                      </a:r>
                      <a:r>
                        <a:rPr lang="en-US" sz="1200" dirty="0" err="1"/>
                        <a:t>phenytoin</a:t>
                      </a:r>
                      <a:r>
                        <a:rPr lang="en-US" sz="1200" dirty="0"/>
                        <a:t>, </a:t>
                      </a:r>
                      <a:r>
                        <a:rPr lang="en-US" sz="1200" dirty="0" err="1"/>
                        <a:t>warfarin</a:t>
                      </a:r>
                      <a:endParaRPr lang="en-US" sz="1200" dirty="0">
                        <a:latin typeface="Times New Roman"/>
                        <a:ea typeface="Times New Roman"/>
                      </a:endParaRPr>
                    </a:p>
                  </a:txBody>
                  <a:tcPr marL="68580" marR="68580" marT="0" marB="0"/>
                </a:tc>
              </a:tr>
              <a:tr h="292731">
                <a:tc>
                  <a:txBody>
                    <a:bodyPr/>
                    <a:lstStyle/>
                    <a:p>
                      <a:pPr marL="0" marR="0" indent="-91440">
                        <a:spcBef>
                          <a:spcPts val="0"/>
                        </a:spcBef>
                        <a:spcAft>
                          <a:spcPts val="0"/>
                        </a:spcAft>
                      </a:pPr>
                      <a:r>
                        <a:rPr lang="en-US" sz="1200"/>
                        <a:t>Ethanol</a:t>
                      </a:r>
                      <a:endParaRPr lang="en-US" sz="1200">
                        <a:latin typeface="Times New Roman"/>
                        <a:ea typeface="Times New Roman"/>
                      </a:endParaRPr>
                    </a:p>
                  </a:txBody>
                  <a:tcPr marL="68580" marR="68580" marT="0" marB="0"/>
                </a:tc>
                <a:tc>
                  <a:txBody>
                    <a:bodyPr/>
                    <a:lstStyle/>
                    <a:p>
                      <a:pPr marL="0" marR="0" indent="-91440">
                        <a:spcBef>
                          <a:spcPts val="0"/>
                        </a:spcBef>
                        <a:spcAft>
                          <a:spcPts val="0"/>
                        </a:spcAft>
                      </a:pPr>
                      <a:r>
                        <a:rPr lang="en-US" sz="1200" dirty="0" err="1"/>
                        <a:t>Chlordiazepoxide</a:t>
                      </a:r>
                      <a:r>
                        <a:rPr lang="en-US" sz="1200" dirty="0"/>
                        <a:t> (?), diazepam (?), methanol</a:t>
                      </a:r>
                      <a:endParaRPr lang="en-US" sz="1200" dirty="0">
                        <a:latin typeface="Times New Roman"/>
                        <a:ea typeface="Times New Roman"/>
                      </a:endParaRPr>
                    </a:p>
                  </a:txBody>
                  <a:tcPr marL="68580" marR="68580" marT="0" marB="0"/>
                </a:tc>
              </a:tr>
              <a:tr h="292731">
                <a:tc>
                  <a:txBody>
                    <a:bodyPr/>
                    <a:lstStyle/>
                    <a:p>
                      <a:pPr marL="0" marR="0" indent="-91440">
                        <a:spcBef>
                          <a:spcPts val="0"/>
                        </a:spcBef>
                        <a:spcAft>
                          <a:spcPts val="0"/>
                        </a:spcAft>
                      </a:pPr>
                      <a:r>
                        <a:rPr lang="en-US" sz="1200"/>
                        <a:t>Grapefruit juice</a:t>
                      </a:r>
                      <a:r>
                        <a:rPr lang="en-US" sz="1200" baseline="30000"/>
                        <a:t>2</a:t>
                      </a:r>
                      <a:endParaRPr lang="en-US" sz="1200">
                        <a:latin typeface="Times New Roman"/>
                        <a:ea typeface="Times New Roman"/>
                      </a:endParaRPr>
                    </a:p>
                  </a:txBody>
                  <a:tcPr marL="68580" marR="68580" marT="0" marB="0">
                    <a:lnB w="12700" cap="flat" cmpd="sng" algn="ctr">
                      <a:noFill/>
                      <a:prstDash val="solid"/>
                      <a:round/>
                      <a:headEnd type="none" w="med" len="med"/>
                      <a:tailEnd type="none" w="med" len="med"/>
                    </a:lnB>
                  </a:tcPr>
                </a:tc>
                <a:tc>
                  <a:txBody>
                    <a:bodyPr/>
                    <a:lstStyle/>
                    <a:p>
                      <a:pPr marL="0" marR="0" indent="-91440">
                        <a:spcBef>
                          <a:spcPts val="0"/>
                        </a:spcBef>
                        <a:spcAft>
                          <a:spcPts val="0"/>
                        </a:spcAft>
                      </a:pPr>
                      <a:r>
                        <a:rPr lang="en-US" sz="1200" dirty="0" err="1"/>
                        <a:t>Alprazolam</a:t>
                      </a:r>
                      <a:r>
                        <a:rPr lang="en-US" sz="1200" dirty="0"/>
                        <a:t>, </a:t>
                      </a:r>
                      <a:r>
                        <a:rPr lang="en-US" sz="1200" dirty="0" err="1"/>
                        <a:t>atorvastatin</a:t>
                      </a:r>
                      <a:r>
                        <a:rPr lang="en-US" sz="1200" dirty="0"/>
                        <a:t>, </a:t>
                      </a:r>
                      <a:r>
                        <a:rPr lang="en-US" sz="1200" dirty="0" err="1"/>
                        <a:t>cisapride</a:t>
                      </a:r>
                      <a:r>
                        <a:rPr lang="en-US" sz="1200" dirty="0"/>
                        <a:t>, cyclosporine, </a:t>
                      </a:r>
                      <a:r>
                        <a:rPr lang="en-US" sz="1200" dirty="0" err="1"/>
                        <a:t>midazolam</a:t>
                      </a:r>
                      <a:r>
                        <a:rPr lang="en-US" sz="1200" dirty="0"/>
                        <a:t>, </a:t>
                      </a:r>
                      <a:r>
                        <a:rPr lang="en-US" sz="1200" dirty="0" err="1"/>
                        <a:t>triazolam</a:t>
                      </a:r>
                      <a:endParaRPr lang="en-US" sz="1200" dirty="0">
                        <a:latin typeface="Times New Roman"/>
                        <a:ea typeface="Times New Roman"/>
                      </a:endParaRPr>
                    </a:p>
                  </a:txBody>
                  <a:tcPr marL="68580" marR="68580" marT="0" marB="0"/>
                </a:tc>
              </a:tr>
              <a:tr h="660887">
                <a:tc>
                  <a:txBody>
                    <a:bodyPr/>
                    <a:lstStyle/>
                    <a:p>
                      <a:pPr marL="0" marR="0" indent="-91440">
                        <a:spcBef>
                          <a:spcPts val="0"/>
                        </a:spcBef>
                        <a:spcAft>
                          <a:spcPts val="0"/>
                        </a:spcAft>
                      </a:pPr>
                      <a:r>
                        <a:rPr lang="en-US" sz="1200" dirty="0" err="1"/>
                        <a:t>Itraconazole</a:t>
                      </a:r>
                      <a:endParaRPr lang="en-US" sz="1200" dirty="0">
                        <a:latin typeface="Times New Roman"/>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91440">
                        <a:spcBef>
                          <a:spcPts val="0"/>
                        </a:spcBef>
                        <a:spcAft>
                          <a:spcPts val="0"/>
                        </a:spcAft>
                      </a:pPr>
                      <a:r>
                        <a:rPr lang="en-US" sz="1200" dirty="0" err="1"/>
                        <a:t>Alfentanil</a:t>
                      </a:r>
                      <a:r>
                        <a:rPr lang="en-US" sz="1200" dirty="0"/>
                        <a:t>, </a:t>
                      </a:r>
                      <a:r>
                        <a:rPr lang="en-US" sz="1200" dirty="0" err="1"/>
                        <a:t>alprazolam</a:t>
                      </a:r>
                      <a:r>
                        <a:rPr lang="en-US" sz="1200" dirty="0"/>
                        <a:t>, </a:t>
                      </a:r>
                      <a:r>
                        <a:rPr lang="en-US" sz="1200" dirty="0" err="1"/>
                        <a:t>astemizole</a:t>
                      </a:r>
                      <a:r>
                        <a:rPr lang="en-US" sz="1200" dirty="0"/>
                        <a:t>, </a:t>
                      </a:r>
                      <a:r>
                        <a:rPr lang="en-US" sz="1200" dirty="0" err="1"/>
                        <a:t>atorvastin</a:t>
                      </a:r>
                      <a:r>
                        <a:rPr lang="en-US" sz="1200" dirty="0"/>
                        <a:t>, </a:t>
                      </a:r>
                      <a:r>
                        <a:rPr lang="en-US" sz="1200" dirty="0" err="1"/>
                        <a:t>buspirone</a:t>
                      </a:r>
                      <a:r>
                        <a:rPr lang="en-US" sz="1200" dirty="0"/>
                        <a:t>, </a:t>
                      </a:r>
                      <a:r>
                        <a:rPr lang="en-US" sz="1200" dirty="0" err="1"/>
                        <a:t>cisapride</a:t>
                      </a:r>
                      <a:r>
                        <a:rPr lang="en-US" sz="1200" dirty="0"/>
                        <a:t>, cyclosporine, </a:t>
                      </a:r>
                      <a:r>
                        <a:rPr lang="en-US" sz="1200" dirty="0" err="1"/>
                        <a:t>delavirdine</a:t>
                      </a:r>
                      <a:r>
                        <a:rPr lang="en-US" sz="1200" dirty="0"/>
                        <a:t>, diazepam, </a:t>
                      </a:r>
                      <a:r>
                        <a:rPr lang="en-US" sz="1200" dirty="0" err="1"/>
                        <a:t>digoxin</a:t>
                      </a:r>
                      <a:r>
                        <a:rPr lang="en-US" sz="1200" dirty="0"/>
                        <a:t>, </a:t>
                      </a:r>
                      <a:r>
                        <a:rPr lang="en-US" sz="1200" dirty="0" err="1"/>
                        <a:t>felodipine</a:t>
                      </a:r>
                      <a:r>
                        <a:rPr lang="en-US" sz="1200" dirty="0"/>
                        <a:t>, </a:t>
                      </a:r>
                      <a:r>
                        <a:rPr lang="en-US" sz="1200" dirty="0" err="1"/>
                        <a:t>indinavir</a:t>
                      </a:r>
                      <a:r>
                        <a:rPr lang="en-US" sz="1200" dirty="0"/>
                        <a:t>, </a:t>
                      </a:r>
                      <a:r>
                        <a:rPr lang="en-US" sz="1200" dirty="0" err="1"/>
                        <a:t>loratidine</a:t>
                      </a:r>
                      <a:r>
                        <a:rPr lang="en-US" sz="1200" dirty="0"/>
                        <a:t>, </a:t>
                      </a:r>
                      <a:r>
                        <a:rPr lang="en-US" sz="1200" dirty="0" err="1"/>
                        <a:t>lovastatin</a:t>
                      </a:r>
                      <a:r>
                        <a:rPr lang="en-US" sz="1200" dirty="0"/>
                        <a:t>, </a:t>
                      </a:r>
                      <a:r>
                        <a:rPr lang="en-US" sz="1200" dirty="0" err="1"/>
                        <a:t>midazolam</a:t>
                      </a:r>
                      <a:r>
                        <a:rPr lang="en-US" sz="1200" dirty="0"/>
                        <a:t>, </a:t>
                      </a:r>
                      <a:r>
                        <a:rPr lang="en-US" sz="1200" dirty="0" err="1"/>
                        <a:t>nisoldipine</a:t>
                      </a:r>
                      <a:r>
                        <a:rPr lang="en-US" sz="1200" dirty="0"/>
                        <a:t>, </a:t>
                      </a:r>
                      <a:r>
                        <a:rPr lang="en-US" sz="1200" dirty="0" err="1"/>
                        <a:t>phenytoin</a:t>
                      </a:r>
                      <a:r>
                        <a:rPr lang="en-US" sz="1200" dirty="0"/>
                        <a:t>, </a:t>
                      </a:r>
                      <a:r>
                        <a:rPr lang="en-US" sz="1200" dirty="0" err="1"/>
                        <a:t>quinidine</a:t>
                      </a:r>
                      <a:r>
                        <a:rPr lang="en-US" sz="1200" dirty="0"/>
                        <a:t>, </a:t>
                      </a:r>
                      <a:r>
                        <a:rPr lang="en-US" sz="1200" dirty="0" err="1"/>
                        <a:t>ritonavir</a:t>
                      </a:r>
                      <a:r>
                        <a:rPr lang="en-US" sz="1200" dirty="0"/>
                        <a:t>, </a:t>
                      </a:r>
                      <a:r>
                        <a:rPr lang="en-US" sz="1200" dirty="0" err="1"/>
                        <a:t>saquinavir</a:t>
                      </a:r>
                      <a:r>
                        <a:rPr lang="en-US" sz="1200" dirty="0"/>
                        <a:t>, </a:t>
                      </a:r>
                      <a:r>
                        <a:rPr lang="en-US" sz="1200" dirty="0" err="1"/>
                        <a:t>sildenafil</a:t>
                      </a:r>
                      <a:r>
                        <a:rPr lang="en-US" sz="1200" dirty="0"/>
                        <a:t>, </a:t>
                      </a:r>
                      <a:r>
                        <a:rPr lang="en-US" sz="1200" dirty="0" err="1"/>
                        <a:t>simvastatin</a:t>
                      </a:r>
                      <a:r>
                        <a:rPr lang="en-US" sz="1200" dirty="0"/>
                        <a:t>, </a:t>
                      </a:r>
                      <a:r>
                        <a:rPr lang="en-US" sz="1200" dirty="0" err="1"/>
                        <a:t>sirolimus</a:t>
                      </a:r>
                      <a:r>
                        <a:rPr lang="en-US" sz="1200" dirty="0"/>
                        <a:t>, </a:t>
                      </a:r>
                      <a:r>
                        <a:rPr lang="en-US" sz="1200" dirty="0" err="1"/>
                        <a:t>tacrolimus</a:t>
                      </a:r>
                      <a:r>
                        <a:rPr lang="en-US" sz="1200" dirty="0"/>
                        <a:t>, </a:t>
                      </a:r>
                      <a:r>
                        <a:rPr lang="en-US" sz="1200" dirty="0" err="1"/>
                        <a:t>triazolam</a:t>
                      </a:r>
                      <a:r>
                        <a:rPr lang="en-US" sz="1200" dirty="0"/>
                        <a:t>, </a:t>
                      </a:r>
                      <a:r>
                        <a:rPr lang="en-US" sz="1200" dirty="0" err="1"/>
                        <a:t>verapamil</a:t>
                      </a:r>
                      <a:r>
                        <a:rPr lang="en-US" sz="1200" dirty="0"/>
                        <a:t>, </a:t>
                      </a:r>
                      <a:r>
                        <a:rPr lang="en-US" sz="1200" dirty="0" err="1"/>
                        <a:t>warfarin</a:t>
                      </a:r>
                      <a:endParaRPr lang="en-US" sz="1200" dirty="0">
                        <a:latin typeface="Times New Roman"/>
                        <a:ea typeface="Times New Roman"/>
                      </a:endParaRPr>
                    </a:p>
                  </a:txBody>
                  <a:tcPr marL="68580" marR="68580" marT="0" marB="0">
                    <a:lnL w="12700" cap="flat" cmpd="sng" algn="ctr">
                      <a:noFill/>
                      <a:prstDash val="solid"/>
                      <a:round/>
                      <a:headEnd type="none" w="med" len="med"/>
                      <a:tailEnd type="none" w="med" len="med"/>
                    </a:lnL>
                  </a:tcPr>
                </a:tc>
              </a:tr>
              <a:tr h="292731">
                <a:tc>
                  <a:txBody>
                    <a:bodyPr/>
                    <a:lstStyle/>
                    <a:p>
                      <a:pPr marL="0" marR="0" indent="-91440">
                        <a:spcBef>
                          <a:spcPts val="0"/>
                        </a:spcBef>
                        <a:spcAft>
                          <a:spcPts val="0"/>
                        </a:spcAft>
                      </a:pPr>
                      <a:r>
                        <a:rPr lang="en-US" sz="1200"/>
                        <a:t>Ketoconazole</a:t>
                      </a:r>
                      <a:endParaRPr lang="en-US" sz="1200">
                        <a:latin typeface="Times New Roman"/>
                        <a:ea typeface="Times New Roman"/>
                      </a:endParaRPr>
                    </a:p>
                  </a:txBody>
                  <a:tcPr marL="68580" marR="68580" marT="0" marB="0">
                    <a:lnT w="12700" cap="flat" cmpd="sng" algn="ctr">
                      <a:noFill/>
                      <a:prstDash val="solid"/>
                      <a:round/>
                      <a:headEnd type="none" w="med" len="med"/>
                      <a:tailEnd type="none" w="med" len="med"/>
                    </a:lnT>
                  </a:tcPr>
                </a:tc>
                <a:tc>
                  <a:txBody>
                    <a:bodyPr/>
                    <a:lstStyle/>
                    <a:p>
                      <a:pPr marL="0" marR="0" indent="-91440">
                        <a:spcBef>
                          <a:spcPts val="0"/>
                        </a:spcBef>
                        <a:spcAft>
                          <a:spcPts val="0"/>
                        </a:spcAft>
                      </a:pPr>
                      <a:r>
                        <a:rPr lang="en-US" sz="1200" dirty="0" err="1"/>
                        <a:t>Astemizole</a:t>
                      </a:r>
                      <a:r>
                        <a:rPr lang="en-US" sz="1200" dirty="0"/>
                        <a:t>, cyclosporine, </a:t>
                      </a:r>
                      <a:r>
                        <a:rPr lang="en-US" sz="1200" dirty="0" err="1"/>
                        <a:t>terfenadine</a:t>
                      </a:r>
                      <a:endParaRPr lang="en-US" sz="1200" dirty="0">
                        <a:latin typeface="Times New Roman"/>
                        <a:ea typeface="Times New Roman"/>
                      </a:endParaRPr>
                    </a:p>
                  </a:txBody>
                  <a:tcPr marL="68580" marR="68580" marT="0" marB="0"/>
                </a:tc>
              </a:tr>
              <a:tr h="292731">
                <a:tc>
                  <a:txBody>
                    <a:bodyPr/>
                    <a:lstStyle/>
                    <a:p>
                      <a:pPr marL="0" marR="0" indent="-91440">
                        <a:spcBef>
                          <a:spcPts val="0"/>
                        </a:spcBef>
                        <a:spcAft>
                          <a:spcPts val="0"/>
                        </a:spcAft>
                      </a:pPr>
                      <a:r>
                        <a:rPr lang="en-US" sz="1200"/>
                        <a:t>Nortriptyline</a:t>
                      </a:r>
                      <a:endParaRPr lang="en-US" sz="1200">
                        <a:latin typeface="Times New Roman"/>
                        <a:ea typeface="Times New Roman"/>
                      </a:endParaRPr>
                    </a:p>
                  </a:txBody>
                  <a:tcPr marL="68580" marR="68580" marT="0" marB="0"/>
                </a:tc>
                <a:tc>
                  <a:txBody>
                    <a:bodyPr/>
                    <a:lstStyle/>
                    <a:p>
                      <a:pPr marL="0" marR="0" indent="-91440">
                        <a:spcBef>
                          <a:spcPts val="0"/>
                        </a:spcBef>
                        <a:spcAft>
                          <a:spcPts val="0"/>
                        </a:spcAft>
                      </a:pPr>
                      <a:r>
                        <a:rPr lang="en-US" sz="1200" dirty="0" err="1"/>
                        <a:t>Antipyrine</a:t>
                      </a:r>
                      <a:endParaRPr lang="en-US" sz="1200" dirty="0">
                        <a:latin typeface="Times New Roman"/>
                        <a:ea typeface="Times New Roman"/>
                      </a:endParaRPr>
                    </a:p>
                  </a:txBody>
                  <a:tcPr marL="68580" marR="68580" marT="0" marB="0"/>
                </a:tc>
              </a:tr>
              <a:tr h="292731">
                <a:tc>
                  <a:txBody>
                    <a:bodyPr/>
                    <a:lstStyle/>
                    <a:p>
                      <a:pPr marL="0" marR="0" indent="-91440">
                        <a:spcBef>
                          <a:spcPts val="0"/>
                        </a:spcBef>
                        <a:spcAft>
                          <a:spcPts val="0"/>
                        </a:spcAft>
                      </a:pPr>
                      <a:r>
                        <a:rPr lang="en-US" sz="1200"/>
                        <a:t>Oral contraceptives</a:t>
                      </a:r>
                      <a:endParaRPr lang="en-US" sz="1200">
                        <a:latin typeface="Times New Roman"/>
                        <a:ea typeface="Times New Roman"/>
                      </a:endParaRPr>
                    </a:p>
                  </a:txBody>
                  <a:tcPr marL="68580" marR="68580" marT="0" marB="0"/>
                </a:tc>
                <a:tc>
                  <a:txBody>
                    <a:bodyPr/>
                    <a:lstStyle/>
                    <a:p>
                      <a:pPr marL="0" marR="0" indent="-91440">
                        <a:spcBef>
                          <a:spcPts val="0"/>
                        </a:spcBef>
                        <a:spcAft>
                          <a:spcPts val="0"/>
                        </a:spcAft>
                      </a:pPr>
                      <a:r>
                        <a:rPr lang="en-US" sz="1200" dirty="0" err="1"/>
                        <a:t>Antipyrine</a:t>
                      </a:r>
                      <a:endParaRPr lang="en-US" sz="1200" dirty="0">
                        <a:latin typeface="Times New Roman"/>
                        <a:ea typeface="Times New Roman"/>
                      </a:endParaRPr>
                    </a:p>
                  </a:txBody>
                  <a:tcPr marL="68580" marR="68580" marT="0" marB="0"/>
                </a:tc>
              </a:tr>
              <a:tr h="292731">
                <a:tc>
                  <a:txBody>
                    <a:bodyPr/>
                    <a:lstStyle/>
                    <a:p>
                      <a:pPr marL="0" marR="0" indent="-91440">
                        <a:spcBef>
                          <a:spcPts val="0"/>
                        </a:spcBef>
                        <a:spcAft>
                          <a:spcPts val="0"/>
                        </a:spcAft>
                      </a:pPr>
                      <a:r>
                        <a:rPr lang="en-US" sz="1200"/>
                        <a:t>Phenylbutazone</a:t>
                      </a:r>
                      <a:endParaRPr lang="en-US" sz="1200">
                        <a:latin typeface="Times New Roman"/>
                        <a:ea typeface="Times New Roman"/>
                      </a:endParaRPr>
                    </a:p>
                  </a:txBody>
                  <a:tcPr marL="68580" marR="68580" marT="0" marB="0"/>
                </a:tc>
                <a:tc>
                  <a:txBody>
                    <a:bodyPr/>
                    <a:lstStyle/>
                    <a:p>
                      <a:pPr marL="0" marR="0" indent="-91440">
                        <a:spcBef>
                          <a:spcPts val="0"/>
                        </a:spcBef>
                        <a:spcAft>
                          <a:spcPts val="0"/>
                        </a:spcAft>
                      </a:pPr>
                      <a:r>
                        <a:rPr lang="en-US" sz="1200" dirty="0" err="1"/>
                        <a:t>Phenytoin</a:t>
                      </a:r>
                      <a:r>
                        <a:rPr lang="en-US" sz="1200" dirty="0"/>
                        <a:t>, </a:t>
                      </a:r>
                      <a:r>
                        <a:rPr lang="en-US" sz="1200" dirty="0" err="1"/>
                        <a:t>tolbutamide</a:t>
                      </a:r>
                      <a:endParaRPr lang="en-US" sz="1200" dirty="0">
                        <a:latin typeface="Times New Roman"/>
                        <a:ea typeface="Times New Roman"/>
                      </a:endParaRPr>
                    </a:p>
                  </a:txBody>
                  <a:tcPr marL="68580" marR="68580" marT="0" marB="0"/>
                </a:tc>
              </a:tr>
              <a:tr h="292731">
                <a:tc>
                  <a:txBody>
                    <a:bodyPr/>
                    <a:lstStyle/>
                    <a:p>
                      <a:pPr marL="0" marR="0" indent="-91440">
                        <a:spcBef>
                          <a:spcPts val="0"/>
                        </a:spcBef>
                        <a:spcAft>
                          <a:spcPts val="0"/>
                        </a:spcAft>
                      </a:pPr>
                      <a:r>
                        <a:rPr lang="en-US" sz="1200"/>
                        <a:t>Ritonavir</a:t>
                      </a:r>
                      <a:endParaRPr lang="en-US" sz="1200">
                        <a:latin typeface="Times New Roman"/>
                        <a:ea typeface="Times New Roman"/>
                      </a:endParaRPr>
                    </a:p>
                  </a:txBody>
                  <a:tcPr marL="68580" marR="68580" marT="0" marB="0"/>
                </a:tc>
                <a:tc>
                  <a:txBody>
                    <a:bodyPr/>
                    <a:lstStyle/>
                    <a:p>
                      <a:pPr marL="0" marR="0" indent="-91440">
                        <a:spcBef>
                          <a:spcPts val="0"/>
                        </a:spcBef>
                        <a:spcAft>
                          <a:spcPts val="0"/>
                        </a:spcAft>
                      </a:pPr>
                      <a:r>
                        <a:rPr lang="en-US" sz="1200" dirty="0" err="1"/>
                        <a:t>Amiodarone</a:t>
                      </a:r>
                      <a:r>
                        <a:rPr lang="en-US" sz="1200" dirty="0"/>
                        <a:t>, </a:t>
                      </a:r>
                      <a:r>
                        <a:rPr lang="en-US" sz="1200" dirty="0" err="1"/>
                        <a:t>cisapride</a:t>
                      </a:r>
                      <a:r>
                        <a:rPr lang="en-US" sz="1200" dirty="0"/>
                        <a:t>, </a:t>
                      </a:r>
                      <a:r>
                        <a:rPr lang="en-US" sz="1200" dirty="0" err="1"/>
                        <a:t>itraconazole</a:t>
                      </a:r>
                      <a:r>
                        <a:rPr lang="en-US" sz="1200" dirty="0"/>
                        <a:t>, </a:t>
                      </a:r>
                      <a:r>
                        <a:rPr lang="en-US" sz="1200" dirty="0" err="1"/>
                        <a:t>midazolam</a:t>
                      </a:r>
                      <a:r>
                        <a:rPr lang="en-US" sz="1200" dirty="0"/>
                        <a:t>, </a:t>
                      </a:r>
                      <a:r>
                        <a:rPr lang="en-US" sz="1200" dirty="0" err="1"/>
                        <a:t>triazolam</a:t>
                      </a:r>
                      <a:endParaRPr lang="en-US" sz="1200" dirty="0">
                        <a:latin typeface="Times New Roman"/>
                        <a:ea typeface="Times New Roman"/>
                      </a:endParaRPr>
                    </a:p>
                  </a:txBody>
                  <a:tcPr marL="68580" marR="68580" marT="0" marB="0"/>
                </a:tc>
              </a:tr>
              <a:tr h="292731">
                <a:tc>
                  <a:txBody>
                    <a:bodyPr/>
                    <a:lstStyle/>
                    <a:p>
                      <a:pPr marL="0" marR="0" indent="-91440">
                        <a:spcBef>
                          <a:spcPts val="0"/>
                        </a:spcBef>
                        <a:spcAft>
                          <a:spcPts val="0"/>
                        </a:spcAft>
                      </a:pPr>
                      <a:r>
                        <a:rPr lang="en-US" sz="1200"/>
                        <a:t>Saquinavir</a:t>
                      </a:r>
                      <a:endParaRPr lang="en-US" sz="1200">
                        <a:latin typeface="Times New Roman"/>
                        <a:ea typeface="Times New Roman"/>
                      </a:endParaRPr>
                    </a:p>
                  </a:txBody>
                  <a:tcPr marL="68580" marR="68580" marT="0" marB="0"/>
                </a:tc>
                <a:tc>
                  <a:txBody>
                    <a:bodyPr/>
                    <a:lstStyle/>
                    <a:p>
                      <a:pPr marL="0" marR="0" indent="-91440">
                        <a:spcBef>
                          <a:spcPts val="0"/>
                        </a:spcBef>
                        <a:spcAft>
                          <a:spcPts val="0"/>
                        </a:spcAft>
                      </a:pPr>
                      <a:r>
                        <a:rPr lang="en-US" sz="1200" dirty="0" err="1"/>
                        <a:t>Cisapride</a:t>
                      </a:r>
                      <a:r>
                        <a:rPr lang="en-US" sz="1200" dirty="0"/>
                        <a:t>, ergot derivatives, </a:t>
                      </a:r>
                      <a:r>
                        <a:rPr lang="en-US" sz="1200" dirty="0" err="1"/>
                        <a:t>midazolam</a:t>
                      </a:r>
                      <a:r>
                        <a:rPr lang="en-US" sz="1200" dirty="0"/>
                        <a:t>, </a:t>
                      </a:r>
                      <a:r>
                        <a:rPr lang="en-US" sz="1200" dirty="0" err="1"/>
                        <a:t>triazolam</a:t>
                      </a:r>
                      <a:endParaRPr lang="en-US" sz="1200" dirty="0">
                        <a:latin typeface="Times New Roman"/>
                        <a:ea typeface="Times New Roman"/>
                      </a:endParaRPr>
                    </a:p>
                  </a:txBody>
                  <a:tcPr marL="68580" marR="68580" marT="0" marB="0"/>
                </a:tc>
              </a:tr>
              <a:tr h="292731">
                <a:tc>
                  <a:txBody>
                    <a:bodyPr/>
                    <a:lstStyle/>
                    <a:p>
                      <a:pPr marL="0" marR="0" indent="-91440">
                        <a:spcBef>
                          <a:spcPts val="0"/>
                        </a:spcBef>
                        <a:spcAft>
                          <a:spcPts val="0"/>
                        </a:spcAft>
                      </a:pPr>
                      <a:r>
                        <a:rPr lang="en-US" sz="1200"/>
                        <a:t>Secobarbital</a:t>
                      </a:r>
                      <a:endParaRPr lang="en-US" sz="1200">
                        <a:latin typeface="Times New Roman"/>
                        <a:ea typeface="Times New Roman"/>
                      </a:endParaRPr>
                    </a:p>
                  </a:txBody>
                  <a:tcPr marL="68580" marR="68580" marT="0" marB="0"/>
                </a:tc>
                <a:tc>
                  <a:txBody>
                    <a:bodyPr/>
                    <a:lstStyle/>
                    <a:p>
                      <a:pPr marL="0" marR="0" indent="-91440">
                        <a:spcBef>
                          <a:spcPts val="0"/>
                        </a:spcBef>
                        <a:spcAft>
                          <a:spcPts val="0"/>
                        </a:spcAft>
                      </a:pPr>
                      <a:r>
                        <a:rPr lang="en-US" sz="1200" dirty="0" err="1"/>
                        <a:t>Secobarbital</a:t>
                      </a:r>
                      <a:endParaRPr lang="en-US" sz="1200" dirty="0">
                        <a:latin typeface="Times New Roman"/>
                        <a:ea typeface="Times New Roman"/>
                      </a:endParaRPr>
                    </a:p>
                  </a:txBody>
                  <a:tcPr marL="68580" marR="68580" marT="0" marB="0"/>
                </a:tc>
              </a:tr>
              <a:tr h="292731">
                <a:tc>
                  <a:txBody>
                    <a:bodyPr/>
                    <a:lstStyle/>
                    <a:p>
                      <a:pPr marL="0" marR="0" indent="-91440">
                        <a:spcBef>
                          <a:spcPts val="0"/>
                        </a:spcBef>
                        <a:spcAft>
                          <a:spcPts val="0"/>
                        </a:spcAft>
                      </a:pPr>
                      <a:r>
                        <a:rPr lang="en-US" sz="1200"/>
                        <a:t>Spironolactone</a:t>
                      </a:r>
                      <a:endParaRPr lang="en-US" sz="1200">
                        <a:latin typeface="Times New Roman"/>
                        <a:ea typeface="Times New Roman"/>
                      </a:endParaRPr>
                    </a:p>
                  </a:txBody>
                  <a:tcPr marL="68580" marR="68580" marT="0" marB="0"/>
                </a:tc>
                <a:tc>
                  <a:txBody>
                    <a:bodyPr/>
                    <a:lstStyle/>
                    <a:p>
                      <a:pPr marL="0" marR="0" indent="-91440">
                        <a:spcBef>
                          <a:spcPts val="0"/>
                        </a:spcBef>
                        <a:spcAft>
                          <a:spcPts val="0"/>
                        </a:spcAft>
                      </a:pPr>
                      <a:r>
                        <a:rPr lang="en-US" sz="1200" dirty="0" err="1"/>
                        <a:t>Digoxin</a:t>
                      </a:r>
                      <a:endParaRPr lang="en-US" sz="1200" dirty="0">
                        <a:latin typeface="Times New Roman"/>
                        <a:ea typeface="Times New Roman"/>
                      </a:endParaRPr>
                    </a:p>
                  </a:txBody>
                  <a:tcPr marL="68580" marR="68580" marT="0" marB="0"/>
                </a:tc>
              </a:tr>
              <a:tr h="292731">
                <a:tc>
                  <a:txBody>
                    <a:bodyPr/>
                    <a:lstStyle/>
                    <a:p>
                      <a:pPr marL="0" marR="0" indent="-91440">
                        <a:spcBef>
                          <a:spcPts val="0"/>
                        </a:spcBef>
                        <a:spcAft>
                          <a:spcPts val="0"/>
                        </a:spcAft>
                      </a:pPr>
                      <a:r>
                        <a:rPr lang="en-US" sz="1200"/>
                        <a:t>Troleandomycin</a:t>
                      </a:r>
                      <a:endParaRPr lang="en-US" sz="1200">
                        <a:latin typeface="Times New Roman"/>
                        <a:ea typeface="Times New Roman"/>
                      </a:endParaRPr>
                    </a:p>
                  </a:txBody>
                  <a:tcPr marL="68580" marR="68580" marT="0" marB="0"/>
                </a:tc>
                <a:tc>
                  <a:txBody>
                    <a:bodyPr/>
                    <a:lstStyle/>
                    <a:p>
                      <a:pPr marL="0" marR="0" indent="-91440">
                        <a:spcBef>
                          <a:spcPts val="0"/>
                        </a:spcBef>
                        <a:spcAft>
                          <a:spcPts val="0"/>
                        </a:spcAft>
                      </a:pPr>
                      <a:r>
                        <a:rPr lang="en-US" sz="1200" dirty="0" err="1"/>
                        <a:t>Theophylline</a:t>
                      </a:r>
                      <a:r>
                        <a:rPr lang="en-US" sz="1200" dirty="0"/>
                        <a:t>, </a:t>
                      </a:r>
                      <a:r>
                        <a:rPr lang="en-US" sz="1200" dirty="0" err="1"/>
                        <a:t>methylprednisolone</a:t>
                      </a:r>
                      <a:endParaRPr lang="en-US" sz="1200" dirty="0">
                        <a:latin typeface="Times New Roman"/>
                        <a:ea typeface="Times New Roman"/>
                      </a:endParaRPr>
                    </a:p>
                  </a:txBody>
                  <a:tcPr marL="68580" marR="68580" marT="0" marB="0"/>
                </a:tc>
              </a:tr>
            </a:tbl>
          </a:graphicData>
        </a:graphic>
      </p:graphicFrame>
      <p:sp>
        <p:nvSpPr>
          <p:cNvPr id="5" name="Title 4"/>
          <p:cNvSpPr>
            <a:spLocks noGrp="1"/>
          </p:cNvSpPr>
          <p:nvPr>
            <p:ph type="title"/>
          </p:nvPr>
        </p:nvSpPr>
        <p:spPr>
          <a:xfrm>
            <a:off x="0" y="0"/>
            <a:ext cx="9144000" cy="533400"/>
          </a:xfrm>
        </p:spPr>
        <p:txBody>
          <a:bodyPr>
            <a:normAutofit/>
          </a:bodyPr>
          <a:lstStyle/>
          <a:p>
            <a:r>
              <a:rPr lang="en-US" sz="2000" dirty="0" smtClean="0"/>
              <a:t>Partial list of drugs that inhibit drug metabolism in humans</a:t>
            </a:r>
            <a:endParaRPr lang="en-US" sz="2000"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52400" y="1828800"/>
            <a:ext cx="8686800" cy="2133600"/>
          </a:xfrm>
        </p:spPr>
        <p:txBody>
          <a:bodyPr>
            <a:normAutofit fontScale="70000" lnSpcReduction="20000"/>
          </a:bodyPr>
          <a:lstStyle/>
          <a:p>
            <a:r>
              <a:rPr lang="en-US" i="1" baseline="30000" dirty="0" smtClean="0"/>
              <a:t>1</a:t>
            </a:r>
            <a:r>
              <a:rPr lang="en-US" i="1" dirty="0" smtClean="0"/>
              <a:t>While some inhibitors are selective for a given P450 enzyme, others are more general and can inhibit several P450s concurrently.</a:t>
            </a:r>
          </a:p>
          <a:p>
            <a:r>
              <a:rPr lang="en-US" i="1" baseline="30000" dirty="0" smtClean="0"/>
              <a:t>2</a:t>
            </a:r>
            <a:r>
              <a:rPr lang="en-US" i="1" dirty="0" smtClean="0"/>
              <a:t>Active components in grapefruit juice include </a:t>
            </a:r>
            <a:r>
              <a:rPr lang="en-US" i="1" dirty="0" err="1" smtClean="0"/>
              <a:t>furanocoumarins</a:t>
            </a:r>
            <a:r>
              <a:rPr lang="en-US" i="1" dirty="0" smtClean="0"/>
              <a:t> such as 6¢, 7¢-</a:t>
            </a:r>
            <a:r>
              <a:rPr lang="en-US" i="1" dirty="0" err="1" smtClean="0"/>
              <a:t>dihydroxybergamottin</a:t>
            </a:r>
            <a:r>
              <a:rPr lang="en-US" i="1" dirty="0" smtClean="0"/>
              <a:t> (which inactivates both intestinal and liver CYP3A4) as well as other unknown components that inhibit P-glycoprotein-mediated intestinal drug efflux and consequently further enhance the bioavailability of certain drugs such as cyclosporine.</a:t>
            </a:r>
          </a:p>
          <a:p>
            <a:endParaRPr lang="en-US" i="1"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00800"/>
          </a:xfrm>
        </p:spPr>
        <p:txBody>
          <a:bodyPr/>
          <a:lstStyle/>
          <a:p>
            <a:r>
              <a:rPr lang="en-US" dirty="0" smtClean="0"/>
              <a:t>The most likely inhibitors of drug metabolism to be involved in serious drug interactions are:-</a:t>
            </a:r>
          </a:p>
          <a:p>
            <a:pPr lvl="2"/>
            <a:r>
              <a:rPr lang="en-US" b="1" dirty="0" err="1" smtClean="0"/>
              <a:t>Amiodarone</a:t>
            </a:r>
            <a:endParaRPr lang="en-US" dirty="0" smtClean="0"/>
          </a:p>
          <a:p>
            <a:pPr lvl="2"/>
            <a:r>
              <a:rPr lang="en-US" b="1" dirty="0" err="1" smtClean="0"/>
              <a:t>Furanocoumarins</a:t>
            </a:r>
            <a:r>
              <a:rPr lang="en-US" b="1" dirty="0" smtClean="0"/>
              <a:t> </a:t>
            </a:r>
            <a:endParaRPr lang="en-US" dirty="0" smtClean="0"/>
          </a:p>
          <a:p>
            <a:pPr lvl="2"/>
            <a:r>
              <a:rPr lang="en-US" b="1" dirty="0" err="1" smtClean="0"/>
              <a:t>Ketoconazole</a:t>
            </a:r>
            <a:endParaRPr lang="en-US" dirty="0" smtClean="0"/>
          </a:p>
          <a:p>
            <a:pPr lvl="2"/>
            <a:r>
              <a:rPr lang="en-US" b="1" dirty="0" err="1" smtClean="0"/>
              <a:t>Cimetidine</a:t>
            </a:r>
            <a:endParaRPr lang="en-US" dirty="0" smtClean="0"/>
          </a:p>
          <a:p>
            <a:pPr lvl="2"/>
            <a:r>
              <a:rPr lang="en-US" b="1" dirty="0" smtClean="0"/>
              <a:t>The HIV protease inhibitor </a:t>
            </a:r>
            <a:r>
              <a:rPr lang="en-US" b="1" dirty="0" err="1" smtClean="0"/>
              <a:t>ritonavir</a:t>
            </a:r>
            <a:endParaRPr lang="en-US" dirty="0" smtClean="0"/>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7772400" cy="1143000"/>
          </a:xfrm>
        </p:spPr>
        <p:txBody>
          <a:bodyPr>
            <a:normAutofit/>
          </a:bodyPr>
          <a:lstStyle/>
          <a:p>
            <a:r>
              <a:rPr lang="en-US" sz="3200" b="1" dirty="0" smtClean="0"/>
              <a:t>Inhibitors of intestinal p-glycoprotein</a:t>
            </a:r>
            <a:endParaRPr lang="en-US" sz="3200" dirty="0"/>
          </a:p>
        </p:txBody>
      </p:sp>
      <p:sp>
        <p:nvSpPr>
          <p:cNvPr id="3" name="Content Placeholder 2"/>
          <p:cNvSpPr>
            <a:spLocks noGrp="1"/>
          </p:cNvSpPr>
          <p:nvPr>
            <p:ph idx="1"/>
          </p:nvPr>
        </p:nvSpPr>
        <p:spPr>
          <a:xfrm>
            <a:off x="457200" y="1295400"/>
            <a:ext cx="8382000" cy="5181600"/>
          </a:xfrm>
        </p:spPr>
        <p:txBody>
          <a:bodyPr>
            <a:normAutofit fontScale="77500" lnSpcReduction="20000"/>
          </a:bodyPr>
          <a:lstStyle/>
          <a:p>
            <a:pPr lvl="0"/>
            <a:r>
              <a:rPr lang="en-US" dirty="0" smtClean="0"/>
              <a:t>P-glycoprotein (P-</a:t>
            </a:r>
            <a:r>
              <a:rPr lang="en-US" dirty="0" err="1" smtClean="0"/>
              <a:t>gp</a:t>
            </a:r>
            <a:r>
              <a:rPr lang="en-US" dirty="0" smtClean="0"/>
              <a:t>) is an important modulator of intestinal drug transport</a:t>
            </a:r>
          </a:p>
          <a:p>
            <a:pPr lvl="0"/>
            <a:r>
              <a:rPr lang="en-US" dirty="0" smtClean="0"/>
              <a:t>It actively pumps out (expels) drugs from the intestinal mucosa into the gut lumen</a:t>
            </a:r>
          </a:p>
          <a:p>
            <a:pPr lvl="0"/>
            <a:r>
              <a:rPr lang="en-US" dirty="0" smtClean="0"/>
              <a:t>Other members of the P-</a:t>
            </a:r>
            <a:r>
              <a:rPr lang="en-US" dirty="0" err="1" smtClean="0"/>
              <a:t>gp</a:t>
            </a:r>
            <a:r>
              <a:rPr lang="en-US" dirty="0" smtClean="0"/>
              <a:t> family are found in the blood-brain barrier and in drug resistant cancer cells</a:t>
            </a:r>
          </a:p>
          <a:p>
            <a:pPr lvl="0"/>
            <a:r>
              <a:rPr lang="en-US" dirty="0" smtClean="0"/>
              <a:t>Drugs that inhibit P-</a:t>
            </a:r>
            <a:r>
              <a:rPr lang="en-US" dirty="0" err="1" smtClean="0"/>
              <a:t>gp</a:t>
            </a:r>
            <a:r>
              <a:rPr lang="en-US" dirty="0" smtClean="0"/>
              <a:t> mimic drug metabolism inhibitors by increasing bioavailability, and may result in toxic plasma concentration of drugs given at normally nontoxic dosage.</a:t>
            </a:r>
          </a:p>
          <a:p>
            <a:pPr lvl="0"/>
            <a:r>
              <a:rPr lang="en-US" dirty="0" smtClean="0"/>
              <a:t>P-</a:t>
            </a:r>
            <a:r>
              <a:rPr lang="en-US" dirty="0" err="1" smtClean="0"/>
              <a:t>gp</a:t>
            </a:r>
            <a:r>
              <a:rPr lang="en-US" dirty="0" smtClean="0"/>
              <a:t> inhibitors include:-</a:t>
            </a:r>
          </a:p>
          <a:p>
            <a:pPr lvl="1">
              <a:buClrTx/>
              <a:buSzTx/>
              <a:buNone/>
            </a:pPr>
            <a:r>
              <a:rPr lang="en-US" sz="3200" b="1" dirty="0" smtClean="0">
                <a:solidFill>
                  <a:srgbClr val="FF0000"/>
                </a:solidFill>
                <a:latin typeface="Arial"/>
              </a:rPr>
              <a:t>- </a:t>
            </a:r>
            <a:r>
              <a:rPr lang="en-US" sz="3200" b="1" dirty="0" err="1" smtClean="0">
                <a:solidFill>
                  <a:srgbClr val="FF0000"/>
                </a:solidFill>
                <a:latin typeface="Arial"/>
              </a:rPr>
              <a:t>Verapamil</a:t>
            </a:r>
            <a:r>
              <a:rPr lang="en-US" sz="3200" dirty="0" smtClean="0">
                <a:solidFill>
                  <a:srgbClr val="000000"/>
                </a:solidFill>
                <a:latin typeface="Arial"/>
              </a:rPr>
              <a:t> (Ca</a:t>
            </a:r>
            <a:r>
              <a:rPr lang="en-US" sz="3200" baseline="30000" dirty="0" smtClean="0">
                <a:solidFill>
                  <a:srgbClr val="000000"/>
                </a:solidFill>
                <a:latin typeface="Arial"/>
              </a:rPr>
              <a:t>2+</a:t>
            </a:r>
            <a:r>
              <a:rPr lang="en-US" sz="3200" dirty="0" smtClean="0">
                <a:solidFill>
                  <a:srgbClr val="000000"/>
                </a:solidFill>
                <a:latin typeface="Arial"/>
              </a:rPr>
              <a:t> channel blocker)</a:t>
            </a:r>
          </a:p>
          <a:p>
            <a:pPr lvl="1">
              <a:buClrTx/>
              <a:buSzTx/>
              <a:buNone/>
            </a:pPr>
            <a:r>
              <a:rPr lang="en-US" sz="3200" b="1" dirty="0" smtClean="0">
                <a:solidFill>
                  <a:srgbClr val="FF0000"/>
                </a:solidFill>
                <a:latin typeface="Arial"/>
              </a:rPr>
              <a:t>- </a:t>
            </a:r>
            <a:r>
              <a:rPr lang="en-US" sz="3200" b="1" dirty="0" err="1" smtClean="0">
                <a:solidFill>
                  <a:srgbClr val="FF0000"/>
                </a:solidFill>
                <a:latin typeface="Arial"/>
              </a:rPr>
              <a:t>Furanocoumarins</a:t>
            </a:r>
            <a:r>
              <a:rPr lang="en-US" sz="3200" dirty="0" smtClean="0">
                <a:solidFill>
                  <a:srgbClr val="000000"/>
                </a:solidFill>
                <a:latin typeface="Arial"/>
              </a:rPr>
              <a:t> </a:t>
            </a:r>
          </a:p>
          <a:p>
            <a:pPr lvl="1">
              <a:buClrTx/>
              <a:buSzTx/>
              <a:buNone/>
            </a:pPr>
            <a:r>
              <a:rPr lang="en-US" sz="3200" b="1" dirty="0" smtClean="0">
                <a:solidFill>
                  <a:srgbClr val="FF0000"/>
                </a:solidFill>
                <a:latin typeface="Arial"/>
              </a:rPr>
              <a:t>- </a:t>
            </a:r>
            <a:r>
              <a:rPr lang="en-US" sz="3200" b="1" dirty="0" err="1" smtClean="0">
                <a:solidFill>
                  <a:srgbClr val="FF0000"/>
                </a:solidFill>
                <a:latin typeface="Arial"/>
              </a:rPr>
              <a:t>Quinidine</a:t>
            </a:r>
            <a:r>
              <a:rPr lang="en-US" sz="3200" dirty="0" smtClean="0">
                <a:solidFill>
                  <a:srgbClr val="FF0000"/>
                </a:solidFill>
                <a:latin typeface="Arial"/>
              </a:rPr>
              <a:t> </a:t>
            </a:r>
            <a:r>
              <a:rPr lang="en-US" sz="3200" dirty="0" smtClean="0">
                <a:solidFill>
                  <a:srgbClr val="000000"/>
                </a:solidFill>
                <a:latin typeface="Arial"/>
              </a:rPr>
              <a:t>(</a:t>
            </a:r>
            <a:r>
              <a:rPr lang="en-US" sz="3200" dirty="0" err="1" smtClean="0">
                <a:solidFill>
                  <a:srgbClr val="000000"/>
                </a:solidFill>
                <a:latin typeface="Arial"/>
              </a:rPr>
              <a:t>antiarrhythmic</a:t>
            </a:r>
            <a:r>
              <a:rPr lang="en-US" dirty="0" smtClean="0">
                <a:solidFill>
                  <a:srgbClr val="000000"/>
                </a:solidFill>
                <a:latin typeface="Arial"/>
              </a:rPr>
              <a:t>)</a:t>
            </a:r>
          </a:p>
          <a:p>
            <a:pPr lvl="1"/>
            <a:endParaRPr lang="en-US" dirty="0" smtClean="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077200" cy="6096000"/>
          </a:xfrm>
        </p:spPr>
        <p:txBody>
          <a:bodyPr/>
          <a:lstStyle/>
          <a:p>
            <a:pPr lvl="0"/>
            <a:r>
              <a:rPr lang="en-US" dirty="0" smtClean="0"/>
              <a:t>Example of a drug interaction involving P-</a:t>
            </a:r>
            <a:r>
              <a:rPr lang="en-US" dirty="0" err="1" smtClean="0"/>
              <a:t>gp</a:t>
            </a:r>
            <a:r>
              <a:rPr lang="en-US" dirty="0" smtClean="0"/>
              <a:t> inhibition: </a:t>
            </a:r>
            <a:r>
              <a:rPr lang="en-US" b="1" dirty="0" err="1" smtClean="0"/>
              <a:t>Quinidine</a:t>
            </a:r>
            <a:r>
              <a:rPr lang="en-US" dirty="0" smtClean="0"/>
              <a:t> inhibits P-</a:t>
            </a:r>
            <a:r>
              <a:rPr lang="en-US" dirty="0" err="1" smtClean="0"/>
              <a:t>gp</a:t>
            </a:r>
            <a:r>
              <a:rPr lang="en-US" dirty="0" smtClean="0"/>
              <a:t> leading to impaired excretion of </a:t>
            </a:r>
            <a:r>
              <a:rPr lang="en-US" b="1" dirty="0" err="1" smtClean="0"/>
              <a:t>digoxin</a:t>
            </a:r>
            <a:r>
              <a:rPr lang="en-US" b="1" dirty="0" smtClean="0"/>
              <a:t> </a:t>
            </a:r>
            <a:r>
              <a:rPr lang="en-US" dirty="0" smtClean="0"/>
              <a:t>(cardiac glycoside)</a:t>
            </a:r>
          </a:p>
          <a:p>
            <a:pPr>
              <a:buNone/>
            </a:pPr>
            <a:r>
              <a:rPr lang="en-US" b="1" dirty="0" smtClean="0"/>
              <a:t>NB:</a:t>
            </a:r>
            <a:r>
              <a:rPr lang="en-US" dirty="0" smtClean="0"/>
              <a:t>  </a:t>
            </a:r>
          </a:p>
          <a:p>
            <a:pPr lvl="0"/>
            <a:r>
              <a:rPr lang="en-US" dirty="0" err="1" smtClean="0"/>
              <a:t>Quinidine</a:t>
            </a:r>
            <a:r>
              <a:rPr lang="en-US" dirty="0" smtClean="0"/>
              <a:t> also displaces </a:t>
            </a:r>
            <a:r>
              <a:rPr lang="en-US" dirty="0" err="1" smtClean="0"/>
              <a:t>digoxin</a:t>
            </a:r>
            <a:r>
              <a:rPr lang="en-US" dirty="0" smtClean="0"/>
              <a:t> from its tissue binding sites</a:t>
            </a:r>
          </a:p>
          <a:p>
            <a:pPr lvl="0"/>
            <a:r>
              <a:rPr lang="en-US" dirty="0" smtClean="0"/>
              <a:t>Both effects can lead to </a:t>
            </a:r>
            <a:r>
              <a:rPr lang="en-US" dirty="0" err="1" smtClean="0"/>
              <a:t>digoxin</a:t>
            </a:r>
            <a:r>
              <a:rPr lang="en-US" dirty="0" smtClean="0"/>
              <a:t> toxicity</a:t>
            </a:r>
          </a:p>
          <a:p>
            <a:pPr lvl="0"/>
            <a:r>
              <a:rPr lang="en-US" dirty="0" smtClean="0"/>
              <a:t>Many inhibitors of CYP3A also inhibit P-</a:t>
            </a:r>
            <a:r>
              <a:rPr lang="en-US" dirty="0" err="1" smtClean="0"/>
              <a:t>gp</a:t>
            </a:r>
            <a:endParaRPr lang="en-US" dirty="0" smtClean="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Diet and other environmental factors that affect drug metabolism</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marL="571500" lvl="0" indent="-571500">
              <a:buFont typeface="+mj-lt"/>
              <a:buAutoNum type="romanLcPeriod"/>
            </a:pPr>
            <a:r>
              <a:rPr lang="en-US" b="1" dirty="0" smtClean="0">
                <a:solidFill>
                  <a:srgbClr val="FF0000"/>
                </a:solidFill>
              </a:rPr>
              <a:t>Cruciferous vegetables </a:t>
            </a:r>
            <a:r>
              <a:rPr lang="en-US" b="1" dirty="0" smtClean="0"/>
              <a:t>(e.g. broccoli, cauliflower</a:t>
            </a:r>
            <a:r>
              <a:rPr lang="en-US" dirty="0" smtClean="0"/>
              <a:t>) induce CYP1A enzymes</a:t>
            </a:r>
          </a:p>
          <a:p>
            <a:pPr marL="571500" lvl="0" indent="-571500">
              <a:buFont typeface="+mj-lt"/>
              <a:buAutoNum type="romanLcPeriod"/>
            </a:pPr>
            <a:r>
              <a:rPr lang="en-US" b="1" dirty="0" smtClean="0">
                <a:solidFill>
                  <a:srgbClr val="FF0000"/>
                </a:solidFill>
              </a:rPr>
              <a:t>Cigarette smokers</a:t>
            </a:r>
            <a:r>
              <a:rPr lang="en-US" dirty="0" smtClean="0"/>
              <a:t> metabolize some drugs more rapidly than non smokers because of enzyme induction</a:t>
            </a:r>
          </a:p>
          <a:p>
            <a:pPr marL="571500" indent="-571500">
              <a:buFont typeface="+mj-lt"/>
              <a:buAutoNum type="romanLcPeriod"/>
            </a:pPr>
            <a:r>
              <a:rPr lang="en-US" b="1" dirty="0" smtClean="0">
                <a:solidFill>
                  <a:srgbClr val="FF0000"/>
                </a:solidFill>
              </a:rPr>
              <a:t>Industrial workers </a:t>
            </a:r>
            <a:r>
              <a:rPr lang="en-US" dirty="0" smtClean="0"/>
              <a:t>exposed to some </a:t>
            </a:r>
            <a:r>
              <a:rPr lang="en-US" b="1" dirty="0" smtClean="0">
                <a:solidFill>
                  <a:srgbClr val="FF0000"/>
                </a:solidFill>
              </a:rPr>
              <a:t>pesticides </a:t>
            </a:r>
            <a:r>
              <a:rPr lang="en-US" dirty="0" smtClean="0"/>
              <a:t>metabolize certain drugs more rapidly than non-exposed individuals.</a:t>
            </a:r>
          </a:p>
          <a:p>
            <a:pPr marL="571500" indent="-571500">
              <a:buFont typeface="+mj-lt"/>
              <a:buAutoNum type="romanLcPeriod"/>
            </a:pP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Diseases affecting Drug Metabolism</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Acute or chronic liver disease</a:t>
            </a:r>
          </a:p>
          <a:p>
            <a:pPr lvl="0"/>
            <a:r>
              <a:rPr lang="en-US" dirty="0" smtClean="0"/>
              <a:t>Cardiac disease</a:t>
            </a:r>
          </a:p>
          <a:p>
            <a:pPr lvl="0"/>
            <a:r>
              <a:rPr lang="en-US" dirty="0" smtClean="0"/>
              <a:t>Pulmonary disease</a:t>
            </a:r>
          </a:p>
          <a:p>
            <a:pPr lvl="0"/>
            <a:r>
              <a:rPr lang="en-US" dirty="0" smtClean="0"/>
              <a:t>Thyroid dysfunction</a:t>
            </a:r>
          </a:p>
          <a:p>
            <a:pPr lvl="0"/>
            <a:r>
              <a:rPr lang="en-US" dirty="0" smtClean="0"/>
              <a:t>Malfunction of the pituitary, adrenals &amp; gonads</a:t>
            </a:r>
          </a:p>
          <a:p>
            <a:pPr lvl="0"/>
            <a:r>
              <a:rPr lang="en-US" dirty="0" smtClean="0"/>
              <a:t>Heavy metal poisoning</a:t>
            </a:r>
          </a:p>
          <a:p>
            <a:pPr lvl="0"/>
            <a:r>
              <a:rPr lang="en-US" dirty="0" err="1" smtClean="0"/>
              <a:t>Porphyria</a:t>
            </a:r>
            <a:endParaRPr lang="en-US" dirty="0" smtClean="0"/>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10600" cy="6096000"/>
          </a:xfrm>
        </p:spPr>
        <p:txBody>
          <a:bodyPr>
            <a:normAutofit fontScale="92500" lnSpcReduction="20000"/>
          </a:bodyPr>
          <a:lstStyle/>
          <a:p>
            <a:pPr>
              <a:buNone/>
            </a:pPr>
            <a:r>
              <a:rPr lang="en-US" b="1" dirty="0" smtClean="0"/>
              <a:t>The Effects of Age on Drug Metabolism (Covered in)</a:t>
            </a:r>
            <a:endParaRPr lang="en-US" dirty="0" smtClean="0"/>
          </a:p>
          <a:p>
            <a:pPr lvl="0"/>
            <a:r>
              <a:rPr lang="en-US" dirty="0" err="1" smtClean="0"/>
              <a:t>Paediatric</a:t>
            </a:r>
            <a:r>
              <a:rPr lang="en-US" dirty="0" smtClean="0"/>
              <a:t> clinical pharmacology</a:t>
            </a:r>
          </a:p>
          <a:p>
            <a:pPr lvl="0"/>
            <a:r>
              <a:rPr lang="en-US" dirty="0" smtClean="0"/>
              <a:t>Geriatric clinical pharmacology</a:t>
            </a:r>
          </a:p>
          <a:p>
            <a:pPr>
              <a:buNone/>
            </a:pPr>
            <a:r>
              <a:rPr lang="en-US" b="1" dirty="0" smtClean="0"/>
              <a:t> </a:t>
            </a:r>
            <a:endParaRPr lang="en-US" dirty="0" smtClean="0"/>
          </a:p>
          <a:p>
            <a:pPr>
              <a:buNone/>
            </a:pPr>
            <a:r>
              <a:rPr lang="en-US" b="1" dirty="0" smtClean="0"/>
              <a:t>The Effect of Sex on Drug Metabolism</a:t>
            </a:r>
            <a:endParaRPr lang="en-US" dirty="0" smtClean="0"/>
          </a:p>
          <a:p>
            <a:r>
              <a:rPr lang="en-US" dirty="0" smtClean="0"/>
              <a:t>Sex dependent differences in drug metabolism exist for the following drugs:-</a:t>
            </a:r>
          </a:p>
          <a:p>
            <a:pPr lvl="0"/>
            <a:r>
              <a:rPr lang="en-US" dirty="0" smtClean="0"/>
              <a:t>Ethanol                  </a:t>
            </a:r>
          </a:p>
          <a:p>
            <a:pPr lvl="0"/>
            <a:r>
              <a:rPr lang="en-US" dirty="0" err="1" smtClean="0"/>
              <a:t>Estogens</a:t>
            </a:r>
            <a:endParaRPr lang="en-US" dirty="0" smtClean="0"/>
          </a:p>
          <a:p>
            <a:pPr lvl="0"/>
            <a:r>
              <a:rPr lang="en-US" dirty="0" err="1" smtClean="0"/>
              <a:t>Propranolol</a:t>
            </a:r>
            <a:r>
              <a:rPr lang="en-US" dirty="0" smtClean="0"/>
              <a:t>            </a:t>
            </a:r>
          </a:p>
          <a:p>
            <a:pPr lvl="0"/>
            <a:r>
              <a:rPr lang="en-US" dirty="0" err="1" smtClean="0"/>
              <a:t>Salicylates</a:t>
            </a:r>
            <a:r>
              <a:rPr lang="en-US" dirty="0" smtClean="0"/>
              <a:t> </a:t>
            </a:r>
          </a:p>
          <a:p>
            <a:pPr lvl="0"/>
            <a:r>
              <a:rPr lang="en-US" dirty="0" smtClean="0"/>
              <a:t>Some benzodiazepines</a:t>
            </a:r>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Other Important Issues in Drug Metabolism</a:t>
            </a:r>
            <a:r>
              <a:rPr lang="en-US" dirty="0" smtClean="0"/>
              <a:t/>
            </a:r>
            <a:br>
              <a:rPr lang="en-US" dirty="0" smtClean="0"/>
            </a:br>
            <a:endParaRPr lang="en-US" dirty="0"/>
          </a:p>
        </p:txBody>
      </p:sp>
      <p:sp>
        <p:nvSpPr>
          <p:cNvPr id="3" name="Content Placeholder 2"/>
          <p:cNvSpPr>
            <a:spLocks noGrp="1"/>
          </p:cNvSpPr>
          <p:nvPr>
            <p:ph idx="1"/>
          </p:nvPr>
        </p:nvSpPr>
        <p:spPr>
          <a:xfrm>
            <a:off x="381000" y="1600200"/>
            <a:ext cx="8229600" cy="4525963"/>
          </a:xfrm>
        </p:spPr>
        <p:txBody>
          <a:bodyPr>
            <a:normAutofit fontScale="85000" lnSpcReduction="20000"/>
          </a:bodyPr>
          <a:lstStyle/>
          <a:p>
            <a:pPr>
              <a:buNone/>
            </a:pPr>
            <a:r>
              <a:rPr lang="en-US" b="1" dirty="0" smtClean="0"/>
              <a:t>Interactions between drugs &amp; endogenous compounds</a:t>
            </a:r>
            <a:endParaRPr lang="en-US" dirty="0" smtClean="0"/>
          </a:p>
          <a:p>
            <a:pPr lvl="0"/>
            <a:r>
              <a:rPr lang="en-US" dirty="0" smtClean="0"/>
              <a:t>Some drugs require conjugation with endogenous substrates such as glutathione, </a:t>
            </a:r>
            <a:r>
              <a:rPr lang="en-US" dirty="0" err="1" smtClean="0"/>
              <a:t>glucuronic</a:t>
            </a:r>
            <a:r>
              <a:rPr lang="en-US" dirty="0" smtClean="0"/>
              <a:t> acid or sulfate for their inactivation. </a:t>
            </a:r>
          </a:p>
          <a:p>
            <a:pPr lvl="0"/>
            <a:r>
              <a:rPr lang="en-US" dirty="0" smtClean="0"/>
              <a:t>Different drugs may compete for the same endogenous substrates </a:t>
            </a:r>
          </a:p>
          <a:p>
            <a:pPr lvl="1">
              <a:buFont typeface="Wingdings" pitchFamily="2" charset="2"/>
              <a:buChar char="Ø"/>
            </a:pPr>
            <a:r>
              <a:rPr lang="en-US" dirty="0" smtClean="0"/>
              <a:t>Consequently, the faster reacting drug may deplete endogenous substrate levels &amp; impair the metabolism of the slower-reacting drug. </a:t>
            </a:r>
          </a:p>
          <a:p>
            <a:pPr lvl="1">
              <a:buFont typeface="Wingdings" pitchFamily="2" charset="2"/>
              <a:buChar char="Ø"/>
            </a:pPr>
            <a:r>
              <a:rPr lang="en-US" dirty="0" smtClean="0"/>
              <a:t>If the latter has a steep dose-response curve or a narrow therapeutic index, </a:t>
            </a:r>
            <a:r>
              <a:rPr lang="en-US" dirty="0" err="1" smtClean="0"/>
              <a:t>Potentiation</a:t>
            </a:r>
            <a:r>
              <a:rPr lang="en-US" dirty="0" smtClean="0"/>
              <a:t> of its pharmacologic &amp; toxic effects may occur</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
            <a:ext cx="8305800" cy="6324600"/>
          </a:xfrm>
        </p:spPr>
        <p:txBody>
          <a:bodyPr>
            <a:normAutofit lnSpcReduction="10000"/>
          </a:bodyPr>
          <a:lstStyle/>
          <a:p>
            <a:r>
              <a:rPr lang="en-US" sz="2800" dirty="0" smtClean="0"/>
              <a:t>A </a:t>
            </a:r>
            <a:r>
              <a:rPr lang="en-US" sz="2800" dirty="0"/>
              <a:t>few drugs </a:t>
            </a:r>
            <a:r>
              <a:rPr lang="en-US" sz="2800" dirty="0" smtClean="0"/>
              <a:t>e.g</a:t>
            </a:r>
            <a:r>
              <a:rPr lang="en-US" sz="2800" dirty="0"/>
              <a:t>. </a:t>
            </a:r>
            <a:r>
              <a:rPr lang="en-US" sz="2800" dirty="0" smtClean="0"/>
              <a:t>esters are </a:t>
            </a:r>
            <a:r>
              <a:rPr lang="en-US" sz="2800" dirty="0"/>
              <a:t>metabolized in many </a:t>
            </a:r>
            <a:r>
              <a:rPr lang="en-US" sz="2800" dirty="0" smtClean="0"/>
              <a:t>tissues e.g</a:t>
            </a:r>
            <a:r>
              <a:rPr lang="en-US" sz="2800" dirty="0"/>
              <a:t>. liver, blood and intestinal </a:t>
            </a:r>
            <a:r>
              <a:rPr lang="en-US" sz="2800" dirty="0" smtClean="0"/>
              <a:t>wall </a:t>
            </a:r>
            <a:r>
              <a:rPr lang="en-US" sz="2800" dirty="0"/>
              <a:t>because of the broad distribution of their enzymes (</a:t>
            </a:r>
            <a:r>
              <a:rPr lang="en-US" sz="2800" dirty="0" err="1"/>
              <a:t>esterases</a:t>
            </a:r>
            <a:r>
              <a:rPr lang="en-US" sz="2800" dirty="0"/>
              <a:t>)</a:t>
            </a:r>
          </a:p>
          <a:p>
            <a:pPr lvl="0"/>
            <a:r>
              <a:rPr lang="en-US" sz="2800" dirty="0"/>
              <a:t>The majority of drug biotransformation are catalyzed by specific cellular enzymes</a:t>
            </a:r>
          </a:p>
          <a:p>
            <a:pPr lvl="0"/>
            <a:r>
              <a:rPr lang="en-US" sz="2800" dirty="0"/>
              <a:t>However, transformation can occur by spontaneous, non-catalyzed chemical </a:t>
            </a:r>
            <a:r>
              <a:rPr lang="en-US" sz="2800" dirty="0" smtClean="0"/>
              <a:t>reactions.</a:t>
            </a:r>
          </a:p>
          <a:p>
            <a:pPr lvl="0"/>
            <a:r>
              <a:rPr lang="en-US" sz="2800" dirty="0" smtClean="0"/>
              <a:t>At </a:t>
            </a:r>
            <a:r>
              <a:rPr lang="en-US" sz="2800" dirty="0"/>
              <a:t>the </a:t>
            </a:r>
            <a:r>
              <a:rPr lang="en-US" sz="2800" dirty="0" err="1"/>
              <a:t>subcellular</a:t>
            </a:r>
            <a:r>
              <a:rPr lang="en-US" sz="2800" dirty="0"/>
              <a:t> level, these enzymes may be located in various sites including the following;</a:t>
            </a:r>
          </a:p>
          <a:p>
            <a:endParaRPr lang="en-US" sz="2800" b="1" dirty="0" smtClean="0"/>
          </a:p>
          <a:p>
            <a:endParaRPr lang="en-US" sz="2800" b="1" dirty="0" smtClean="0"/>
          </a:p>
          <a:p>
            <a:pPr>
              <a:buNone/>
            </a:pPr>
            <a:endParaRPr lang="en-US" sz="2800" b="1" dirty="0" smtClean="0"/>
          </a:p>
          <a:p>
            <a:r>
              <a:rPr lang="en-US" sz="2800" dirty="0" smtClean="0"/>
              <a:t>NB</a:t>
            </a:r>
            <a:r>
              <a:rPr lang="en-US" sz="2800" dirty="0"/>
              <a:t>: Within a given cell most drug </a:t>
            </a:r>
            <a:r>
              <a:rPr lang="en-US" sz="2800" dirty="0" err="1" smtClean="0"/>
              <a:t>metabolization</a:t>
            </a:r>
            <a:r>
              <a:rPr lang="en-US" sz="2800" dirty="0" smtClean="0"/>
              <a:t> is in </a:t>
            </a:r>
            <a:r>
              <a:rPr lang="en-US" sz="2800" dirty="0"/>
              <a:t>the ER and the cytosol</a:t>
            </a:r>
            <a:r>
              <a:rPr lang="en-US" sz="2800" dirty="0" smtClean="0"/>
              <a:t>.</a:t>
            </a: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val="2279822206"/>
              </p:ext>
            </p:extLst>
          </p:nvPr>
        </p:nvGraphicFramePr>
        <p:xfrm>
          <a:off x="1295400" y="3886200"/>
          <a:ext cx="7010400" cy="1382039"/>
        </p:xfrm>
        <a:graphic>
          <a:graphicData uri="http://schemas.openxmlformats.org/drawingml/2006/table">
            <a:tbl>
              <a:tblPr firstRow="1" bandRow="1"/>
              <a:tblGrid>
                <a:gridCol w="2362200"/>
                <a:gridCol w="4648200"/>
              </a:tblGrid>
              <a:tr h="1382039">
                <a:tc>
                  <a:txBody>
                    <a:bodyPr/>
                    <a:lstStyle/>
                    <a:p>
                      <a:pPr marL="285750" marR="0" lvl="0" indent="-285750" algn="l" defTabSz="914400" rtl="0" eaLnBrk="1" fontAlgn="base" latinLnBrk="0" hangingPunct="1">
                        <a:lnSpc>
                          <a:spcPct val="100000"/>
                        </a:lnSpc>
                        <a:spcBef>
                          <a:spcPct val="20000"/>
                        </a:spcBef>
                        <a:spcAft>
                          <a:spcPct val="0"/>
                        </a:spcAft>
                        <a:buClr>
                          <a:prstClr val="black"/>
                        </a:buClr>
                        <a:buSzPct val="90000"/>
                        <a:buFont typeface="Wingdings" pitchFamily="2" charset="2"/>
                        <a:buChar char="Ø"/>
                        <a:tabLst/>
                        <a:defRPr/>
                      </a:pPr>
                      <a:r>
                        <a:rPr kumimoji="0" lang="en-US" sz="2400" u="none" strike="noStrike" kern="0" cap="none" spc="0" normalizeH="0" baseline="0" noProof="0" dirty="0" smtClean="0">
                          <a:ln>
                            <a:noFill/>
                          </a:ln>
                          <a:effectLst/>
                          <a:uLnTx/>
                          <a:uFillTx/>
                        </a:rPr>
                        <a:t>Mitochondria </a:t>
                      </a:r>
                    </a:p>
                    <a:p>
                      <a:pPr marL="285750" marR="0" lvl="0" indent="-285750" algn="l" defTabSz="914400" rtl="0" eaLnBrk="1" fontAlgn="base" latinLnBrk="0" hangingPunct="1">
                        <a:lnSpc>
                          <a:spcPct val="100000"/>
                        </a:lnSpc>
                        <a:spcBef>
                          <a:spcPct val="20000"/>
                        </a:spcBef>
                        <a:spcAft>
                          <a:spcPct val="0"/>
                        </a:spcAft>
                        <a:buClr>
                          <a:prstClr val="black"/>
                        </a:buClr>
                        <a:buSzPct val="90000"/>
                        <a:buFont typeface="Wingdings" pitchFamily="2" charset="2"/>
                        <a:buChar char="Ø"/>
                        <a:tabLst/>
                        <a:defRPr/>
                      </a:pPr>
                      <a:r>
                        <a:rPr kumimoji="0" lang="en-US" sz="2400" u="none" strike="noStrike" kern="0" cap="none" spc="0" normalizeH="0" baseline="0" noProof="0" dirty="0" err="1" smtClean="0">
                          <a:ln>
                            <a:noFill/>
                          </a:ln>
                          <a:effectLst/>
                          <a:uLnTx/>
                          <a:uFillTx/>
                        </a:rPr>
                        <a:t>Cytosol</a:t>
                      </a:r>
                      <a:r>
                        <a:rPr kumimoji="0" lang="en-US" sz="2400" u="none" strike="noStrike" kern="0" cap="none" spc="0" normalizeH="0" baseline="0" noProof="0" dirty="0" smtClean="0">
                          <a:ln>
                            <a:noFill/>
                          </a:ln>
                          <a:effectLst/>
                          <a:uLnTx/>
                          <a:uFillTx/>
                        </a:rPr>
                        <a:t> </a:t>
                      </a:r>
                    </a:p>
                    <a:p>
                      <a:pPr marL="285750" marR="0" lvl="0" indent="-285750" algn="l" defTabSz="914400" rtl="0" eaLnBrk="1" fontAlgn="base" latinLnBrk="0" hangingPunct="1">
                        <a:lnSpc>
                          <a:spcPct val="100000"/>
                        </a:lnSpc>
                        <a:spcBef>
                          <a:spcPct val="20000"/>
                        </a:spcBef>
                        <a:spcAft>
                          <a:spcPct val="0"/>
                        </a:spcAft>
                        <a:buClr>
                          <a:prstClr val="black"/>
                        </a:buClr>
                        <a:buSzPct val="90000"/>
                        <a:buFont typeface="Wingdings" pitchFamily="2" charset="2"/>
                        <a:buChar char="Ø"/>
                        <a:tabLst/>
                        <a:defRPr/>
                      </a:pPr>
                      <a:r>
                        <a:rPr kumimoji="0" lang="en-US" sz="2400" u="none" strike="noStrike" kern="0" cap="none" spc="0" normalizeH="0" baseline="0" noProof="0" dirty="0" err="1" smtClean="0">
                          <a:ln>
                            <a:noFill/>
                          </a:ln>
                          <a:effectLst/>
                          <a:uLnTx/>
                          <a:uFillTx/>
                        </a:rPr>
                        <a:t>Lysosomes</a:t>
                      </a:r>
                      <a:endParaRPr kumimoji="0" lang="en-US" sz="2400" u="none" strike="noStrike" kern="0" cap="none" spc="0" normalizeH="0" baseline="0" noProof="0" dirty="0" smtClean="0">
                        <a:ln>
                          <a:noFill/>
                        </a:ln>
                        <a:effectLst/>
                        <a:uLnTx/>
                        <a:uFillTx/>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285750" marR="0" lvl="0" indent="-285750" algn="l" defTabSz="914400" rtl="0" eaLnBrk="1" fontAlgn="base" latinLnBrk="0" hangingPunct="1">
                        <a:lnSpc>
                          <a:spcPct val="100000"/>
                        </a:lnSpc>
                        <a:spcBef>
                          <a:spcPct val="20000"/>
                        </a:spcBef>
                        <a:spcAft>
                          <a:spcPct val="0"/>
                        </a:spcAft>
                        <a:buClr>
                          <a:prstClr val="black"/>
                        </a:buClr>
                        <a:buSzPct val="90000"/>
                        <a:buFont typeface="Wingdings" pitchFamily="2" charset="2"/>
                        <a:buChar char="Ø"/>
                        <a:tabLst/>
                        <a:defRPr/>
                      </a:pPr>
                      <a:r>
                        <a:rPr kumimoji="0" lang="en-US" sz="2400" u="none" strike="noStrike" kern="0" cap="none" spc="0" normalizeH="0" baseline="0" noProof="0" dirty="0" smtClean="0">
                          <a:ln>
                            <a:noFill/>
                          </a:ln>
                          <a:effectLst/>
                          <a:uLnTx/>
                          <a:uFillTx/>
                        </a:rPr>
                        <a:t>Endoplasmic reticulum </a:t>
                      </a:r>
                    </a:p>
                    <a:p>
                      <a:pPr marL="285750" marR="0" lvl="0" indent="-285750" algn="l" defTabSz="914400" rtl="0" eaLnBrk="1" fontAlgn="base" latinLnBrk="0" hangingPunct="1">
                        <a:lnSpc>
                          <a:spcPct val="100000"/>
                        </a:lnSpc>
                        <a:spcBef>
                          <a:spcPct val="20000"/>
                        </a:spcBef>
                        <a:spcAft>
                          <a:spcPct val="0"/>
                        </a:spcAft>
                        <a:buClr>
                          <a:prstClr val="black"/>
                        </a:buClr>
                        <a:buSzPct val="90000"/>
                        <a:buFont typeface="Wingdings" pitchFamily="2" charset="2"/>
                        <a:buChar char="Ø"/>
                        <a:tabLst/>
                        <a:defRPr/>
                      </a:pPr>
                      <a:r>
                        <a:rPr kumimoji="0" lang="en-US" sz="2400" u="none" strike="noStrike" kern="0" cap="none" spc="0" normalizeH="0" baseline="0" noProof="0" dirty="0" smtClean="0">
                          <a:ln>
                            <a:noFill/>
                          </a:ln>
                          <a:effectLst/>
                          <a:uLnTx/>
                          <a:uFillTx/>
                        </a:rPr>
                        <a:t>Nuclear envelope </a:t>
                      </a:r>
                    </a:p>
                    <a:p>
                      <a:pPr marL="285750" marR="0" lvl="0" indent="-285750" algn="l" defTabSz="914400" rtl="0" eaLnBrk="1" fontAlgn="base" latinLnBrk="0" hangingPunct="1">
                        <a:lnSpc>
                          <a:spcPct val="100000"/>
                        </a:lnSpc>
                        <a:spcBef>
                          <a:spcPct val="20000"/>
                        </a:spcBef>
                        <a:spcAft>
                          <a:spcPct val="0"/>
                        </a:spcAft>
                        <a:buClr>
                          <a:prstClr val="black"/>
                        </a:buClr>
                        <a:buSzPct val="90000"/>
                        <a:buFont typeface="Wingdings" pitchFamily="2" charset="2"/>
                        <a:buChar char="Ø"/>
                        <a:tabLst/>
                        <a:defRPr/>
                      </a:pPr>
                      <a:r>
                        <a:rPr kumimoji="0" lang="en-US" sz="2400" u="none" strike="noStrike" kern="0" cap="none" spc="0" normalizeH="0" baseline="0" noProof="0" dirty="0" smtClean="0">
                          <a:ln>
                            <a:noFill/>
                          </a:ln>
                          <a:effectLst/>
                          <a:uLnTx/>
                          <a:uFillTx/>
                        </a:rPr>
                        <a:t>Plasma membrane </a:t>
                      </a: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10600" cy="1295400"/>
          </a:xfrm>
        </p:spPr>
        <p:txBody>
          <a:bodyPr>
            <a:normAutofit/>
          </a:bodyPr>
          <a:lstStyle/>
          <a:p>
            <a:r>
              <a:rPr lang="en-US" sz="3600" b="1" u="sng" dirty="0" smtClean="0"/>
              <a:t>1</a:t>
            </a:r>
            <a:r>
              <a:rPr lang="en-US" sz="3600" b="1" u="sng" baseline="30000" dirty="0" smtClean="0"/>
              <a:t>ST</a:t>
            </a:r>
            <a:r>
              <a:rPr lang="en-US" sz="3600" b="1" u="sng" dirty="0" smtClean="0"/>
              <a:t> PASS EFFECT (PRESYSTEMIC ELIMINATION)</a:t>
            </a:r>
            <a:endParaRPr lang="en-US" sz="3600" u="sng" dirty="0"/>
          </a:p>
        </p:txBody>
      </p:sp>
      <p:sp>
        <p:nvSpPr>
          <p:cNvPr id="3" name="Content Placeholder 2"/>
          <p:cNvSpPr>
            <a:spLocks noGrp="1"/>
          </p:cNvSpPr>
          <p:nvPr>
            <p:ph idx="1"/>
          </p:nvPr>
        </p:nvSpPr>
        <p:spPr>
          <a:xfrm>
            <a:off x="228600" y="1524000"/>
            <a:ext cx="8610600" cy="4953000"/>
          </a:xfrm>
        </p:spPr>
        <p:txBody>
          <a:bodyPr>
            <a:normAutofit fontScale="92500" lnSpcReduction="10000"/>
          </a:bodyPr>
          <a:lstStyle/>
          <a:p>
            <a:r>
              <a:rPr lang="en-US" dirty="0" smtClean="0"/>
              <a:t>Elimination </a:t>
            </a:r>
            <a:r>
              <a:rPr lang="en-US" dirty="0"/>
              <a:t>of a drug </a:t>
            </a:r>
            <a:r>
              <a:rPr lang="en-US" dirty="0" err="1" smtClean="0"/>
              <a:t>occuring</a:t>
            </a:r>
            <a:r>
              <a:rPr lang="en-US" dirty="0" smtClean="0"/>
              <a:t> </a:t>
            </a:r>
            <a:r>
              <a:rPr lang="en-US" dirty="0"/>
              <a:t>after administration but before it enters the systemic </a:t>
            </a:r>
            <a:r>
              <a:rPr lang="en-US" dirty="0" smtClean="0"/>
              <a:t>circulation</a:t>
            </a:r>
          </a:p>
          <a:p>
            <a:r>
              <a:rPr lang="en-US" dirty="0" smtClean="0"/>
              <a:t>Significantly limits the oral availability of highly metabolized drugs</a:t>
            </a:r>
            <a:endParaRPr lang="en-US" dirty="0"/>
          </a:p>
          <a:p>
            <a:pPr>
              <a:buNone/>
            </a:pPr>
            <a:r>
              <a:rPr lang="en-US" b="1" u="sng" dirty="0" smtClean="0"/>
              <a:t>Sites </a:t>
            </a:r>
            <a:r>
              <a:rPr lang="en-US" b="1" u="sng" dirty="0"/>
              <a:t>of </a:t>
            </a:r>
            <a:r>
              <a:rPr lang="en-US" b="1" u="sng" dirty="0" err="1"/>
              <a:t>Presystemic</a:t>
            </a:r>
            <a:r>
              <a:rPr lang="en-US" b="1" u="sng" dirty="0"/>
              <a:t> Elimination</a:t>
            </a:r>
            <a:r>
              <a:rPr lang="en-US" b="1" dirty="0"/>
              <a:t> </a:t>
            </a:r>
            <a:endParaRPr lang="en-US" dirty="0"/>
          </a:p>
          <a:p>
            <a:pPr marL="514350" indent="-514350">
              <a:buFont typeface="+mj-lt"/>
              <a:buAutoNum type="arabicPeriod"/>
            </a:pPr>
            <a:r>
              <a:rPr lang="en-US" sz="3900" b="1" dirty="0">
                <a:solidFill>
                  <a:srgbClr val="00B050"/>
                </a:solidFill>
              </a:rPr>
              <a:t>The liver</a:t>
            </a:r>
            <a:endParaRPr lang="en-US" sz="3900" dirty="0">
              <a:solidFill>
                <a:srgbClr val="00B050"/>
              </a:solidFill>
            </a:endParaRPr>
          </a:p>
          <a:p>
            <a:pPr lvl="0"/>
            <a:r>
              <a:rPr lang="en-US" dirty="0" smtClean="0"/>
              <a:t>After oral administration, drugs e.g</a:t>
            </a:r>
            <a:r>
              <a:rPr lang="en-US" b="1" dirty="0"/>
              <a:t>. </a:t>
            </a:r>
            <a:r>
              <a:rPr lang="en-US" b="1" dirty="0" err="1"/>
              <a:t>Isoproterenol</a:t>
            </a:r>
            <a:r>
              <a:rPr lang="en-US" b="1" dirty="0"/>
              <a:t>-bronchodilator</a:t>
            </a:r>
            <a:r>
              <a:rPr lang="en-US" dirty="0"/>
              <a:t>, </a:t>
            </a:r>
            <a:r>
              <a:rPr lang="en-US" b="1" dirty="0"/>
              <a:t>morphine-</a:t>
            </a:r>
            <a:r>
              <a:rPr lang="en-US" b="1" dirty="0" err="1"/>
              <a:t>Opoid</a:t>
            </a:r>
            <a:r>
              <a:rPr lang="en-US" dirty="0"/>
              <a:t>, are absorbed intact from the </a:t>
            </a:r>
            <a:r>
              <a:rPr lang="en-US" dirty="0" smtClean="0"/>
              <a:t>ileum </a:t>
            </a:r>
            <a:r>
              <a:rPr lang="en-US" dirty="0"/>
              <a:t>and transported via the portal system to the liver where they undergo </a:t>
            </a:r>
            <a:r>
              <a:rPr lang="en-US" dirty="0" smtClean="0"/>
              <a:t>metabolism</a:t>
            </a: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096000"/>
          </a:xfrm>
        </p:spPr>
        <p:txBody>
          <a:bodyPr>
            <a:normAutofit fontScale="70000" lnSpcReduction="20000"/>
          </a:bodyPr>
          <a:lstStyle/>
          <a:p>
            <a:pPr marL="514350" indent="-514350">
              <a:buFont typeface="+mj-lt"/>
              <a:buAutoNum type="arabicPeriod" startAt="2"/>
            </a:pPr>
            <a:r>
              <a:rPr lang="en-US" sz="4600" b="1" dirty="0" smtClean="0">
                <a:solidFill>
                  <a:srgbClr val="00B050"/>
                </a:solidFill>
              </a:rPr>
              <a:t>The Intestine</a:t>
            </a:r>
            <a:endParaRPr lang="en-US" sz="4600" dirty="0" smtClean="0">
              <a:solidFill>
                <a:srgbClr val="00B050"/>
              </a:solidFill>
            </a:endParaRPr>
          </a:p>
          <a:p>
            <a:r>
              <a:rPr lang="en-US" sz="3300" dirty="0" smtClean="0"/>
              <a:t>After oral administration the following drugs are greatly extensively metabolized in the intestine than in the liver</a:t>
            </a:r>
          </a:p>
          <a:p>
            <a:pPr marL="971550" lvl="1" indent="-514350">
              <a:buFont typeface="+mj-lt"/>
              <a:buAutoNum type="arabicPeriod"/>
            </a:pPr>
            <a:r>
              <a:rPr lang="en-US" sz="3300" dirty="0" err="1" smtClean="0"/>
              <a:t>Clonazepam</a:t>
            </a:r>
            <a:r>
              <a:rPr lang="en-US" sz="3300" dirty="0" smtClean="0"/>
              <a:t> (Benzodiazepine) </a:t>
            </a:r>
          </a:p>
          <a:p>
            <a:pPr marL="971550" lvl="1" indent="-514350">
              <a:buFont typeface="+mj-lt"/>
              <a:buAutoNum type="arabicPeriod"/>
            </a:pPr>
            <a:r>
              <a:rPr lang="en-US" sz="3300" dirty="0" smtClean="0"/>
              <a:t>Chlorpromazine (major tranquilizer/ anti-</a:t>
            </a:r>
            <a:r>
              <a:rPr lang="en-US" sz="3300" dirty="0" err="1" smtClean="0"/>
              <a:t>pyschotic</a:t>
            </a:r>
            <a:r>
              <a:rPr lang="en-US" sz="3300" dirty="0" smtClean="0"/>
              <a:t>) </a:t>
            </a:r>
          </a:p>
          <a:p>
            <a:pPr marL="971550" lvl="1" indent="-514350">
              <a:buFont typeface="+mj-lt"/>
              <a:buAutoNum type="arabicPeriod"/>
            </a:pPr>
            <a:r>
              <a:rPr lang="en-US" sz="3300" dirty="0" smtClean="0"/>
              <a:t>Cyclosporine (</a:t>
            </a:r>
            <a:r>
              <a:rPr lang="en-US" sz="3300" dirty="0" err="1" smtClean="0"/>
              <a:t>immuno</a:t>
            </a:r>
            <a:r>
              <a:rPr lang="en-US" sz="3300" dirty="0" smtClean="0"/>
              <a:t> suppressant)-systemic lupus </a:t>
            </a:r>
            <a:r>
              <a:rPr lang="en-US" sz="3300" dirty="0" err="1" smtClean="0"/>
              <a:t>erythematosus</a:t>
            </a:r>
            <a:r>
              <a:rPr lang="en-US" sz="3300" dirty="0" smtClean="0"/>
              <a:t>(SLE)</a:t>
            </a:r>
          </a:p>
          <a:p>
            <a:pPr marL="971550" lvl="1" indent="-514350">
              <a:buFont typeface="+mj-lt"/>
              <a:buAutoNum type="arabicPeriod"/>
            </a:pPr>
            <a:r>
              <a:rPr lang="en-US" sz="3300" dirty="0" err="1" smtClean="0"/>
              <a:t>Midazolam</a:t>
            </a:r>
            <a:r>
              <a:rPr lang="en-US" sz="3300" dirty="0" smtClean="0"/>
              <a:t> (Benzodiazepine) -50% intestinal metabolism</a:t>
            </a:r>
          </a:p>
          <a:p>
            <a:r>
              <a:rPr lang="en-US" sz="3300" dirty="0" smtClean="0"/>
              <a:t>Drugs may be metabolized by the following;</a:t>
            </a:r>
          </a:p>
          <a:p>
            <a:pPr marL="971550" lvl="1" indent="-514350">
              <a:buFont typeface="+mj-lt"/>
              <a:buAutoNum type="arabicPeriod"/>
            </a:pPr>
            <a:r>
              <a:rPr lang="en-US" sz="3300" dirty="0" smtClean="0"/>
              <a:t>Gastric acid e.g. penicillin </a:t>
            </a:r>
          </a:p>
          <a:p>
            <a:pPr marL="971550" lvl="1" indent="-514350">
              <a:buFont typeface="+mj-lt"/>
              <a:buAutoNum type="arabicPeriod"/>
            </a:pPr>
            <a:r>
              <a:rPr lang="en-US" sz="3300" dirty="0" smtClean="0"/>
              <a:t>Digestive enzymes e.g. polypeptides e.g. insulin-avoid first </a:t>
            </a:r>
            <a:r>
              <a:rPr lang="en-US" sz="3300" smtClean="0"/>
              <a:t>pass effect</a:t>
            </a:r>
            <a:endParaRPr lang="en-US" sz="3300" dirty="0" smtClean="0"/>
          </a:p>
          <a:p>
            <a:pPr marL="971550" lvl="1" indent="-514350">
              <a:buFont typeface="+mj-lt"/>
              <a:buAutoNum type="arabicPeriod"/>
            </a:pPr>
            <a:r>
              <a:rPr lang="en-US" sz="3300" dirty="0" smtClean="0"/>
              <a:t>Enzymes in the intestinal wall e.g. </a:t>
            </a:r>
            <a:r>
              <a:rPr lang="en-US" sz="3300" dirty="0" err="1" smtClean="0"/>
              <a:t>sympathominetic</a:t>
            </a:r>
            <a:r>
              <a:rPr lang="en-US" sz="3300" dirty="0" smtClean="0"/>
              <a:t> </a:t>
            </a:r>
            <a:r>
              <a:rPr lang="en-US" sz="3300" dirty="0" err="1" smtClean="0"/>
              <a:t>catecholamines</a:t>
            </a:r>
            <a:endParaRPr lang="en-US" sz="3300" dirty="0" smtClean="0"/>
          </a:p>
          <a:p>
            <a:pPr marL="971550" lvl="1" indent="-514350">
              <a:buFont typeface="+mj-lt"/>
              <a:buAutoNum type="arabicPeriod"/>
            </a:pPr>
            <a:r>
              <a:rPr lang="en-US" sz="3300" dirty="0" smtClean="0"/>
              <a:t>Microorganisms in the lower gut that are capable of many biotransformation reactions</a:t>
            </a:r>
          </a:p>
        </p:txBody>
      </p:sp>
    </p:spTree>
  </p:cSld>
  <p:clrMapOvr>
    <a:masterClrMapping/>
  </p:clrMapOvr>
</p:sld>
</file>

<file path=ppt/theme/theme1.xml><?xml version="1.0" encoding="utf-8"?>
<a:theme xmlns:a="http://schemas.openxmlformats.org/drawingml/2006/main" name="Soaring">
  <a:themeElements>
    <a:clrScheme name="Custom 1">
      <a:dk1>
        <a:sysClr val="windowText" lastClr="000000"/>
      </a:dk1>
      <a:lt1>
        <a:sysClr val="window" lastClr="FFFFFF"/>
      </a:lt1>
      <a:dk2>
        <a:srgbClr val="4E5B6F"/>
      </a:dk2>
      <a:lt2>
        <a:srgbClr val="F9C6DF"/>
      </a:lt2>
      <a:accent1>
        <a:srgbClr val="0C0C0C"/>
      </a:accent1>
      <a:accent2>
        <a:srgbClr val="EA157A"/>
      </a:accent2>
      <a:accent3>
        <a:srgbClr val="00B050"/>
      </a:accent3>
      <a:accent4>
        <a:srgbClr val="00ADDC"/>
      </a:accent4>
      <a:accent5>
        <a:srgbClr val="738AC8"/>
      </a:accent5>
      <a:accent6>
        <a:srgbClr val="1AB39F"/>
      </a:accent6>
      <a:hlink>
        <a:srgbClr val="0C0C0C"/>
      </a:hlink>
      <a:folHlink>
        <a:srgbClr val="0C594F"/>
      </a:folHlink>
    </a:clrScheme>
    <a:fontScheme name="Soar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SOCIAL CAUSES OF MENTAL ILLNESS - 2</Template>
  <TotalTime>1490</TotalTime>
  <Words>5072</Words>
  <Application>Microsoft Office PowerPoint</Application>
  <PresentationFormat>On-screen Show (4:3)</PresentationFormat>
  <Paragraphs>628</Paragraphs>
  <Slides>68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68</vt:i4>
      </vt:variant>
    </vt:vector>
  </HeadingPairs>
  <TitlesOfParts>
    <vt:vector size="72" baseType="lpstr">
      <vt:lpstr>Arial</vt:lpstr>
      <vt:lpstr>Times New Roman</vt:lpstr>
      <vt:lpstr>Wingdings</vt:lpstr>
      <vt:lpstr>Soaring</vt:lpstr>
      <vt:lpstr>BIOTRANSFORMATION OF DRUGS</vt:lpstr>
      <vt:lpstr>BIOTRANSFORMATION</vt:lpstr>
      <vt:lpstr>Introduction</vt:lpstr>
      <vt:lpstr>Why the need for drug metabolism?</vt:lpstr>
      <vt:lpstr>PowerPoint Presentation</vt:lpstr>
      <vt:lpstr>Site of Drug Metabolism</vt:lpstr>
      <vt:lpstr>PowerPoint Presentation</vt:lpstr>
      <vt:lpstr>1ST PASS EFFECT (PRESYSTEMIC ELIMINATION)</vt:lpstr>
      <vt:lpstr>PowerPoint Presentation</vt:lpstr>
      <vt:lpstr>TYPES OF BIOTRANSFORMATION (METABOLIC REACTIONS)</vt:lpstr>
      <vt:lpstr>PowerPoint Presentation</vt:lpstr>
      <vt:lpstr>Phase I (Functionalization) metabolic reactions </vt:lpstr>
      <vt:lpstr>PowerPoint Presentation</vt:lpstr>
      <vt:lpstr>Nature, classification and mechanism of Cytochrome P450 enzymes</vt:lpstr>
      <vt:lpstr>PowerPoint Presentation</vt:lpstr>
      <vt:lpstr>PowerPoint Presentation</vt:lpstr>
      <vt:lpstr>PowerPoint Presentation</vt:lpstr>
      <vt:lpstr>PowerPoint Presentation</vt:lpstr>
      <vt:lpstr>MFO Cycle </vt:lpstr>
      <vt:lpstr>PowerPoint Presentation</vt:lpstr>
      <vt:lpstr>PowerPoint Presentation</vt:lpstr>
      <vt:lpstr>Other Phase 1 Reactions</vt:lpstr>
      <vt:lpstr>PowerPoint Presentation</vt:lpstr>
      <vt:lpstr>PowerPoint Presentation</vt:lpstr>
      <vt:lpstr>PowerPoint Presentation</vt:lpstr>
      <vt:lpstr>PowerPoint Presentation</vt:lpstr>
      <vt:lpstr>PowerPoint Presentation</vt:lpstr>
      <vt:lpstr>Phase II (Synthetic or Conjugation) Metabolic Reactions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Factors Affecting Drug Metabolism</vt:lpstr>
      <vt:lpstr>PowerPoint Presentation</vt:lpstr>
      <vt:lpstr>PowerPoint Presentation</vt:lpstr>
      <vt:lpstr>PowerPoint Presentation</vt:lpstr>
      <vt:lpstr>PowerPoint Presentation</vt:lpstr>
      <vt:lpstr>PowerPoint Presentation</vt:lpstr>
      <vt:lpstr>PowerPoint Presentation</vt:lpstr>
      <vt:lpstr>Enzyme induction (induction of drug metabolism)</vt:lpstr>
      <vt:lpstr>PowerPoint Presentation</vt:lpstr>
      <vt:lpstr>PowerPoint Presentation</vt:lpstr>
      <vt:lpstr>Table 3. A partial list of drugs that significantly induce P450- mediated drug  metabolism in humans</vt:lpstr>
      <vt:lpstr>PowerPoint Presentation</vt:lpstr>
      <vt:lpstr>PowerPoint Presentation</vt:lpstr>
      <vt:lpstr>PowerPoint Presentation</vt:lpstr>
      <vt:lpstr>PowerPoint Presentation</vt:lpstr>
      <vt:lpstr>PowerPoint Presentation</vt:lpstr>
      <vt:lpstr>PowerPoint Presentation</vt:lpstr>
      <vt:lpstr>Enzyme Inhibition (Inhibition of Drug Metabolism)</vt:lpstr>
      <vt:lpstr>Mechanisms of Enzyme Inhibition </vt:lpstr>
      <vt:lpstr>PowerPoint Presentation</vt:lpstr>
      <vt:lpstr>PowerPoint Presentation</vt:lpstr>
      <vt:lpstr>PowerPoint Presentation</vt:lpstr>
      <vt:lpstr>PowerPoint Presentation</vt:lpstr>
      <vt:lpstr>Partial list of drugs that inhibit drug metabolism in humans</vt:lpstr>
      <vt:lpstr>PowerPoint Presentation</vt:lpstr>
      <vt:lpstr>PowerPoint Presentation</vt:lpstr>
      <vt:lpstr>Inhibitors of intestinal p-glycoprotein</vt:lpstr>
      <vt:lpstr>PowerPoint Presentation</vt:lpstr>
      <vt:lpstr>Diet and other environmental factors that affect drug metabolism </vt:lpstr>
      <vt:lpstr>Diseases affecting Drug Metabolism </vt:lpstr>
      <vt:lpstr>PowerPoint Presentation</vt:lpstr>
      <vt:lpstr>Other Important Issues in Drug Metabolism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BIOTRANSFORMATION AND EXCRETION OF DRUGS</dc:title>
  <dc:subject>2. BIOTRANSFORMATION AND EXCRETION OF DRUGS</dc:subject>
  <dc:creator>Dr. Kimaiga H.O</dc:creator>
  <cp:lastModifiedBy>Joan</cp:lastModifiedBy>
  <cp:revision>85</cp:revision>
  <dcterms:created xsi:type="dcterms:W3CDTF">2012-09-16T10:14:24Z</dcterms:created>
  <dcterms:modified xsi:type="dcterms:W3CDTF">2016-01-25T18:16:07Z</dcterms:modified>
</cp:coreProperties>
</file>