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10"/>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solidFill>
                  <a:prstClr val="black"/>
                </a:solidFill>
              </a:endParaRPr>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a:solidFill>
                  <a:prstClr val="black"/>
                </a:solidFill>
              </a:endParaRP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en-US" smtClean="0"/>
              <a:t>Click to edit Master title style</a:t>
            </a:r>
            <a:endParaRPr lang="en-US"/>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smtClean="0"/>
              <a:t>Click to edit Master subtitle style</a:t>
            </a:r>
            <a:endParaRPr lang="en-US"/>
          </a:p>
        </p:txBody>
      </p:sp>
      <p:sp>
        <p:nvSpPr>
          <p:cNvPr id="3079" name="Rectangle 7"/>
          <p:cNvSpPr>
            <a:spLocks noGrp="1" noChangeArrowheads="1"/>
          </p:cNvSpPr>
          <p:nvPr>
            <p:ph type="dt" sz="quarter" idx="2"/>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3080" name="Rectangle 8"/>
          <p:cNvSpPr>
            <a:spLocks noGrp="1" noChangeArrowheads="1"/>
          </p:cNvSpPr>
          <p:nvPr>
            <p:ph type="ftr" sz="quarter" idx="3"/>
          </p:nvPr>
        </p:nvSpPr>
        <p:spPr/>
        <p:txBody>
          <a:bodyPr/>
          <a:lstStyle>
            <a:lvl1pPr>
              <a:defRPr/>
            </a:lvl1pPr>
          </a:lstStyle>
          <a:p>
            <a:endParaRPr lang="en-US">
              <a:solidFill>
                <a:prstClr val="black"/>
              </a:solidFill>
            </a:endParaRPr>
          </a:p>
        </p:txBody>
      </p:sp>
      <p:sp>
        <p:nvSpPr>
          <p:cNvPr id="3081" name="Rectangle 9"/>
          <p:cNvSpPr>
            <a:spLocks noGrp="1" noChangeArrowheads="1"/>
          </p:cNvSpPr>
          <p:nvPr>
            <p:ph type="sldNum" sz="quarter" idx="4"/>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4922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70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47418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34A037-8FB1-4883-AFA3-35E2782BAC6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94397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1223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09152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8446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6638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endParaRPr lang="en-US">
              <a:solidFill>
                <a:prstClr val="black"/>
              </a:solidFill>
            </a:endParaRPr>
          </a:p>
        </p:txBody>
      </p:sp>
      <p:sp>
        <p:nvSpPr>
          <p:cNvPr id="5" name="Slide Number Placeholder 4"/>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2702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solidFill>
            </a:endParaRPr>
          </a:p>
        </p:txBody>
      </p:sp>
      <p:sp>
        <p:nvSpPr>
          <p:cNvPr id="4" name="Slide Number Placeholder 3"/>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6456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5572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16937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grpSp>
        <p:nvGrpSpPr>
          <p:cNvPr id="2"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solidFill>
                  <a:prstClr val="black"/>
                </a:solidFill>
              </a:endParaRP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a:solidFill>
                  <a:prstClr val="black"/>
                </a:solidFill>
              </a:endParaRPr>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fld id="{5FFE327A-09BF-4213-A879-2F74FB8AFDE0}" type="datetimeFigureOut">
              <a:rPr lang="en-US" smtClean="0">
                <a:solidFill>
                  <a:prstClr val="black"/>
                </a:solidFill>
              </a:rPr>
              <a:pPr/>
              <a:t>8/22/2013</a:t>
            </a:fld>
            <a:endParaRPr lang="en-US">
              <a:solidFill>
                <a:prstClr val="black"/>
              </a:solidFill>
            </a:endParaRP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solidFill>
                <a:prstClr val="black"/>
              </a:solidFill>
            </a:endParaRP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fld id="{4CCE9CA2-A0D9-4FE1-9ACC-C637FF0D922D}" type="slidenum">
              <a:rPr lang="en-US" smtClean="0">
                <a:solidFill>
                  <a:prstClr val="black"/>
                </a:solidFill>
              </a:rPr>
              <a:pPr/>
              <a:t>‹#›</a:t>
            </a:fld>
            <a:endParaRPr lang="en-US">
              <a:solidFill>
                <a:prstClr val="black"/>
              </a:solidFill>
            </a:endParaRPr>
          </a:p>
        </p:txBody>
      </p:sp>
      <p:sp>
        <p:nvSpPr>
          <p:cNvPr id="2059"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640039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90000"/>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9552" y="1556792"/>
            <a:ext cx="7772400" cy="1143000"/>
          </a:xfrm>
        </p:spPr>
        <p:txBody>
          <a:bodyPr>
            <a:normAutofit/>
          </a:bodyPr>
          <a:lstStyle/>
          <a:p>
            <a:r>
              <a:rPr lang="en-US" b="1" dirty="0" smtClean="0"/>
              <a:t>EXCRETION OF DRUGS</a:t>
            </a:r>
            <a:endParaRPr lang="en-US" dirty="0"/>
          </a:p>
        </p:txBody>
      </p:sp>
      <p:sp>
        <p:nvSpPr>
          <p:cNvPr id="3" name="Subtitle 2"/>
          <p:cNvSpPr>
            <a:spLocks noGrp="1"/>
          </p:cNvSpPr>
          <p:nvPr>
            <p:ph type="subTitle" sz="quarter" idx="1"/>
          </p:nvPr>
        </p:nvSpPr>
        <p:spPr>
          <a:xfrm>
            <a:off x="1259632" y="3789040"/>
            <a:ext cx="6400800" cy="1752600"/>
          </a:xfrm>
        </p:spPr>
        <p:txBody>
          <a:bodyPr/>
          <a:lstStyle/>
          <a:p>
            <a:r>
              <a:rPr lang="en-US" b="1" dirty="0"/>
              <a:t>KIMAIGA H.O</a:t>
            </a:r>
          </a:p>
          <a:p>
            <a:r>
              <a:rPr lang="en-US" b="1" dirty="0"/>
              <a:t>MBChB (University of Nairobi)</a:t>
            </a:r>
          </a:p>
          <a:p>
            <a:endParaRPr lang="en-GB" dirty="0"/>
          </a:p>
        </p:txBody>
      </p:sp>
    </p:spTree>
    <p:extLst>
      <p:ext uri="{BB962C8B-B14F-4D97-AF65-F5344CB8AC3E}">
        <p14:creationId xmlns:p14="http://schemas.microsoft.com/office/powerpoint/2010/main" val="122361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7772400" cy="1143000"/>
          </a:xfrm>
        </p:spPr>
        <p:txBody>
          <a:bodyPr/>
          <a:lstStyle/>
          <a:p>
            <a:r>
              <a:rPr lang="en-US" b="1" dirty="0" smtClean="0"/>
              <a:t>EXCRETION OF DRUGS</a:t>
            </a:r>
            <a:endParaRPr lang="en-US" dirty="0"/>
          </a:p>
        </p:txBody>
      </p:sp>
      <p:sp>
        <p:nvSpPr>
          <p:cNvPr id="4" name="Content Placeholder 3"/>
          <p:cNvSpPr>
            <a:spLocks noGrp="1"/>
          </p:cNvSpPr>
          <p:nvPr>
            <p:ph idx="1"/>
          </p:nvPr>
        </p:nvSpPr>
        <p:spPr>
          <a:xfrm>
            <a:off x="533400" y="1752600"/>
            <a:ext cx="8229600" cy="4800600"/>
          </a:xfrm>
        </p:spPr>
        <p:txBody>
          <a:bodyPr>
            <a:normAutofit fontScale="70000" lnSpcReduction="20000"/>
          </a:bodyPr>
          <a:lstStyle/>
          <a:p>
            <a:pPr>
              <a:buNone/>
            </a:pPr>
            <a:r>
              <a:rPr lang="en-US" b="1" dirty="0" smtClean="0"/>
              <a:t>Drug elimination </a:t>
            </a:r>
            <a:endParaRPr lang="en-US" dirty="0" smtClean="0"/>
          </a:p>
          <a:p>
            <a:r>
              <a:rPr lang="en-US" dirty="0"/>
              <a:t>Involves the process of biotransformation and excretion</a:t>
            </a:r>
            <a:endParaRPr lang="en-GB" dirty="0"/>
          </a:p>
          <a:p>
            <a:pPr lvl="0"/>
            <a:r>
              <a:rPr lang="en-US" dirty="0" smtClean="0"/>
              <a:t>When the chemical leaves the body as unchanged, this becomes </a:t>
            </a:r>
            <a:r>
              <a:rPr lang="en-US" b="1" dirty="0" smtClean="0"/>
              <a:t>excretion</a:t>
            </a:r>
            <a:r>
              <a:rPr lang="en-US" dirty="0" smtClean="0"/>
              <a:t>. The drug is not absorbed due to their polar state. The drug leaves the body unchanged.</a:t>
            </a:r>
          </a:p>
          <a:p>
            <a:pPr lvl="0"/>
            <a:r>
              <a:rPr lang="en-US" dirty="0" smtClean="0"/>
              <a:t>However, some drugs have to undergo </a:t>
            </a:r>
            <a:r>
              <a:rPr lang="en-US" b="1" dirty="0" smtClean="0"/>
              <a:t>biotransformation </a:t>
            </a:r>
            <a:r>
              <a:rPr lang="en-US" dirty="0" smtClean="0"/>
              <a:t>through various enzyme systems in order to leave the body</a:t>
            </a:r>
          </a:p>
          <a:p>
            <a:pPr>
              <a:buNone/>
            </a:pPr>
            <a:r>
              <a:rPr lang="en-US" b="1" dirty="0" smtClean="0"/>
              <a:t>Elimination </a:t>
            </a:r>
            <a:endParaRPr lang="en-US" dirty="0" smtClean="0"/>
          </a:p>
          <a:p>
            <a:pPr lvl="0"/>
            <a:r>
              <a:rPr lang="en-US" dirty="0" smtClean="0"/>
              <a:t>This is done by secretory organs; </a:t>
            </a:r>
            <a:r>
              <a:rPr lang="en-US" dirty="0" err="1" smtClean="0"/>
              <a:t>e.g</a:t>
            </a:r>
            <a:r>
              <a:rPr lang="en-US" dirty="0" smtClean="0"/>
              <a:t> Renal excretion eliminates polar compounds more efficiently than substances with high lipid solubility</a:t>
            </a:r>
          </a:p>
          <a:p>
            <a:pPr lvl="0"/>
            <a:r>
              <a:rPr lang="en-US" dirty="0" smtClean="0"/>
              <a:t>Lipid soluble </a:t>
            </a:r>
            <a:r>
              <a:rPr lang="en-US" dirty="0"/>
              <a:t>and non-ionized </a:t>
            </a:r>
            <a:r>
              <a:rPr lang="en-US" dirty="0" smtClean="0"/>
              <a:t>drugs are not readily eliminated hence have to undergo metabolism to be made more polar</a:t>
            </a:r>
          </a:p>
          <a:p>
            <a:endParaRPr lang="en-US" dirty="0"/>
          </a:p>
        </p:txBody>
      </p:sp>
    </p:spTree>
    <p:extLst>
      <p:ext uri="{BB962C8B-B14F-4D97-AF65-F5344CB8AC3E}">
        <p14:creationId xmlns:p14="http://schemas.microsoft.com/office/powerpoint/2010/main" val="232334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77200" cy="762000"/>
          </a:xfrm>
        </p:spPr>
        <p:txBody>
          <a:bodyPr>
            <a:normAutofit fontScale="90000"/>
          </a:bodyPr>
          <a:lstStyle/>
          <a:p>
            <a:r>
              <a:rPr lang="en-US" b="1" dirty="0" smtClean="0"/>
              <a:t>Organs of Excretion</a:t>
            </a:r>
            <a:endParaRPr lang="en-US" dirty="0"/>
          </a:p>
        </p:txBody>
      </p:sp>
      <p:sp>
        <p:nvSpPr>
          <p:cNvPr id="3" name="Content Placeholder 2"/>
          <p:cNvSpPr>
            <a:spLocks noGrp="1"/>
          </p:cNvSpPr>
          <p:nvPr>
            <p:ph idx="1"/>
          </p:nvPr>
        </p:nvSpPr>
        <p:spPr>
          <a:xfrm>
            <a:off x="533400" y="1371600"/>
            <a:ext cx="8229600" cy="5029200"/>
          </a:xfrm>
        </p:spPr>
        <p:txBody>
          <a:bodyPr>
            <a:normAutofit fontScale="70000" lnSpcReduction="20000"/>
          </a:bodyPr>
          <a:lstStyle/>
          <a:p>
            <a:pPr lvl="0"/>
            <a:r>
              <a:rPr lang="en-US" dirty="0" smtClean="0"/>
              <a:t>The kidney is the most important excretory organ; </a:t>
            </a:r>
            <a:r>
              <a:rPr lang="en-US" dirty="0" err="1" smtClean="0"/>
              <a:t>creatine</a:t>
            </a:r>
            <a:r>
              <a:rPr lang="en-US" dirty="0" smtClean="0"/>
              <a:t> and </a:t>
            </a:r>
            <a:r>
              <a:rPr lang="en-US" dirty="0" err="1" smtClean="0"/>
              <a:t>creatinine</a:t>
            </a:r>
            <a:r>
              <a:rPr lang="en-US" dirty="0" smtClean="0"/>
              <a:t> levels in urine samples tell a lot how the kidney is working. The drug dosage is highly dependent on the kidney function. If the kidney malfunctions, the drug will have exaggerated effects, will take longer to accomplish the intended purpose and may end up being obsolete</a:t>
            </a:r>
          </a:p>
          <a:p>
            <a:pPr lvl="0"/>
            <a:r>
              <a:rPr lang="en-US" dirty="0" smtClean="0"/>
              <a:t>GIT: Secrets mainly unabsorbed orally ingested or metabolites excreted via the </a:t>
            </a:r>
            <a:r>
              <a:rPr lang="en-US" dirty="0" err="1" smtClean="0"/>
              <a:t>hepato-billiary</a:t>
            </a:r>
            <a:r>
              <a:rPr lang="en-US" dirty="0" smtClean="0"/>
              <a:t> route or secreted directly in the GIT and subsequently not reabsorbed.</a:t>
            </a:r>
          </a:p>
          <a:p>
            <a:pPr lvl="0"/>
            <a:r>
              <a:rPr lang="en-US" dirty="0" smtClean="0"/>
              <a:t>Excretion in breast milk may cause unwanted pharmacological effects to the infant</a:t>
            </a:r>
          </a:p>
          <a:p>
            <a:pPr lvl="0"/>
            <a:r>
              <a:rPr lang="en-US" dirty="0" smtClean="0"/>
              <a:t>Pulmonary excretion is important in the elimination of inhalation general anesthetics e.g. alcohol at times is lost by exhalation hence the breath can be a quick tell of alcohol consumption</a:t>
            </a:r>
          </a:p>
          <a:p>
            <a:pPr lvl="0"/>
            <a:r>
              <a:rPr lang="en-US" dirty="0" smtClean="0"/>
              <a:t>Some drugs like some antibiotics just cause local effect and pass unchanged through the GIT e.g. when one wants to ‘numb’ the GIT before surgery, just cause local effect and the drug leaves the system</a:t>
            </a:r>
          </a:p>
          <a:p>
            <a:endParaRPr lang="en-US" dirty="0"/>
          </a:p>
        </p:txBody>
      </p:sp>
    </p:spTree>
    <p:extLst>
      <p:ext uri="{BB962C8B-B14F-4D97-AF65-F5344CB8AC3E}">
        <p14:creationId xmlns:p14="http://schemas.microsoft.com/office/powerpoint/2010/main" val="3469111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Renal Excretion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err="1" smtClean="0"/>
              <a:t>Glomerular</a:t>
            </a:r>
            <a:r>
              <a:rPr lang="en-US" dirty="0" smtClean="0"/>
              <a:t> filtration</a:t>
            </a:r>
          </a:p>
          <a:p>
            <a:r>
              <a:rPr lang="en-US" dirty="0" smtClean="0"/>
              <a:t>Active tubular secretion</a:t>
            </a:r>
          </a:p>
          <a:p>
            <a:r>
              <a:rPr lang="en-US" dirty="0" smtClean="0"/>
              <a:t>Passive tubular </a:t>
            </a:r>
            <a:r>
              <a:rPr lang="en-US" dirty="0" err="1" smtClean="0"/>
              <a:t>reabsorption</a:t>
            </a:r>
            <a:endParaRPr lang="en-US" dirty="0" smtClean="0"/>
          </a:p>
          <a:p>
            <a:pPr>
              <a:buNone/>
            </a:pPr>
            <a:r>
              <a:rPr lang="en-US" dirty="0" smtClean="0"/>
              <a:t>All these processes are affected by change in renal function. Renal function is low compared to body size in neonates but rapidly matures within the first few months after birth. Decline in kidney function occurs at a rate of 1% p.a.</a:t>
            </a:r>
          </a:p>
          <a:p>
            <a:endParaRPr lang="en-US" dirty="0"/>
          </a:p>
        </p:txBody>
      </p:sp>
    </p:spTree>
    <p:extLst>
      <p:ext uri="{BB962C8B-B14F-4D97-AF65-F5344CB8AC3E}">
        <p14:creationId xmlns:p14="http://schemas.microsoft.com/office/powerpoint/2010/main" val="423663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1066800"/>
          </a:xfrm>
        </p:spPr>
        <p:txBody>
          <a:bodyPr>
            <a:normAutofit/>
          </a:bodyPr>
          <a:lstStyle/>
          <a:p>
            <a:r>
              <a:rPr lang="en-US" sz="3600" b="1" dirty="0" smtClean="0"/>
              <a:t>Amount of Drug in Tubular Lumen</a:t>
            </a:r>
            <a:endParaRPr lang="en-US" sz="3600" dirty="0"/>
          </a:p>
        </p:txBody>
      </p:sp>
      <p:sp>
        <p:nvSpPr>
          <p:cNvPr id="3" name="Content Placeholder 2"/>
          <p:cNvSpPr>
            <a:spLocks noGrp="1"/>
          </p:cNvSpPr>
          <p:nvPr>
            <p:ph idx="1"/>
          </p:nvPr>
        </p:nvSpPr>
        <p:spPr>
          <a:xfrm>
            <a:off x="533400" y="1295400"/>
            <a:ext cx="8229600" cy="5181600"/>
          </a:xfrm>
        </p:spPr>
        <p:txBody>
          <a:bodyPr>
            <a:normAutofit fontScale="85000" lnSpcReduction="20000"/>
          </a:bodyPr>
          <a:lstStyle/>
          <a:p>
            <a:pPr lvl="0"/>
            <a:r>
              <a:rPr lang="en-US" dirty="0" smtClean="0"/>
              <a:t>Depends on </a:t>
            </a:r>
            <a:r>
              <a:rPr lang="en-US" dirty="0" err="1" smtClean="0"/>
              <a:t>glomerular</a:t>
            </a:r>
            <a:r>
              <a:rPr lang="en-US" dirty="0" smtClean="0"/>
              <a:t> filtration rate </a:t>
            </a:r>
          </a:p>
          <a:p>
            <a:pPr lvl="0"/>
            <a:r>
              <a:rPr lang="en-US" dirty="0" smtClean="0"/>
              <a:t>Plasma protein binding plays a role in the nature of allowance of the filtrate. If the drug is bound to plasma protein, then the drug will not be filtered through. This will now determine the duration the drug will work. If the liver is sick and proteins are not being made, plasma proteins are not made hence if a drug meant to bound to plasma membrane is administered, the drug will have limited binding sites hence rate of disposition in the kidney changes</a:t>
            </a:r>
          </a:p>
          <a:p>
            <a:pPr lvl="0"/>
            <a:r>
              <a:rPr lang="en-US" dirty="0" smtClean="0"/>
              <a:t>Unbound drug is filtered; unbound drugs is also inactive</a:t>
            </a:r>
          </a:p>
          <a:p>
            <a:pPr lvl="0"/>
            <a:r>
              <a:rPr lang="en-US" dirty="0" smtClean="0"/>
              <a:t>Active carrier mediated tubular secretion may also add drug to the tubular fluid in the proximal renal tubule.</a:t>
            </a:r>
          </a:p>
        </p:txBody>
      </p:sp>
    </p:spTree>
    <p:extLst>
      <p:ext uri="{BB962C8B-B14F-4D97-AF65-F5344CB8AC3E}">
        <p14:creationId xmlns:p14="http://schemas.microsoft.com/office/powerpoint/2010/main" val="3322714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096000"/>
          </a:xfrm>
        </p:spPr>
        <p:txBody>
          <a:bodyPr/>
          <a:lstStyle/>
          <a:p>
            <a:pPr lvl="0"/>
            <a:r>
              <a:rPr lang="en-US" sz="2400" dirty="0" smtClean="0"/>
              <a:t>Conjugated metabolites (e.g. those that are </a:t>
            </a:r>
            <a:r>
              <a:rPr lang="en-US" sz="2400" dirty="0" err="1" smtClean="0"/>
              <a:t>glucoronidated</a:t>
            </a:r>
            <a:r>
              <a:rPr lang="en-US" sz="2400" dirty="0" smtClean="0"/>
              <a:t>, sulfated etc) are secreted by transporters such as </a:t>
            </a:r>
            <a:r>
              <a:rPr lang="en-US" sz="2400" i="1" dirty="0" smtClean="0"/>
              <a:t>p-</a:t>
            </a:r>
            <a:r>
              <a:rPr lang="en-US" sz="2400" dirty="0" smtClean="0"/>
              <a:t>glycoprotein and multidrug resistance which is associated protein type 2 localized in the apical brush border membrane</a:t>
            </a:r>
          </a:p>
          <a:p>
            <a:pPr lvl="0"/>
            <a:r>
              <a:rPr lang="en-US" sz="2400" dirty="0" smtClean="0"/>
              <a:t>Having double drug dosage limits the drug effectiveness as compared to having a single dosage especially in cases where the two or more drugs depend on the same carriers and same secretion process because for instance, the kidney working levels remain the same despite increase in the need for secretion. The drugs compete for the carrier sites hence reducing drug effectiveness</a:t>
            </a:r>
          </a:p>
          <a:p>
            <a:pPr lvl="0"/>
            <a:r>
              <a:rPr lang="en-US" sz="2400" dirty="0" err="1" smtClean="0"/>
              <a:t>Probenacid</a:t>
            </a:r>
            <a:r>
              <a:rPr lang="en-US" sz="2400" dirty="0" smtClean="0"/>
              <a:t> drug has a larger affinity for secretion by the kidney hence will reduce the chances of penicillin being passed out faster without doing its function. Hence the two can be administered together</a:t>
            </a:r>
          </a:p>
        </p:txBody>
      </p:sp>
    </p:spTree>
    <p:extLst>
      <p:ext uri="{BB962C8B-B14F-4D97-AF65-F5344CB8AC3E}">
        <p14:creationId xmlns:p14="http://schemas.microsoft.com/office/powerpoint/2010/main" val="2466797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normAutofit fontScale="77500" lnSpcReduction="20000"/>
          </a:bodyPr>
          <a:lstStyle/>
          <a:p>
            <a:pPr>
              <a:buNone/>
            </a:pPr>
            <a:r>
              <a:rPr lang="en-US" b="1" dirty="0" smtClean="0"/>
              <a:t>Organic </a:t>
            </a:r>
            <a:r>
              <a:rPr lang="en-US" b="1" dirty="0" err="1" smtClean="0"/>
              <a:t>Cations</a:t>
            </a:r>
            <a:endParaRPr lang="en-US" dirty="0" smtClean="0"/>
          </a:p>
          <a:p>
            <a:pPr lvl="0"/>
            <a:r>
              <a:rPr lang="en-US" dirty="0" smtClean="0"/>
              <a:t>Organic cationic drugs have their selective transport system of excretion from the body</a:t>
            </a:r>
          </a:p>
          <a:p>
            <a:pPr>
              <a:buNone/>
            </a:pPr>
            <a:r>
              <a:rPr lang="en-US" b="1" dirty="0" smtClean="0"/>
              <a:t> </a:t>
            </a:r>
            <a:endParaRPr lang="en-US" dirty="0" smtClean="0"/>
          </a:p>
          <a:p>
            <a:pPr>
              <a:buNone/>
            </a:pPr>
            <a:r>
              <a:rPr lang="en-US" b="1" dirty="0" smtClean="0"/>
              <a:t>Proximal and Distal Tubules</a:t>
            </a:r>
            <a:endParaRPr lang="en-US" dirty="0" smtClean="0"/>
          </a:p>
          <a:p>
            <a:pPr lvl="0"/>
            <a:r>
              <a:rPr lang="en-US" dirty="0" smtClean="0"/>
              <a:t>Non ionized forms of weak acids and bases undergo net passive </a:t>
            </a:r>
            <a:r>
              <a:rPr lang="en-US" dirty="0" err="1" smtClean="0"/>
              <a:t>reabsorption</a:t>
            </a:r>
            <a:endParaRPr lang="en-US" dirty="0" smtClean="0"/>
          </a:p>
          <a:p>
            <a:pPr lvl="0"/>
            <a:r>
              <a:rPr lang="en-US" dirty="0" smtClean="0"/>
              <a:t>The concentration gradient for back diffusion is created by the </a:t>
            </a:r>
            <a:r>
              <a:rPr lang="en-US" dirty="0" err="1" smtClean="0"/>
              <a:t>reabsorption</a:t>
            </a:r>
            <a:r>
              <a:rPr lang="en-US" dirty="0" smtClean="0"/>
              <a:t> of water and Na</a:t>
            </a:r>
            <a:r>
              <a:rPr lang="en-US" baseline="30000" dirty="0" smtClean="0"/>
              <a:t>+</a:t>
            </a:r>
            <a:r>
              <a:rPr lang="en-US" dirty="0" smtClean="0"/>
              <a:t> and other inorganic anions</a:t>
            </a:r>
          </a:p>
          <a:p>
            <a:pPr lvl="0"/>
            <a:r>
              <a:rPr lang="en-US" dirty="0" smtClean="0"/>
              <a:t>Tubular cells are less permeable to the ionized form of weak electrolytes, passive absorption of these substances is thus pH dependent</a:t>
            </a:r>
          </a:p>
          <a:p>
            <a:pPr lvl="0"/>
            <a:r>
              <a:rPr lang="en-US" dirty="0" smtClean="0"/>
              <a:t>Weak acids are excreted more quickly when the tubular fluid is made more alkaline. The converse is also correct</a:t>
            </a:r>
          </a:p>
          <a:p>
            <a:pPr lvl="0"/>
            <a:r>
              <a:rPr lang="en-US" dirty="0" err="1" smtClean="0"/>
              <a:t>Alkalinization</a:t>
            </a:r>
            <a:r>
              <a:rPr lang="en-US" dirty="0" smtClean="0"/>
              <a:t> and acidification is thus useful in the management of poisoning; hence if the drug has to remain in the body for long, then acidity is enhanced</a:t>
            </a:r>
          </a:p>
        </p:txBody>
      </p:sp>
    </p:spTree>
    <p:extLst>
      <p:ext uri="{BB962C8B-B14F-4D97-AF65-F5344CB8AC3E}">
        <p14:creationId xmlns:p14="http://schemas.microsoft.com/office/powerpoint/2010/main" val="645748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Biliary</a:t>
            </a:r>
            <a:r>
              <a:rPr lang="en-US" b="1" dirty="0" smtClean="0"/>
              <a:t> and Fecal Excretion </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458200" cy="5029200"/>
          </a:xfrm>
        </p:spPr>
        <p:txBody>
          <a:bodyPr>
            <a:normAutofit fontScale="92500"/>
          </a:bodyPr>
          <a:lstStyle/>
          <a:p>
            <a:pPr lvl="0"/>
            <a:r>
              <a:rPr lang="en-US" dirty="0" err="1" smtClean="0"/>
              <a:t>Canalicular</a:t>
            </a:r>
            <a:r>
              <a:rPr lang="en-US" dirty="0" smtClean="0"/>
              <a:t> and </a:t>
            </a:r>
            <a:r>
              <a:rPr lang="en-US" dirty="0" err="1" smtClean="0"/>
              <a:t>hepatocyte</a:t>
            </a:r>
            <a:r>
              <a:rPr lang="en-US" dirty="0" smtClean="0"/>
              <a:t> membranes have transport systems similar to those found in the kidney</a:t>
            </a:r>
          </a:p>
          <a:p>
            <a:pPr lvl="0"/>
            <a:r>
              <a:rPr lang="en-US" dirty="0" smtClean="0"/>
              <a:t>They secrete drugs in the bile</a:t>
            </a:r>
          </a:p>
          <a:p>
            <a:pPr lvl="0"/>
            <a:r>
              <a:rPr lang="en-US" dirty="0" smtClean="0"/>
              <a:t>P-glycoprotein and MRP2 are useful in the secretion of drugs</a:t>
            </a:r>
          </a:p>
          <a:p>
            <a:pPr lvl="0"/>
            <a:r>
              <a:rPr lang="en-US" dirty="0" err="1" smtClean="0"/>
              <a:t>Reabsorption</a:t>
            </a:r>
            <a:r>
              <a:rPr lang="en-US" dirty="0" smtClean="0"/>
              <a:t> and </a:t>
            </a:r>
            <a:r>
              <a:rPr lang="en-US" dirty="0" err="1" smtClean="0"/>
              <a:t>enterohepatic</a:t>
            </a:r>
            <a:r>
              <a:rPr lang="en-US" dirty="0" smtClean="0"/>
              <a:t> recycling prolongs the duration of drug action</a:t>
            </a:r>
          </a:p>
          <a:p>
            <a:pPr lvl="0"/>
            <a:r>
              <a:rPr lang="en-US" dirty="0" err="1" smtClean="0"/>
              <a:t>Enterohepatic</a:t>
            </a:r>
            <a:r>
              <a:rPr lang="en-US" dirty="0" smtClean="0"/>
              <a:t> drugs are </a:t>
            </a:r>
            <a:r>
              <a:rPr lang="en-US" dirty="0" err="1" smtClean="0"/>
              <a:t>recirculated</a:t>
            </a:r>
            <a:r>
              <a:rPr lang="en-US" dirty="0" smtClean="0"/>
              <a:t> and the drug effects are longer due to a longer stay in the body</a:t>
            </a:r>
          </a:p>
          <a:p>
            <a:endParaRPr lang="en-US" dirty="0"/>
          </a:p>
        </p:txBody>
      </p:sp>
    </p:spTree>
    <p:extLst>
      <p:ext uri="{BB962C8B-B14F-4D97-AF65-F5344CB8AC3E}">
        <p14:creationId xmlns:p14="http://schemas.microsoft.com/office/powerpoint/2010/main" val="2170074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1143000"/>
          </a:xfrm>
        </p:spPr>
        <p:txBody>
          <a:bodyPr>
            <a:normAutofit/>
          </a:bodyPr>
          <a:lstStyle/>
          <a:p>
            <a:r>
              <a:rPr lang="en-US" b="1" dirty="0" smtClean="0"/>
              <a:t>Other Routes</a:t>
            </a:r>
            <a:endParaRPr lang="en-US" dirty="0"/>
          </a:p>
        </p:txBody>
      </p:sp>
      <p:sp>
        <p:nvSpPr>
          <p:cNvPr id="3" name="Content Placeholder 2"/>
          <p:cNvSpPr>
            <a:spLocks noGrp="1"/>
          </p:cNvSpPr>
          <p:nvPr>
            <p:ph idx="1"/>
          </p:nvPr>
        </p:nvSpPr>
        <p:spPr/>
        <p:txBody>
          <a:bodyPr/>
          <a:lstStyle/>
          <a:p>
            <a:pPr lvl="0"/>
            <a:r>
              <a:rPr lang="en-US" dirty="0" smtClean="0"/>
              <a:t>Sweat </a:t>
            </a:r>
          </a:p>
          <a:p>
            <a:pPr lvl="0"/>
            <a:r>
              <a:rPr lang="en-US" dirty="0" smtClean="0"/>
              <a:t>Saliva </a:t>
            </a:r>
          </a:p>
          <a:p>
            <a:pPr lvl="0"/>
            <a:r>
              <a:rPr lang="en-US" dirty="0" smtClean="0"/>
              <a:t>Tears </a:t>
            </a:r>
          </a:p>
          <a:p>
            <a:pPr lvl="0"/>
            <a:r>
              <a:rPr lang="en-US" dirty="0" smtClean="0"/>
              <a:t>Breast milk</a:t>
            </a:r>
          </a:p>
          <a:p>
            <a:pPr lvl="0"/>
            <a:r>
              <a:rPr lang="en-US" dirty="0" smtClean="0"/>
              <a:t>Hair </a:t>
            </a:r>
          </a:p>
          <a:p>
            <a:pPr lvl="0"/>
            <a:r>
              <a:rPr lang="en-US" dirty="0" smtClean="0"/>
              <a:t>Skin </a:t>
            </a:r>
          </a:p>
          <a:p>
            <a:endParaRPr lang="en-US" dirty="0"/>
          </a:p>
        </p:txBody>
      </p:sp>
    </p:spTree>
    <p:extLst>
      <p:ext uri="{BB962C8B-B14F-4D97-AF65-F5344CB8AC3E}">
        <p14:creationId xmlns:p14="http://schemas.microsoft.com/office/powerpoint/2010/main" val="352775119"/>
      </p:ext>
    </p:extLst>
  </p:cSld>
  <p:clrMapOvr>
    <a:masterClrMapping/>
  </p:clrMapOvr>
</p:sld>
</file>

<file path=ppt/theme/theme1.xml><?xml version="1.0" encoding="utf-8"?>
<a:theme xmlns:a="http://schemas.openxmlformats.org/drawingml/2006/main" name="Soaring">
  <a:themeElements>
    <a:clrScheme name="Custom 1">
      <a:dk1>
        <a:sysClr val="windowText" lastClr="000000"/>
      </a:dk1>
      <a:lt1>
        <a:sysClr val="window" lastClr="FFFFFF"/>
      </a:lt1>
      <a:dk2>
        <a:srgbClr val="4E5B6F"/>
      </a:dk2>
      <a:lt2>
        <a:srgbClr val="F9C6DF"/>
      </a:lt2>
      <a:accent1>
        <a:srgbClr val="0C0C0C"/>
      </a:accent1>
      <a:accent2>
        <a:srgbClr val="EA157A"/>
      </a:accent2>
      <a:accent3>
        <a:srgbClr val="00B050"/>
      </a:accent3>
      <a:accent4>
        <a:srgbClr val="00ADDC"/>
      </a:accent4>
      <a:accent5>
        <a:srgbClr val="738AC8"/>
      </a:accent5>
      <a:accent6>
        <a:srgbClr val="1AB39F"/>
      </a:accent6>
      <a:hlink>
        <a:srgbClr val="0C0C0C"/>
      </a:hlink>
      <a:folHlink>
        <a:srgbClr val="0C594F"/>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688</Words>
  <Application>Microsoft Office PowerPoint</Application>
  <PresentationFormat>On-screen Show (4:3)</PresentationFormat>
  <Paragraphs>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Soaring</vt:lpstr>
      <vt:lpstr>EXCRETION OF DRUGS</vt:lpstr>
      <vt:lpstr>EXCRETION OF DRUGS</vt:lpstr>
      <vt:lpstr>Organs of Excretion</vt:lpstr>
      <vt:lpstr>Renal Excretion  </vt:lpstr>
      <vt:lpstr>Amount of Drug in Tubular Lumen</vt:lpstr>
      <vt:lpstr>PowerPoint Presentation</vt:lpstr>
      <vt:lpstr>PowerPoint Presentation</vt:lpstr>
      <vt:lpstr>Biliary and Fecal Excretion  </vt:lpstr>
      <vt:lpstr>Other Routes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EXCRETION OF DRUGS</dc:title>
  <dc:creator>Dr. Kimaiga H.O. MBChB (UoN)</dc:creator>
  <cp:lastModifiedBy>Dr. Kimaiga H.O. MBChB (UoN)</cp:lastModifiedBy>
  <cp:revision>1</cp:revision>
  <dcterms:created xsi:type="dcterms:W3CDTF">2013-08-21T22:33:36Z</dcterms:created>
  <dcterms:modified xsi:type="dcterms:W3CDTF">2013-08-21T22:34:26Z</dcterms:modified>
</cp:coreProperties>
</file>