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257" r:id="rId3"/>
    <p:sldId id="258" r:id="rId4"/>
    <p:sldId id="259" r:id="rId5"/>
    <p:sldId id="260" r:id="rId6"/>
    <p:sldId id="261" r:id="rId7"/>
    <p:sldId id="262" r:id="rId8"/>
    <p:sldId id="353" r:id="rId9"/>
    <p:sldId id="264" r:id="rId10"/>
    <p:sldId id="265" r:id="rId11"/>
    <p:sldId id="266" r:id="rId12"/>
    <p:sldId id="361" r:id="rId13"/>
    <p:sldId id="363" r:id="rId14"/>
    <p:sldId id="267" r:id="rId15"/>
    <p:sldId id="362" r:id="rId16"/>
    <p:sldId id="364" r:id="rId17"/>
    <p:sldId id="268" r:id="rId18"/>
    <p:sldId id="269" r:id="rId19"/>
    <p:sldId id="270" r:id="rId20"/>
    <p:sldId id="271" r:id="rId21"/>
    <p:sldId id="272" r:id="rId22"/>
    <p:sldId id="273" r:id="rId23"/>
    <p:sldId id="274" r:id="rId24"/>
    <p:sldId id="275" r:id="rId25"/>
    <p:sldId id="276" r:id="rId26"/>
    <p:sldId id="277" r:id="rId27"/>
    <p:sldId id="278" r:id="rId28"/>
    <p:sldId id="356" r:id="rId29"/>
    <p:sldId id="279" r:id="rId30"/>
    <p:sldId id="280" r:id="rId31"/>
    <p:sldId id="357" r:id="rId32"/>
    <p:sldId id="281" r:id="rId33"/>
    <p:sldId id="282" r:id="rId34"/>
    <p:sldId id="365" r:id="rId35"/>
    <p:sldId id="284" r:id="rId36"/>
    <p:sldId id="285" r:id="rId37"/>
    <p:sldId id="286" r:id="rId38"/>
    <p:sldId id="287" r:id="rId39"/>
    <p:sldId id="288" r:id="rId40"/>
    <p:sldId id="289" r:id="rId41"/>
    <p:sldId id="36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96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59AE01-13B6-4C3A-890C-9B683938D09B}" type="doc">
      <dgm:prSet loTypeId="urn:microsoft.com/office/officeart/2005/8/layout/process4" loCatId="list" qsTypeId="urn:microsoft.com/office/officeart/2005/8/quickstyle/simple1" qsCatId="simple" csTypeId="urn:microsoft.com/office/officeart/2005/8/colors/colorful1" csCatId="colorful"/>
      <dgm:spPr/>
      <dgm:t>
        <a:bodyPr/>
        <a:lstStyle/>
        <a:p>
          <a:endParaRPr lang="en-US"/>
        </a:p>
      </dgm:t>
    </dgm:pt>
    <dgm:pt modelId="{E2251415-15A8-41DD-AC1B-A04E149E0673}">
      <dgm:prSet/>
      <dgm:spPr/>
      <dgm:t>
        <a:bodyPr/>
        <a:lstStyle/>
        <a:p>
          <a:pPr rtl="0"/>
          <a:r>
            <a:rPr lang="en-US" dirty="0" smtClean="0"/>
            <a:t>Dosage </a:t>
          </a:r>
          <a:endParaRPr lang="en-US" dirty="0"/>
        </a:p>
      </dgm:t>
    </dgm:pt>
    <dgm:pt modelId="{7EF72A24-73E7-42A9-AF05-55BB598E587A}" type="parTrans" cxnId="{280DC0C1-A641-4E71-AFE7-001E583D42EE}">
      <dgm:prSet/>
      <dgm:spPr/>
      <dgm:t>
        <a:bodyPr/>
        <a:lstStyle/>
        <a:p>
          <a:endParaRPr lang="en-US"/>
        </a:p>
      </dgm:t>
    </dgm:pt>
    <dgm:pt modelId="{9715D43C-8260-4EF1-8333-85D2DDEB8571}" type="sibTrans" cxnId="{280DC0C1-A641-4E71-AFE7-001E583D42EE}">
      <dgm:prSet/>
      <dgm:spPr/>
      <dgm:t>
        <a:bodyPr/>
        <a:lstStyle/>
        <a:p>
          <a:endParaRPr lang="en-US"/>
        </a:p>
      </dgm:t>
    </dgm:pt>
    <dgm:pt modelId="{66590C09-6424-4711-8DD9-9F7BE305E9DB}">
      <dgm:prSet/>
      <dgm:spPr/>
      <dgm:t>
        <a:bodyPr/>
        <a:lstStyle/>
        <a:p>
          <a:pPr rtl="0"/>
          <a:r>
            <a:rPr lang="en-US" dirty="0" smtClean="0"/>
            <a:t>Concentration on Serum Water</a:t>
          </a:r>
          <a:endParaRPr lang="en-US" dirty="0"/>
        </a:p>
      </dgm:t>
    </dgm:pt>
    <dgm:pt modelId="{4CAC628E-6C48-4C0D-BC6E-32AFD7A42D78}" type="parTrans" cxnId="{CCFCCFFB-CEC1-4A9B-83E0-759577FFD695}">
      <dgm:prSet/>
      <dgm:spPr/>
      <dgm:t>
        <a:bodyPr/>
        <a:lstStyle/>
        <a:p>
          <a:endParaRPr lang="en-US"/>
        </a:p>
      </dgm:t>
    </dgm:pt>
    <dgm:pt modelId="{87BB4A2B-EC64-40B4-ABBD-38EB12BEEC66}" type="sibTrans" cxnId="{CCFCCFFB-CEC1-4A9B-83E0-759577FFD695}">
      <dgm:prSet/>
      <dgm:spPr/>
      <dgm:t>
        <a:bodyPr/>
        <a:lstStyle/>
        <a:p>
          <a:endParaRPr lang="en-US"/>
        </a:p>
      </dgm:t>
    </dgm:pt>
    <dgm:pt modelId="{6DB2A527-03F2-471B-A64D-24F7151ADCF9}">
      <dgm:prSet/>
      <dgm:spPr/>
      <dgm:t>
        <a:bodyPr/>
        <a:lstStyle/>
        <a:p>
          <a:pPr rtl="0"/>
          <a:r>
            <a:rPr lang="en-US" dirty="0" smtClean="0"/>
            <a:t>Concentration at site of action</a:t>
          </a:r>
          <a:endParaRPr lang="en-US" dirty="0"/>
        </a:p>
      </dgm:t>
    </dgm:pt>
    <dgm:pt modelId="{DE7BEBD2-76AC-438A-BE6F-F2A090CE2A52}" type="parTrans" cxnId="{C22F9DA6-87EB-4203-8619-63A16263B9D7}">
      <dgm:prSet/>
      <dgm:spPr/>
      <dgm:t>
        <a:bodyPr/>
        <a:lstStyle/>
        <a:p>
          <a:endParaRPr lang="en-US"/>
        </a:p>
      </dgm:t>
    </dgm:pt>
    <dgm:pt modelId="{C7C21424-B5C3-42EA-923D-0AE8A0F36C6D}" type="sibTrans" cxnId="{C22F9DA6-87EB-4203-8619-63A16263B9D7}">
      <dgm:prSet/>
      <dgm:spPr/>
      <dgm:t>
        <a:bodyPr/>
        <a:lstStyle/>
        <a:p>
          <a:endParaRPr lang="en-US"/>
        </a:p>
      </dgm:t>
    </dgm:pt>
    <dgm:pt modelId="{66A7F8A1-D2F5-497C-A298-23B823FED637}">
      <dgm:prSet/>
      <dgm:spPr/>
      <dgm:t>
        <a:bodyPr/>
        <a:lstStyle/>
        <a:p>
          <a:pPr rtl="0"/>
          <a:r>
            <a:rPr lang="en-US" dirty="0" smtClean="0"/>
            <a:t>Intensity of Effect</a:t>
          </a:r>
          <a:endParaRPr lang="en-US" dirty="0"/>
        </a:p>
      </dgm:t>
    </dgm:pt>
    <dgm:pt modelId="{D778F597-2F8A-4915-AFA2-85DD139FF060}" type="parTrans" cxnId="{A2A05CC8-C373-444A-9811-6E6C77A4BCE0}">
      <dgm:prSet/>
      <dgm:spPr/>
      <dgm:t>
        <a:bodyPr/>
        <a:lstStyle/>
        <a:p>
          <a:endParaRPr lang="en-US"/>
        </a:p>
      </dgm:t>
    </dgm:pt>
    <dgm:pt modelId="{42E915DC-F267-4014-8640-0F7EA8763367}" type="sibTrans" cxnId="{A2A05CC8-C373-444A-9811-6E6C77A4BCE0}">
      <dgm:prSet/>
      <dgm:spPr/>
      <dgm:t>
        <a:bodyPr/>
        <a:lstStyle/>
        <a:p>
          <a:endParaRPr lang="en-US"/>
        </a:p>
      </dgm:t>
    </dgm:pt>
    <dgm:pt modelId="{1FDF4344-0D09-4BFC-BC1C-EC64338F9FEC}" type="pres">
      <dgm:prSet presAssocID="{FA59AE01-13B6-4C3A-890C-9B683938D09B}" presName="Name0" presStyleCnt="0">
        <dgm:presLayoutVars>
          <dgm:dir/>
          <dgm:animLvl val="lvl"/>
          <dgm:resizeHandles val="exact"/>
        </dgm:presLayoutVars>
      </dgm:prSet>
      <dgm:spPr/>
      <dgm:t>
        <a:bodyPr/>
        <a:lstStyle/>
        <a:p>
          <a:endParaRPr lang="en-US"/>
        </a:p>
      </dgm:t>
    </dgm:pt>
    <dgm:pt modelId="{1372FC02-91B2-41AF-944B-5A1F6DD07361}" type="pres">
      <dgm:prSet presAssocID="{66A7F8A1-D2F5-497C-A298-23B823FED637}" presName="boxAndChildren" presStyleCnt="0"/>
      <dgm:spPr/>
    </dgm:pt>
    <dgm:pt modelId="{FB83C66D-A54A-4ECD-ABA1-ADA801D65D10}" type="pres">
      <dgm:prSet presAssocID="{66A7F8A1-D2F5-497C-A298-23B823FED637}" presName="parentTextBox" presStyleLbl="node1" presStyleIdx="0" presStyleCnt="4"/>
      <dgm:spPr/>
      <dgm:t>
        <a:bodyPr/>
        <a:lstStyle/>
        <a:p>
          <a:endParaRPr lang="en-US"/>
        </a:p>
      </dgm:t>
    </dgm:pt>
    <dgm:pt modelId="{CD6F3DEF-8B76-43B3-A6C4-521736F50E22}" type="pres">
      <dgm:prSet presAssocID="{C7C21424-B5C3-42EA-923D-0AE8A0F36C6D}" presName="sp" presStyleCnt="0"/>
      <dgm:spPr/>
    </dgm:pt>
    <dgm:pt modelId="{9B76D454-2566-4823-AD5B-35C0E08F3676}" type="pres">
      <dgm:prSet presAssocID="{6DB2A527-03F2-471B-A64D-24F7151ADCF9}" presName="arrowAndChildren" presStyleCnt="0"/>
      <dgm:spPr/>
    </dgm:pt>
    <dgm:pt modelId="{A28B4C40-396E-4836-AEF5-22E26E2A6465}" type="pres">
      <dgm:prSet presAssocID="{6DB2A527-03F2-471B-A64D-24F7151ADCF9}" presName="parentTextArrow" presStyleLbl="node1" presStyleIdx="1" presStyleCnt="4"/>
      <dgm:spPr/>
      <dgm:t>
        <a:bodyPr/>
        <a:lstStyle/>
        <a:p>
          <a:endParaRPr lang="en-US"/>
        </a:p>
      </dgm:t>
    </dgm:pt>
    <dgm:pt modelId="{26169B69-92A0-4FFB-BEFE-CEC47CD1D75B}" type="pres">
      <dgm:prSet presAssocID="{87BB4A2B-EC64-40B4-ABBD-38EB12BEEC66}" presName="sp" presStyleCnt="0"/>
      <dgm:spPr/>
    </dgm:pt>
    <dgm:pt modelId="{2D5E04C4-F9B8-4622-9AC1-AC27A0C812EE}" type="pres">
      <dgm:prSet presAssocID="{66590C09-6424-4711-8DD9-9F7BE305E9DB}" presName="arrowAndChildren" presStyleCnt="0"/>
      <dgm:spPr/>
    </dgm:pt>
    <dgm:pt modelId="{D9140BDF-B00E-4317-9285-4F0F24662179}" type="pres">
      <dgm:prSet presAssocID="{66590C09-6424-4711-8DD9-9F7BE305E9DB}" presName="parentTextArrow" presStyleLbl="node1" presStyleIdx="2" presStyleCnt="4"/>
      <dgm:spPr/>
      <dgm:t>
        <a:bodyPr/>
        <a:lstStyle/>
        <a:p>
          <a:endParaRPr lang="en-US"/>
        </a:p>
      </dgm:t>
    </dgm:pt>
    <dgm:pt modelId="{C07F93BC-5267-4B34-B4F3-C1F055DD6E80}" type="pres">
      <dgm:prSet presAssocID="{9715D43C-8260-4EF1-8333-85D2DDEB8571}" presName="sp" presStyleCnt="0"/>
      <dgm:spPr/>
    </dgm:pt>
    <dgm:pt modelId="{D2557537-3CFF-4A0B-8141-091AF85469BF}" type="pres">
      <dgm:prSet presAssocID="{E2251415-15A8-41DD-AC1B-A04E149E0673}" presName="arrowAndChildren" presStyleCnt="0"/>
      <dgm:spPr/>
    </dgm:pt>
    <dgm:pt modelId="{ABF895CA-B22E-4FFB-B8D6-FE7EBDDAAE1C}" type="pres">
      <dgm:prSet presAssocID="{E2251415-15A8-41DD-AC1B-A04E149E0673}" presName="parentTextArrow" presStyleLbl="node1" presStyleIdx="3" presStyleCnt="4"/>
      <dgm:spPr/>
      <dgm:t>
        <a:bodyPr/>
        <a:lstStyle/>
        <a:p>
          <a:endParaRPr lang="en-US"/>
        </a:p>
      </dgm:t>
    </dgm:pt>
  </dgm:ptLst>
  <dgm:cxnLst>
    <dgm:cxn modelId="{CCFCCFFB-CEC1-4A9B-83E0-759577FFD695}" srcId="{FA59AE01-13B6-4C3A-890C-9B683938D09B}" destId="{66590C09-6424-4711-8DD9-9F7BE305E9DB}" srcOrd="1" destOrd="0" parTransId="{4CAC628E-6C48-4C0D-BC6E-32AFD7A42D78}" sibTransId="{87BB4A2B-EC64-40B4-ABBD-38EB12BEEC66}"/>
    <dgm:cxn modelId="{66BB09B8-5661-4B6C-AE14-48A7EDB1DDF4}" type="presOf" srcId="{E2251415-15A8-41DD-AC1B-A04E149E0673}" destId="{ABF895CA-B22E-4FFB-B8D6-FE7EBDDAAE1C}" srcOrd="0" destOrd="0" presId="urn:microsoft.com/office/officeart/2005/8/layout/process4"/>
    <dgm:cxn modelId="{A2A05CC8-C373-444A-9811-6E6C77A4BCE0}" srcId="{FA59AE01-13B6-4C3A-890C-9B683938D09B}" destId="{66A7F8A1-D2F5-497C-A298-23B823FED637}" srcOrd="3" destOrd="0" parTransId="{D778F597-2F8A-4915-AFA2-85DD139FF060}" sibTransId="{42E915DC-F267-4014-8640-0F7EA8763367}"/>
    <dgm:cxn modelId="{280DC0C1-A641-4E71-AFE7-001E583D42EE}" srcId="{FA59AE01-13B6-4C3A-890C-9B683938D09B}" destId="{E2251415-15A8-41DD-AC1B-A04E149E0673}" srcOrd="0" destOrd="0" parTransId="{7EF72A24-73E7-42A9-AF05-55BB598E587A}" sibTransId="{9715D43C-8260-4EF1-8333-85D2DDEB8571}"/>
    <dgm:cxn modelId="{974DF89C-DB78-4F79-962F-C970E2A83A15}" type="presOf" srcId="{66590C09-6424-4711-8DD9-9F7BE305E9DB}" destId="{D9140BDF-B00E-4317-9285-4F0F24662179}" srcOrd="0" destOrd="0" presId="urn:microsoft.com/office/officeart/2005/8/layout/process4"/>
    <dgm:cxn modelId="{88975511-5630-4799-9DB3-B977A744011F}" type="presOf" srcId="{66A7F8A1-D2F5-497C-A298-23B823FED637}" destId="{FB83C66D-A54A-4ECD-ABA1-ADA801D65D10}" srcOrd="0" destOrd="0" presId="urn:microsoft.com/office/officeart/2005/8/layout/process4"/>
    <dgm:cxn modelId="{1F647686-C66C-4966-985C-8A8660CFC2DA}" type="presOf" srcId="{6DB2A527-03F2-471B-A64D-24F7151ADCF9}" destId="{A28B4C40-396E-4836-AEF5-22E26E2A6465}" srcOrd="0" destOrd="0" presId="urn:microsoft.com/office/officeart/2005/8/layout/process4"/>
    <dgm:cxn modelId="{C22F9DA6-87EB-4203-8619-63A16263B9D7}" srcId="{FA59AE01-13B6-4C3A-890C-9B683938D09B}" destId="{6DB2A527-03F2-471B-A64D-24F7151ADCF9}" srcOrd="2" destOrd="0" parTransId="{DE7BEBD2-76AC-438A-BE6F-F2A090CE2A52}" sibTransId="{C7C21424-B5C3-42EA-923D-0AE8A0F36C6D}"/>
    <dgm:cxn modelId="{087B519D-F876-4F92-88AD-C1B67DBD7DD9}" type="presOf" srcId="{FA59AE01-13B6-4C3A-890C-9B683938D09B}" destId="{1FDF4344-0D09-4BFC-BC1C-EC64338F9FEC}" srcOrd="0" destOrd="0" presId="urn:microsoft.com/office/officeart/2005/8/layout/process4"/>
    <dgm:cxn modelId="{EAB77001-3B1C-4C85-B4AC-6D244BE99DC9}" type="presParOf" srcId="{1FDF4344-0D09-4BFC-BC1C-EC64338F9FEC}" destId="{1372FC02-91B2-41AF-944B-5A1F6DD07361}" srcOrd="0" destOrd="0" presId="urn:microsoft.com/office/officeart/2005/8/layout/process4"/>
    <dgm:cxn modelId="{3764FE21-E8F6-49E6-B485-1CB55CB41605}" type="presParOf" srcId="{1372FC02-91B2-41AF-944B-5A1F6DD07361}" destId="{FB83C66D-A54A-4ECD-ABA1-ADA801D65D10}" srcOrd="0" destOrd="0" presId="urn:microsoft.com/office/officeart/2005/8/layout/process4"/>
    <dgm:cxn modelId="{0AE0561F-B2E6-45B4-8B23-72297CD77055}" type="presParOf" srcId="{1FDF4344-0D09-4BFC-BC1C-EC64338F9FEC}" destId="{CD6F3DEF-8B76-43B3-A6C4-521736F50E22}" srcOrd="1" destOrd="0" presId="urn:microsoft.com/office/officeart/2005/8/layout/process4"/>
    <dgm:cxn modelId="{22C2D0EA-94D5-42C1-B576-C211354D007E}" type="presParOf" srcId="{1FDF4344-0D09-4BFC-BC1C-EC64338F9FEC}" destId="{9B76D454-2566-4823-AD5B-35C0E08F3676}" srcOrd="2" destOrd="0" presId="urn:microsoft.com/office/officeart/2005/8/layout/process4"/>
    <dgm:cxn modelId="{CA1402B2-B2A4-4324-B5A5-1D1CBD13A012}" type="presParOf" srcId="{9B76D454-2566-4823-AD5B-35C0E08F3676}" destId="{A28B4C40-396E-4836-AEF5-22E26E2A6465}" srcOrd="0" destOrd="0" presId="urn:microsoft.com/office/officeart/2005/8/layout/process4"/>
    <dgm:cxn modelId="{E15E3DE8-AE4D-411E-96D3-C9899443DB96}" type="presParOf" srcId="{1FDF4344-0D09-4BFC-BC1C-EC64338F9FEC}" destId="{26169B69-92A0-4FFB-BEFE-CEC47CD1D75B}" srcOrd="3" destOrd="0" presId="urn:microsoft.com/office/officeart/2005/8/layout/process4"/>
    <dgm:cxn modelId="{44C45C27-D0F9-4CC8-8EB4-0E273D73BAFA}" type="presParOf" srcId="{1FDF4344-0D09-4BFC-BC1C-EC64338F9FEC}" destId="{2D5E04C4-F9B8-4622-9AC1-AC27A0C812EE}" srcOrd="4" destOrd="0" presId="urn:microsoft.com/office/officeart/2005/8/layout/process4"/>
    <dgm:cxn modelId="{E937F90A-0AF8-4F00-9FB6-B9A0B261AECA}" type="presParOf" srcId="{2D5E04C4-F9B8-4622-9AC1-AC27A0C812EE}" destId="{D9140BDF-B00E-4317-9285-4F0F24662179}" srcOrd="0" destOrd="0" presId="urn:microsoft.com/office/officeart/2005/8/layout/process4"/>
    <dgm:cxn modelId="{A937CF5B-EB52-463E-A7D1-C8BD9FBEFE64}" type="presParOf" srcId="{1FDF4344-0D09-4BFC-BC1C-EC64338F9FEC}" destId="{C07F93BC-5267-4B34-B4F3-C1F055DD6E80}" srcOrd="5" destOrd="0" presId="urn:microsoft.com/office/officeart/2005/8/layout/process4"/>
    <dgm:cxn modelId="{22CB8E4A-25CE-4623-87E6-2ED84C327517}" type="presParOf" srcId="{1FDF4344-0D09-4BFC-BC1C-EC64338F9FEC}" destId="{D2557537-3CFF-4A0B-8141-091AF85469BF}" srcOrd="6" destOrd="0" presId="urn:microsoft.com/office/officeart/2005/8/layout/process4"/>
    <dgm:cxn modelId="{D0D0A6D4-E678-4860-A627-5ED8A9353511}" type="presParOf" srcId="{D2557537-3CFF-4A0B-8141-091AF85469BF}" destId="{ABF895CA-B22E-4FFB-B8D6-FE7EBDDAAE1C}" srcOrd="0" destOrd="0" presId="urn:microsoft.com/office/officeart/2005/8/layout/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60803E-EF27-419E-8206-5461FD93E9EF}" type="datetimeFigureOut">
              <a:rPr lang="en-US" smtClean="0"/>
              <a:pPr/>
              <a:t>6/30/2014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18B721-264F-4573-868A-B8DDA5A3A1E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18B721-264F-4573-868A-B8DDA5A3A1E1}" type="slidenum">
              <a:rPr lang="en-US" smtClean="0"/>
              <a:pPr/>
              <a:t>47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38A31E-D205-4791-8996-7E8BB64CCBBF}"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3FE06-1F86-4EBB-83D8-50ECA59C3A8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38A31E-D205-4791-8996-7E8BB64CCBBF}"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3FE06-1F86-4EBB-83D8-50ECA59C3A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38A31E-D205-4791-8996-7E8BB64CCBBF}"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3FE06-1F86-4EBB-83D8-50ECA59C3A8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38A31E-D205-4791-8996-7E8BB64CCBBF}"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3FE06-1F86-4EBB-83D8-50ECA59C3A8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38A31E-D205-4791-8996-7E8BB64CCBBF}"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3FE06-1F86-4EBB-83D8-50ECA59C3A8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38A31E-D205-4791-8996-7E8BB64CCBBF}" type="datetimeFigureOut">
              <a:rPr lang="en-US" smtClean="0"/>
              <a:pPr/>
              <a:t>6/30/2014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83FE06-1F86-4EBB-83D8-50ECA59C3A8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38A31E-D205-4791-8996-7E8BB64CCBBF}" type="datetimeFigureOut">
              <a:rPr lang="en-US" smtClean="0"/>
              <a:pPr/>
              <a:t>6/30/2014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83FE06-1F86-4EBB-83D8-50ECA59C3A8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38A31E-D205-4791-8996-7E8BB64CCBBF}" type="datetimeFigureOut">
              <a:rPr lang="en-US" smtClean="0"/>
              <a:pPr/>
              <a:t>6/30/2014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83FE06-1F86-4EBB-83D8-50ECA59C3A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8A31E-D205-4791-8996-7E8BB64CCBBF}" type="datetimeFigureOut">
              <a:rPr lang="en-US" smtClean="0"/>
              <a:pPr/>
              <a:t>6/30/2014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83FE06-1F86-4EBB-83D8-50ECA59C3A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8A31E-D205-4791-8996-7E8BB64CCBBF}" type="datetimeFigureOut">
              <a:rPr lang="en-US" smtClean="0"/>
              <a:pPr/>
              <a:t>6/30/2014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83FE06-1F86-4EBB-83D8-50ECA59C3A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8A31E-D205-4791-8996-7E8BB64CCBBF}" type="datetimeFigureOut">
              <a:rPr lang="en-US" smtClean="0"/>
              <a:pPr/>
              <a:t>6/30/2014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83FE06-1F86-4EBB-83D8-50ECA59C3A8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8A31E-D205-4791-8996-7E8BB64CCBBF}" type="datetimeFigureOut">
              <a:rPr lang="en-US" smtClean="0"/>
              <a:pPr/>
              <a:t>6/30/2014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83FE06-1F86-4EBB-83D8-50ECA59C3A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PRINCIPLES OF PHARMACOKINETICS</a:t>
            </a:r>
            <a:r>
              <a:rPr lang="en-US" dirty="0"/>
              <a:t/>
            </a:r>
            <a:br>
              <a:rPr lang="en-US" dirty="0"/>
            </a:br>
            <a:r>
              <a:rPr lang="en-US" dirty="0"/>
              <a:t/>
            </a:r>
            <a:br>
              <a:rPr lang="en-US" dirty="0"/>
            </a:br>
            <a:endParaRPr lang="en-US" dirty="0"/>
          </a:p>
        </p:txBody>
      </p:sp>
      <p:sp>
        <p:nvSpPr>
          <p:cNvPr id="3" name="Subtitle 2"/>
          <p:cNvSpPr>
            <a:spLocks noGrp="1"/>
          </p:cNvSpPr>
          <p:nvPr>
            <p:ph type="subTitle" idx="1"/>
          </p:nvPr>
        </p:nvSpPr>
        <p:spPr/>
        <p:txBody>
          <a:bodyPr/>
          <a:lstStyle/>
          <a:p>
            <a:r>
              <a:rPr lang="en-US" b="1" dirty="0" smtClean="0"/>
              <a:t>KIMAIGA H.O</a:t>
            </a:r>
          </a:p>
          <a:p>
            <a:r>
              <a:rPr lang="en-US" b="1" dirty="0" smtClean="0"/>
              <a:t>MBChB (University of Nairobi)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Fitting Data to Model</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In </a:t>
            </a:r>
            <a:r>
              <a:rPr lang="en-US" dirty="0" err="1"/>
              <a:t>P’kinetics</a:t>
            </a:r>
            <a:r>
              <a:rPr lang="en-US" dirty="0"/>
              <a:t> the experimental data obtained is used to construct a ‘compartment model’ which is a mathematical approximation of biological systems involved.</a:t>
            </a:r>
          </a:p>
          <a:p>
            <a:pPr lvl="0"/>
            <a:r>
              <a:rPr lang="en-US" dirty="0"/>
              <a:t>Compartments allow satisfactory </a:t>
            </a:r>
            <a:r>
              <a:rPr lang="en-US" dirty="0" err="1"/>
              <a:t>P’kinetics</a:t>
            </a:r>
            <a:r>
              <a:rPr lang="en-US" dirty="0"/>
              <a:t> analysis of drug time course in the body</a:t>
            </a:r>
          </a:p>
          <a:p>
            <a:pPr lvl="0"/>
            <a:r>
              <a:rPr lang="en-US" dirty="0"/>
              <a:t>The easiest way to select the correct model for a particular drug is to examine the rate at which the plasma concentration decreases after an intravenous injection of the drug</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One Compartment Open Model</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smtClean="0"/>
              <a:t>If </a:t>
            </a:r>
            <a:r>
              <a:rPr lang="en-US" dirty="0"/>
              <a:t>after an IV administration the decline in plasma drug concentration can be represented mathematically by an equation consisting of a single exponential term, then a one compartment model is applicable.</a:t>
            </a:r>
          </a:p>
          <a:p>
            <a:pPr lvl="0"/>
            <a:r>
              <a:rPr lang="en-US" dirty="0"/>
              <a:t>This is the simplest model. The body appears to behave kinetically as a single compartment (homogenous unit in handling the drug) indicating that the injected drug distributes extremely rapidly between blood and other body fluids and tissues.</a:t>
            </a:r>
          </a:p>
          <a:p>
            <a:pPr lvl="0"/>
            <a:r>
              <a:rPr lang="en-US" dirty="0"/>
              <a:t>Open means that the drug is continually being removed from the system</a:t>
            </a:r>
          </a:p>
          <a:p>
            <a:pPr lvl="0"/>
            <a:r>
              <a:rPr lang="en-US" dirty="0"/>
              <a:t>The drawing of models have three functions;</a:t>
            </a:r>
          </a:p>
          <a:p>
            <a:pPr lvl="1"/>
            <a:r>
              <a:rPr lang="en-US" dirty="0"/>
              <a:t>Enables the </a:t>
            </a:r>
            <a:r>
              <a:rPr lang="en-US" dirty="0" err="1"/>
              <a:t>P’kinetist</a:t>
            </a:r>
            <a:r>
              <a:rPr lang="en-US" dirty="0"/>
              <a:t> to write differential equations to describe the concentration changes in each compartment.</a:t>
            </a:r>
          </a:p>
          <a:p>
            <a:pPr lvl="1"/>
            <a:r>
              <a:rPr lang="en-US" dirty="0"/>
              <a:t>Gives usual representation of the rate processes</a:t>
            </a:r>
          </a:p>
          <a:p>
            <a:pPr lvl="1"/>
            <a:r>
              <a:rPr lang="en-US" dirty="0"/>
              <a:t>Shows how many </a:t>
            </a:r>
            <a:r>
              <a:rPr lang="en-US" dirty="0" err="1"/>
              <a:t>P’kinetic</a:t>
            </a:r>
            <a:r>
              <a:rPr lang="en-US" dirty="0"/>
              <a:t> constants are necessary to describe the process </a:t>
            </a:r>
            <a:r>
              <a:rPr lang="en-US" dirty="0" smtClean="0"/>
              <a:t>adequately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Bachelor of Medicine and Bachelor of Surgery degree programme\MBChB-Year 2\CLINICAL PHARMACOLOGY\Images from Rand &amp; Dale's Pharmacology (Churchill Livingstone, 2007)\8.6.jpg"/>
          <p:cNvPicPr>
            <a:picLocks noChangeAspect="1" noChangeArrowheads="1"/>
          </p:cNvPicPr>
          <p:nvPr/>
        </p:nvPicPr>
        <p:blipFill>
          <a:blip r:embed="rId2"/>
          <a:srcRect/>
          <a:stretch>
            <a:fillRect/>
          </a:stretch>
        </p:blipFill>
        <p:spPr bwMode="auto">
          <a:xfrm>
            <a:off x="101600" y="685800"/>
            <a:ext cx="8778706" cy="5867400"/>
          </a:xfrm>
          <a:prstGeom prst="rect">
            <a:avLst/>
          </a:prstGeom>
          <a:noFill/>
        </p:spPr>
      </p:pic>
      <p:sp>
        <p:nvSpPr>
          <p:cNvPr id="3" name="Rectangle 2"/>
          <p:cNvSpPr/>
          <p:nvPr/>
        </p:nvSpPr>
        <p:spPr>
          <a:xfrm>
            <a:off x="0" y="86380"/>
            <a:ext cx="9144000" cy="523220"/>
          </a:xfrm>
          <a:prstGeom prst="rect">
            <a:avLst/>
          </a:prstGeom>
        </p:spPr>
        <p:txBody>
          <a:bodyPr wrap="square">
            <a:spAutoFit/>
          </a:bodyPr>
          <a:lstStyle/>
          <a:p>
            <a:r>
              <a:rPr lang="en-US" sz="2800" b="1" dirty="0" smtClean="0">
                <a:solidFill>
                  <a:prstClr val="black"/>
                </a:solidFill>
                <a:ea typeface="+mj-ea"/>
                <a:cs typeface="+mj-cs"/>
              </a:rPr>
              <a:t>One Compartment Open Model</a:t>
            </a:r>
            <a:endParaRPr lang="en-US" sz="2800" dirty="0"/>
          </a:p>
        </p:txBody>
      </p:sp>
      <p:sp>
        <p:nvSpPr>
          <p:cNvPr id="4" name="TextBox 3"/>
          <p:cNvSpPr txBox="1"/>
          <p:nvPr/>
        </p:nvSpPr>
        <p:spPr>
          <a:xfrm>
            <a:off x="4191000" y="2514600"/>
            <a:ext cx="1132298" cy="400110"/>
          </a:xfrm>
          <a:prstGeom prst="rect">
            <a:avLst/>
          </a:prstGeom>
          <a:noFill/>
        </p:spPr>
        <p:txBody>
          <a:bodyPr wrap="none" rtlCol="0">
            <a:spAutoFit/>
          </a:bodyPr>
          <a:lstStyle/>
          <a:p>
            <a:r>
              <a:rPr lang="en-US" sz="2000" b="1" dirty="0" smtClean="0"/>
              <a:t>Constant</a:t>
            </a:r>
            <a:endParaRPr lang="en-US" sz="2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Bachelor of Medicine and Bachelor of Surgery degree programme\MBChB-Year 2\CLINICAL PHARMACOLOGY\Images from Rand &amp; Dale's Pharmacology (Churchill Livingstone, 2007)\8.7.jpg"/>
          <p:cNvPicPr>
            <a:picLocks noChangeAspect="1" noChangeArrowheads="1"/>
          </p:cNvPicPr>
          <p:nvPr/>
        </p:nvPicPr>
        <p:blipFill>
          <a:blip r:embed="rId2"/>
          <a:srcRect/>
          <a:stretch>
            <a:fillRect/>
          </a:stretch>
        </p:blipFill>
        <p:spPr bwMode="auto">
          <a:xfrm>
            <a:off x="990600" y="10887"/>
            <a:ext cx="7391400" cy="5094513"/>
          </a:xfrm>
          <a:prstGeom prst="rect">
            <a:avLst/>
          </a:prstGeom>
          <a:noFill/>
        </p:spPr>
      </p:pic>
      <p:sp>
        <p:nvSpPr>
          <p:cNvPr id="1027" name="Rectangle 3"/>
          <p:cNvSpPr>
            <a:spLocks noChangeArrowheads="1"/>
          </p:cNvSpPr>
          <p:nvPr/>
        </p:nvSpPr>
        <p:spPr bwMode="auto">
          <a:xfrm>
            <a:off x="457200" y="5088285"/>
            <a:ext cx="8153400" cy="17697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Predicted </a:t>
            </a:r>
            <a:r>
              <a:rPr kumimoji="0" lang="en-US" sz="1800" b="1" i="0" u="none" strike="noStrike" cap="none" normalizeH="0" baseline="0" dirty="0" err="1" smtClean="0">
                <a:ln>
                  <a:noFill/>
                </a:ln>
                <a:solidFill>
                  <a:schemeClr val="tx1"/>
                </a:solidFill>
                <a:effectLst/>
                <a:latin typeface="Arial" charset="0"/>
              </a:rPr>
              <a:t>behaviour</a:t>
            </a:r>
            <a:r>
              <a:rPr kumimoji="0" lang="en-US" sz="1800" b="1" i="0" u="none" strike="noStrike" cap="none" normalizeH="0" baseline="0" dirty="0" smtClean="0">
                <a:ln>
                  <a:noFill/>
                </a:ln>
                <a:solidFill>
                  <a:schemeClr val="tx1"/>
                </a:solidFill>
                <a:effectLst/>
                <a:latin typeface="Arial" charset="0"/>
              </a:rPr>
              <a:t> of single-compartment model following intravenous drug administration at time 0.</a:t>
            </a:r>
            <a:r>
              <a:rPr kumimoji="0" lang="en-US" sz="1800" b="0" i="0" u="none" strike="noStrike" cap="none" normalizeH="0" baseline="0" dirty="0" smtClean="0">
                <a:ln>
                  <a:noFill/>
                </a:ln>
                <a:solidFill>
                  <a:schemeClr val="tx1"/>
                </a:solidFill>
                <a:effectLst/>
                <a:latin typeface="Arial" charset="0"/>
              </a:rPr>
              <a:t> Drugs a and b differ only in their elimination rate constant, </a:t>
            </a:r>
            <a:r>
              <a:rPr kumimoji="0" lang="en-US" sz="1800" b="0" i="1" u="none" strike="noStrike" cap="none" normalizeH="0" baseline="0" dirty="0" err="1" smtClean="0">
                <a:ln>
                  <a:noFill/>
                </a:ln>
                <a:solidFill>
                  <a:schemeClr val="tx1"/>
                </a:solidFill>
                <a:effectLst/>
                <a:latin typeface="Arial" charset="0"/>
              </a:rPr>
              <a:t>k</a:t>
            </a:r>
            <a:r>
              <a:rPr kumimoji="0" lang="en-US" sz="1800" b="0" i="0" u="none" strike="noStrike" cap="none" normalizeH="0" baseline="-30000" dirty="0" err="1" smtClean="0">
                <a:ln>
                  <a:noFill/>
                </a:ln>
                <a:solidFill>
                  <a:schemeClr val="tx1"/>
                </a:solidFill>
                <a:effectLst/>
                <a:latin typeface="Arial" charset="0"/>
              </a:rPr>
              <a:t>el</a:t>
            </a:r>
            <a:r>
              <a:rPr kumimoji="0" lang="en-US" sz="1800" b="0" i="0" u="none" strike="noStrike" cap="none" normalizeH="0" baseline="0" dirty="0" smtClean="0">
                <a:ln>
                  <a:noFill/>
                </a:ln>
                <a:solidFill>
                  <a:schemeClr val="tx1"/>
                </a:solidFill>
                <a:effectLst/>
                <a:latin typeface="Arial" charset="0"/>
              </a:rPr>
              <a:t>. Curve b shows the plasma concentration time course for a smaller dose of b. Note that the half-life (</a:t>
            </a:r>
            <a:r>
              <a:rPr kumimoji="0" lang="en-US" sz="1800" b="0" i="1" u="none" strike="noStrike" cap="none" normalizeH="0" baseline="0" dirty="0" smtClean="0">
                <a:ln>
                  <a:noFill/>
                </a:ln>
                <a:solidFill>
                  <a:schemeClr val="tx1"/>
                </a:solidFill>
                <a:effectLst/>
                <a:latin typeface="Arial" charset="0"/>
              </a:rPr>
              <a:t>t</a:t>
            </a:r>
            <a:r>
              <a:rPr kumimoji="0" lang="en-US" sz="1800" b="0" i="0" u="none" strike="noStrike" cap="none" normalizeH="0" baseline="-30000" dirty="0" smtClean="0">
                <a:ln>
                  <a:noFill/>
                </a:ln>
                <a:solidFill>
                  <a:schemeClr val="tx1"/>
                </a:solidFill>
                <a:effectLst/>
                <a:latin typeface="Arial" charset="0"/>
              </a:rPr>
              <a:t>1/2</a:t>
            </a:r>
            <a:r>
              <a:rPr kumimoji="0" lang="en-US" sz="1800" b="0" i="0" u="none" strike="noStrike" cap="none" normalizeH="0" baseline="0" dirty="0" smtClean="0">
                <a:ln>
                  <a:noFill/>
                </a:ln>
                <a:solidFill>
                  <a:schemeClr val="tx1"/>
                </a:solidFill>
                <a:effectLst/>
                <a:latin typeface="Arial" charset="0"/>
              </a:rPr>
              <a:t>) (indicated by broken lines) does not depend on the dose. Linear concentration scale.</a:t>
            </a:r>
            <a:br>
              <a:rPr kumimoji="0" lang="en-US" sz="1800" b="0" i="0" u="none" strike="noStrike" cap="none" normalizeH="0" baseline="0" dirty="0" smtClean="0">
                <a:ln>
                  <a:noFill/>
                </a:ln>
                <a:solidFill>
                  <a:schemeClr val="tx1"/>
                </a:solidFill>
                <a:effectLst/>
                <a:latin typeface="Arial" charset="0"/>
              </a:rPr>
            </a:br>
            <a:r>
              <a:rPr kumimoji="0" lang="en-US" sz="1800" b="0" i="0" u="none" strike="noStrike" cap="none" normalizeH="0" baseline="0" dirty="0" smtClean="0">
                <a:ln>
                  <a:noFill/>
                </a:ln>
                <a:solidFill>
                  <a:schemeClr val="tx1"/>
                </a:solidFill>
                <a:effectLst/>
                <a:latin typeface="Arial" charset="0"/>
              </a:rPr>
              <a:t>  </a:t>
            </a:r>
            <a:r>
              <a:rPr kumimoji="0" lang="en-US" sz="1900" b="0" i="0" u="none" strike="noStrike" cap="none" normalizeH="0" baseline="0" dirty="0" smtClean="0">
                <a:ln>
                  <a:noFill/>
                </a:ln>
                <a:solidFill>
                  <a:schemeClr val="tx1"/>
                </a:solidFill>
                <a:effectLst/>
                <a:latin typeface="Arial" charset="0"/>
              </a:rPr>
              <a:t> </a:t>
            </a:r>
            <a:r>
              <a:rPr kumimoji="0" lang="en-US" sz="1900" b="1" i="0" u="none" strike="noStrike" cap="none" normalizeH="0" baseline="0" dirty="0" smtClean="0">
                <a:ln>
                  <a:noFill/>
                </a:ln>
                <a:solidFill>
                  <a:schemeClr val="tx1"/>
                </a:solidFill>
                <a:effectLst/>
                <a:latin typeface="Arial" charset="0"/>
              </a:rPr>
              <a:t>B-</a:t>
            </a:r>
            <a:r>
              <a:rPr kumimoji="0" lang="en-US" sz="1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Logarithmic concentration scale. </a:t>
            </a:r>
          </a:p>
        </p:txBody>
      </p:sp>
      <p:sp>
        <p:nvSpPr>
          <p:cNvPr id="1028" name="AutoShape 4" descr="mk:@MSITStore:D:\Bachelor%20of%20Medicine%20and%20Bachelor%20of%20Surgery%20degree%20programme\MBChB-Year%202\CLINICAL%20PHARMACOLOGY\Rand%20&amp;%20Dale's%20Pharmacology%20(Churchill%20Livingstone,%202007).CHM::/www.studentconsult.com/common/showimage.cfm@mediaisbn=9780443069116&amp;permission=true&amp;size=fullsize&amp;figfile=f69116-008-i006.jpg"/>
          <p:cNvSpPr>
            <a:spLocks noChangeAspect="1" noChangeArrowheads="1"/>
          </p:cNvSpPr>
          <p:nvPr/>
        </p:nvSpPr>
        <p:spPr bwMode="auto">
          <a:xfrm>
            <a:off x="155575" y="268288"/>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Two Compartment Model</a:t>
            </a:r>
            <a:endParaRPr lang="en-US" dirty="0"/>
          </a:p>
        </p:txBody>
      </p:sp>
      <p:sp>
        <p:nvSpPr>
          <p:cNvPr id="3" name="Content Placeholder 2"/>
          <p:cNvSpPr>
            <a:spLocks noGrp="1"/>
          </p:cNvSpPr>
          <p:nvPr>
            <p:ph idx="1"/>
          </p:nvPr>
        </p:nvSpPr>
        <p:spPr>
          <a:xfrm>
            <a:off x="304800" y="1295400"/>
            <a:ext cx="8382000" cy="5257800"/>
          </a:xfrm>
        </p:spPr>
        <p:txBody>
          <a:bodyPr>
            <a:normAutofit fontScale="77500" lnSpcReduction="20000"/>
          </a:bodyPr>
          <a:lstStyle/>
          <a:p>
            <a:r>
              <a:rPr lang="en-US" dirty="0" smtClean="0"/>
              <a:t>The </a:t>
            </a:r>
            <a:r>
              <a:rPr lang="en-US" dirty="0"/>
              <a:t>body behaves kinetically as if it consisted of two compartments;</a:t>
            </a:r>
          </a:p>
          <a:p>
            <a:pPr lvl="0"/>
            <a:r>
              <a:rPr lang="en-US" b="1" dirty="0"/>
              <a:t>The central or first compartment </a:t>
            </a:r>
            <a:r>
              <a:rPr lang="en-US" dirty="0"/>
              <a:t>into which the drug is injected and from which elimination occurs. This usually consists of blood and extracellular fluid of several highly </a:t>
            </a:r>
            <a:r>
              <a:rPr lang="en-US" dirty="0" err="1"/>
              <a:t>perfused</a:t>
            </a:r>
            <a:r>
              <a:rPr lang="en-US" dirty="0"/>
              <a:t> tissues such as the heart, lungs, liver, kidney and endocrine glands. </a:t>
            </a:r>
          </a:p>
          <a:p>
            <a:pPr lvl="0"/>
            <a:r>
              <a:rPr lang="en-US" b="1" dirty="0"/>
              <a:t>The peripheral tissue or 2</a:t>
            </a:r>
            <a:r>
              <a:rPr lang="en-US" b="1" baseline="30000" dirty="0"/>
              <a:t>nd</a:t>
            </a:r>
            <a:r>
              <a:rPr lang="en-US" b="1" dirty="0"/>
              <a:t> compartment </a:t>
            </a:r>
            <a:r>
              <a:rPr lang="en-US" dirty="0"/>
              <a:t>consists of less well </a:t>
            </a:r>
            <a:r>
              <a:rPr lang="en-US" dirty="0" err="1"/>
              <a:t>perfused</a:t>
            </a:r>
            <a:r>
              <a:rPr lang="en-US" dirty="0"/>
              <a:t> tissues such as the skin, muscle, body fat, bone and hair into which the drugs passes more </a:t>
            </a:r>
            <a:r>
              <a:rPr lang="en-US" dirty="0" smtClean="0"/>
              <a:t>slowly.</a:t>
            </a:r>
          </a:p>
          <a:p>
            <a:pPr lvl="0"/>
            <a:r>
              <a:rPr lang="en-US" dirty="0" smtClean="0"/>
              <a:t>If after intravenous administration the decline in plasma drug concentration can be represented mathematically by an equation consisting of 2 exponential terms, then a 2 compartment model is applicable.</a:t>
            </a:r>
            <a:endParaRPr lang="en-US" dirty="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Bachelor of Medicine and Bachelor of Surgery degree programme\MBChB-Year 2\CLINICAL PHARMACOLOGY\Images from Rand &amp; Dale's Pharmacology (Churchill Livingstone, 2007)\8.10.jpg"/>
          <p:cNvPicPr>
            <a:picLocks noChangeAspect="1" noChangeArrowheads="1"/>
          </p:cNvPicPr>
          <p:nvPr/>
        </p:nvPicPr>
        <p:blipFill>
          <a:blip r:embed="rId2"/>
          <a:srcRect/>
          <a:stretch>
            <a:fillRect/>
          </a:stretch>
        </p:blipFill>
        <p:spPr bwMode="auto">
          <a:xfrm>
            <a:off x="158098" y="762000"/>
            <a:ext cx="8858902" cy="5943600"/>
          </a:xfrm>
          <a:prstGeom prst="rect">
            <a:avLst/>
          </a:prstGeom>
          <a:noFill/>
        </p:spPr>
      </p:pic>
      <p:sp>
        <p:nvSpPr>
          <p:cNvPr id="3" name="Rectangle 2"/>
          <p:cNvSpPr/>
          <p:nvPr/>
        </p:nvSpPr>
        <p:spPr>
          <a:xfrm>
            <a:off x="0" y="1"/>
            <a:ext cx="9144000" cy="523220"/>
          </a:xfrm>
          <a:prstGeom prst="rect">
            <a:avLst/>
          </a:prstGeom>
        </p:spPr>
        <p:txBody>
          <a:bodyPr wrap="square">
            <a:spAutoFit/>
          </a:bodyPr>
          <a:lstStyle/>
          <a:p>
            <a:r>
              <a:rPr lang="en-US" sz="2800" b="1" dirty="0" smtClean="0">
                <a:solidFill>
                  <a:prstClr val="black"/>
                </a:solidFill>
                <a:ea typeface="+mj-ea"/>
                <a:cs typeface="+mj-cs"/>
              </a:rPr>
              <a:t>Two Compartment Open Model</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descr="D:\Bachelor of Medicine and Bachelor of Surgery degree programme\MBChB-Year 2\CLINICAL PHARMACOLOGY\Images from Rand &amp; Dale's Pharmacology (Churchill Livingstone, 2007)\8.11.jpg"/>
          <p:cNvPicPr>
            <a:picLocks noChangeAspect="1" noChangeArrowheads="1"/>
          </p:cNvPicPr>
          <p:nvPr/>
        </p:nvPicPr>
        <p:blipFill>
          <a:blip r:embed="rId2"/>
          <a:srcRect/>
          <a:stretch>
            <a:fillRect/>
          </a:stretch>
        </p:blipFill>
        <p:spPr bwMode="auto">
          <a:xfrm>
            <a:off x="1727200" y="0"/>
            <a:ext cx="4978400" cy="4572000"/>
          </a:xfrm>
          <a:prstGeom prst="rect">
            <a:avLst/>
          </a:prstGeom>
          <a:noFill/>
        </p:spPr>
      </p:pic>
      <p:sp>
        <p:nvSpPr>
          <p:cNvPr id="67587" name="Rectangle 3"/>
          <p:cNvSpPr>
            <a:spLocks noChangeArrowheads="1"/>
          </p:cNvSpPr>
          <p:nvPr/>
        </p:nvSpPr>
        <p:spPr bwMode="auto">
          <a:xfrm>
            <a:off x="0" y="4724400"/>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Kinetics of </a:t>
            </a:r>
            <a:r>
              <a:rPr kumimoji="0" lang="en-US" sz="1800" b="1" i="0" u="none" strike="noStrike" cap="none" normalizeH="0" baseline="0" dirty="0" smtClean="0">
                <a:ln>
                  <a:noFill/>
                </a:ln>
                <a:solidFill>
                  <a:schemeClr val="tx1"/>
                </a:solidFill>
                <a:effectLst/>
                <a:latin typeface="Arial" charset="0"/>
                <a:hlinkClick r:id="" tooltip="View drug information"/>
              </a:rPr>
              <a:t>diazepam  </a:t>
            </a:r>
            <a:r>
              <a:rPr kumimoji="0" lang="en-US" sz="700" b="1" i="0" u="none" strike="noStrike" cap="none" normalizeH="0" baseline="0" dirty="0" smtClean="0">
                <a:ln>
                  <a:noFill/>
                </a:ln>
                <a:solidFill>
                  <a:schemeClr val="tx1"/>
                </a:solidFill>
                <a:effectLst/>
                <a:latin typeface="Arial" charset="0"/>
              </a:rPr>
              <a:t> </a:t>
            </a:r>
            <a:r>
              <a:rPr kumimoji="0" lang="en-US" sz="1800" b="1" i="0" u="none" strike="noStrike" cap="none" normalizeH="0" baseline="0" dirty="0" smtClean="0">
                <a:ln>
                  <a:noFill/>
                </a:ln>
                <a:solidFill>
                  <a:schemeClr val="tx1"/>
                </a:solidFill>
                <a:effectLst/>
                <a:latin typeface="Arial" charset="0"/>
              </a:rPr>
              <a:t>elimination in humans following a single oral dose.</a:t>
            </a:r>
            <a:r>
              <a:rPr kumimoji="0" lang="en-US" sz="1800" b="0" i="0" u="none" strike="noStrike" cap="none" normalizeH="0" baseline="0" dirty="0" smtClean="0">
                <a:ln>
                  <a:noFill/>
                </a:ln>
                <a:solidFill>
                  <a:schemeClr val="tx1"/>
                </a:solidFill>
                <a:effectLst/>
                <a:latin typeface="Arial" charset="0"/>
              </a:rPr>
              <a:t> The graph shows a </a:t>
            </a:r>
            <a:r>
              <a:rPr kumimoji="0" lang="en-US" sz="1800" b="0" i="0" u="none" strike="noStrike" cap="none" normalizeH="0" baseline="0" dirty="0" err="1" smtClean="0">
                <a:ln>
                  <a:noFill/>
                </a:ln>
                <a:solidFill>
                  <a:schemeClr val="tx1"/>
                </a:solidFill>
                <a:effectLst/>
                <a:latin typeface="Arial" charset="0"/>
              </a:rPr>
              <a:t>semilogarithmic</a:t>
            </a:r>
            <a:r>
              <a:rPr kumimoji="0" lang="en-US" sz="1800" b="0" i="0" u="none" strike="noStrike" cap="none" normalizeH="0" baseline="0" dirty="0" smtClean="0">
                <a:ln>
                  <a:noFill/>
                </a:ln>
                <a:solidFill>
                  <a:schemeClr val="tx1"/>
                </a:solidFill>
                <a:effectLst/>
                <a:latin typeface="Arial" charset="0"/>
              </a:rPr>
              <a:t> plot of plasma concentration versus time. The experimental data (black symbols) follow a curve that becomes linear after about 8hours (slow phase). Plotting the deviation of the early points (pink shaded area) from this line on the same coordinates (red symbols) reveals the fast phase. This type of two-component decay is consistent with the two-compartment model </a:t>
            </a:r>
            <a:r>
              <a:rPr kumimoji="0" lang="en-US" sz="1800" i="0" u="none" strike="noStrike" cap="none" normalizeH="0" baseline="0" dirty="0" smtClean="0">
                <a:ln>
                  <a:noFill/>
                </a:ln>
                <a:solidFill>
                  <a:schemeClr val="tx1"/>
                </a:solidFill>
                <a:effectLst/>
                <a:latin typeface="Arial" charset="0"/>
              </a:rPr>
              <a:t>and is obtained with many drugs </a:t>
            </a:r>
          </a:p>
        </p:txBody>
      </p:sp>
      <p:sp>
        <p:nvSpPr>
          <p:cNvPr id="67588" name="AutoShape 4" descr="View drug information">
            <a:hlinkClick r:id="" tooltip="View drug information"/>
          </p:cNvPr>
          <p:cNvSpPr>
            <a:spLocks noChangeAspect="1" noChangeArrowheads="1"/>
          </p:cNvSpPr>
          <p:nvPr/>
        </p:nvSpPr>
        <p:spPr bwMode="auto">
          <a:xfrm>
            <a:off x="3660775" y="-549275"/>
            <a:ext cx="85725" cy="1143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Apparent Volume of Distribution </a:t>
            </a:r>
            <a:endParaRPr lang="en-US" dirty="0"/>
          </a:p>
        </p:txBody>
      </p:sp>
      <p:sp>
        <p:nvSpPr>
          <p:cNvPr id="3" name="Content Placeholder 2"/>
          <p:cNvSpPr>
            <a:spLocks noGrp="1"/>
          </p:cNvSpPr>
          <p:nvPr>
            <p:ph idx="1"/>
          </p:nvPr>
        </p:nvSpPr>
        <p:spPr/>
        <p:txBody>
          <a:bodyPr>
            <a:normAutofit fontScale="77500" lnSpcReduction="20000"/>
          </a:bodyPr>
          <a:lstStyle/>
          <a:p>
            <a:pPr lvl="0"/>
            <a:r>
              <a:rPr lang="en-US" b="1" dirty="0" smtClean="0"/>
              <a:t>To </a:t>
            </a:r>
            <a:r>
              <a:rPr lang="en-US" b="1" dirty="0"/>
              <a:t>get the volume of plasma into which a drug is dissolved, you divide the amount of drug administered by the concentration of plasma obtained</a:t>
            </a:r>
            <a:r>
              <a:rPr lang="en-US" dirty="0"/>
              <a:t>. This is the theoretical compartment that the drug disappears into</a:t>
            </a:r>
          </a:p>
          <a:p>
            <a:pPr lvl="0"/>
            <a:r>
              <a:rPr lang="en-US" dirty="0"/>
              <a:t>Value differs from one drug to another and depends upon the extent to which the drug is distributed in the body e.g.</a:t>
            </a:r>
          </a:p>
          <a:p>
            <a:pPr lvl="1"/>
            <a:r>
              <a:rPr lang="en-US" dirty="0"/>
              <a:t>If the physiochemical properties of a particular drug enables it to become widely distributed throughout the body (V is large) then the Cp resulting from a given dose will be less than that resulting from an equal dose of drug which remains in the blood stream and whose </a:t>
            </a:r>
            <a:r>
              <a:rPr lang="en-US" dirty="0" err="1"/>
              <a:t>Vd</a:t>
            </a:r>
            <a:r>
              <a:rPr lang="en-US" dirty="0"/>
              <a:t> (volume of distribution) is very </a:t>
            </a:r>
            <a:r>
              <a:rPr lang="en-US" dirty="0" smtClean="0"/>
              <a:t>small.</a:t>
            </a:r>
          </a:p>
          <a:p>
            <a:pPr lvl="1"/>
            <a:r>
              <a:rPr lang="en-US" dirty="0" smtClean="0"/>
              <a:t>NB:- Cp is plasma drug concentration.</a:t>
            </a: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685800"/>
            <a:ext cx="8229600" cy="4525963"/>
          </a:xfrm>
        </p:spPr>
        <p:txBody>
          <a:bodyPr>
            <a:normAutofit fontScale="85000" lnSpcReduction="20000"/>
          </a:bodyPr>
          <a:lstStyle/>
          <a:p>
            <a:pPr lvl="0"/>
            <a:r>
              <a:rPr lang="en-US" dirty="0" err="1"/>
              <a:t>Vd</a:t>
            </a:r>
            <a:r>
              <a:rPr lang="en-US" dirty="0"/>
              <a:t> also depends on the size of individual receiving the dose</a:t>
            </a:r>
          </a:p>
          <a:p>
            <a:pPr lvl="0"/>
            <a:r>
              <a:rPr lang="en-US" dirty="0"/>
              <a:t>In general </a:t>
            </a:r>
            <a:r>
              <a:rPr lang="en-US" dirty="0" err="1"/>
              <a:t>Vd</a:t>
            </a:r>
            <a:r>
              <a:rPr lang="en-US" dirty="0"/>
              <a:t> is found to be directly proportional to weight but some deviation is observed with exceptionally fat individuals. Obesity affects drugs in different ways;</a:t>
            </a:r>
          </a:p>
          <a:p>
            <a:pPr lvl="1"/>
            <a:r>
              <a:rPr lang="en-US" dirty="0" err="1"/>
              <a:t>Digoxin</a:t>
            </a:r>
            <a:r>
              <a:rPr lang="en-US" dirty="0"/>
              <a:t> distributes in striated muscles and heart but low concentration in other tissues</a:t>
            </a:r>
          </a:p>
          <a:p>
            <a:pPr lvl="1"/>
            <a:r>
              <a:rPr lang="en-US" dirty="0" err="1"/>
              <a:t>Thiopentone</a:t>
            </a:r>
            <a:r>
              <a:rPr lang="en-US" dirty="0"/>
              <a:t> </a:t>
            </a:r>
            <a:r>
              <a:rPr lang="en-US" dirty="0" err="1"/>
              <a:t>Vd</a:t>
            </a:r>
            <a:r>
              <a:rPr lang="en-US" dirty="0"/>
              <a:t> increases with obesity. It is quoted in </a:t>
            </a:r>
            <a:r>
              <a:rPr lang="en-US" dirty="0" err="1"/>
              <a:t>Litres</a:t>
            </a:r>
            <a:r>
              <a:rPr lang="en-US" dirty="0"/>
              <a:t>/Kg Body Weight. Varies from 0.04L/Kg for drugs confined to the plasma to 20L/Kg or more for drugs extensively bound in tissues i.e. 5L (plasma volume), 45L (tissue </a:t>
            </a:r>
            <a:r>
              <a:rPr lang="en-US" dirty="0" err="1"/>
              <a:t>vol</a:t>
            </a:r>
            <a:r>
              <a:rPr lang="en-US" dirty="0"/>
              <a:t>), &gt; 50L (deep tissue i.e. bone)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Utility of Volume of Distribution </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It </a:t>
            </a:r>
            <a:r>
              <a:rPr lang="en-US" dirty="0"/>
              <a:t>explains why initial effect is rapidly ‘lost’ for some drugs given as IV (intravenous) bolus i.e. biphasic </a:t>
            </a:r>
          </a:p>
          <a:p>
            <a:pPr lvl="0"/>
            <a:r>
              <a:rPr lang="en-US" dirty="0"/>
              <a:t>Allows calculation for loading dose (LD) or priming dose</a:t>
            </a:r>
          </a:p>
          <a:p>
            <a:pPr lvl="1"/>
            <a:r>
              <a:rPr lang="en-US" dirty="0"/>
              <a:t>LD = </a:t>
            </a:r>
            <a:r>
              <a:rPr lang="en-US" dirty="0" err="1"/>
              <a:t>Vd</a:t>
            </a:r>
            <a:r>
              <a:rPr lang="en-US" dirty="0"/>
              <a:t> x Wt x Cp (If </a:t>
            </a:r>
            <a:r>
              <a:rPr lang="en-US" dirty="0" err="1"/>
              <a:t>Vd</a:t>
            </a:r>
            <a:r>
              <a:rPr lang="en-US" dirty="0"/>
              <a:t> is given in L/Kg)</a:t>
            </a:r>
          </a:p>
          <a:p>
            <a:pPr lvl="1"/>
            <a:r>
              <a:rPr lang="en-US" dirty="0"/>
              <a:t>LD = </a:t>
            </a:r>
            <a:r>
              <a:rPr lang="en-US" dirty="0" err="1"/>
              <a:t>VdC</a:t>
            </a:r>
            <a:r>
              <a:rPr lang="en-US" baseline="-25000" dirty="0" err="1"/>
              <a:t>av</a:t>
            </a:r>
            <a:r>
              <a:rPr lang="en-US" dirty="0"/>
              <a:t>/F	</a:t>
            </a:r>
            <a:r>
              <a:rPr lang="en-US" dirty="0" err="1"/>
              <a:t>F</a:t>
            </a:r>
            <a:r>
              <a:rPr lang="en-US" dirty="0"/>
              <a:t> = Fraction of Drug available (bioavailability)</a:t>
            </a:r>
          </a:p>
          <a:p>
            <a:pPr lvl="0"/>
            <a:r>
              <a:rPr lang="en-US" dirty="0"/>
              <a:t>Allows calculation of maintenance dose</a:t>
            </a:r>
          </a:p>
          <a:p>
            <a:pPr lvl="1"/>
            <a:r>
              <a:rPr lang="en-US" dirty="0"/>
              <a:t>R</a:t>
            </a:r>
            <a:r>
              <a:rPr lang="en-US" baseline="-25000" dirty="0"/>
              <a:t>o</a:t>
            </a:r>
            <a:r>
              <a:rPr lang="en-US" dirty="0"/>
              <a:t> = </a:t>
            </a:r>
            <a:r>
              <a:rPr lang="en-US" dirty="0" err="1"/>
              <a:t>Css</a:t>
            </a:r>
            <a:r>
              <a:rPr lang="en-US" dirty="0"/>
              <a:t> x </a:t>
            </a:r>
            <a:r>
              <a:rPr lang="en-US" dirty="0" err="1"/>
              <a:t>Vd</a:t>
            </a:r>
            <a:r>
              <a:rPr lang="en-US" dirty="0"/>
              <a:t> x k = </a:t>
            </a:r>
            <a:r>
              <a:rPr lang="en-US" dirty="0" err="1"/>
              <a:t>Css</a:t>
            </a:r>
            <a:r>
              <a:rPr lang="en-US" dirty="0"/>
              <a:t> x CL</a:t>
            </a:r>
            <a:r>
              <a:rPr lang="en-US" baseline="-25000" dirty="0"/>
              <a:t>T</a:t>
            </a:r>
            <a:r>
              <a:rPr lang="en-US" dirty="0"/>
              <a:t>	(</a:t>
            </a:r>
            <a:r>
              <a:rPr lang="en-US" dirty="0" err="1"/>
              <a:t>Css</a:t>
            </a:r>
            <a:r>
              <a:rPr lang="en-US" dirty="0"/>
              <a:t>-Concentration Steady State)</a:t>
            </a:r>
          </a:p>
          <a:p>
            <a:pPr lvl="1"/>
            <a:r>
              <a:rPr lang="en-US" dirty="0"/>
              <a:t>Maintenance: FD = </a:t>
            </a:r>
            <a:r>
              <a:rPr lang="en-US" dirty="0" err="1"/>
              <a:t>kvCavtao</a:t>
            </a:r>
            <a:r>
              <a:rPr lang="en-US" dirty="0"/>
              <a:t> = </a:t>
            </a:r>
            <a:r>
              <a:rPr lang="en-US" dirty="0" err="1"/>
              <a:t>CL</a:t>
            </a:r>
            <a:r>
              <a:rPr lang="en-US" baseline="-25000" dirty="0" err="1"/>
              <a:t>T</a:t>
            </a:r>
            <a:r>
              <a:rPr lang="en-US" dirty="0" err="1"/>
              <a:t>Cav</a:t>
            </a:r>
            <a:r>
              <a:rPr lang="en-US" dirty="0"/>
              <a:t> (</a:t>
            </a:r>
            <a:r>
              <a:rPr lang="en-US" dirty="0" err="1"/>
              <a:t>Cav</a:t>
            </a:r>
            <a:r>
              <a:rPr lang="en-US" dirty="0"/>
              <a:t>-Average Plasma </a:t>
            </a:r>
            <a:r>
              <a:rPr lang="en-US" dirty="0" err="1"/>
              <a:t>Conc</a:t>
            </a:r>
            <a:r>
              <a:rPr lang="en-US" dirty="0"/>
              <a:t>)</a:t>
            </a:r>
          </a:p>
          <a:p>
            <a:pPr lvl="0"/>
            <a:r>
              <a:rPr lang="en-US" dirty="0"/>
              <a:t>If bioavailability is 100%, less dosage will be given and the reverse is also true</a:t>
            </a:r>
          </a:p>
          <a:p>
            <a:r>
              <a:rPr lang="en-US" dirty="0" smtClean="0"/>
              <a:t>NB: R</a:t>
            </a:r>
            <a:r>
              <a:rPr lang="en-US" baseline="-25000" dirty="0" smtClean="0"/>
              <a:t>o  </a:t>
            </a:r>
            <a:r>
              <a:rPr lang="en-US" dirty="0" smtClean="0"/>
              <a:t> is infusion rate</a:t>
            </a:r>
          </a:p>
          <a:p>
            <a:r>
              <a:rPr lang="en-US" dirty="0" smtClean="0"/>
              <a:t>Ss is steady state</a:t>
            </a:r>
          </a:p>
          <a:p>
            <a:r>
              <a:rPr lang="en-US" dirty="0" smtClean="0"/>
              <a:t>CL</a:t>
            </a:r>
            <a:r>
              <a:rPr lang="en-US" baseline="-25000" dirty="0" smtClean="0"/>
              <a:t>T   </a:t>
            </a:r>
            <a:r>
              <a:rPr lang="en-US" dirty="0" smtClean="0"/>
              <a:t>is total body clearance </a:t>
            </a:r>
            <a:r>
              <a:rPr lang="en-US" baseline="-25000" dirty="0" smtClean="0"/>
              <a:t>.</a:t>
            </a:r>
            <a:r>
              <a:rPr lang="en-US" dirty="0" smtClean="0"/>
              <a:t> </a:t>
            </a:r>
          </a:p>
          <a:p>
            <a:r>
              <a:rPr lang="en-US" dirty="0" smtClean="0"/>
              <a:t>Clearance is the amount of drug fluid cleared per unit time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Definitions </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458200" cy="5257800"/>
          </a:xfrm>
        </p:spPr>
        <p:txBody>
          <a:bodyPr>
            <a:normAutofit fontScale="77500" lnSpcReduction="20000"/>
          </a:bodyPr>
          <a:lstStyle/>
          <a:p>
            <a:pPr lvl="0"/>
            <a:r>
              <a:rPr lang="en-US" b="1" dirty="0" smtClean="0"/>
              <a:t>Pharmacokinetics</a:t>
            </a:r>
            <a:r>
              <a:rPr lang="en-US" b="1" dirty="0"/>
              <a:t>: </a:t>
            </a:r>
            <a:r>
              <a:rPr lang="en-US" dirty="0"/>
              <a:t>Is frequently defined as the ‘study of the kinetics of drug – </a:t>
            </a:r>
            <a:r>
              <a:rPr lang="en-US" dirty="0" smtClean="0"/>
              <a:t>ADME’(</a:t>
            </a:r>
            <a:r>
              <a:rPr lang="en-US" dirty="0" err="1" smtClean="0"/>
              <a:t>absorbance,distribution,metabolism</a:t>
            </a:r>
            <a:r>
              <a:rPr lang="en-US" dirty="0" smtClean="0"/>
              <a:t> and excretion)</a:t>
            </a:r>
            <a:endParaRPr lang="en-US" dirty="0"/>
          </a:p>
          <a:p>
            <a:pPr lvl="0"/>
            <a:r>
              <a:rPr lang="en-US" b="1" dirty="0"/>
              <a:t>Clinical Pharmacokinetics:</a:t>
            </a:r>
            <a:r>
              <a:rPr lang="en-US" dirty="0"/>
              <a:t> Is the term used to describe the application of pharmacokinetic principles to the text of individual patients in the clinical situation. Consideration is given to such factors as age, weight, sex of the patient as well as his capacity to excrete and metabolize drugs. Elimination is done via;</a:t>
            </a:r>
          </a:p>
          <a:p>
            <a:pPr lvl="1"/>
            <a:r>
              <a:rPr lang="en-US" dirty="0"/>
              <a:t>Biotransformation </a:t>
            </a:r>
          </a:p>
          <a:p>
            <a:pPr lvl="1"/>
            <a:r>
              <a:rPr lang="en-US" dirty="0"/>
              <a:t>Excretion or both</a:t>
            </a:r>
          </a:p>
          <a:p>
            <a:pPr lvl="0"/>
            <a:r>
              <a:rPr lang="en-US" dirty="0"/>
              <a:t>Clinical effectiveness of drug is usually directly related to its concentration at the site of action</a:t>
            </a:r>
          </a:p>
          <a:p>
            <a:pPr lvl="0"/>
            <a:r>
              <a:rPr lang="en-US" dirty="0"/>
              <a:t>This is determined by the </a:t>
            </a:r>
            <a:r>
              <a:rPr lang="en-US" dirty="0" smtClean="0"/>
              <a:t>size </a:t>
            </a:r>
            <a:r>
              <a:rPr lang="en-US" dirty="0"/>
              <a:t>of dose administered, rate and extent of drug absorption, the distribution of drug between blood tissues and rats of drug metabolism and excretion.</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Elimination Half Life (T</a:t>
            </a:r>
            <a:r>
              <a:rPr lang="en-US" b="1" baseline="-25000" dirty="0" smtClean="0"/>
              <a:t>1/2</a:t>
            </a:r>
            <a:r>
              <a:rPr lang="en-US" b="1" dirty="0" smtClean="0"/>
              <a: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Also </a:t>
            </a:r>
            <a:r>
              <a:rPr lang="en-US" dirty="0"/>
              <a:t>known as the biological half life</a:t>
            </a:r>
          </a:p>
          <a:p>
            <a:pPr lvl="0"/>
            <a:r>
              <a:rPr lang="en-US" dirty="0"/>
              <a:t>Is defined as the time required for an amount of drug in the body to be reduced to half when input to the body has changed</a:t>
            </a:r>
          </a:p>
          <a:p>
            <a:pPr lvl="0"/>
            <a:r>
              <a:rPr lang="en-US" dirty="0"/>
              <a:t>Can be obtained either graphically (by plotting log</a:t>
            </a:r>
            <a:r>
              <a:rPr lang="en-US" baseline="-25000" dirty="0"/>
              <a:t>10</a:t>
            </a:r>
            <a:r>
              <a:rPr lang="en-US" dirty="0"/>
              <a:t>C with time) or by calculation using the equation T</a:t>
            </a:r>
            <a:r>
              <a:rPr lang="en-US" baseline="-25000" dirty="0"/>
              <a:t>1/2</a:t>
            </a:r>
            <a:r>
              <a:rPr lang="en-US" dirty="0"/>
              <a:t> = 0.639/k if k (elimination rate constant) is known</a:t>
            </a:r>
          </a:p>
          <a:p>
            <a:pPr lvl="0"/>
            <a:r>
              <a:rPr lang="en-US" dirty="0"/>
              <a:t>The half life of a drug is independent of the dose administered except at high dose levels where 1</a:t>
            </a:r>
            <a:r>
              <a:rPr lang="en-US" baseline="30000" dirty="0"/>
              <a:t>st</a:t>
            </a:r>
            <a:r>
              <a:rPr lang="en-US" dirty="0"/>
              <a:t> order elimination does not occur</a:t>
            </a:r>
          </a:p>
          <a:p>
            <a:pPr lvl="0"/>
            <a:r>
              <a:rPr lang="en-US" dirty="0"/>
              <a:t>Like k, will differ from drug to drug and must be experimentally determined in each case</a:t>
            </a:r>
          </a:p>
          <a:p>
            <a:pPr lvl="0"/>
            <a:r>
              <a:rPr lang="en-US" dirty="0"/>
              <a:t>Some variations between individuals in the capacity to eliminate drugs and the T</a:t>
            </a:r>
            <a:r>
              <a:rPr lang="en-US" baseline="-25000" dirty="0"/>
              <a:t>1/2</a:t>
            </a:r>
            <a:r>
              <a:rPr lang="en-US" dirty="0"/>
              <a:t> quoted us the average value obtained.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lvl="0"/>
            <a:r>
              <a:rPr lang="en-US" dirty="0" smtClean="0"/>
              <a:t>Few studies have shown that T</a:t>
            </a:r>
            <a:r>
              <a:rPr lang="en-US" baseline="-25000" dirty="0" smtClean="0"/>
              <a:t>1/2</a:t>
            </a:r>
            <a:r>
              <a:rPr lang="en-US" dirty="0" smtClean="0"/>
              <a:t> tends to be log normally distributed in some individuals the biological T</a:t>
            </a:r>
            <a:r>
              <a:rPr lang="en-US" baseline="-25000" dirty="0" smtClean="0"/>
              <a:t>1/2</a:t>
            </a:r>
            <a:r>
              <a:rPr lang="en-US" dirty="0" smtClean="0"/>
              <a:t> is considerable longer than in the general population. In such individuals particular care should be taken that in multiple dosage therapy toxic plasma levels are not attained. </a:t>
            </a:r>
          </a:p>
          <a:p>
            <a:pPr lvl="0"/>
            <a:r>
              <a:rPr lang="en-US" dirty="0" smtClean="0"/>
              <a:t>Half life tends to be longer when the kidneys or the liver are diseased or damaged</a:t>
            </a:r>
          </a:p>
          <a:p>
            <a:pPr lvl="0"/>
            <a:r>
              <a:rPr lang="en-US" dirty="0" smtClean="0"/>
              <a:t>Affected by factors causing variation in drug kinetics;</a:t>
            </a:r>
          </a:p>
          <a:p>
            <a:pPr lvl="1"/>
            <a:r>
              <a:rPr lang="en-US" dirty="0" smtClean="0"/>
              <a:t>Age; in elderly patients and in infants, long half life are frequently observed because the process leading to elimination either have become less efficient or have not yet fully developed</a:t>
            </a:r>
          </a:p>
          <a:p>
            <a:pPr lvl="1"/>
            <a:r>
              <a:rPr lang="en-US" dirty="0" smtClean="0"/>
              <a:t>Urinary pH</a:t>
            </a:r>
          </a:p>
          <a:p>
            <a:pPr lvl="1"/>
            <a:r>
              <a:rPr lang="en-US" dirty="0" smtClean="0"/>
              <a:t>Drug interactions etc</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a:ea typeface="Times New Roman"/>
              </a:rPr>
              <a:t>Utility of Half Life</a:t>
            </a:r>
            <a:endParaRPr lang="en-US" dirty="0"/>
          </a:p>
        </p:txBody>
      </p:sp>
      <p:sp>
        <p:nvSpPr>
          <p:cNvPr id="3" name="Content Placeholder 2"/>
          <p:cNvSpPr>
            <a:spLocks noGrp="1"/>
          </p:cNvSpPr>
          <p:nvPr>
            <p:ph idx="1"/>
          </p:nvPr>
        </p:nvSpPr>
        <p:spPr>
          <a:xfrm>
            <a:off x="381000" y="1219200"/>
            <a:ext cx="8382000" cy="5105400"/>
          </a:xfrm>
        </p:spPr>
        <p:txBody>
          <a:bodyPr>
            <a:noAutofit/>
          </a:bodyPr>
          <a:lstStyle/>
          <a:p>
            <a:pPr lvl="0" algn="just">
              <a:lnSpc>
                <a:spcPct val="150000"/>
              </a:lnSpc>
              <a:spcBef>
                <a:spcPts val="0"/>
              </a:spcBef>
              <a:buFont typeface="Symbol"/>
              <a:buChar char=""/>
              <a:tabLst>
                <a:tab pos="457200" algn="l"/>
              </a:tabLst>
            </a:pPr>
            <a:r>
              <a:rPr lang="en-US" sz="2000" dirty="0" smtClean="0">
                <a:latin typeface="Times New Roman"/>
                <a:ea typeface="Times New Roman"/>
              </a:rPr>
              <a:t>It dictates time to steady state given a constant dose (or time to drug disappearance from the body)</a:t>
            </a:r>
          </a:p>
          <a:p>
            <a:pPr lvl="1" algn="just">
              <a:lnSpc>
                <a:spcPct val="150000"/>
              </a:lnSpc>
              <a:spcBef>
                <a:spcPts val="0"/>
              </a:spcBef>
              <a:buFont typeface="Wingdings"/>
              <a:buChar char=""/>
              <a:tabLst>
                <a:tab pos="1143000" algn="l"/>
              </a:tabLst>
            </a:pPr>
            <a:r>
              <a:rPr lang="en-US" sz="2000" dirty="0" smtClean="0">
                <a:latin typeface="Times New Roman"/>
                <a:ea typeface="Times New Roman"/>
              </a:rPr>
              <a:t>1 x T</a:t>
            </a:r>
            <a:r>
              <a:rPr lang="en-US" sz="2000" baseline="-25000" dirty="0" smtClean="0">
                <a:latin typeface="Times New Roman"/>
                <a:ea typeface="Times New Roman"/>
              </a:rPr>
              <a:t>0.5</a:t>
            </a:r>
            <a:r>
              <a:rPr lang="en-US" sz="2000" dirty="0" smtClean="0">
                <a:latin typeface="Times New Roman"/>
                <a:ea typeface="Times New Roman"/>
              </a:rPr>
              <a:t>		50% of steady state</a:t>
            </a:r>
          </a:p>
          <a:p>
            <a:pPr lvl="1" algn="just">
              <a:lnSpc>
                <a:spcPct val="150000"/>
              </a:lnSpc>
              <a:spcBef>
                <a:spcPts val="0"/>
              </a:spcBef>
              <a:buFont typeface="Wingdings"/>
              <a:buChar char=""/>
              <a:tabLst>
                <a:tab pos="1143000" algn="l"/>
              </a:tabLst>
            </a:pPr>
            <a:r>
              <a:rPr lang="en-US" sz="2000" dirty="0" smtClean="0">
                <a:latin typeface="Times New Roman"/>
                <a:ea typeface="Times New Roman"/>
              </a:rPr>
              <a:t>2 x T</a:t>
            </a:r>
            <a:r>
              <a:rPr lang="en-US" sz="2000" baseline="-25000" dirty="0" smtClean="0">
                <a:latin typeface="Times New Roman"/>
                <a:ea typeface="Times New Roman"/>
              </a:rPr>
              <a:t>0.5</a:t>
            </a:r>
            <a:r>
              <a:rPr lang="en-US" sz="2000" dirty="0" smtClean="0">
                <a:latin typeface="Times New Roman"/>
                <a:ea typeface="Times New Roman"/>
              </a:rPr>
              <a:t>		75% of steady state</a:t>
            </a:r>
          </a:p>
          <a:p>
            <a:pPr lvl="1" algn="just">
              <a:lnSpc>
                <a:spcPct val="150000"/>
              </a:lnSpc>
              <a:spcBef>
                <a:spcPts val="0"/>
              </a:spcBef>
              <a:buFont typeface="Wingdings"/>
              <a:buChar char=""/>
              <a:tabLst>
                <a:tab pos="1143000" algn="l"/>
              </a:tabLst>
            </a:pPr>
            <a:r>
              <a:rPr lang="en-US" sz="2000" dirty="0" smtClean="0">
                <a:latin typeface="Times New Roman"/>
                <a:ea typeface="Times New Roman"/>
              </a:rPr>
              <a:t>3 x T</a:t>
            </a:r>
            <a:r>
              <a:rPr lang="en-US" sz="2000" baseline="-25000" dirty="0" smtClean="0">
                <a:latin typeface="Times New Roman"/>
                <a:ea typeface="Times New Roman"/>
              </a:rPr>
              <a:t>0.5</a:t>
            </a:r>
            <a:r>
              <a:rPr lang="en-US" sz="2000" dirty="0" smtClean="0">
                <a:latin typeface="Times New Roman"/>
                <a:ea typeface="Times New Roman"/>
              </a:rPr>
              <a:t>		87.5% of steady state</a:t>
            </a:r>
          </a:p>
          <a:p>
            <a:pPr lvl="1" algn="just">
              <a:lnSpc>
                <a:spcPct val="150000"/>
              </a:lnSpc>
              <a:spcBef>
                <a:spcPts val="0"/>
              </a:spcBef>
              <a:buFont typeface="Wingdings"/>
              <a:buChar char=""/>
              <a:tabLst>
                <a:tab pos="1143000" algn="l"/>
              </a:tabLst>
            </a:pPr>
            <a:r>
              <a:rPr lang="en-US" sz="2000" dirty="0" smtClean="0">
                <a:latin typeface="Times New Roman"/>
                <a:ea typeface="Times New Roman"/>
              </a:rPr>
              <a:t>4 x T</a:t>
            </a:r>
            <a:r>
              <a:rPr lang="en-US" sz="2000" baseline="-25000" dirty="0" smtClean="0">
                <a:latin typeface="Times New Roman"/>
                <a:ea typeface="Times New Roman"/>
              </a:rPr>
              <a:t>0.5</a:t>
            </a:r>
            <a:r>
              <a:rPr lang="en-US" sz="2000" dirty="0" smtClean="0">
                <a:latin typeface="Times New Roman"/>
                <a:ea typeface="Times New Roman"/>
              </a:rPr>
              <a:t>		93.75% of steady state</a:t>
            </a:r>
          </a:p>
          <a:p>
            <a:pPr lvl="1" algn="just">
              <a:lnSpc>
                <a:spcPct val="150000"/>
              </a:lnSpc>
              <a:spcBef>
                <a:spcPts val="0"/>
              </a:spcBef>
              <a:buFont typeface="Wingdings"/>
              <a:buChar char=""/>
              <a:tabLst>
                <a:tab pos="1143000" algn="l"/>
              </a:tabLst>
            </a:pPr>
            <a:r>
              <a:rPr lang="en-US" sz="2000" dirty="0" smtClean="0">
                <a:latin typeface="Times New Roman"/>
                <a:ea typeface="Times New Roman"/>
              </a:rPr>
              <a:t>5 x T</a:t>
            </a:r>
            <a:r>
              <a:rPr lang="en-US" sz="2000" baseline="-25000" dirty="0" smtClean="0">
                <a:latin typeface="Times New Roman"/>
                <a:ea typeface="Times New Roman"/>
              </a:rPr>
              <a:t>0.5</a:t>
            </a:r>
            <a:r>
              <a:rPr lang="en-US" sz="2000" dirty="0" smtClean="0">
                <a:latin typeface="Times New Roman"/>
                <a:ea typeface="Times New Roman"/>
              </a:rPr>
              <a:t>		98.5% of steady state</a:t>
            </a:r>
          </a:p>
          <a:p>
            <a:pPr lvl="0" algn="just">
              <a:lnSpc>
                <a:spcPct val="150000"/>
              </a:lnSpc>
              <a:spcBef>
                <a:spcPts val="0"/>
              </a:spcBef>
              <a:buFont typeface="Symbol"/>
              <a:buChar char=""/>
              <a:tabLst>
                <a:tab pos="457200" algn="l"/>
              </a:tabLst>
            </a:pPr>
            <a:r>
              <a:rPr lang="en-US" sz="2000" dirty="0" smtClean="0">
                <a:latin typeface="Times New Roman"/>
                <a:ea typeface="Times New Roman"/>
              </a:rPr>
              <a:t>Half life dictates fluctuation at steady state intuitively given same dosing interval;</a:t>
            </a:r>
          </a:p>
          <a:p>
            <a:pPr lvl="1" algn="just">
              <a:lnSpc>
                <a:spcPct val="150000"/>
              </a:lnSpc>
              <a:spcBef>
                <a:spcPts val="0"/>
              </a:spcBef>
              <a:buFont typeface="Wingdings"/>
              <a:buChar char=""/>
              <a:tabLst>
                <a:tab pos="1143000" algn="l"/>
              </a:tabLst>
            </a:pPr>
            <a:r>
              <a:rPr lang="en-US" sz="2000" dirty="0" smtClean="0">
                <a:latin typeface="Times New Roman"/>
                <a:ea typeface="Times New Roman"/>
              </a:rPr>
              <a:t>Long T</a:t>
            </a:r>
            <a:r>
              <a:rPr lang="en-US" sz="2000" baseline="-25000" dirty="0" smtClean="0">
                <a:latin typeface="Times New Roman"/>
                <a:ea typeface="Times New Roman"/>
              </a:rPr>
              <a:t>0.5</a:t>
            </a:r>
            <a:r>
              <a:rPr lang="en-US" sz="2000" dirty="0" smtClean="0">
                <a:latin typeface="Times New Roman"/>
                <a:ea typeface="Times New Roman"/>
              </a:rPr>
              <a:t> leads to small fluctuation</a:t>
            </a:r>
          </a:p>
          <a:p>
            <a:pPr lvl="1" algn="just">
              <a:lnSpc>
                <a:spcPct val="150000"/>
              </a:lnSpc>
              <a:spcBef>
                <a:spcPts val="0"/>
              </a:spcBef>
              <a:buFont typeface="Wingdings"/>
              <a:buChar char=""/>
              <a:tabLst>
                <a:tab pos="1143000" algn="l"/>
              </a:tabLst>
            </a:pPr>
            <a:r>
              <a:rPr lang="en-US" sz="2000" dirty="0" smtClean="0">
                <a:latin typeface="Times New Roman"/>
                <a:ea typeface="Times New Roman"/>
              </a:rPr>
              <a:t>Short T</a:t>
            </a:r>
            <a:r>
              <a:rPr lang="en-US" sz="2000" baseline="-25000" dirty="0" smtClean="0">
                <a:latin typeface="Times New Roman"/>
                <a:ea typeface="Times New Roman"/>
              </a:rPr>
              <a:t>0.5</a:t>
            </a:r>
            <a:r>
              <a:rPr lang="en-US" sz="2000" dirty="0" smtClean="0">
                <a:latin typeface="Times New Roman"/>
                <a:ea typeface="Times New Roman"/>
              </a:rPr>
              <a:t> leads to large fluctuation</a:t>
            </a:r>
          </a:p>
          <a:p>
            <a:pPr lvl="0" algn="just">
              <a:lnSpc>
                <a:spcPct val="150000"/>
              </a:lnSpc>
              <a:spcBef>
                <a:spcPts val="0"/>
              </a:spcBef>
              <a:buFont typeface="Symbol"/>
              <a:buChar char=""/>
              <a:tabLst>
                <a:tab pos="457200" algn="l"/>
              </a:tabLst>
            </a:pPr>
            <a:r>
              <a:rPr lang="en-US" sz="2000" dirty="0" smtClean="0">
                <a:latin typeface="Times New Roman"/>
                <a:ea typeface="Times New Roman"/>
              </a:rPr>
              <a:t>Provides a means to estimate the appropriate drug interval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normAutofit/>
          </a:bodyPr>
          <a:lstStyle/>
          <a:p>
            <a:r>
              <a:rPr lang="en-US" b="1" dirty="0" smtClean="0"/>
              <a:t>DRUG CLEARANCE</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Total body clearance (CL</a:t>
            </a:r>
            <a:r>
              <a:rPr lang="en-US" baseline="-25000" dirty="0"/>
              <a:t>T</a:t>
            </a:r>
            <a:r>
              <a:rPr lang="en-US" dirty="0"/>
              <a:t>) is the volume of body fluid from which the drug is removed per unit time</a:t>
            </a:r>
          </a:p>
          <a:p>
            <a:pPr lvl="0"/>
            <a:r>
              <a:rPr lang="en-US" dirty="0"/>
              <a:t>Renal clearance (CL</a:t>
            </a:r>
            <a:r>
              <a:rPr lang="en-US" baseline="-25000" dirty="0"/>
              <a:t>R</a:t>
            </a:r>
            <a:r>
              <a:rPr lang="en-US" dirty="0"/>
              <a:t>) is the volume of plasma which is cleared of drug during one minute by the kidneys</a:t>
            </a:r>
          </a:p>
          <a:p>
            <a:pPr lvl="0"/>
            <a:r>
              <a:rPr lang="en-US" dirty="0"/>
              <a:t>Hepatic clearance (CL</a:t>
            </a:r>
            <a:r>
              <a:rPr lang="en-US" baseline="-25000" dirty="0"/>
              <a:t>H</a:t>
            </a:r>
            <a:r>
              <a:rPr lang="en-US" dirty="0"/>
              <a:t>) is the volume of plasma which is cleared of the drug during one minute by the liver</a:t>
            </a:r>
          </a:p>
          <a:p>
            <a:pPr lvl="0"/>
            <a:r>
              <a:rPr lang="en-US" dirty="0"/>
              <a:t>CL</a:t>
            </a:r>
            <a:r>
              <a:rPr lang="en-US" baseline="-25000" dirty="0"/>
              <a:t>T</a:t>
            </a:r>
            <a:r>
              <a:rPr lang="en-US" dirty="0"/>
              <a:t> = CL</a:t>
            </a:r>
            <a:r>
              <a:rPr lang="en-US" baseline="-25000" dirty="0"/>
              <a:t>R</a:t>
            </a:r>
            <a:r>
              <a:rPr lang="en-US" dirty="0"/>
              <a:t> + CL</a:t>
            </a:r>
            <a:r>
              <a:rPr lang="en-US" baseline="-25000" dirty="0"/>
              <a:t>H</a:t>
            </a:r>
            <a:r>
              <a:rPr lang="en-US" dirty="0"/>
              <a:t> + CL</a:t>
            </a:r>
            <a:r>
              <a:rPr lang="en-US" baseline="-25000" dirty="0"/>
              <a:t>OTHER</a:t>
            </a:r>
            <a:r>
              <a:rPr lang="en-US" dirty="0"/>
              <a:t> = CL</a:t>
            </a:r>
            <a:r>
              <a:rPr lang="en-US" baseline="-25000" dirty="0"/>
              <a:t>R</a:t>
            </a:r>
            <a:r>
              <a:rPr lang="en-US" dirty="0"/>
              <a:t> + CL</a:t>
            </a:r>
            <a:r>
              <a:rPr lang="en-US" baseline="-25000" dirty="0"/>
              <a:t>NR</a:t>
            </a:r>
            <a:endParaRPr lang="en-US" dirty="0"/>
          </a:p>
          <a:p>
            <a:pPr>
              <a:buNone/>
            </a:pPr>
            <a:r>
              <a:rPr lang="en-US" dirty="0" smtClean="0"/>
              <a:t>     k </a:t>
            </a:r>
            <a:r>
              <a:rPr lang="en-US" dirty="0"/>
              <a:t>= </a:t>
            </a:r>
            <a:r>
              <a:rPr lang="en-US" dirty="0" err="1"/>
              <a:t>k</a:t>
            </a:r>
            <a:r>
              <a:rPr lang="en-US" baseline="-25000" dirty="0" err="1"/>
              <a:t>R</a:t>
            </a:r>
            <a:r>
              <a:rPr lang="en-US" dirty="0"/>
              <a:t> + </a:t>
            </a:r>
            <a:r>
              <a:rPr lang="en-US" dirty="0" err="1"/>
              <a:t>k</a:t>
            </a:r>
            <a:r>
              <a:rPr lang="en-US" baseline="-25000" dirty="0" err="1"/>
              <a:t>NR</a:t>
            </a:r>
            <a:endParaRPr lang="en-US" dirty="0"/>
          </a:p>
          <a:p>
            <a:pPr lvl="0"/>
            <a:r>
              <a:rPr lang="en-US" dirty="0"/>
              <a:t>Clearance by means of various organs in additive</a:t>
            </a:r>
          </a:p>
          <a:p>
            <a:pPr lvl="0"/>
            <a:r>
              <a:rPr lang="en-US" dirty="0"/>
              <a:t>At steady state of drug administration equals the rate of drug </a:t>
            </a:r>
            <a:r>
              <a:rPr lang="en-US" dirty="0" smtClean="0"/>
              <a:t>administration</a:t>
            </a:r>
          </a:p>
          <a:p>
            <a:pPr lvl="0">
              <a:buNone/>
            </a:pPr>
            <a:r>
              <a:rPr lang="en-US" dirty="0" smtClean="0"/>
              <a:t>         Dosing </a:t>
            </a:r>
            <a:r>
              <a:rPr lang="en-US" dirty="0"/>
              <a:t>rate = Clearance x </a:t>
            </a:r>
            <a:r>
              <a:rPr lang="en-US" dirty="0" err="1"/>
              <a:t>Css</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0"/>
            <a:r>
              <a:rPr lang="en-US" dirty="0"/>
              <a:t>Clearance is usually constant over the range of concentrations encountered clinically i.e. follows 1</a:t>
            </a:r>
            <a:r>
              <a:rPr lang="en-US" baseline="30000" dirty="0"/>
              <a:t>st</a:t>
            </a:r>
            <a:r>
              <a:rPr lang="en-US" dirty="0"/>
              <a:t> order kinetics</a:t>
            </a:r>
          </a:p>
          <a:p>
            <a:pPr lvl="0"/>
            <a:r>
              <a:rPr lang="en-US" dirty="0"/>
              <a:t>If mechanisms of elimination are saturated then clearance becomes variable</a:t>
            </a:r>
          </a:p>
          <a:p>
            <a:pPr lvl="1"/>
            <a:r>
              <a:rPr lang="en-US" dirty="0"/>
              <a:t>Clearance = </a:t>
            </a:r>
            <a:r>
              <a:rPr lang="en-US" baseline="30000" dirty="0"/>
              <a:t>Rate of </a:t>
            </a:r>
            <a:r>
              <a:rPr lang="en-US" baseline="30000" dirty="0" smtClean="0"/>
              <a:t>Elimination</a:t>
            </a:r>
            <a:r>
              <a:rPr lang="en-US" dirty="0" smtClean="0"/>
              <a:t>/</a:t>
            </a:r>
            <a:r>
              <a:rPr lang="en-US" baseline="-25000" dirty="0" smtClean="0"/>
              <a:t>Concentration of blood in plasma/ serum</a:t>
            </a:r>
            <a:endParaRPr lang="en-US" dirty="0"/>
          </a:p>
          <a:p>
            <a:pPr lvl="1"/>
            <a:r>
              <a:rPr lang="en-US" dirty="0"/>
              <a:t>Clearance = </a:t>
            </a:r>
            <a:r>
              <a:rPr lang="en-US" baseline="30000" dirty="0"/>
              <a:t>Dose</a:t>
            </a:r>
            <a:r>
              <a:rPr lang="en-US" dirty="0"/>
              <a:t>/</a:t>
            </a:r>
            <a:r>
              <a:rPr lang="en-US" baseline="-25000" dirty="0"/>
              <a:t>AUC</a:t>
            </a:r>
            <a:endParaRPr lang="en-US" dirty="0"/>
          </a:p>
          <a:p>
            <a:pPr lvl="0"/>
            <a:r>
              <a:rPr lang="en-US" dirty="0"/>
              <a:t>Rate of drug elimination  = Rate of metabolism + Rate of Renal Excretion from the body</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If it is assumed that the drug eliminated by the kidney and liver only</a:t>
            </a:r>
          </a:p>
          <a:p>
            <a:pPr>
              <a:buNone/>
            </a:pPr>
            <a:r>
              <a:rPr lang="en-US" dirty="0" smtClean="0"/>
              <a:t>                             k = </a:t>
            </a:r>
            <a:r>
              <a:rPr lang="en-US" dirty="0" err="1" smtClean="0"/>
              <a:t>kH</a:t>
            </a:r>
            <a:r>
              <a:rPr lang="en-US" dirty="0" smtClean="0"/>
              <a:t> + </a:t>
            </a:r>
            <a:r>
              <a:rPr lang="en-US" dirty="0" err="1" smtClean="0"/>
              <a:t>kR</a:t>
            </a:r>
            <a:r>
              <a:rPr lang="en-US" dirty="0" smtClean="0"/>
              <a:t> </a:t>
            </a:r>
          </a:p>
          <a:p>
            <a:pPr>
              <a:buNone/>
            </a:pPr>
            <a:r>
              <a:rPr lang="en-US" dirty="0" smtClean="0"/>
              <a:t>                      Ca                                      CV</a:t>
            </a:r>
          </a:p>
          <a:p>
            <a:r>
              <a:rPr lang="en-US" dirty="0" smtClean="0"/>
              <a:t>Q		</a:t>
            </a:r>
            <a:r>
              <a:rPr lang="en-US" dirty="0" err="1" smtClean="0"/>
              <a:t>cca</a:t>
            </a:r>
            <a:r>
              <a:rPr lang="en-US" dirty="0" smtClean="0"/>
              <a:t>	Organ			        Q</a:t>
            </a:r>
          </a:p>
          <a:p>
            <a:endParaRPr lang="en-US" dirty="0" smtClean="0"/>
          </a:p>
          <a:p>
            <a:r>
              <a:rPr lang="en-US" dirty="0" err="1" smtClean="0"/>
              <a:t>Qca</a:t>
            </a:r>
            <a:r>
              <a:rPr lang="en-US" dirty="0" smtClean="0"/>
              <a:t> = Amount of drug entering the organ</a:t>
            </a:r>
          </a:p>
          <a:p>
            <a:r>
              <a:rPr lang="en-US" dirty="0" err="1" smtClean="0"/>
              <a:t>QCv</a:t>
            </a:r>
            <a:r>
              <a:rPr lang="en-US" dirty="0" smtClean="0"/>
              <a:t> = Amount of drug leaving the organ</a:t>
            </a:r>
          </a:p>
          <a:p>
            <a:r>
              <a:rPr lang="en-US" dirty="0" smtClean="0"/>
              <a:t>Q (Ca – </a:t>
            </a:r>
            <a:r>
              <a:rPr lang="en-US" dirty="0" err="1" smtClean="0"/>
              <a:t>Cv</a:t>
            </a:r>
            <a:r>
              <a:rPr lang="en-US" dirty="0" smtClean="0"/>
              <a:t>) = Amount of drug removed in the organ</a:t>
            </a:r>
          </a:p>
          <a:p>
            <a:r>
              <a:rPr lang="en-US" dirty="0" smtClean="0"/>
              <a:t>E = </a:t>
            </a:r>
            <a:r>
              <a:rPr lang="en-US" baseline="30000" dirty="0" smtClean="0"/>
              <a:t>Q (Ca – </a:t>
            </a:r>
            <a:r>
              <a:rPr lang="en-US" baseline="30000" dirty="0" err="1" smtClean="0"/>
              <a:t>Cv</a:t>
            </a:r>
            <a:r>
              <a:rPr lang="en-US" baseline="30000" dirty="0" smtClean="0"/>
              <a:t>)</a:t>
            </a:r>
            <a:r>
              <a:rPr lang="en-US" dirty="0" smtClean="0"/>
              <a:t>/</a:t>
            </a:r>
            <a:r>
              <a:rPr lang="en-US" baseline="-25000" dirty="0" err="1" smtClean="0"/>
              <a:t>Qca</a:t>
            </a:r>
            <a:endParaRPr lang="en-US" dirty="0" smtClean="0"/>
          </a:p>
          <a:p>
            <a:r>
              <a:rPr lang="en-US" dirty="0" smtClean="0"/>
              <a:t>E = Extraction ratio</a:t>
            </a:r>
          </a:p>
          <a:p>
            <a:r>
              <a:rPr lang="en-US" dirty="0" smtClean="0"/>
              <a:t>CL</a:t>
            </a:r>
            <a:r>
              <a:rPr lang="en-US" baseline="-25000" dirty="0" smtClean="0"/>
              <a:t>H</a:t>
            </a:r>
            <a:r>
              <a:rPr lang="en-US" dirty="0" smtClean="0"/>
              <a:t> = QE</a:t>
            </a:r>
          </a:p>
        </p:txBody>
      </p:sp>
      <p:sp>
        <p:nvSpPr>
          <p:cNvPr id="4" name="Left-Right Arrow 3"/>
          <p:cNvSpPr/>
          <p:nvPr/>
        </p:nvSpPr>
        <p:spPr>
          <a:xfrm>
            <a:off x="1219200" y="2971800"/>
            <a:ext cx="2057400"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Right Arrow 4"/>
          <p:cNvSpPr/>
          <p:nvPr/>
        </p:nvSpPr>
        <p:spPr>
          <a:xfrm>
            <a:off x="4194048" y="2971800"/>
            <a:ext cx="22829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458200" cy="5943600"/>
          </a:xfrm>
        </p:spPr>
        <p:txBody>
          <a:bodyPr>
            <a:normAutofit fontScale="77500" lnSpcReduction="20000"/>
          </a:bodyPr>
          <a:lstStyle/>
          <a:p>
            <a:pPr>
              <a:buNone/>
            </a:pPr>
            <a:r>
              <a:rPr lang="en-US" b="1" dirty="0" smtClean="0"/>
              <a:t>NB</a:t>
            </a:r>
            <a:r>
              <a:rPr lang="en-US" dirty="0"/>
              <a:t>: Values of E vary from 0-1</a:t>
            </a:r>
          </a:p>
          <a:p>
            <a:pPr lvl="0"/>
            <a:r>
              <a:rPr lang="en-US" dirty="0"/>
              <a:t>If E = 1 then CL</a:t>
            </a:r>
            <a:r>
              <a:rPr lang="en-US" baseline="-25000" dirty="0"/>
              <a:t>H</a:t>
            </a:r>
            <a:r>
              <a:rPr lang="en-US" dirty="0"/>
              <a:t> = Q meaning all drug entering the liver has been extracted</a:t>
            </a:r>
          </a:p>
          <a:p>
            <a:pPr lvl="0"/>
            <a:r>
              <a:rPr lang="en-US" dirty="0"/>
              <a:t>CL</a:t>
            </a:r>
            <a:r>
              <a:rPr lang="en-US" baseline="-25000" dirty="0"/>
              <a:t>H</a:t>
            </a:r>
            <a:r>
              <a:rPr lang="en-US" dirty="0"/>
              <a:t> affected by body fluids, binding to plasma proteins, enzyme inducers and enzyme inhibitors</a:t>
            </a:r>
          </a:p>
          <a:p>
            <a:pPr lvl="0"/>
            <a:r>
              <a:rPr lang="en-US" dirty="0"/>
              <a:t>Intrinsic clearance of a drug increases with;</a:t>
            </a:r>
          </a:p>
          <a:p>
            <a:pPr lvl="1"/>
            <a:r>
              <a:rPr lang="en-US" dirty="0"/>
              <a:t>Concentration and amount of catalyzing enzyme in the liver</a:t>
            </a:r>
          </a:p>
          <a:p>
            <a:pPr lvl="1"/>
            <a:r>
              <a:rPr lang="en-US" dirty="0"/>
              <a:t>Affinity between the drug molecule and the enzyme</a:t>
            </a:r>
          </a:p>
          <a:p>
            <a:pPr lvl="0"/>
            <a:r>
              <a:rPr lang="en-US" dirty="0"/>
              <a:t>If intrinsic clearance in excess of Q, then clearance is dependent on Q</a:t>
            </a:r>
          </a:p>
          <a:p>
            <a:pPr lvl="0"/>
            <a:r>
              <a:rPr lang="en-US" dirty="0"/>
              <a:t>Drugs with high intrinsic clearance include morphine, aspirin and </a:t>
            </a:r>
            <a:r>
              <a:rPr lang="en-US" dirty="0" err="1"/>
              <a:t>propranolol</a:t>
            </a:r>
            <a:endParaRPr lang="en-US" dirty="0"/>
          </a:p>
          <a:p>
            <a:pPr lvl="0"/>
            <a:r>
              <a:rPr lang="en-US" dirty="0"/>
              <a:t>If intrinsic clearance is low then Q has no effect on hepatic extraction </a:t>
            </a:r>
          </a:p>
          <a:p>
            <a:r>
              <a:rPr lang="en-US" dirty="0"/>
              <a:t>Utility of clearance is best explained under notes on </a:t>
            </a:r>
            <a:r>
              <a:rPr lang="en-US" dirty="0" err="1"/>
              <a:t>Vd</a:t>
            </a:r>
            <a:r>
              <a:rPr lang="en-US" dirty="0"/>
              <a:t> i.e. </a:t>
            </a:r>
            <a:r>
              <a:rPr lang="en-US" dirty="0" err="1"/>
              <a:t>kVd</a:t>
            </a:r>
            <a:r>
              <a:rPr lang="en-US" dirty="0"/>
              <a:t> = Clearance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Concentration Dependence Rates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Rates </a:t>
            </a:r>
            <a:r>
              <a:rPr lang="en-US" dirty="0"/>
              <a:t>of various drugs processes are proportional to the drug concentration in the compartment from which the molecules (1</a:t>
            </a:r>
            <a:r>
              <a:rPr lang="en-US" baseline="30000" dirty="0"/>
              <a:t>st</a:t>
            </a:r>
            <a:r>
              <a:rPr lang="en-US" dirty="0"/>
              <a:t> order process) exist e.g.</a:t>
            </a:r>
          </a:p>
          <a:p>
            <a:pPr lvl="1"/>
            <a:r>
              <a:rPr lang="en-US" dirty="0"/>
              <a:t>Rate of urinary drug extraction is usually proportional to the concentration of free drug in plasma</a:t>
            </a:r>
          </a:p>
          <a:p>
            <a:pPr lvl="1"/>
            <a:r>
              <a:rPr lang="en-US" dirty="0"/>
              <a:t>Biotransformation reactions and plasma protein binding are proportional to plasma drug concentration below saturation points</a:t>
            </a:r>
          </a:p>
          <a:p>
            <a:pPr lvl="1"/>
            <a:r>
              <a:rPr lang="en-US" dirty="0"/>
              <a:t>Rate of drug absorption to the amount of drug remaining to be absorbed from the gut (not for sustained release preparations</a:t>
            </a:r>
            <a:r>
              <a:rPr lang="en-US" dirty="0" smtClean="0"/>
              <a: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690"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5" name="Rectangle 4"/>
          <p:cNvSpPr/>
          <p:nvPr/>
        </p:nvSpPr>
        <p:spPr>
          <a:xfrm>
            <a:off x="4495800" y="0"/>
            <a:ext cx="4648200" cy="369332"/>
          </a:xfrm>
          <a:prstGeom prst="rect">
            <a:avLst/>
          </a:prstGeom>
        </p:spPr>
        <p:txBody>
          <a:bodyPr wrap="square">
            <a:spAutoFit/>
          </a:bodyPr>
          <a:lstStyle/>
          <a:p>
            <a:pPr marL="342900" lvl="0" indent="-342900">
              <a:spcBef>
                <a:spcPct val="20000"/>
              </a:spcBef>
            </a:pPr>
            <a:r>
              <a:rPr lang="en-US" i="1" dirty="0" smtClean="0">
                <a:solidFill>
                  <a:prstClr val="black"/>
                </a:solidFill>
              </a:rPr>
              <a:t>(Diagrams in Rang and </a:t>
            </a:r>
            <a:r>
              <a:rPr lang="en-US" i="1" dirty="0" err="1" smtClean="0">
                <a:solidFill>
                  <a:prstClr val="black"/>
                </a:solidFill>
              </a:rPr>
              <a:t>Dale;Katzung</a:t>
            </a:r>
            <a:r>
              <a:rPr lang="en-US" i="1" dirty="0" smtClean="0">
                <a:solidFill>
                  <a:prstClr val="black"/>
                </a:solidFill>
              </a:rPr>
              <a:t> Figure 3-4)</a:t>
            </a:r>
            <a:endParaRPr lang="en-US" i="1" dirty="0">
              <a:solidFill>
                <a:prstClr val="black"/>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Duration of Drug Action</a:t>
            </a:r>
            <a:endParaRPr lang="en-US" dirty="0"/>
          </a:p>
        </p:txBody>
      </p:sp>
      <p:sp>
        <p:nvSpPr>
          <p:cNvPr id="3" name="Content Placeholder 2"/>
          <p:cNvSpPr>
            <a:spLocks noGrp="1"/>
          </p:cNvSpPr>
          <p:nvPr>
            <p:ph idx="1"/>
          </p:nvPr>
        </p:nvSpPr>
        <p:spPr/>
        <p:txBody>
          <a:bodyPr/>
          <a:lstStyle/>
          <a:p>
            <a:pPr lvl="0"/>
            <a:r>
              <a:rPr lang="en-US" dirty="0" smtClean="0"/>
              <a:t>It </a:t>
            </a:r>
            <a:r>
              <a:rPr lang="en-US" dirty="0"/>
              <a:t>is proportional to the half life of elimination and to the log of the dose provided the absorption and distribution are rapid in comparison with elimination and that these are 1</a:t>
            </a:r>
            <a:r>
              <a:rPr lang="en-US" baseline="30000" dirty="0"/>
              <a:t>st</a:t>
            </a:r>
            <a:r>
              <a:rPr lang="en-US" dirty="0"/>
              <a:t> order processes</a:t>
            </a:r>
          </a:p>
          <a:p>
            <a:pPr lvl="0"/>
            <a:r>
              <a:rPr lang="en-US" dirty="0"/>
              <a:t>Can be extended by one half life when the dose is doubled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ADME (Absorption, Distribution, Metabolism and Excretion)</a:t>
            </a:r>
            <a:endParaRPr lang="en-US" dirty="0"/>
          </a:p>
        </p:txBody>
      </p:sp>
      <p:sp>
        <p:nvSpPr>
          <p:cNvPr id="3" name="Content Placeholder 2"/>
          <p:cNvSpPr>
            <a:spLocks noGrp="1"/>
          </p:cNvSpPr>
          <p:nvPr>
            <p:ph idx="1"/>
          </p:nvPr>
        </p:nvSpPr>
        <p:spPr/>
        <p:txBody>
          <a:bodyPr/>
          <a:lstStyle/>
          <a:p>
            <a:pPr lvl="0"/>
            <a:r>
              <a:rPr lang="en-US" dirty="0" smtClean="0"/>
              <a:t>Information </a:t>
            </a:r>
            <a:r>
              <a:rPr lang="en-US" dirty="0"/>
              <a:t>about ADME is required to select dose, route and form of administration to provide optimal or therapeutic effect with minimal unwanted or toxic effects</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Extension of Drug Duration</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Administer </a:t>
            </a:r>
            <a:r>
              <a:rPr lang="en-US" dirty="0"/>
              <a:t>the drug as an intravenous infusion or as sustained release tablets/capsules</a:t>
            </a:r>
          </a:p>
          <a:p>
            <a:pPr lvl="0"/>
            <a:r>
              <a:rPr lang="en-US" dirty="0"/>
              <a:t>Repeated drug administration – dosage regiments</a:t>
            </a:r>
          </a:p>
          <a:p>
            <a:pPr lvl="1"/>
            <a:r>
              <a:rPr lang="en-US" dirty="0"/>
              <a:t>If initial dose equals the maintenance doses, the desired concentration is reached after several dose intervals</a:t>
            </a:r>
          </a:p>
          <a:p>
            <a:pPr lvl="1"/>
            <a:r>
              <a:rPr lang="en-US" dirty="0"/>
              <a:t>To attain desired concentration immediately give loading or priming dose</a:t>
            </a:r>
          </a:p>
          <a:p>
            <a:pPr lvl="1"/>
            <a:r>
              <a:rPr lang="en-US" dirty="0"/>
              <a:t>If a drug is given by oral route, then each term is multiplied by </a:t>
            </a:r>
            <a:r>
              <a:rPr lang="en-US" dirty="0" smtClean="0"/>
              <a:t>F</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5714" name="Picture 2"/>
          <p:cNvPicPr>
            <a:picLocks noChangeAspect="1" noChangeArrowheads="1"/>
          </p:cNvPicPr>
          <p:nvPr/>
        </p:nvPicPr>
        <p:blipFill>
          <a:blip r:embed="rId2"/>
          <a:srcRect/>
          <a:stretch>
            <a:fillRect/>
          </a:stretch>
        </p:blipFill>
        <p:spPr bwMode="auto">
          <a:xfrm>
            <a:off x="-1" y="0"/>
            <a:ext cx="9123099" cy="6477000"/>
          </a:xfrm>
          <a:prstGeom prst="rect">
            <a:avLst/>
          </a:prstGeom>
          <a:noFill/>
          <a:ln w="9525">
            <a:noFill/>
            <a:miter lim="800000"/>
            <a:headEnd/>
            <a:tailEnd/>
          </a:ln>
          <a:effectLst/>
        </p:spPr>
      </p:pic>
      <p:sp>
        <p:nvSpPr>
          <p:cNvPr id="5" name="Rectangle 4"/>
          <p:cNvSpPr/>
          <p:nvPr/>
        </p:nvSpPr>
        <p:spPr>
          <a:xfrm>
            <a:off x="0" y="6488668"/>
            <a:ext cx="9144000" cy="369332"/>
          </a:xfrm>
          <a:prstGeom prst="rect">
            <a:avLst/>
          </a:prstGeom>
          <a:solidFill>
            <a:schemeClr val="bg1"/>
          </a:solidFill>
        </p:spPr>
        <p:txBody>
          <a:bodyPr wrap="square">
            <a:spAutoFit/>
          </a:bodyPr>
          <a:lstStyle/>
          <a:p>
            <a:r>
              <a:rPr lang="en-US" b="1" i="1" dirty="0" smtClean="0"/>
              <a:t>Rang and Dale-Pharmacokinetics and </a:t>
            </a:r>
            <a:r>
              <a:rPr lang="en-US" b="1" i="1" dirty="0" err="1" smtClean="0"/>
              <a:t>Katzung</a:t>
            </a:r>
            <a:r>
              <a:rPr lang="en-US" b="1" i="1" dirty="0" smtClean="0"/>
              <a:t> Figure 3-6)</a:t>
            </a:r>
            <a:endParaRPr lang="en-US" b="1" i="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Multiple Dose Regimens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For </a:t>
            </a:r>
            <a:r>
              <a:rPr lang="en-US" dirty="0"/>
              <a:t>prolonged therapeutic activity</a:t>
            </a:r>
          </a:p>
          <a:p>
            <a:pPr lvl="0"/>
            <a:r>
              <a:rPr lang="en-US" dirty="0"/>
              <a:t>Established to provide the correct plasma levels without excess fluctuation and drug accumulation</a:t>
            </a:r>
          </a:p>
          <a:p>
            <a:pPr lvl="0"/>
            <a:r>
              <a:rPr lang="en-US" dirty="0"/>
              <a:t>For some drugs e.g. antibiotics, a desirable minimum effective concentration can be determined</a:t>
            </a:r>
          </a:p>
          <a:p>
            <a:pPr lvl="0"/>
            <a:r>
              <a:rPr lang="en-US" dirty="0"/>
              <a:t>For drugs with narrow therapeutic indices (e.g. </a:t>
            </a:r>
            <a:r>
              <a:rPr lang="en-US" dirty="0" err="1"/>
              <a:t>digoxin</a:t>
            </a:r>
            <a:r>
              <a:rPr lang="en-US" dirty="0"/>
              <a:t>, </a:t>
            </a:r>
            <a:r>
              <a:rPr lang="en-US" dirty="0" err="1"/>
              <a:t>phenytoin</a:t>
            </a:r>
            <a:r>
              <a:rPr lang="en-US" dirty="0"/>
              <a:t>) require definition of the therapeutic minimum and maximum non toxic plasma concentrations </a:t>
            </a:r>
          </a:p>
          <a:p>
            <a:pPr lvl="0"/>
            <a:r>
              <a:rPr lang="en-US" dirty="0"/>
              <a:t>The desired Cp (plasma drug concentration) must be related to the therapeutic response</a:t>
            </a:r>
          </a:p>
          <a:p>
            <a:pPr lvl="0"/>
            <a:r>
              <a:rPr lang="en-US" dirty="0"/>
              <a:t>Main parameters that can be adjusted in developing a dosage regimen are the </a:t>
            </a:r>
            <a:r>
              <a:rPr lang="en-US" dirty="0" err="1"/>
              <a:t>sise</a:t>
            </a:r>
            <a:r>
              <a:rPr lang="en-US" dirty="0"/>
              <a:t> of the dose and dosage interval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Rates and Orders of </a:t>
            </a:r>
            <a:r>
              <a:rPr lang="en-US" b="1" dirty="0" smtClean="0"/>
              <a:t>Reactions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Rate of a chemical reaction is the velocity with which it occurs. Consider the following chemical reaction;</a:t>
            </a:r>
          </a:p>
          <a:p>
            <a:r>
              <a:rPr lang="en-US" dirty="0"/>
              <a:t>Drug A			B</a:t>
            </a:r>
          </a:p>
          <a:p>
            <a:pPr lvl="0"/>
            <a:r>
              <a:rPr lang="en-US" dirty="0"/>
              <a:t>If the amount of drug A is decreasing with respect to the time the rate of reaction can be expressed as  - </a:t>
            </a:r>
            <a:r>
              <a:rPr lang="en-US" baseline="30000" dirty="0" err="1"/>
              <a:t>Da</a:t>
            </a:r>
            <a:r>
              <a:rPr lang="en-US" dirty="0"/>
              <a:t>/</a:t>
            </a:r>
            <a:r>
              <a:rPr lang="en-US" baseline="-25000" dirty="0" err="1"/>
              <a:t>dt</a:t>
            </a:r>
            <a:r>
              <a:rPr lang="en-US" dirty="0"/>
              <a:t> </a:t>
            </a:r>
          </a:p>
          <a:p>
            <a:pPr lvl="0"/>
            <a:r>
              <a:rPr lang="en-US" dirty="0"/>
              <a:t>Since the amount of drug B is increasing with respect to time, the rate of the reaction can also be expressed as + </a:t>
            </a:r>
            <a:r>
              <a:rPr lang="en-US" baseline="30000" dirty="0"/>
              <a:t>Db</a:t>
            </a:r>
            <a:r>
              <a:rPr lang="en-US" dirty="0"/>
              <a:t>/</a:t>
            </a:r>
            <a:r>
              <a:rPr lang="en-US" baseline="-25000" dirty="0" err="1"/>
              <a:t>dt</a:t>
            </a:r>
            <a:endParaRPr lang="en-US" dirty="0"/>
          </a:p>
          <a:p>
            <a:pPr lvl="0"/>
            <a:r>
              <a:rPr lang="en-US" dirty="0"/>
              <a:t>The rate of reaction is determined by measuring the disappearance of drug A at given time intervals </a:t>
            </a:r>
          </a:p>
          <a:p>
            <a:r>
              <a:rPr lang="en-US" dirty="0" smtClean="0"/>
              <a:t>Drug A                                    Drug B</a:t>
            </a:r>
          </a:p>
          <a:p>
            <a:pPr>
              <a:buNone/>
            </a:pPr>
            <a:r>
              <a:rPr lang="en-US" dirty="0" smtClean="0"/>
              <a:t>     (</a:t>
            </a:r>
            <a:r>
              <a:rPr lang="en-US" baseline="30000" dirty="0" err="1" smtClean="0"/>
              <a:t>Da</a:t>
            </a:r>
            <a:r>
              <a:rPr lang="en-US" dirty="0" smtClean="0"/>
              <a:t>/</a:t>
            </a:r>
            <a:r>
              <a:rPr lang="en-US" baseline="-25000" dirty="0" err="1" smtClean="0"/>
              <a:t>dt</a:t>
            </a:r>
            <a:r>
              <a:rPr lang="en-US" baseline="-25000" dirty="0" smtClean="0"/>
              <a:t> </a:t>
            </a:r>
            <a:r>
              <a:rPr lang="en-US" dirty="0" smtClean="0"/>
              <a:t>)                                      +(</a:t>
            </a:r>
            <a:r>
              <a:rPr lang="en-US" baseline="30000" dirty="0" smtClean="0"/>
              <a:t>Db</a:t>
            </a:r>
            <a:r>
              <a:rPr lang="en-US" dirty="0" smtClean="0"/>
              <a:t>/</a:t>
            </a:r>
            <a:r>
              <a:rPr lang="en-US" baseline="-25000" dirty="0" err="1" smtClean="0"/>
              <a:t>dt</a:t>
            </a:r>
            <a:r>
              <a:rPr lang="en-US" baseline="-25000" dirty="0" smtClean="0"/>
              <a:t> </a:t>
            </a:r>
            <a:r>
              <a:rPr lang="en-US" dirty="0" smtClean="0"/>
              <a:t>)</a:t>
            </a:r>
            <a:endParaRPr lang="en-US" dirty="0"/>
          </a:p>
        </p:txBody>
      </p:sp>
      <p:cxnSp>
        <p:nvCxnSpPr>
          <p:cNvPr id="5" name="Straight Arrow Connector 4"/>
          <p:cNvCxnSpPr/>
          <p:nvPr/>
        </p:nvCxnSpPr>
        <p:spPr>
          <a:xfrm>
            <a:off x="1981200" y="2665412"/>
            <a:ext cx="2133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 name="Straight Arrow Connector 5"/>
          <p:cNvCxnSpPr/>
          <p:nvPr/>
        </p:nvCxnSpPr>
        <p:spPr>
          <a:xfrm>
            <a:off x="1905000" y="5334000"/>
            <a:ext cx="2286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F:\Cool_Photo\IMG3249A.jpg"/>
          <p:cNvPicPr>
            <a:picLocks noChangeAspect="1" noChangeArrowheads="1"/>
          </p:cNvPicPr>
          <p:nvPr/>
        </p:nvPicPr>
        <p:blipFill>
          <a:blip r:embed="rId2"/>
          <a:srcRect/>
          <a:stretch>
            <a:fillRect/>
          </a:stretch>
        </p:blipFill>
        <p:spPr bwMode="auto">
          <a:xfrm>
            <a:off x="76200" y="685800"/>
            <a:ext cx="8915400" cy="6172200"/>
          </a:xfrm>
          <a:prstGeom prst="rect">
            <a:avLst/>
          </a:prstGeom>
          <a:noFill/>
        </p:spPr>
      </p:pic>
      <p:sp>
        <p:nvSpPr>
          <p:cNvPr id="5" name="Title 4"/>
          <p:cNvSpPr>
            <a:spLocks noGrp="1"/>
          </p:cNvSpPr>
          <p:nvPr>
            <p:ph type="title"/>
          </p:nvPr>
        </p:nvSpPr>
        <p:spPr>
          <a:xfrm>
            <a:off x="457200" y="76200"/>
            <a:ext cx="8229600" cy="563562"/>
          </a:xfrm>
        </p:spPr>
        <p:txBody>
          <a:bodyPr>
            <a:normAutofit fontScale="90000"/>
          </a:bodyPr>
          <a:lstStyle/>
          <a:p>
            <a:r>
              <a:rPr lang="en-US" b="1" dirty="0" smtClean="0"/>
              <a:t>Zero order reactions</a:t>
            </a:r>
            <a:endParaRPr lang="en-US"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t>NON-LINEAR PHARMACOKINETICS</a:t>
            </a:r>
            <a:endParaRPr lang="en-US" dirty="0"/>
          </a:p>
        </p:txBody>
      </p:sp>
      <p:sp>
        <p:nvSpPr>
          <p:cNvPr id="4" name="Content Placeholder 3"/>
          <p:cNvSpPr>
            <a:spLocks noGrp="1"/>
          </p:cNvSpPr>
          <p:nvPr>
            <p:ph idx="1"/>
          </p:nvPr>
        </p:nvSpPr>
        <p:spPr>
          <a:xfrm>
            <a:off x="381000" y="1219200"/>
            <a:ext cx="8382000" cy="5257800"/>
          </a:xfrm>
        </p:spPr>
        <p:txBody>
          <a:bodyPr>
            <a:normAutofit fontScale="92500" lnSpcReduction="10000"/>
          </a:bodyPr>
          <a:lstStyle/>
          <a:p>
            <a:pPr lvl="0"/>
            <a:r>
              <a:rPr lang="en-US" dirty="0"/>
              <a:t>Theoretically occurs when you give an enormous amount of drug (overdose)</a:t>
            </a:r>
          </a:p>
          <a:p>
            <a:pPr lvl="0"/>
            <a:r>
              <a:rPr lang="en-US" dirty="0"/>
              <a:t>Is also termed as;</a:t>
            </a:r>
          </a:p>
          <a:p>
            <a:pPr lvl="1"/>
            <a:r>
              <a:rPr lang="en-US" dirty="0"/>
              <a:t>Saturation kinetics, concentration or dose-dependent kinetics</a:t>
            </a:r>
          </a:p>
          <a:p>
            <a:pPr lvl="1"/>
            <a:r>
              <a:rPr lang="en-US" dirty="0"/>
              <a:t>Capacity limited</a:t>
            </a:r>
          </a:p>
          <a:p>
            <a:pPr lvl="0"/>
            <a:r>
              <a:rPr lang="en-US" dirty="0"/>
              <a:t>Some drugs exhibit non-linear (behavior) kinetics at therapeutic doses in healthy adults e.g.</a:t>
            </a:r>
          </a:p>
          <a:p>
            <a:pPr lvl="1"/>
            <a:r>
              <a:rPr lang="en-US" dirty="0" err="1"/>
              <a:t>Phenytoin</a:t>
            </a:r>
            <a:r>
              <a:rPr lang="en-US" dirty="0"/>
              <a:t> </a:t>
            </a:r>
          </a:p>
          <a:p>
            <a:pPr lvl="1"/>
            <a:r>
              <a:rPr lang="en-US" dirty="0"/>
              <a:t>Alcohol </a:t>
            </a:r>
          </a:p>
          <a:p>
            <a:pPr lvl="1"/>
            <a:r>
              <a:rPr lang="en-US" dirty="0"/>
              <a:t>ASA in high dose used for </a:t>
            </a:r>
            <a:r>
              <a:rPr lang="en-US" dirty="0" err="1"/>
              <a:t>mx</a:t>
            </a:r>
            <a:r>
              <a:rPr lang="en-US" dirty="0"/>
              <a:t> of rheumatoid conditions</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458200" cy="5943600"/>
          </a:xfrm>
        </p:spPr>
        <p:txBody>
          <a:bodyPr>
            <a:normAutofit fontScale="85000" lnSpcReduction="20000"/>
          </a:bodyPr>
          <a:lstStyle/>
          <a:p>
            <a:pPr lvl="0"/>
            <a:r>
              <a:rPr lang="en-US" dirty="0"/>
              <a:t>Many processes of ADME</a:t>
            </a:r>
          </a:p>
          <a:p>
            <a:pPr lvl="0"/>
            <a:r>
              <a:rPr lang="en-US" dirty="0"/>
              <a:t>Drugs may also demonstrate non-linear </a:t>
            </a:r>
            <a:r>
              <a:rPr lang="en-US" dirty="0" err="1"/>
              <a:t>p’kinetics</a:t>
            </a:r>
            <a:r>
              <a:rPr lang="en-US" dirty="0"/>
              <a:t> due to pathologic alteration in drug ADME e.g.</a:t>
            </a:r>
          </a:p>
          <a:p>
            <a:pPr lvl="1"/>
            <a:r>
              <a:rPr lang="en-US" dirty="0"/>
              <a:t>Liver disease</a:t>
            </a:r>
          </a:p>
          <a:p>
            <a:pPr lvl="1"/>
            <a:r>
              <a:rPr lang="en-US" dirty="0"/>
              <a:t>Kidney disease</a:t>
            </a:r>
          </a:p>
          <a:p>
            <a:pPr lvl="1"/>
            <a:r>
              <a:rPr lang="en-US" dirty="0"/>
              <a:t>Obstruction of the bile duct due to formation of gallstones will alter </a:t>
            </a:r>
            <a:r>
              <a:rPr lang="en-US" dirty="0" err="1"/>
              <a:t>billiary</a:t>
            </a:r>
            <a:r>
              <a:rPr lang="en-US" dirty="0"/>
              <a:t> drug excretion</a:t>
            </a:r>
          </a:p>
          <a:p>
            <a:pPr lvl="0"/>
            <a:r>
              <a:rPr lang="en-US" dirty="0"/>
              <a:t>In most cases the main observation is a change in apparent (k) elimination rate constant. CL is variable and depends on the concentration of the </a:t>
            </a:r>
            <a:r>
              <a:rPr lang="en-US" dirty="0" smtClean="0"/>
              <a:t>drug</a:t>
            </a:r>
          </a:p>
          <a:p>
            <a:pPr>
              <a:buNone/>
            </a:pPr>
            <a:r>
              <a:rPr lang="en-US" b="1" dirty="0"/>
              <a:t>NB: </a:t>
            </a:r>
            <a:r>
              <a:rPr lang="en-US" dirty="0"/>
              <a:t>Changes in </a:t>
            </a:r>
            <a:r>
              <a:rPr lang="en-US" dirty="0" err="1"/>
              <a:t>p’kinetic</a:t>
            </a:r>
            <a:r>
              <a:rPr lang="en-US" dirty="0"/>
              <a:t> parameters, Clearance, volume of distribution, half life as a function of dose or drug concentration is usually due to saturation of protein binding, hepatic metabolism or active renal transport of the </a:t>
            </a:r>
            <a:r>
              <a:rPr lang="en-US" dirty="0" smtClean="0"/>
              <a:t>drug</a:t>
            </a:r>
            <a:endParaRPr lang="en-US" dirty="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GRAPH OF RATE ABSORPTION VS CONCENTRATION OF </a:t>
            </a:r>
            <a:r>
              <a:rPr lang="en-US" dirty="0" smtClean="0"/>
              <a:t>DRUG</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a:t>Absorption </a:t>
            </a:r>
            <a:endParaRPr lang="en-US" dirty="0"/>
          </a:p>
          <a:p>
            <a:r>
              <a:rPr lang="en-US" b="1" dirty="0"/>
              <a:t>A – </a:t>
            </a:r>
            <a:r>
              <a:rPr lang="en-US" dirty="0"/>
              <a:t>Absorption by passive diffusion </a:t>
            </a:r>
          </a:p>
          <a:p>
            <a:r>
              <a:rPr lang="en-US" b="1" dirty="0"/>
              <a:t>B – </a:t>
            </a:r>
            <a:r>
              <a:rPr lang="en-US" dirty="0"/>
              <a:t>Absorption by carrier mediated system e.g. </a:t>
            </a:r>
            <a:r>
              <a:rPr lang="en-US" dirty="0" err="1"/>
              <a:t>Vit</a:t>
            </a:r>
            <a:r>
              <a:rPr lang="en-US" dirty="0"/>
              <a:t> B</a:t>
            </a:r>
            <a:r>
              <a:rPr lang="en-US" baseline="-25000" dirty="0"/>
              <a:t>12</a:t>
            </a:r>
            <a:endParaRPr lang="en-US" dirty="0"/>
          </a:p>
          <a:p>
            <a:r>
              <a:rPr lang="en-US" dirty="0"/>
              <a:t>In passive diffusion rate of drug, drug absorption increases in a linear relationship to drug concentration</a:t>
            </a:r>
          </a:p>
          <a:p>
            <a:pPr>
              <a:buNone/>
            </a:pPr>
            <a:r>
              <a:rPr lang="en-US" b="1" dirty="0"/>
              <a:t>Distribution </a:t>
            </a:r>
            <a:endParaRPr lang="en-US" dirty="0"/>
          </a:p>
          <a:p>
            <a:pPr lvl="0"/>
            <a:r>
              <a:rPr lang="en-US" dirty="0"/>
              <a:t>Binding to plasma proteins (</a:t>
            </a:r>
            <a:r>
              <a:rPr lang="en-US" dirty="0" err="1"/>
              <a:t>saturable</a:t>
            </a:r>
            <a:r>
              <a:rPr lang="en-US" dirty="0"/>
              <a:t>) e.g. </a:t>
            </a:r>
            <a:r>
              <a:rPr lang="en-US" dirty="0" err="1"/>
              <a:t>phenylbutazone</a:t>
            </a:r>
            <a:endParaRPr lang="en-US" dirty="0"/>
          </a:p>
          <a:p>
            <a:pPr lvl="0"/>
            <a:r>
              <a:rPr lang="en-US" dirty="0" err="1"/>
              <a:t>Saturable</a:t>
            </a:r>
            <a:r>
              <a:rPr lang="en-US" dirty="0"/>
              <a:t> transport into or out of tissue e.g. </a:t>
            </a:r>
            <a:r>
              <a:rPr lang="en-US" dirty="0" err="1"/>
              <a:t>methotrexate</a:t>
            </a:r>
            <a:endParaRPr lang="en-US" dirty="0"/>
          </a:p>
          <a:p>
            <a:r>
              <a:rPr lang="en-US" dirty="0"/>
              <a:t>Effect is however difficult to predict.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Metabolism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lnSpc>
                <a:spcPct val="150000"/>
              </a:lnSpc>
              <a:spcBef>
                <a:spcPts val="0"/>
              </a:spcBef>
              <a:buFont typeface="Symbol"/>
              <a:buChar char=""/>
              <a:tabLst>
                <a:tab pos="457200" algn="l"/>
              </a:tabLst>
            </a:pPr>
            <a:r>
              <a:rPr lang="en-US" dirty="0" smtClean="0">
                <a:latin typeface="Times New Roman"/>
                <a:ea typeface="Times New Roman"/>
              </a:rPr>
              <a:t>Capacity limited metabolism has been demonstrated in;</a:t>
            </a:r>
          </a:p>
          <a:p>
            <a:pPr lvl="1">
              <a:lnSpc>
                <a:spcPct val="150000"/>
              </a:lnSpc>
              <a:spcBef>
                <a:spcPts val="0"/>
              </a:spcBef>
              <a:buFont typeface="Wingdings"/>
              <a:buChar char=""/>
              <a:tabLst>
                <a:tab pos="685800" algn="l"/>
              </a:tabLst>
            </a:pPr>
            <a:r>
              <a:rPr lang="en-US" dirty="0" err="1" smtClean="0">
                <a:latin typeface="Times New Roman"/>
                <a:ea typeface="Times New Roman"/>
              </a:rPr>
              <a:t>Glycine</a:t>
            </a:r>
            <a:r>
              <a:rPr lang="en-US" dirty="0" smtClean="0">
                <a:latin typeface="Times New Roman"/>
                <a:ea typeface="Times New Roman"/>
              </a:rPr>
              <a:t> conjugation of </a:t>
            </a:r>
            <a:r>
              <a:rPr lang="en-US" dirty="0" err="1" smtClean="0">
                <a:latin typeface="Times New Roman"/>
                <a:ea typeface="Times New Roman"/>
              </a:rPr>
              <a:t>salicylate</a:t>
            </a:r>
            <a:r>
              <a:rPr lang="en-US" dirty="0" smtClean="0">
                <a:latin typeface="Times New Roman"/>
                <a:ea typeface="Times New Roman"/>
              </a:rPr>
              <a:t> </a:t>
            </a:r>
          </a:p>
          <a:p>
            <a:pPr lvl="1">
              <a:lnSpc>
                <a:spcPct val="150000"/>
              </a:lnSpc>
              <a:spcBef>
                <a:spcPts val="0"/>
              </a:spcBef>
              <a:buFont typeface="Wingdings"/>
              <a:buChar char=""/>
              <a:tabLst>
                <a:tab pos="685800" algn="l"/>
              </a:tabLst>
            </a:pPr>
            <a:r>
              <a:rPr lang="en-US" dirty="0" smtClean="0">
                <a:latin typeface="Times New Roman"/>
                <a:ea typeface="Times New Roman"/>
              </a:rPr>
              <a:t>SO</a:t>
            </a:r>
            <a:r>
              <a:rPr lang="en-US" baseline="-25000" dirty="0" smtClean="0">
                <a:latin typeface="Times New Roman"/>
                <a:ea typeface="Times New Roman"/>
              </a:rPr>
              <a:t>4</a:t>
            </a:r>
            <a:r>
              <a:rPr lang="en-US" dirty="0" smtClean="0">
                <a:latin typeface="Times New Roman"/>
                <a:ea typeface="Times New Roman"/>
              </a:rPr>
              <a:t> conjugation of </a:t>
            </a:r>
            <a:r>
              <a:rPr lang="en-US" dirty="0" err="1" smtClean="0">
                <a:latin typeface="Times New Roman"/>
                <a:ea typeface="Times New Roman"/>
              </a:rPr>
              <a:t>salicylamide</a:t>
            </a:r>
            <a:r>
              <a:rPr lang="en-US" dirty="0" smtClean="0">
                <a:latin typeface="Times New Roman"/>
                <a:ea typeface="Times New Roman"/>
              </a:rPr>
              <a:t> </a:t>
            </a:r>
          </a:p>
          <a:p>
            <a:pPr lvl="1">
              <a:lnSpc>
                <a:spcPct val="150000"/>
              </a:lnSpc>
              <a:spcBef>
                <a:spcPts val="0"/>
              </a:spcBef>
              <a:buFont typeface="Wingdings"/>
              <a:buChar char=""/>
              <a:tabLst>
                <a:tab pos="685800" algn="l"/>
              </a:tabLst>
            </a:pPr>
            <a:r>
              <a:rPr lang="en-US" dirty="0" err="1" smtClean="0">
                <a:latin typeface="Times New Roman"/>
                <a:ea typeface="Times New Roman"/>
              </a:rPr>
              <a:t>Acetylation</a:t>
            </a:r>
            <a:r>
              <a:rPr lang="en-US" dirty="0" smtClean="0">
                <a:latin typeface="Times New Roman"/>
                <a:ea typeface="Times New Roman"/>
              </a:rPr>
              <a:t> of PABA and the elimination of </a:t>
            </a:r>
            <a:r>
              <a:rPr lang="en-US" dirty="0" err="1" smtClean="0">
                <a:latin typeface="Times New Roman"/>
                <a:ea typeface="Times New Roman"/>
              </a:rPr>
              <a:t>phenytoin</a:t>
            </a:r>
            <a:r>
              <a:rPr lang="en-US" dirty="0" smtClean="0">
                <a:latin typeface="Times New Roman"/>
                <a:ea typeface="Times New Roman"/>
              </a:rPr>
              <a:t>, </a:t>
            </a:r>
            <a:r>
              <a:rPr lang="en-US" dirty="0" err="1" smtClean="0">
                <a:latin typeface="Times New Roman"/>
                <a:ea typeface="Times New Roman"/>
              </a:rPr>
              <a:t>theophylline</a:t>
            </a:r>
            <a:r>
              <a:rPr lang="en-US" dirty="0" smtClean="0">
                <a:latin typeface="Times New Roman"/>
                <a:ea typeface="Times New Roman"/>
              </a:rPr>
              <a:t> etc</a:t>
            </a:r>
          </a:p>
          <a:p>
            <a:pPr lvl="0">
              <a:lnSpc>
                <a:spcPct val="150000"/>
              </a:lnSpc>
              <a:spcBef>
                <a:spcPts val="0"/>
              </a:spcBef>
              <a:buFont typeface="Symbol"/>
              <a:buChar char=""/>
              <a:tabLst>
                <a:tab pos="457200" algn="l"/>
              </a:tabLst>
            </a:pPr>
            <a:r>
              <a:rPr lang="en-US" dirty="0" err="1" smtClean="0">
                <a:latin typeface="Times New Roman"/>
                <a:ea typeface="Times New Roman"/>
              </a:rPr>
              <a:t>Biliary</a:t>
            </a:r>
            <a:r>
              <a:rPr lang="en-US" dirty="0" smtClean="0">
                <a:latin typeface="Times New Roman"/>
                <a:ea typeface="Times New Roman"/>
              </a:rPr>
              <a:t> excretion is also </a:t>
            </a:r>
            <a:r>
              <a:rPr lang="en-US" dirty="0" err="1" smtClean="0">
                <a:latin typeface="Times New Roman"/>
                <a:ea typeface="Times New Roman"/>
              </a:rPr>
              <a:t>saturable</a:t>
            </a:r>
            <a:endParaRPr lang="en-US" dirty="0" smtClean="0">
              <a:latin typeface="Times New Roman"/>
              <a:ea typeface="Times New Roman"/>
            </a:endParaRP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Excretion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Nephritic </a:t>
            </a:r>
            <a:r>
              <a:rPr lang="en-US" dirty="0"/>
              <a:t>effect of high doses of </a:t>
            </a:r>
            <a:r>
              <a:rPr lang="en-US" dirty="0" err="1"/>
              <a:t>aminiglycosides</a:t>
            </a:r>
            <a:r>
              <a:rPr lang="en-US" dirty="0"/>
              <a:t> </a:t>
            </a:r>
          </a:p>
          <a:p>
            <a:pPr lvl="0"/>
            <a:r>
              <a:rPr lang="en-US" dirty="0"/>
              <a:t>Active tubular secretion e.g.</a:t>
            </a:r>
          </a:p>
          <a:p>
            <a:pPr lvl="1"/>
            <a:r>
              <a:rPr lang="en-US" dirty="0" err="1" smtClean="0"/>
              <a:t>Probenecid</a:t>
            </a:r>
            <a:r>
              <a:rPr lang="en-US" dirty="0" smtClean="0"/>
              <a:t>/Penicillin</a:t>
            </a:r>
            <a:endParaRPr lang="en-US" dirty="0"/>
          </a:p>
          <a:p>
            <a:pPr lvl="1"/>
            <a:r>
              <a:rPr lang="en-US" dirty="0" err="1"/>
              <a:t>Probenecid</a:t>
            </a:r>
            <a:r>
              <a:rPr lang="en-US" dirty="0"/>
              <a:t>/</a:t>
            </a:r>
            <a:r>
              <a:rPr lang="en-US" dirty="0" err="1"/>
              <a:t>methotrexate</a:t>
            </a:r>
            <a:r>
              <a:rPr lang="en-US" dirty="0"/>
              <a:t> </a:t>
            </a:r>
            <a:r>
              <a:rPr lang="en-US" dirty="0" smtClean="0"/>
              <a:t> </a:t>
            </a:r>
            <a:endParaRPr lang="en-US" dirty="0"/>
          </a:p>
          <a:p>
            <a:pPr lvl="0"/>
            <a:r>
              <a:rPr lang="en-US" dirty="0"/>
              <a:t>In saturated elimination you get zero order elimination with high doses which reverts to 1</a:t>
            </a:r>
            <a:r>
              <a:rPr lang="en-US" baseline="30000" dirty="0"/>
              <a:t>st</a:t>
            </a:r>
            <a:r>
              <a:rPr lang="en-US" dirty="0"/>
              <a:t> order when plasma level sufficiently falls</a:t>
            </a:r>
          </a:p>
          <a:p>
            <a:pPr lvl="0"/>
            <a:r>
              <a:rPr lang="en-US" dirty="0"/>
              <a:t>Once (</a:t>
            </a:r>
            <a:r>
              <a:rPr lang="en-US" dirty="0" err="1" smtClean="0"/>
              <a:t>V</a:t>
            </a:r>
            <a:r>
              <a:rPr lang="en-US" baseline="-25000" dirty="0" err="1" smtClean="0"/>
              <a:t>max</a:t>
            </a:r>
            <a:r>
              <a:rPr lang="en-US" dirty="0" smtClean="0"/>
              <a:t>) </a:t>
            </a:r>
            <a:r>
              <a:rPr lang="en-US" dirty="0"/>
              <a:t>maximum elimination capacity is reached the rate of metabolism is constant i.e. absolute constant amount is metabolized per unit time</a:t>
            </a:r>
          </a:p>
          <a:p>
            <a:endParaRPr lang="en-US" dirty="0"/>
          </a:p>
        </p:txBody>
      </p:sp>
      <p:sp>
        <p:nvSpPr>
          <p:cNvPr id="4" name="Right Brace 3"/>
          <p:cNvSpPr/>
          <p:nvPr/>
        </p:nvSpPr>
        <p:spPr>
          <a:xfrm>
            <a:off x="4800600" y="2514600"/>
            <a:ext cx="307848" cy="762000"/>
          </a:xfrm>
          <a:prstGeom prst="rightBrace">
            <a:avLst/>
          </a:prstGeom>
          <a:ln w="34925" cmpd="sng">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ectangle 4"/>
          <p:cNvSpPr/>
          <p:nvPr/>
        </p:nvSpPr>
        <p:spPr>
          <a:xfrm>
            <a:off x="5105400" y="2743200"/>
            <a:ext cx="3063724" cy="369332"/>
          </a:xfrm>
          <a:prstGeom prst="rect">
            <a:avLst/>
          </a:prstGeom>
        </p:spPr>
        <p:txBody>
          <a:bodyPr wrap="none">
            <a:spAutoFit/>
          </a:bodyPr>
          <a:lstStyle/>
          <a:p>
            <a:r>
              <a:rPr lang="en-US" dirty="0" smtClean="0"/>
              <a:t>Saturation due to competition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causing variation in drug kinetics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Disease </a:t>
            </a:r>
            <a:r>
              <a:rPr lang="en-US" dirty="0"/>
              <a:t>i.e. liver, kidney</a:t>
            </a:r>
          </a:p>
          <a:p>
            <a:pPr lvl="0"/>
            <a:r>
              <a:rPr lang="en-US" dirty="0"/>
              <a:t>Genetic factors </a:t>
            </a:r>
          </a:p>
          <a:p>
            <a:pPr lvl="0"/>
            <a:r>
              <a:rPr lang="en-US" dirty="0"/>
              <a:t>Age </a:t>
            </a:r>
          </a:p>
          <a:p>
            <a:pPr lvl="0"/>
            <a:r>
              <a:rPr lang="en-US" dirty="0"/>
              <a:t>Body weight </a:t>
            </a:r>
          </a:p>
          <a:p>
            <a:pPr lvl="0"/>
            <a:r>
              <a:rPr lang="en-US" dirty="0"/>
              <a:t>Personal factors e.g. smoking</a:t>
            </a:r>
          </a:p>
          <a:p>
            <a:pPr lvl="0"/>
            <a:r>
              <a:rPr lang="en-US" dirty="0"/>
              <a:t>Pregnancy </a:t>
            </a:r>
          </a:p>
          <a:p>
            <a:pPr lvl="0"/>
            <a:r>
              <a:rPr lang="en-US" dirty="0"/>
              <a:t>Sex </a:t>
            </a:r>
          </a:p>
          <a:p>
            <a:pPr lvl="0"/>
            <a:r>
              <a:rPr lang="en-US" dirty="0"/>
              <a:t>Lactation </a:t>
            </a:r>
          </a:p>
          <a:p>
            <a:pPr lvl="0"/>
            <a:r>
              <a:rPr lang="en-US" dirty="0"/>
              <a:t>Exercise </a:t>
            </a:r>
          </a:p>
          <a:p>
            <a:pPr lvl="0"/>
            <a:r>
              <a:rPr lang="en-US" dirty="0"/>
              <a:t>Posture </a:t>
            </a:r>
          </a:p>
          <a:p>
            <a:pPr lvl="0"/>
            <a:r>
              <a:rPr lang="en-US" dirty="0" err="1"/>
              <a:t>Haemodyalisis</a:t>
            </a:r>
            <a:r>
              <a:rPr lang="en-US" dirty="0"/>
              <a:t> etc</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Drugs which demonstrate saturation kinetics</a:t>
            </a:r>
            <a:endParaRPr lang="en-US" dirty="0"/>
          </a:p>
        </p:txBody>
      </p:sp>
      <p:sp>
        <p:nvSpPr>
          <p:cNvPr id="3" name="Content Placeholder 2"/>
          <p:cNvSpPr>
            <a:spLocks noGrp="1"/>
          </p:cNvSpPr>
          <p:nvPr>
            <p:ph idx="1"/>
          </p:nvPr>
        </p:nvSpPr>
        <p:spPr>
          <a:xfrm>
            <a:off x="457200" y="1600200"/>
            <a:ext cx="8382000" cy="5410200"/>
          </a:xfrm>
        </p:spPr>
        <p:txBody>
          <a:bodyPr>
            <a:normAutofit fontScale="77500" lnSpcReduction="20000"/>
          </a:bodyPr>
          <a:lstStyle/>
          <a:p>
            <a:pPr lvl="0"/>
            <a:r>
              <a:rPr lang="en-US" dirty="0" smtClean="0"/>
              <a:t>Elimination </a:t>
            </a:r>
            <a:r>
              <a:rPr lang="en-US" dirty="0"/>
              <a:t>of drug does not follow 1</a:t>
            </a:r>
            <a:r>
              <a:rPr lang="en-US" baseline="30000" dirty="0"/>
              <a:t>st</a:t>
            </a:r>
            <a:r>
              <a:rPr lang="en-US" dirty="0"/>
              <a:t> order kinetics i.e. elimination kinetics are non-linear</a:t>
            </a:r>
          </a:p>
          <a:p>
            <a:pPr lvl="0"/>
            <a:r>
              <a:rPr lang="en-US" dirty="0"/>
              <a:t>The elimination half life becomes greater as dose increases. At high doses you get a shoulder (zero order) because of saturation of elimination system then the graphs become parallel as Cp (drug plasma concentration) decreases (1</a:t>
            </a:r>
            <a:r>
              <a:rPr lang="en-US" baseline="30000" dirty="0"/>
              <a:t>st</a:t>
            </a:r>
            <a:r>
              <a:rPr lang="en-US" dirty="0"/>
              <a:t> order or linear kinetics)</a:t>
            </a:r>
          </a:p>
          <a:p>
            <a:pPr lvl="0"/>
            <a:r>
              <a:rPr lang="en-US" dirty="0"/>
              <a:t>The AUC is not proportional to amount of </a:t>
            </a:r>
            <a:r>
              <a:rPr lang="en-US" dirty="0" err="1"/>
              <a:t>bioavailable</a:t>
            </a:r>
            <a:r>
              <a:rPr lang="en-US" dirty="0"/>
              <a:t> drug</a:t>
            </a:r>
          </a:p>
          <a:p>
            <a:pPr lvl="0"/>
            <a:r>
              <a:rPr lang="en-US" dirty="0"/>
              <a:t>Plasma concentration curves observed after giving different doses are not super imposable after normalization i.e. </a:t>
            </a:r>
            <a:r>
              <a:rPr lang="en-US" baseline="30000" dirty="0"/>
              <a:t>3</a:t>
            </a:r>
            <a:r>
              <a:rPr lang="en-US" dirty="0"/>
              <a:t>/</a:t>
            </a:r>
            <a:r>
              <a:rPr lang="en-US" baseline="-25000" dirty="0"/>
              <a:t>3</a:t>
            </a:r>
            <a:r>
              <a:rPr lang="en-US" dirty="0"/>
              <a:t> &gt; 1</a:t>
            </a:r>
          </a:p>
          <a:p>
            <a:pPr lvl="0"/>
            <a:r>
              <a:rPr lang="en-US" dirty="0"/>
              <a:t>Hence the curve with a higher dome has 3 times the normal elimination curve</a:t>
            </a:r>
          </a:p>
          <a:p>
            <a:pPr lvl="0"/>
            <a:r>
              <a:rPr lang="en-US" dirty="0"/>
              <a:t>Twice the dose divided by two then a single dose for </a:t>
            </a:r>
            <a:r>
              <a:rPr lang="en-US" dirty="0" smtClean="0"/>
              <a:t>one</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p:cNvCxnSpPr/>
          <p:nvPr/>
        </p:nvCxnSpPr>
        <p:spPr>
          <a:xfrm flipV="1">
            <a:off x="838200" y="990600"/>
            <a:ext cx="2286000" cy="609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6" name="Straight Arrow Connector 5"/>
          <p:cNvCxnSpPr>
            <a:endCxn id="28" idx="3"/>
          </p:cNvCxnSpPr>
          <p:nvPr/>
        </p:nvCxnSpPr>
        <p:spPr>
          <a:xfrm>
            <a:off x="838200" y="1600200"/>
            <a:ext cx="2209800" cy="79501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p:nvPr/>
        </p:nvCxnSpPr>
        <p:spPr>
          <a:xfrm flipV="1">
            <a:off x="5715000" y="1219200"/>
            <a:ext cx="1752600" cy="609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p:nvPr/>
        </p:nvCxnSpPr>
        <p:spPr>
          <a:xfrm>
            <a:off x="5715000" y="1828800"/>
            <a:ext cx="1066800" cy="3810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8" name="Straight Arrow Connector 17"/>
          <p:cNvCxnSpPr/>
          <p:nvPr/>
        </p:nvCxnSpPr>
        <p:spPr>
          <a:xfrm flipV="1">
            <a:off x="4191000" y="4648200"/>
            <a:ext cx="1752600" cy="609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9" name="Straight Arrow Connector 18"/>
          <p:cNvCxnSpPr/>
          <p:nvPr/>
        </p:nvCxnSpPr>
        <p:spPr>
          <a:xfrm>
            <a:off x="4191000" y="5257800"/>
            <a:ext cx="1828800" cy="6858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2" name="Rectangle 21"/>
          <p:cNvSpPr/>
          <p:nvPr/>
        </p:nvSpPr>
        <p:spPr>
          <a:xfrm rot="20738192">
            <a:off x="961201" y="818113"/>
            <a:ext cx="1905000" cy="477054"/>
          </a:xfrm>
          <a:prstGeom prst="rect">
            <a:avLst/>
          </a:prstGeom>
        </p:spPr>
        <p:txBody>
          <a:bodyPr wrap="square">
            <a:spAutoFit/>
          </a:bodyPr>
          <a:lstStyle/>
          <a:p>
            <a:pPr marL="342900" lvl="0" indent="-342900">
              <a:spcBef>
                <a:spcPct val="20000"/>
              </a:spcBef>
            </a:pPr>
            <a:r>
              <a:rPr lang="en-US" sz="2500" b="1" dirty="0" smtClean="0">
                <a:solidFill>
                  <a:prstClr val="black"/>
                </a:solidFill>
              </a:rPr>
              <a:t>Metabolism</a:t>
            </a:r>
          </a:p>
        </p:txBody>
      </p:sp>
      <p:sp>
        <p:nvSpPr>
          <p:cNvPr id="25" name="Rectangle 24"/>
          <p:cNvSpPr/>
          <p:nvPr/>
        </p:nvSpPr>
        <p:spPr>
          <a:xfrm rot="1139851">
            <a:off x="762000" y="2113746"/>
            <a:ext cx="2075248" cy="477054"/>
          </a:xfrm>
          <a:prstGeom prst="rect">
            <a:avLst/>
          </a:prstGeom>
        </p:spPr>
        <p:txBody>
          <a:bodyPr wrap="none">
            <a:spAutoFit/>
          </a:bodyPr>
          <a:lstStyle/>
          <a:p>
            <a:pPr marL="342900" lvl="0" indent="-342900">
              <a:spcBef>
                <a:spcPct val="20000"/>
              </a:spcBef>
            </a:pPr>
            <a:r>
              <a:rPr lang="en-US" sz="2500" b="1" dirty="0" smtClean="0">
                <a:solidFill>
                  <a:prstClr val="black"/>
                </a:solidFill>
              </a:rPr>
              <a:t>Met </a:t>
            </a:r>
            <a:r>
              <a:rPr lang="en-US" sz="2500" b="1" dirty="0" err="1" smtClean="0">
                <a:solidFill>
                  <a:prstClr val="black"/>
                </a:solidFill>
              </a:rPr>
              <a:t>Saturable</a:t>
            </a:r>
            <a:endParaRPr lang="en-US" sz="2500" b="1" dirty="0" smtClean="0">
              <a:solidFill>
                <a:prstClr val="black"/>
              </a:solidFill>
            </a:endParaRPr>
          </a:p>
        </p:txBody>
      </p:sp>
      <p:sp>
        <p:nvSpPr>
          <p:cNvPr id="26" name="Rectangle 25"/>
          <p:cNvSpPr/>
          <p:nvPr/>
        </p:nvSpPr>
        <p:spPr>
          <a:xfrm>
            <a:off x="533400" y="1371600"/>
            <a:ext cx="378630" cy="461665"/>
          </a:xfrm>
          <a:prstGeom prst="rect">
            <a:avLst/>
          </a:prstGeom>
        </p:spPr>
        <p:txBody>
          <a:bodyPr wrap="none">
            <a:spAutoFit/>
          </a:bodyPr>
          <a:lstStyle/>
          <a:p>
            <a:r>
              <a:rPr lang="en-US" sz="2400" b="1" dirty="0" smtClean="0"/>
              <a:t>D</a:t>
            </a:r>
            <a:endParaRPr lang="en-US" sz="2400" b="1" dirty="0"/>
          </a:p>
        </p:txBody>
      </p:sp>
      <p:sp>
        <p:nvSpPr>
          <p:cNvPr id="27" name="Rectangle 26"/>
          <p:cNvSpPr/>
          <p:nvPr/>
        </p:nvSpPr>
        <p:spPr>
          <a:xfrm>
            <a:off x="3048000" y="762000"/>
            <a:ext cx="375424" cy="507831"/>
          </a:xfrm>
          <a:prstGeom prst="rect">
            <a:avLst/>
          </a:prstGeom>
        </p:spPr>
        <p:txBody>
          <a:bodyPr wrap="none">
            <a:spAutoFit/>
          </a:bodyPr>
          <a:lstStyle/>
          <a:p>
            <a:r>
              <a:rPr lang="en-US" sz="2700" b="1" dirty="0" smtClean="0">
                <a:solidFill>
                  <a:prstClr val="black"/>
                </a:solidFill>
              </a:rPr>
              <a:t>X</a:t>
            </a:r>
            <a:endParaRPr lang="en-US" b="1" dirty="0"/>
          </a:p>
        </p:txBody>
      </p:sp>
      <p:sp>
        <p:nvSpPr>
          <p:cNvPr id="28" name="Rectangle 27"/>
          <p:cNvSpPr/>
          <p:nvPr/>
        </p:nvSpPr>
        <p:spPr>
          <a:xfrm flipH="1">
            <a:off x="3048000" y="2133600"/>
            <a:ext cx="228600" cy="523220"/>
          </a:xfrm>
          <a:prstGeom prst="rect">
            <a:avLst/>
          </a:prstGeom>
        </p:spPr>
        <p:txBody>
          <a:bodyPr wrap="square">
            <a:spAutoFit/>
          </a:bodyPr>
          <a:lstStyle/>
          <a:p>
            <a:r>
              <a:rPr lang="en-US" sz="2800" b="1" dirty="0" smtClean="0"/>
              <a:t>Y</a:t>
            </a:r>
            <a:endParaRPr lang="en-US" sz="2800" b="1" dirty="0"/>
          </a:p>
        </p:txBody>
      </p:sp>
      <p:sp>
        <p:nvSpPr>
          <p:cNvPr id="31" name="Rectangle 30"/>
          <p:cNvSpPr/>
          <p:nvPr/>
        </p:nvSpPr>
        <p:spPr>
          <a:xfrm>
            <a:off x="3733800" y="1600200"/>
            <a:ext cx="2048959" cy="523220"/>
          </a:xfrm>
          <a:prstGeom prst="rect">
            <a:avLst/>
          </a:prstGeom>
        </p:spPr>
        <p:txBody>
          <a:bodyPr wrap="none">
            <a:spAutoFit/>
          </a:bodyPr>
          <a:lstStyle/>
          <a:p>
            <a:r>
              <a:rPr lang="en-US" sz="2800" b="1" dirty="0" err="1" smtClean="0"/>
              <a:t>Salicylamide</a:t>
            </a:r>
            <a:endParaRPr lang="en-US" sz="2800" b="1" dirty="0"/>
          </a:p>
        </p:txBody>
      </p:sp>
      <p:sp>
        <p:nvSpPr>
          <p:cNvPr id="33" name="Rectangle 32"/>
          <p:cNvSpPr/>
          <p:nvPr/>
        </p:nvSpPr>
        <p:spPr>
          <a:xfrm>
            <a:off x="7391400" y="990600"/>
            <a:ext cx="1287532" cy="400110"/>
          </a:xfrm>
          <a:prstGeom prst="rect">
            <a:avLst/>
          </a:prstGeom>
        </p:spPr>
        <p:txBody>
          <a:bodyPr wrap="none">
            <a:spAutoFit/>
          </a:bodyPr>
          <a:lstStyle/>
          <a:p>
            <a:r>
              <a:rPr lang="en-US" sz="2000" b="1" dirty="0" smtClean="0">
                <a:latin typeface="Times New Roman"/>
                <a:ea typeface="Times New Roman"/>
              </a:rPr>
              <a:t>S0</a:t>
            </a:r>
            <a:r>
              <a:rPr lang="en-US" sz="2000" b="1" baseline="-25000" dirty="0" smtClean="0">
                <a:latin typeface="Times New Roman"/>
                <a:ea typeface="Times New Roman"/>
              </a:rPr>
              <a:t>4</a:t>
            </a:r>
            <a:r>
              <a:rPr lang="en-US" sz="2000" b="1" dirty="0" smtClean="0">
                <a:latin typeface="Times New Roman"/>
                <a:ea typeface="Times New Roman"/>
              </a:rPr>
              <a:t> (70%)</a:t>
            </a:r>
            <a:endParaRPr lang="en-US" sz="2000" b="1" dirty="0"/>
          </a:p>
        </p:txBody>
      </p:sp>
      <p:sp>
        <p:nvSpPr>
          <p:cNvPr id="34" name="Rectangle 33"/>
          <p:cNvSpPr/>
          <p:nvPr/>
        </p:nvSpPr>
        <p:spPr>
          <a:xfrm>
            <a:off x="6781800" y="2133600"/>
            <a:ext cx="2014526" cy="369332"/>
          </a:xfrm>
          <a:prstGeom prst="rect">
            <a:avLst/>
          </a:prstGeom>
        </p:spPr>
        <p:txBody>
          <a:bodyPr wrap="none">
            <a:spAutoFit/>
          </a:bodyPr>
          <a:lstStyle/>
          <a:p>
            <a:r>
              <a:rPr lang="en-US" b="1" dirty="0" err="1" smtClean="0"/>
              <a:t>Glucoromide</a:t>
            </a:r>
            <a:r>
              <a:rPr lang="en-US" b="1" dirty="0" smtClean="0"/>
              <a:t> (30%)</a:t>
            </a:r>
            <a:endParaRPr lang="en-US" b="1" dirty="0"/>
          </a:p>
        </p:txBody>
      </p:sp>
      <p:sp>
        <p:nvSpPr>
          <p:cNvPr id="35" name="Rectangle 34"/>
          <p:cNvSpPr/>
          <p:nvPr/>
        </p:nvSpPr>
        <p:spPr>
          <a:xfrm>
            <a:off x="5943600" y="5791200"/>
            <a:ext cx="2014526" cy="369332"/>
          </a:xfrm>
          <a:prstGeom prst="rect">
            <a:avLst/>
          </a:prstGeom>
        </p:spPr>
        <p:txBody>
          <a:bodyPr wrap="none">
            <a:spAutoFit/>
          </a:bodyPr>
          <a:lstStyle/>
          <a:p>
            <a:r>
              <a:rPr lang="en-US" b="1" dirty="0" err="1" smtClean="0"/>
              <a:t>Glucoromide</a:t>
            </a:r>
            <a:r>
              <a:rPr lang="en-US" b="1" dirty="0" smtClean="0"/>
              <a:t> (70%)</a:t>
            </a:r>
            <a:endParaRPr lang="en-US" b="1" dirty="0"/>
          </a:p>
        </p:txBody>
      </p:sp>
      <p:sp>
        <p:nvSpPr>
          <p:cNvPr id="36" name="Rectangle 35"/>
          <p:cNvSpPr/>
          <p:nvPr/>
        </p:nvSpPr>
        <p:spPr>
          <a:xfrm>
            <a:off x="5936926" y="4507468"/>
            <a:ext cx="1149674" cy="369332"/>
          </a:xfrm>
          <a:prstGeom prst="rect">
            <a:avLst/>
          </a:prstGeom>
        </p:spPr>
        <p:txBody>
          <a:bodyPr wrap="none">
            <a:spAutoFit/>
          </a:bodyPr>
          <a:lstStyle/>
          <a:p>
            <a:r>
              <a:rPr lang="en-US" b="1" dirty="0" smtClean="0"/>
              <a:t>S0­</a:t>
            </a:r>
            <a:r>
              <a:rPr lang="en-US" b="1" baseline="-25000" dirty="0" smtClean="0"/>
              <a:t>4</a:t>
            </a:r>
            <a:r>
              <a:rPr lang="en-US" b="1" dirty="0" smtClean="0"/>
              <a:t> (30%)</a:t>
            </a:r>
            <a:endParaRPr lang="en-US" b="1" dirty="0"/>
          </a:p>
        </p:txBody>
      </p:sp>
      <p:sp>
        <p:nvSpPr>
          <p:cNvPr id="37" name="Rectangle 36"/>
          <p:cNvSpPr/>
          <p:nvPr/>
        </p:nvSpPr>
        <p:spPr>
          <a:xfrm>
            <a:off x="1143000" y="5105400"/>
            <a:ext cx="3004990" cy="369332"/>
          </a:xfrm>
          <a:prstGeom prst="rect">
            <a:avLst/>
          </a:prstGeom>
        </p:spPr>
        <p:txBody>
          <a:bodyPr wrap="none">
            <a:spAutoFit/>
          </a:bodyPr>
          <a:lstStyle/>
          <a:p>
            <a:r>
              <a:rPr lang="en-US" b="1" dirty="0" smtClean="0"/>
              <a:t>Increase Dose of </a:t>
            </a:r>
            <a:r>
              <a:rPr lang="en-US" b="1" dirty="0" err="1" smtClean="0"/>
              <a:t>Salicylamide</a:t>
            </a:r>
            <a:endParaRPr lang="en-US"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The saturation of capacity-limited processes may be affected by other drugs that require the same enzyme or carrier mediated system</a:t>
            </a:r>
          </a:p>
          <a:p>
            <a:pPr lvl="0"/>
            <a:r>
              <a:rPr lang="en-US" dirty="0"/>
              <a:t>When a dosage is increased, the concentration of the drug increases as a substitute with a </a:t>
            </a:r>
            <a:r>
              <a:rPr lang="en-US" dirty="0" err="1"/>
              <a:t>sulphate</a:t>
            </a:r>
            <a:r>
              <a:rPr lang="en-US" dirty="0"/>
              <a:t> group and this may lead to </a:t>
            </a:r>
            <a:r>
              <a:rPr lang="en-US" dirty="0" smtClean="0"/>
              <a:t>poisoning</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Therapeutic Drug Level Monitoring</a:t>
            </a:r>
            <a:endParaRPr lang="en-US" dirty="0"/>
          </a:p>
        </p:txBody>
      </p:sp>
      <p:sp>
        <p:nvSpPr>
          <p:cNvPr id="3" name="Content Placeholder 2"/>
          <p:cNvSpPr>
            <a:spLocks noGrp="1"/>
          </p:cNvSpPr>
          <p:nvPr>
            <p:ph idx="1"/>
          </p:nvPr>
        </p:nvSpPr>
        <p:spPr/>
        <p:txBody>
          <a:bodyPr>
            <a:normAutofit fontScale="77500" lnSpcReduction="20000"/>
          </a:bodyPr>
          <a:lstStyle/>
          <a:p>
            <a:pPr lvl="0">
              <a:lnSpc>
                <a:spcPct val="150000"/>
              </a:lnSpc>
              <a:spcBef>
                <a:spcPts val="0"/>
              </a:spcBef>
              <a:buFont typeface="Symbol"/>
              <a:buChar char=""/>
              <a:tabLst>
                <a:tab pos="457200" algn="l"/>
              </a:tabLst>
            </a:pPr>
            <a:r>
              <a:rPr lang="en-US" dirty="0" smtClean="0">
                <a:latin typeface="Times New Roman"/>
                <a:ea typeface="Times New Roman"/>
              </a:rPr>
              <a:t>Doses appropriate for one patient may not be so for another </a:t>
            </a:r>
          </a:p>
          <a:p>
            <a:pPr lvl="0">
              <a:lnSpc>
                <a:spcPct val="150000"/>
              </a:lnSpc>
              <a:spcBef>
                <a:spcPts val="0"/>
              </a:spcBef>
              <a:buFont typeface="Symbol"/>
              <a:buChar char=""/>
              <a:tabLst>
                <a:tab pos="457200" algn="l"/>
              </a:tabLst>
            </a:pPr>
            <a:r>
              <a:rPr lang="en-US" dirty="0" smtClean="0">
                <a:latin typeface="Times New Roman"/>
                <a:ea typeface="Times New Roman"/>
              </a:rPr>
              <a:t>Clinical assessment is the best way to knowing what the patient requires e.g.</a:t>
            </a:r>
          </a:p>
          <a:p>
            <a:pPr lvl="1">
              <a:lnSpc>
                <a:spcPct val="150000"/>
              </a:lnSpc>
              <a:spcBef>
                <a:spcPts val="0"/>
              </a:spcBef>
              <a:buFont typeface="Wingdings"/>
              <a:buChar char=""/>
              <a:tabLst>
                <a:tab pos="685800" algn="l"/>
              </a:tabLst>
            </a:pPr>
            <a:r>
              <a:rPr lang="en-US" dirty="0" smtClean="0">
                <a:latin typeface="Times New Roman"/>
                <a:ea typeface="Times New Roman"/>
              </a:rPr>
              <a:t>For analgesics: Ask the patient if he or she is feeling pain</a:t>
            </a:r>
          </a:p>
          <a:p>
            <a:pPr lvl="1">
              <a:lnSpc>
                <a:spcPct val="150000"/>
              </a:lnSpc>
              <a:spcBef>
                <a:spcPts val="0"/>
              </a:spcBef>
              <a:buFont typeface="Wingdings"/>
              <a:buChar char=""/>
              <a:tabLst>
                <a:tab pos="685800" algn="l"/>
              </a:tabLst>
            </a:pPr>
            <a:r>
              <a:rPr lang="en-US" dirty="0" err="1" smtClean="0">
                <a:latin typeface="Times New Roman"/>
                <a:ea typeface="Times New Roman"/>
              </a:rPr>
              <a:t>Hypertensiveness</a:t>
            </a:r>
            <a:r>
              <a:rPr lang="en-US" dirty="0" smtClean="0">
                <a:latin typeface="Times New Roman"/>
                <a:ea typeface="Times New Roman"/>
              </a:rPr>
              <a:t>: Take Bp and adjust dose</a:t>
            </a:r>
          </a:p>
          <a:p>
            <a:pPr lvl="1">
              <a:lnSpc>
                <a:spcPct val="150000"/>
              </a:lnSpc>
              <a:spcBef>
                <a:spcPts val="0"/>
              </a:spcBef>
              <a:buFont typeface="Wingdings"/>
              <a:buChar char=""/>
              <a:tabLst>
                <a:tab pos="685800" algn="l"/>
              </a:tabLst>
            </a:pPr>
            <a:r>
              <a:rPr lang="en-US" dirty="0" smtClean="0">
                <a:latin typeface="Times New Roman"/>
                <a:ea typeface="Times New Roman"/>
              </a:rPr>
              <a:t>Diuretics: Check the weight</a:t>
            </a:r>
          </a:p>
          <a:p>
            <a:pPr lvl="1">
              <a:lnSpc>
                <a:spcPct val="150000"/>
              </a:lnSpc>
              <a:spcBef>
                <a:spcPts val="0"/>
              </a:spcBef>
              <a:buFont typeface="Wingdings"/>
              <a:buChar char=""/>
              <a:tabLst>
                <a:tab pos="685800" algn="l"/>
              </a:tabLst>
            </a:pPr>
            <a:r>
              <a:rPr lang="en-US" dirty="0" smtClean="0">
                <a:latin typeface="Times New Roman"/>
                <a:ea typeface="Times New Roman"/>
              </a:rPr>
              <a:t>Hypnotics: Ask if the patient slept well</a:t>
            </a:r>
          </a:p>
          <a:p>
            <a:pPr lvl="1">
              <a:lnSpc>
                <a:spcPct val="150000"/>
              </a:lnSpc>
              <a:spcBef>
                <a:spcPts val="0"/>
              </a:spcBef>
              <a:buFont typeface="Wingdings"/>
              <a:buChar char=""/>
              <a:tabLst>
                <a:tab pos="685800" algn="l"/>
              </a:tabLst>
            </a:pPr>
            <a:r>
              <a:rPr lang="en-US" dirty="0" smtClean="0">
                <a:latin typeface="Times New Roman"/>
                <a:ea typeface="Times New Roman"/>
              </a:rPr>
              <a:t>Insulin: Take blood glucose levels</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172200"/>
          </a:xfrm>
        </p:spPr>
        <p:txBody>
          <a:bodyPr>
            <a:normAutofit fontScale="85000" lnSpcReduction="20000"/>
          </a:bodyPr>
          <a:lstStyle/>
          <a:p>
            <a:pPr lvl="0"/>
            <a:r>
              <a:rPr lang="en-US" dirty="0"/>
              <a:t>With clinical assessment (wide) variable amounts of doses are administered.</a:t>
            </a:r>
          </a:p>
          <a:p>
            <a:pPr lvl="0"/>
            <a:r>
              <a:rPr lang="en-US" dirty="0"/>
              <a:t>With drugs such as </a:t>
            </a:r>
            <a:r>
              <a:rPr lang="en-US" dirty="0" err="1"/>
              <a:t>phenytoin</a:t>
            </a:r>
            <a:r>
              <a:rPr lang="en-US" dirty="0"/>
              <a:t> where there is no simple clinical assessment, it is difficult to adjust the dose for a particular patient therefore drug monitoring is essential </a:t>
            </a:r>
          </a:p>
          <a:p>
            <a:pPr lvl="0"/>
            <a:r>
              <a:rPr lang="en-US" dirty="0"/>
              <a:t>A study showed that when patients were given same dose of </a:t>
            </a:r>
            <a:r>
              <a:rPr lang="en-US" dirty="0" err="1"/>
              <a:t>phytoin</a:t>
            </a:r>
            <a:r>
              <a:rPr lang="en-US" dirty="0"/>
              <a:t>, the blood levels of patients were very variable. Therapeutic range is important in analyzing the right dosage because different people will need different concentrations of the same drug to reach a therapeutic level</a:t>
            </a:r>
          </a:p>
          <a:p>
            <a:pPr lvl="0"/>
            <a:r>
              <a:rPr lang="en-US" dirty="0" err="1"/>
              <a:t>Phenytoin</a:t>
            </a:r>
            <a:r>
              <a:rPr lang="en-US" dirty="0"/>
              <a:t> is an anti-epileptic drug that does not need clinical assessment to know whether the drug is working because waiting for the </a:t>
            </a:r>
            <a:r>
              <a:rPr lang="en-US" dirty="0" err="1"/>
              <a:t>fitz</a:t>
            </a:r>
            <a:r>
              <a:rPr lang="en-US" dirty="0"/>
              <a:t> to occur may result to more damage than assessing in other ways; Epilepsy is thus a stigma to many families but is manageable and the drugs are free in Kenya</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Drug level monitoring should not be used without considering;</a:t>
            </a:r>
          </a:p>
          <a:p>
            <a:pPr lvl="1">
              <a:buFont typeface="Wingdings" pitchFamily="2" charset="2"/>
              <a:buChar char="v"/>
            </a:pPr>
            <a:r>
              <a:rPr lang="en-US" dirty="0"/>
              <a:t>It is intensive; taking blood from patients, analysis, instruments etc and is thus expensive</a:t>
            </a:r>
          </a:p>
          <a:p>
            <a:pPr lvl="1">
              <a:buFont typeface="Wingdings" pitchFamily="2" charset="2"/>
              <a:buChar char="v"/>
            </a:pPr>
            <a:r>
              <a:rPr lang="en-US" dirty="0"/>
              <a:t>Results may be ambiguous </a:t>
            </a:r>
          </a:p>
          <a:p>
            <a:pPr lvl="1">
              <a:buFont typeface="Wingdings" pitchFamily="2" charset="2"/>
              <a:buChar char="v"/>
            </a:pPr>
            <a:r>
              <a:rPr lang="en-US" dirty="0"/>
              <a:t>Patients do not like it (being injected all the time</a:t>
            </a:r>
            <a:r>
              <a:rPr lang="en-US" dirty="0" smtClean="0"/>
              <a:t>)</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914400"/>
          </a:xfrm>
        </p:spPr>
        <p:txBody>
          <a:bodyPr>
            <a:normAutofit/>
          </a:bodyPr>
          <a:lstStyle/>
          <a:p>
            <a:r>
              <a:rPr lang="en-US" b="1" dirty="0" smtClean="0"/>
              <a:t>Criteria before initiation</a:t>
            </a:r>
            <a:endParaRPr lang="en-US" dirty="0"/>
          </a:p>
        </p:txBody>
      </p:sp>
      <p:sp>
        <p:nvSpPr>
          <p:cNvPr id="3" name="Content Placeholder 2"/>
          <p:cNvSpPr>
            <a:spLocks noGrp="1"/>
          </p:cNvSpPr>
          <p:nvPr>
            <p:ph idx="1"/>
          </p:nvPr>
        </p:nvSpPr>
        <p:spPr>
          <a:xfrm>
            <a:off x="381000" y="1066800"/>
            <a:ext cx="8382000" cy="5486400"/>
          </a:xfrm>
        </p:spPr>
        <p:txBody>
          <a:bodyPr>
            <a:normAutofit fontScale="70000" lnSpcReduction="20000"/>
          </a:bodyPr>
          <a:lstStyle/>
          <a:p>
            <a:r>
              <a:rPr lang="en-US" dirty="0" smtClean="0"/>
              <a:t>Do </a:t>
            </a:r>
            <a:r>
              <a:rPr lang="en-US" dirty="0"/>
              <a:t>not monitor drug level if there is clinical assessment </a:t>
            </a:r>
          </a:p>
          <a:p>
            <a:pPr lvl="0"/>
            <a:r>
              <a:rPr lang="en-US" dirty="0"/>
              <a:t>Start monitoring when there is sensitive assay procedure available </a:t>
            </a:r>
          </a:p>
          <a:p>
            <a:pPr lvl="0"/>
            <a:r>
              <a:rPr lang="en-US" dirty="0"/>
              <a:t>There should be a relationship between plasma drug level and clinical effect</a:t>
            </a:r>
          </a:p>
          <a:p>
            <a:pPr lvl="0"/>
            <a:r>
              <a:rPr lang="en-US" dirty="0"/>
              <a:t>Only done for drugs with low therapeutic index. If it is wide, i.e. the index, you may end up poisoning the patient therefore need to monitor</a:t>
            </a:r>
          </a:p>
          <a:p>
            <a:pPr lvl="0"/>
            <a:r>
              <a:rPr lang="en-US" dirty="0"/>
              <a:t>Only for drugs where a wide range of plasma drug levels can occur in different patients after the same dose</a:t>
            </a:r>
          </a:p>
          <a:p>
            <a:pPr lvl="0"/>
            <a:r>
              <a:rPr lang="en-US" dirty="0"/>
              <a:t>To confirm the adequacy of treatment </a:t>
            </a:r>
          </a:p>
          <a:p>
            <a:pPr lvl="0"/>
            <a:r>
              <a:rPr lang="en-US" dirty="0"/>
              <a:t>When the patient exhibits toxicity on a normal dose regimen or the usual dose does not give expected results</a:t>
            </a:r>
          </a:p>
          <a:p>
            <a:pPr lvl="0"/>
            <a:r>
              <a:rPr lang="en-US" dirty="0"/>
              <a:t>To establish a baseline value after a patient exhibits a satisfactory response to drug therapy. When adjusting dosage regimen or changing dose formulations </a:t>
            </a:r>
          </a:p>
          <a:p>
            <a:pPr lvl="0"/>
            <a:r>
              <a:rPr lang="en-US" dirty="0"/>
              <a:t>When the patients condition is refractory to a dosage regimen</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Special Circumstances for Plasma Drug Level Monitoring</a:t>
            </a:r>
            <a:endParaRPr lang="en-US" dirty="0"/>
          </a:p>
        </p:txBody>
      </p:sp>
      <p:sp>
        <p:nvSpPr>
          <p:cNvPr id="3" name="Content Placeholder 2"/>
          <p:cNvSpPr>
            <a:spLocks noGrp="1"/>
          </p:cNvSpPr>
          <p:nvPr>
            <p:ph idx="1"/>
          </p:nvPr>
        </p:nvSpPr>
        <p:spPr/>
        <p:txBody>
          <a:bodyPr>
            <a:normAutofit fontScale="92500" lnSpcReduction="20000"/>
          </a:bodyPr>
          <a:lstStyle/>
          <a:p>
            <a:pPr marL="514350" lvl="0" indent="-514350">
              <a:buFont typeface="+mj-lt"/>
              <a:buAutoNum type="arabicPeriod"/>
            </a:pPr>
            <a:r>
              <a:rPr lang="en-US" dirty="0" smtClean="0"/>
              <a:t>The </a:t>
            </a:r>
            <a:r>
              <a:rPr lang="en-US" dirty="0"/>
              <a:t>patient is receiving more than one drug and there might be interactions</a:t>
            </a:r>
          </a:p>
          <a:p>
            <a:pPr marL="514350" lvl="0" indent="-514350">
              <a:buFont typeface="+mj-lt"/>
              <a:buAutoNum type="arabicPeriod"/>
            </a:pPr>
            <a:r>
              <a:rPr lang="en-US" dirty="0"/>
              <a:t>When patient has concomitant disease that may alter drug disposition/physiological factors are present which may affect drug </a:t>
            </a:r>
            <a:r>
              <a:rPr lang="en-US" dirty="0" err="1"/>
              <a:t>p’kinetics</a:t>
            </a:r>
            <a:r>
              <a:rPr lang="en-US" dirty="0"/>
              <a:t> e.g. liver, heart or kidney disease (changes in BF or RF)</a:t>
            </a:r>
          </a:p>
          <a:p>
            <a:pPr marL="514350" lvl="0" indent="-514350">
              <a:buFont typeface="+mj-lt"/>
              <a:buAutoNum type="arabicPeriod"/>
            </a:pPr>
            <a:r>
              <a:rPr lang="en-US" dirty="0"/>
              <a:t>When non compliance is suspected </a:t>
            </a:r>
          </a:p>
          <a:p>
            <a:pPr marL="514350" lvl="0" indent="-514350">
              <a:buFont typeface="+mj-lt"/>
              <a:buAutoNum type="arabicPeriod"/>
            </a:pPr>
            <a:r>
              <a:rPr lang="en-US" dirty="0"/>
              <a:t>If the physician is not going to take notice of the trouble taken by the pharmacist, then he should not monitor </a:t>
            </a:r>
            <a:r>
              <a:rPr lang="en-US" dirty="0" smtClean="0"/>
              <a:t>it</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Drugs which require plasma drug level monitoring </a:t>
            </a:r>
            <a:endParaRPr lang="en-US" dirty="0"/>
          </a:p>
        </p:txBody>
      </p:sp>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eriod"/>
            </a:pPr>
            <a:r>
              <a:rPr lang="en-US" dirty="0" err="1" smtClean="0"/>
              <a:t>Digoxin</a:t>
            </a:r>
            <a:r>
              <a:rPr lang="en-US" dirty="0" smtClean="0"/>
              <a:t>/</a:t>
            </a:r>
            <a:r>
              <a:rPr lang="en-US" dirty="0" err="1" smtClean="0"/>
              <a:t>digitoxin</a:t>
            </a:r>
            <a:r>
              <a:rPr lang="en-US" dirty="0" smtClean="0"/>
              <a:t> </a:t>
            </a:r>
            <a:endParaRPr lang="en-US" dirty="0"/>
          </a:p>
          <a:p>
            <a:pPr marL="514350" lvl="0" indent="-514350">
              <a:buFont typeface="+mj-lt"/>
              <a:buAutoNum type="arabicPeriod"/>
            </a:pPr>
            <a:r>
              <a:rPr lang="en-US" dirty="0" err="1"/>
              <a:t>Artiarrhythmics</a:t>
            </a:r>
            <a:r>
              <a:rPr lang="en-US" dirty="0"/>
              <a:t> – </a:t>
            </a:r>
            <a:r>
              <a:rPr lang="en-US" dirty="0" err="1"/>
              <a:t>procainamide</a:t>
            </a:r>
            <a:r>
              <a:rPr lang="en-US" dirty="0"/>
              <a:t>, </a:t>
            </a:r>
            <a:r>
              <a:rPr lang="en-US" dirty="0" err="1"/>
              <a:t>lignocaine</a:t>
            </a:r>
            <a:r>
              <a:rPr lang="en-US" dirty="0"/>
              <a:t>, </a:t>
            </a:r>
            <a:r>
              <a:rPr lang="en-US" dirty="0" err="1"/>
              <a:t>quinidine</a:t>
            </a:r>
            <a:endParaRPr lang="en-US" dirty="0"/>
          </a:p>
          <a:p>
            <a:pPr marL="514350" lvl="0" indent="-514350">
              <a:buFont typeface="+mj-lt"/>
              <a:buAutoNum type="arabicPeriod"/>
            </a:pPr>
            <a:r>
              <a:rPr lang="en-US" dirty="0" err="1"/>
              <a:t>Antiepileptics</a:t>
            </a:r>
            <a:r>
              <a:rPr lang="en-US" dirty="0"/>
              <a:t> – </a:t>
            </a:r>
            <a:r>
              <a:rPr lang="en-US" dirty="0" err="1"/>
              <a:t>phenytoin</a:t>
            </a:r>
            <a:r>
              <a:rPr lang="en-US" dirty="0"/>
              <a:t>, </a:t>
            </a:r>
            <a:r>
              <a:rPr lang="en-US" dirty="0" err="1"/>
              <a:t>carbamazepine</a:t>
            </a:r>
            <a:r>
              <a:rPr lang="en-US" dirty="0"/>
              <a:t>, </a:t>
            </a:r>
            <a:r>
              <a:rPr lang="en-US" dirty="0" err="1"/>
              <a:t>primidone</a:t>
            </a:r>
            <a:r>
              <a:rPr lang="en-US" dirty="0"/>
              <a:t>/</a:t>
            </a:r>
            <a:r>
              <a:rPr lang="en-US" dirty="0" err="1"/>
              <a:t>phenobarbitone</a:t>
            </a:r>
            <a:endParaRPr lang="en-US" dirty="0"/>
          </a:p>
          <a:p>
            <a:pPr marL="514350" lvl="0" indent="-514350">
              <a:buFont typeface="+mj-lt"/>
              <a:buAutoNum type="arabicPeriod"/>
            </a:pPr>
            <a:r>
              <a:rPr lang="en-US" dirty="0" err="1"/>
              <a:t>Theophylline</a:t>
            </a:r>
            <a:r>
              <a:rPr lang="en-US" dirty="0"/>
              <a:t> </a:t>
            </a:r>
          </a:p>
          <a:p>
            <a:pPr marL="514350" lvl="0" indent="-514350">
              <a:buFont typeface="+mj-lt"/>
              <a:buAutoNum type="arabicPeriod"/>
            </a:pPr>
            <a:r>
              <a:rPr lang="en-US" dirty="0"/>
              <a:t>Lithium salts</a:t>
            </a:r>
          </a:p>
          <a:p>
            <a:pPr marL="514350" lvl="0" indent="-514350">
              <a:buFont typeface="+mj-lt"/>
              <a:buAutoNum type="arabicPeriod"/>
            </a:pPr>
            <a:r>
              <a:rPr lang="en-US" dirty="0" err="1"/>
              <a:t>Cytotoxics</a:t>
            </a:r>
            <a:r>
              <a:rPr lang="en-US" dirty="0"/>
              <a:t> – </a:t>
            </a:r>
            <a:r>
              <a:rPr lang="en-US" dirty="0" err="1"/>
              <a:t>methotrexate</a:t>
            </a:r>
            <a:r>
              <a:rPr lang="en-US" dirty="0"/>
              <a:t>, </a:t>
            </a:r>
            <a:r>
              <a:rPr lang="en-US" dirty="0" err="1"/>
              <a:t>cisplatin</a:t>
            </a:r>
            <a:r>
              <a:rPr lang="en-US" dirty="0"/>
              <a:t>, 5FU</a:t>
            </a:r>
          </a:p>
          <a:p>
            <a:pPr marL="514350" lvl="0" indent="-514350">
              <a:buFont typeface="+mj-lt"/>
              <a:buAutoNum type="arabicPeriod"/>
            </a:pPr>
            <a:r>
              <a:rPr lang="en-US" dirty="0"/>
              <a:t>Some antibiotics – </a:t>
            </a:r>
            <a:r>
              <a:rPr lang="en-US" dirty="0" err="1"/>
              <a:t>aminoglycosides</a:t>
            </a:r>
            <a:r>
              <a:rPr lang="en-US" dirty="0"/>
              <a:t>, </a:t>
            </a:r>
            <a:r>
              <a:rPr lang="en-US" dirty="0" err="1"/>
              <a:t>gentamycin</a:t>
            </a:r>
            <a:r>
              <a:rPr lang="en-US" dirty="0"/>
              <a:t>/</a:t>
            </a:r>
            <a:r>
              <a:rPr lang="en-US" dirty="0" err="1"/>
              <a:t>amikacin</a:t>
            </a:r>
            <a:r>
              <a:rPr lang="en-US" dirty="0"/>
              <a:t>, </a:t>
            </a:r>
            <a:r>
              <a:rPr lang="en-US" dirty="0" err="1"/>
              <a:t>chloramphenical</a:t>
            </a:r>
            <a:endParaRPr lang="en-US" dirty="0"/>
          </a:p>
          <a:p>
            <a:pPr marL="514350" lvl="0" indent="-514350">
              <a:buFont typeface="+mj-lt"/>
              <a:buAutoNum type="arabicPeriod"/>
            </a:pPr>
            <a:r>
              <a:rPr lang="en-US" dirty="0"/>
              <a:t>Anti inflammatory drugs – </a:t>
            </a:r>
            <a:r>
              <a:rPr lang="en-US" dirty="0" err="1"/>
              <a:t>salicylates</a:t>
            </a:r>
            <a:r>
              <a:rPr lang="en-US" dirty="0"/>
              <a:t> </a:t>
            </a:r>
          </a:p>
          <a:p>
            <a:endParaRPr lang="en-US" dirty="0" smtClean="0"/>
          </a:p>
          <a:p>
            <a:r>
              <a:rPr lang="en-US" dirty="0" smtClean="0"/>
              <a:t>Therapeutic </a:t>
            </a:r>
            <a:r>
              <a:rPr lang="en-US" dirty="0"/>
              <a:t>drug monitoring relates </a:t>
            </a:r>
            <a:r>
              <a:rPr lang="en-US" dirty="0" err="1"/>
              <a:t>p’kinetic</a:t>
            </a:r>
            <a:r>
              <a:rPr lang="en-US" dirty="0"/>
              <a:t> and </a:t>
            </a:r>
            <a:r>
              <a:rPr lang="en-US" dirty="0" err="1"/>
              <a:t>p’dynamic</a:t>
            </a:r>
            <a:r>
              <a:rPr lang="en-US" dirty="0"/>
              <a:t> to get target concentration or to refine the dosing rate/regimen</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Timing of Sample Collection </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Collection </a:t>
            </a:r>
            <a:r>
              <a:rPr lang="en-US" dirty="0"/>
              <a:t>time should be based on;</a:t>
            </a:r>
          </a:p>
          <a:p>
            <a:pPr marL="971550" lvl="1" indent="-514350">
              <a:buFont typeface="+mj-lt"/>
              <a:buAutoNum type="alphaLcParenR"/>
            </a:pPr>
            <a:r>
              <a:rPr lang="en-US" dirty="0"/>
              <a:t>The </a:t>
            </a:r>
            <a:r>
              <a:rPr lang="en-US" dirty="0" err="1"/>
              <a:t>p’kinetic</a:t>
            </a:r>
            <a:r>
              <a:rPr lang="en-US" dirty="0"/>
              <a:t> properties of the drug, is the dosage form IV, IM injections or oral tablets</a:t>
            </a:r>
          </a:p>
          <a:p>
            <a:pPr marL="971550" lvl="1" indent="-514350">
              <a:buFont typeface="+mj-lt"/>
              <a:buAutoNum type="alphaLcParenR"/>
            </a:pPr>
            <a:r>
              <a:rPr lang="en-US" dirty="0"/>
              <a:t>Dosing protocol and clinical reasons for assaying the sample</a:t>
            </a:r>
          </a:p>
          <a:p>
            <a:pPr marL="971550" lvl="1" indent="-514350">
              <a:buFont typeface="+mj-lt"/>
              <a:buAutoNum type="alphaLcParenR"/>
            </a:pPr>
            <a:r>
              <a:rPr lang="en-US" dirty="0"/>
              <a:t>Concurrently administered drugs</a:t>
            </a:r>
          </a:p>
          <a:p>
            <a:pPr marL="971550" lvl="1" indent="-514350">
              <a:buFont typeface="+mj-lt"/>
              <a:buAutoNum type="alphaLcParenR"/>
            </a:pPr>
            <a:r>
              <a:rPr lang="en-US" dirty="0"/>
              <a:t>The patients clinical status, age, weight and sex</a:t>
            </a:r>
          </a:p>
          <a:p>
            <a:pPr>
              <a:buNone/>
            </a:pPr>
            <a:endParaRPr lang="en-US" dirty="0"/>
          </a:p>
          <a:p>
            <a:pPr lvl="0"/>
            <a:r>
              <a:rPr lang="en-US" dirty="0"/>
              <a:t>When specimen is being collected during infusion, the sample should be taken from the opposite limb</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 Pharmacokinetics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Concentrations </a:t>
            </a:r>
            <a:r>
              <a:rPr lang="en-US" dirty="0"/>
              <a:t>of drugs and metabolites in blood plasma or plasma are routinely measured as are concentrations in urine and occasionally in other body fluids such as saliva</a:t>
            </a:r>
          </a:p>
          <a:p>
            <a:pPr lvl="0"/>
            <a:r>
              <a:rPr lang="en-US" dirty="0"/>
              <a:t>By applying various mathematical techniques, the </a:t>
            </a:r>
            <a:r>
              <a:rPr lang="en-US" b="1" dirty="0"/>
              <a:t>rate constants </a:t>
            </a:r>
            <a:r>
              <a:rPr lang="en-US" dirty="0"/>
              <a:t>of several processes that a drug undergoes in the body can be determined and once these are known, pharmacokinetics can be used to </a:t>
            </a:r>
            <a:r>
              <a:rPr lang="en-US" b="1" dirty="0"/>
              <a:t>predict</a:t>
            </a:r>
            <a:r>
              <a:rPr lang="en-US" dirty="0"/>
              <a:t> the plasma levels which would be attained on altering the </a:t>
            </a:r>
            <a:r>
              <a:rPr lang="en-US" b="1" dirty="0"/>
              <a:t>dose</a:t>
            </a:r>
            <a:r>
              <a:rPr lang="en-US" dirty="0"/>
              <a:t>, </a:t>
            </a:r>
            <a:r>
              <a:rPr lang="en-US" b="1" dirty="0"/>
              <a:t>dose regime</a:t>
            </a:r>
            <a:r>
              <a:rPr lang="en-US" dirty="0"/>
              <a:t> (e.g. take 2 tablets twice per day, this is referred to as a dose regime) or </a:t>
            </a:r>
            <a:r>
              <a:rPr lang="en-US" b="1" dirty="0"/>
              <a:t>formulation</a:t>
            </a:r>
            <a:r>
              <a:rPr lang="en-US" dirty="0"/>
              <a:t> of the drug</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Various Stages </a:t>
            </a:r>
            <a:endParaRPr lang="en-US" dirty="0"/>
          </a:p>
        </p:txBody>
      </p:sp>
      <p:sp>
        <p:nvSpPr>
          <p:cNvPr id="3" name="Content Placeholder 2"/>
          <p:cNvSpPr>
            <a:spLocks noGrp="1"/>
          </p:cNvSpPr>
          <p:nvPr>
            <p:ph idx="1"/>
          </p:nvPr>
        </p:nvSpPr>
        <p:spPr/>
        <p:txBody>
          <a:bodyPr>
            <a:normAutofit fontScale="92500"/>
          </a:bodyPr>
          <a:lstStyle/>
          <a:p>
            <a:pPr lvl="0"/>
            <a:r>
              <a:rPr lang="en-US" dirty="0" smtClean="0"/>
              <a:t>Choose </a:t>
            </a:r>
            <a:r>
              <a:rPr lang="en-US" dirty="0"/>
              <a:t>target concentration (desired Cp)</a:t>
            </a:r>
          </a:p>
          <a:p>
            <a:pPr lvl="0"/>
            <a:r>
              <a:rPr lang="en-US" dirty="0" err="1"/>
              <a:t>Vd</a:t>
            </a:r>
            <a:r>
              <a:rPr lang="en-US" dirty="0"/>
              <a:t> and CL in normal individuals known</a:t>
            </a:r>
          </a:p>
          <a:p>
            <a:pPr lvl="0"/>
            <a:r>
              <a:rPr lang="en-US" dirty="0"/>
              <a:t>Adjust for weight if drug distributes in fat or lean body mass (KF value obtained from CL </a:t>
            </a:r>
            <a:r>
              <a:rPr lang="en-US" dirty="0" err="1"/>
              <a:t>creatinine</a:t>
            </a:r>
            <a:r>
              <a:rPr lang="en-US" dirty="0"/>
              <a:t>)</a:t>
            </a:r>
          </a:p>
          <a:p>
            <a:pPr lvl="0"/>
            <a:r>
              <a:rPr lang="en-US" dirty="0"/>
              <a:t>LD (Loading Dose) given = </a:t>
            </a:r>
            <a:r>
              <a:rPr lang="en-US" dirty="0" err="1"/>
              <a:t>Vd</a:t>
            </a:r>
            <a:r>
              <a:rPr lang="en-US" dirty="0"/>
              <a:t> x Target Cp</a:t>
            </a:r>
          </a:p>
          <a:p>
            <a:pPr lvl="0"/>
            <a:r>
              <a:rPr lang="en-US" dirty="0"/>
              <a:t>Revise CL based on the measured concentration </a:t>
            </a:r>
          </a:p>
          <a:p>
            <a:pPr lvl="0"/>
            <a:r>
              <a:rPr lang="en-US" dirty="0"/>
              <a:t>Adjust dose depending on Cp achieved </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Notes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Absorption </a:t>
            </a:r>
            <a:r>
              <a:rPr lang="en-US" dirty="0"/>
              <a:t>– Cp after </a:t>
            </a:r>
            <a:r>
              <a:rPr lang="en-US" dirty="0" err="1"/>
              <a:t>absn</a:t>
            </a:r>
            <a:r>
              <a:rPr lang="en-US" dirty="0"/>
              <a:t> depends on amount of drug taken, rate and extent of </a:t>
            </a:r>
            <a:r>
              <a:rPr lang="en-US" dirty="0" err="1"/>
              <a:t>absn</a:t>
            </a:r>
            <a:endParaRPr lang="en-US" dirty="0"/>
          </a:p>
          <a:p>
            <a:pPr lvl="0"/>
            <a:r>
              <a:rPr lang="en-US" dirty="0"/>
              <a:t>Cp – can tell in case of overdose or non-compliance. Varies if disease (abnormality) in the small bowel or first pass metabolism in the GIT</a:t>
            </a:r>
          </a:p>
          <a:p>
            <a:pPr lvl="0"/>
            <a:r>
              <a:rPr lang="en-US" dirty="0"/>
              <a:t>CL – abnormal CL if kidney impairment, liver or heart (malfunction) disease</a:t>
            </a:r>
          </a:p>
          <a:p>
            <a:pPr lvl="1">
              <a:buFont typeface="Wingdings" pitchFamily="2" charset="2"/>
              <a:buChar char="Ø"/>
            </a:pPr>
            <a:r>
              <a:rPr lang="en-US" dirty="0"/>
              <a:t>Kidney impairment hence abnormal clearance of </a:t>
            </a:r>
            <a:r>
              <a:rPr lang="en-US" dirty="0" err="1"/>
              <a:t>creatinine</a:t>
            </a:r>
            <a:r>
              <a:rPr lang="en-US" dirty="0"/>
              <a:t> that tells the extent of kidney damage</a:t>
            </a:r>
          </a:p>
          <a:p>
            <a:pPr lvl="1">
              <a:buFont typeface="Wingdings" pitchFamily="2" charset="2"/>
              <a:buChar char="Ø"/>
            </a:pPr>
            <a:r>
              <a:rPr lang="en-US" dirty="0"/>
              <a:t>Long half life for drugs predominantly cleared by the kidneys will be observed</a:t>
            </a:r>
          </a:p>
          <a:p>
            <a:pPr lvl="1">
              <a:buFont typeface="Wingdings" pitchFamily="2" charset="2"/>
              <a:buChar char="Ø"/>
            </a:pPr>
            <a:r>
              <a:rPr lang="en-US" dirty="0"/>
              <a:t>Hepatic disease reduces clearance of drugs </a:t>
            </a:r>
            <a:r>
              <a:rPr lang="en-US" dirty="0" err="1"/>
              <a:t>biotransformed</a:t>
            </a:r>
            <a:r>
              <a:rPr lang="en-US" dirty="0"/>
              <a:t> in the liver leading to long half life</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58200" cy="6248400"/>
          </a:xfrm>
        </p:spPr>
        <p:txBody>
          <a:bodyPr>
            <a:normAutofit fontScale="85000" lnSpcReduction="20000"/>
          </a:bodyPr>
          <a:lstStyle/>
          <a:p>
            <a:r>
              <a:rPr lang="en-US" dirty="0" smtClean="0"/>
              <a:t>If </a:t>
            </a:r>
            <a:r>
              <a:rPr lang="en-US" dirty="0"/>
              <a:t>intermittent dosing, (D) measured in a sample taken at virtually any time during the dosing interval will provide information that may aid in assessment of drug toxicity</a:t>
            </a:r>
          </a:p>
          <a:p>
            <a:pPr lvl="0"/>
            <a:r>
              <a:rPr lang="en-US" dirty="0"/>
              <a:t>Samples taken before the next planned dose the </a:t>
            </a:r>
            <a:r>
              <a:rPr lang="en-US" dirty="0" err="1"/>
              <a:t>C</a:t>
            </a:r>
            <a:r>
              <a:rPr lang="en-US" baseline="-25000" dirty="0" err="1"/>
              <a:t>min</a:t>
            </a:r>
            <a:r>
              <a:rPr lang="en-US" dirty="0"/>
              <a:t> (Concentration minimum) may also reveal accumulation</a:t>
            </a:r>
          </a:p>
          <a:p>
            <a:pPr lvl="0"/>
            <a:r>
              <a:rPr lang="en-US" dirty="0"/>
              <a:t>Sample should be taken after 4.5 t</a:t>
            </a:r>
            <a:r>
              <a:rPr lang="en-US" baseline="-25000" dirty="0"/>
              <a:t>0.5</a:t>
            </a:r>
            <a:r>
              <a:rPr lang="en-US" dirty="0"/>
              <a:t> when steady state has been reached</a:t>
            </a:r>
          </a:p>
          <a:p>
            <a:pPr lvl="0"/>
            <a:r>
              <a:rPr lang="en-US" dirty="0"/>
              <a:t>For drugs following 1</a:t>
            </a:r>
            <a:r>
              <a:rPr lang="en-US" baseline="30000" dirty="0"/>
              <a:t>st</a:t>
            </a:r>
            <a:r>
              <a:rPr lang="en-US" dirty="0"/>
              <a:t> order kinetics the min (</a:t>
            </a:r>
            <a:r>
              <a:rPr lang="en-US" dirty="0" err="1"/>
              <a:t>C</a:t>
            </a:r>
            <a:r>
              <a:rPr lang="en-US" baseline="-25000" dirty="0" err="1"/>
              <a:t>min</a:t>
            </a:r>
            <a:r>
              <a:rPr lang="en-US" dirty="0"/>
              <a:t>) average (C</a:t>
            </a:r>
            <a:r>
              <a:rPr lang="en-US" baseline="-25000" dirty="0"/>
              <a:t>ave</a:t>
            </a:r>
            <a:r>
              <a:rPr lang="en-US" dirty="0"/>
              <a:t>) and maximum (</a:t>
            </a:r>
            <a:r>
              <a:rPr lang="en-US" dirty="0" err="1"/>
              <a:t>C</a:t>
            </a:r>
            <a:r>
              <a:rPr lang="en-US" baseline="-25000" dirty="0" err="1"/>
              <a:t>max</a:t>
            </a:r>
            <a:r>
              <a:rPr lang="en-US" dirty="0"/>
              <a:t>) concentration are linearly related to dose and dosing rate and the ratio between the measured concentration and the desired concentration can be used to adjust dose</a:t>
            </a:r>
          </a:p>
          <a:p>
            <a:pPr>
              <a:buNone/>
            </a:pPr>
            <a:r>
              <a:rPr lang="en-US" b="1" dirty="0"/>
              <a:t> </a:t>
            </a:r>
            <a:endParaRPr lang="en-US" dirty="0"/>
          </a:p>
          <a:p>
            <a:pPr>
              <a:buNone/>
            </a:pPr>
            <a:r>
              <a:rPr lang="en-US" b="1" dirty="0"/>
              <a:t>NB: </a:t>
            </a:r>
            <a:r>
              <a:rPr lang="en-US" dirty="0"/>
              <a:t>Computer programs available whereby you enter patients factors and get appropriate regimen for that patient</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Interpretation and Value of Results </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If </a:t>
            </a:r>
            <a:r>
              <a:rPr lang="en-US" dirty="0"/>
              <a:t>assay is to be fully utilized, results must be interpreted in light of the complete clinical situation, using information which include;</a:t>
            </a:r>
          </a:p>
          <a:p>
            <a:pPr lvl="1">
              <a:buFont typeface="Wingdings" pitchFamily="2" charset="2"/>
              <a:buChar char="Ø"/>
            </a:pPr>
            <a:r>
              <a:rPr lang="en-US" dirty="0"/>
              <a:t>Patients age, weight and sex</a:t>
            </a:r>
          </a:p>
          <a:p>
            <a:pPr lvl="1">
              <a:buFont typeface="Wingdings" pitchFamily="2" charset="2"/>
              <a:buChar char="Ø"/>
            </a:pPr>
            <a:r>
              <a:rPr lang="en-US" dirty="0"/>
              <a:t>List of all drugs patient is receiving</a:t>
            </a:r>
          </a:p>
          <a:p>
            <a:pPr lvl="1">
              <a:buFont typeface="Wingdings" pitchFamily="2" charset="2"/>
              <a:buChar char="Ø"/>
            </a:pPr>
            <a:r>
              <a:rPr lang="en-US" dirty="0"/>
              <a:t>Dosage regimen and dosage form of each drug</a:t>
            </a:r>
          </a:p>
          <a:p>
            <a:pPr lvl="1">
              <a:buFont typeface="Wingdings" pitchFamily="2" charset="2"/>
              <a:buChar char="Ø"/>
            </a:pPr>
            <a:r>
              <a:rPr lang="en-US" dirty="0"/>
              <a:t>Time of sample collection</a:t>
            </a:r>
          </a:p>
          <a:p>
            <a:pPr lvl="1">
              <a:buFont typeface="Wingdings" pitchFamily="2" charset="2"/>
              <a:buChar char="Ø"/>
            </a:pPr>
            <a:r>
              <a:rPr lang="en-US" dirty="0"/>
              <a:t>Time elapsed since the last administered dose (of drug being measured)</a:t>
            </a:r>
          </a:p>
          <a:p>
            <a:pPr lvl="1">
              <a:buFont typeface="Wingdings" pitchFamily="2" charset="2"/>
              <a:buChar char="Ø"/>
            </a:pPr>
            <a:r>
              <a:rPr lang="en-US" dirty="0"/>
              <a:t>Whether the level represents a steady state concentration </a:t>
            </a:r>
          </a:p>
          <a:p>
            <a:pPr lvl="1">
              <a:buFont typeface="Wingdings" pitchFamily="2" charset="2"/>
              <a:buChar char="Ø"/>
            </a:pPr>
            <a:r>
              <a:rPr lang="en-US" dirty="0"/>
              <a:t>Whether the level represents free or total drug concentration </a:t>
            </a:r>
          </a:p>
          <a:p>
            <a:pPr lvl="1">
              <a:buFont typeface="Wingdings" pitchFamily="2" charset="2"/>
              <a:buChar char="Ø"/>
            </a:pPr>
            <a:r>
              <a:rPr lang="en-US" dirty="0"/>
              <a:t>Clinical status of the patient</a:t>
            </a:r>
          </a:p>
          <a:p>
            <a:pPr lvl="1">
              <a:buFont typeface="Wingdings" pitchFamily="2" charset="2"/>
              <a:buChar char="Ø"/>
            </a:pPr>
            <a:r>
              <a:rPr lang="en-US" dirty="0"/>
              <a:t>What therapeutic information can be derived from the test</a:t>
            </a:r>
          </a:p>
          <a:p>
            <a:pPr lvl="1">
              <a:buFont typeface="Wingdings" pitchFamily="2" charset="2"/>
              <a:buChar char="Ø"/>
            </a:pPr>
            <a:r>
              <a:rPr lang="en-US" dirty="0"/>
              <a:t>What is the specificity of the </a:t>
            </a:r>
            <a:r>
              <a:rPr lang="en-US" dirty="0" smtClean="0"/>
              <a:t>assay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Importance of Pharmacokinetics</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To </a:t>
            </a:r>
            <a:r>
              <a:rPr lang="en-US" dirty="0"/>
              <a:t>the pharmacists during the development, formulation and evaluation of dosage forms, this knowledge is important</a:t>
            </a:r>
          </a:p>
          <a:p>
            <a:pPr lvl="0"/>
            <a:r>
              <a:rPr lang="en-US" dirty="0"/>
              <a:t>To the pharmacologist, it is important when accessing the therapeutic activity of drugs</a:t>
            </a:r>
          </a:p>
          <a:p>
            <a:pPr lvl="0"/>
            <a:r>
              <a:rPr lang="en-US" dirty="0"/>
              <a:t>To the clinician of clinical pharmacist, when selecting the most suitable drug and dose regimen, knowledge of pharmacokinetics is important.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Drugs Concentration </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Concentrations </a:t>
            </a:r>
            <a:r>
              <a:rPr lang="en-US" dirty="0"/>
              <a:t>of drug in the immediate vicinity of the receptor sites can rarely be measured directly but usually equilibrium is established between the concentration and that of the drug circulating in the blood stream.</a:t>
            </a:r>
          </a:p>
          <a:p>
            <a:pPr lvl="0"/>
            <a:r>
              <a:rPr lang="en-US" dirty="0"/>
              <a:t>Once this equilibrium has been reached, measurements of the drug concentration in the plasma give directly a measure of the concentration at the receptor sites and of the pharmacological activity</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447800" y="1905000"/>
          <a:ext cx="65532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Left-Right Arrow 5"/>
          <p:cNvSpPr/>
          <p:nvPr/>
        </p:nvSpPr>
        <p:spPr>
          <a:xfrm>
            <a:off x="2667000" y="609600"/>
            <a:ext cx="3429000" cy="762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447800" y="663714"/>
            <a:ext cx="1371599" cy="646331"/>
          </a:xfrm>
          <a:prstGeom prst="rect">
            <a:avLst/>
          </a:prstGeom>
        </p:spPr>
        <p:txBody>
          <a:bodyPr wrap="square">
            <a:spAutoFit/>
          </a:bodyPr>
          <a:lstStyle/>
          <a:p>
            <a:pPr lvl="0"/>
            <a:r>
              <a:rPr lang="en-US" sz="3600" b="1" dirty="0" smtClean="0"/>
              <a:t>D + R</a:t>
            </a:r>
            <a:endParaRPr lang="en-US" sz="3600" b="1" dirty="0"/>
          </a:p>
        </p:txBody>
      </p:sp>
      <p:sp>
        <p:nvSpPr>
          <p:cNvPr id="8" name="Rectangle 7"/>
          <p:cNvSpPr/>
          <p:nvPr/>
        </p:nvSpPr>
        <p:spPr>
          <a:xfrm>
            <a:off x="6019800" y="649069"/>
            <a:ext cx="3232744" cy="646331"/>
          </a:xfrm>
          <a:prstGeom prst="rect">
            <a:avLst/>
          </a:prstGeom>
        </p:spPr>
        <p:txBody>
          <a:bodyPr wrap="none">
            <a:spAutoFit/>
          </a:bodyPr>
          <a:lstStyle/>
          <a:p>
            <a:r>
              <a:rPr lang="en-US" sz="3600" b="1" dirty="0" smtClean="0"/>
              <a:t>D – R (Complex)</a:t>
            </a:r>
            <a:endParaRPr lang="en-US" sz="36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Pharmacokinetic Investigation </a:t>
            </a:r>
            <a:endParaRPr lang="en-US" dirty="0"/>
          </a:p>
        </p:txBody>
      </p:sp>
      <p:sp>
        <p:nvSpPr>
          <p:cNvPr id="3" name="Content Placeholder 2"/>
          <p:cNvSpPr>
            <a:spLocks noGrp="1"/>
          </p:cNvSpPr>
          <p:nvPr>
            <p:ph idx="1"/>
          </p:nvPr>
        </p:nvSpPr>
        <p:spPr/>
        <p:txBody>
          <a:bodyPr/>
          <a:lstStyle/>
          <a:p>
            <a:r>
              <a:rPr lang="en-US" dirty="0" smtClean="0"/>
              <a:t>It </a:t>
            </a:r>
            <a:r>
              <a:rPr lang="en-US" dirty="0"/>
              <a:t>is done in three stages;</a:t>
            </a:r>
          </a:p>
          <a:p>
            <a:pPr marL="514350" lvl="0" indent="-514350">
              <a:buFont typeface="+mj-lt"/>
              <a:buAutoNum type="arabicPeriod"/>
            </a:pPr>
            <a:r>
              <a:rPr lang="en-US" dirty="0"/>
              <a:t>Gathering experimental data</a:t>
            </a:r>
          </a:p>
          <a:p>
            <a:pPr marL="514350" lvl="0" indent="-514350">
              <a:buFont typeface="+mj-lt"/>
              <a:buAutoNum type="arabicPeriod"/>
            </a:pPr>
            <a:r>
              <a:rPr lang="en-US" dirty="0"/>
              <a:t>Fitting data to model</a:t>
            </a:r>
          </a:p>
          <a:p>
            <a:pPr marL="514350" lvl="0" indent="-514350">
              <a:buFont typeface="+mj-lt"/>
              <a:buAutoNum type="arabicPeriod"/>
            </a:pPr>
            <a:r>
              <a:rPr lang="en-US" dirty="0"/>
              <a:t>Use of model for prediction and evaluation </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737</TotalTime>
  <Words>3690</Words>
  <Application>Microsoft Office PowerPoint</Application>
  <PresentationFormat>On-screen Show (4:3)</PresentationFormat>
  <Paragraphs>322</Paragraphs>
  <Slides>53</Slides>
  <Notes>1</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Office Theme</vt:lpstr>
      <vt:lpstr>PRINCIPLES OF PHARMACOKINETICS  </vt:lpstr>
      <vt:lpstr>Definitions  </vt:lpstr>
      <vt:lpstr>ADME (Absorption, Distribution, Metabolism and Excretion)</vt:lpstr>
      <vt:lpstr>Factors causing variation in drug kinetics</vt:lpstr>
      <vt:lpstr>In Pharmacokinetics </vt:lpstr>
      <vt:lpstr>Importance of Pharmacokinetics</vt:lpstr>
      <vt:lpstr>Drugs Concentration </vt:lpstr>
      <vt:lpstr>Slide 8</vt:lpstr>
      <vt:lpstr>Pharmacokinetic Investigation </vt:lpstr>
      <vt:lpstr>Fitting Data to Model</vt:lpstr>
      <vt:lpstr>One Compartment Open Model</vt:lpstr>
      <vt:lpstr>Slide 12</vt:lpstr>
      <vt:lpstr>Slide 13</vt:lpstr>
      <vt:lpstr>Two Compartment Model</vt:lpstr>
      <vt:lpstr>Slide 15</vt:lpstr>
      <vt:lpstr>Slide 16</vt:lpstr>
      <vt:lpstr>Apparent Volume of Distribution </vt:lpstr>
      <vt:lpstr>Slide 18</vt:lpstr>
      <vt:lpstr>Utility of Volume of Distribution </vt:lpstr>
      <vt:lpstr>Elimination Half Life (T1/2) </vt:lpstr>
      <vt:lpstr>Slide 21</vt:lpstr>
      <vt:lpstr>Utility of Half Life</vt:lpstr>
      <vt:lpstr>DRUG CLEARANCE</vt:lpstr>
      <vt:lpstr>Slide 24</vt:lpstr>
      <vt:lpstr>Slide 25</vt:lpstr>
      <vt:lpstr>Slide 26</vt:lpstr>
      <vt:lpstr>Concentration Dependence Rates</vt:lpstr>
      <vt:lpstr>Slide 28</vt:lpstr>
      <vt:lpstr>Duration of Drug Action</vt:lpstr>
      <vt:lpstr>Extension of Drug Duration</vt:lpstr>
      <vt:lpstr>Slide 31</vt:lpstr>
      <vt:lpstr>Multiple Dose Regimens</vt:lpstr>
      <vt:lpstr>Rates and Orders of Reactions</vt:lpstr>
      <vt:lpstr>Zero order reactions</vt:lpstr>
      <vt:lpstr>NON-LINEAR PHARMACOKINETICS</vt:lpstr>
      <vt:lpstr>Slide 36</vt:lpstr>
      <vt:lpstr>GRAPH OF RATE ABSORPTION VS CONCENTRATION OF DRUG</vt:lpstr>
      <vt:lpstr>Metabolism  </vt:lpstr>
      <vt:lpstr>Excretion  </vt:lpstr>
      <vt:lpstr>Characteristics of Drugs which demonstrate saturation kinetics</vt:lpstr>
      <vt:lpstr>Slide 41</vt:lpstr>
      <vt:lpstr>Slide 42</vt:lpstr>
      <vt:lpstr>Therapeutic Drug Level Monitoring</vt:lpstr>
      <vt:lpstr>Slide 44</vt:lpstr>
      <vt:lpstr>Slide 45</vt:lpstr>
      <vt:lpstr>Criteria before initiation</vt:lpstr>
      <vt:lpstr>Special Circumstances for Plasma Drug Level Monitoring</vt:lpstr>
      <vt:lpstr>Drugs which require plasma drug level monitoring </vt:lpstr>
      <vt:lpstr>Timing of Sample Collection </vt:lpstr>
      <vt:lpstr>Various Stages </vt:lpstr>
      <vt:lpstr>Notes</vt:lpstr>
      <vt:lpstr>Slide 52</vt:lpstr>
      <vt:lpstr>Interpretation and Value of Results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PHARMACOKINETICS  </dc:title>
  <dc:creator>MBChB</dc:creator>
  <cp:lastModifiedBy>CHAD</cp:lastModifiedBy>
  <cp:revision>73</cp:revision>
  <dcterms:created xsi:type="dcterms:W3CDTF">2012-09-22T16:35:46Z</dcterms:created>
  <dcterms:modified xsi:type="dcterms:W3CDTF">2014-06-30T02:09:45Z</dcterms:modified>
</cp:coreProperties>
</file>