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308" r:id="rId11"/>
    <p:sldId id="266" r:id="rId12"/>
    <p:sldId id="265" r:id="rId13"/>
    <p:sldId id="267" r:id="rId14"/>
    <p:sldId id="268" r:id="rId15"/>
    <p:sldId id="269" r:id="rId16"/>
    <p:sldId id="270" r:id="rId17"/>
    <p:sldId id="271" r:id="rId18"/>
    <p:sldId id="309" r:id="rId19"/>
    <p:sldId id="273" r:id="rId20"/>
    <p:sldId id="274" r:id="rId21"/>
    <p:sldId id="275" r:id="rId22"/>
    <p:sldId id="276" r:id="rId23"/>
    <p:sldId id="278" r:id="rId24"/>
    <p:sldId id="279" r:id="rId25"/>
    <p:sldId id="311" r:id="rId26"/>
    <p:sldId id="280" r:id="rId27"/>
    <p:sldId id="281" r:id="rId28"/>
    <p:sldId id="310" r:id="rId29"/>
    <p:sldId id="282" r:id="rId30"/>
    <p:sldId id="283" r:id="rId31"/>
    <p:sldId id="284" r:id="rId32"/>
    <p:sldId id="285" r:id="rId33"/>
    <p:sldId id="286" r:id="rId34"/>
    <p:sldId id="312" r:id="rId35"/>
    <p:sldId id="31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82E65-3E8E-49A0-B71B-A1612D61E078}" type="datetimeFigureOut">
              <a:rPr lang="en-US" smtClean="0"/>
              <a:pPr/>
              <a:t>1/31/2014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0F36C6-0C4C-45CC-BA71-9CBBA2693815}" type="slidenum">
              <a:rPr lang="en-US" smtClean="0"/>
              <a:pPr/>
              <a:t>‹#›</a:t>
            </a:fld>
            <a:endParaRPr lang="en-US"/>
          </a:p>
        </p:txBody>
      </p:sp>
    </p:spTree>
    <p:extLst>
      <p:ext uri="{BB962C8B-B14F-4D97-AF65-F5344CB8AC3E}">
        <p14:creationId xmlns:p14="http://schemas.microsoft.com/office/powerpoint/2010/main" val="3595024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Physiological</a:t>
            </a:r>
            <a:r>
              <a:rPr lang="en-GB" baseline="0" dirty="0" smtClean="0"/>
              <a:t> function </a:t>
            </a:r>
          </a:p>
          <a:p>
            <a:r>
              <a:rPr lang="en-GB" baseline="0" dirty="0" smtClean="0"/>
              <a:t>E.G contraceptives to </a:t>
            </a:r>
            <a:r>
              <a:rPr lang="en-GB" baseline="0" dirty="0" err="1" smtClean="0"/>
              <a:t>interupt</a:t>
            </a:r>
            <a:r>
              <a:rPr lang="en-GB" baseline="0" dirty="0" smtClean="0"/>
              <a:t> ovulation</a:t>
            </a:r>
          </a:p>
          <a:p>
            <a:r>
              <a:rPr lang="en-GB" baseline="0" dirty="0" smtClean="0"/>
              <a:t>GIT</a:t>
            </a:r>
            <a:endParaRPr lang="en-GB" dirty="0"/>
          </a:p>
        </p:txBody>
      </p:sp>
      <p:sp>
        <p:nvSpPr>
          <p:cNvPr id="4" name="Slide Number Placeholder 3"/>
          <p:cNvSpPr>
            <a:spLocks noGrp="1"/>
          </p:cNvSpPr>
          <p:nvPr>
            <p:ph type="sldNum" sz="quarter" idx="10"/>
          </p:nvPr>
        </p:nvSpPr>
        <p:spPr/>
        <p:txBody>
          <a:bodyPr/>
          <a:lstStyle/>
          <a:p>
            <a:fld id="{A80F36C6-0C4C-45CC-BA71-9CBBA2693815}" type="slidenum">
              <a:rPr lang="en-US" smtClean="0"/>
              <a:pPr/>
              <a:t>23</a:t>
            </a:fld>
            <a:endParaRPr lang="en-US"/>
          </a:p>
        </p:txBody>
      </p:sp>
    </p:spTree>
    <p:extLst>
      <p:ext uri="{BB962C8B-B14F-4D97-AF65-F5344CB8AC3E}">
        <p14:creationId xmlns:p14="http://schemas.microsoft.com/office/powerpoint/2010/main" val="649509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0F36C6-0C4C-45CC-BA71-9CBBA2693815}"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80F36C6-0C4C-45CC-BA71-9CBBA2693815}" type="slidenum">
              <a:rPr lang="en-US" smtClean="0"/>
              <a:pPr/>
              <a:t>28</a:t>
            </a:fld>
            <a:endParaRPr lang="en-US"/>
          </a:p>
        </p:txBody>
      </p:sp>
    </p:spTree>
    <p:extLst>
      <p:ext uri="{BB962C8B-B14F-4D97-AF65-F5344CB8AC3E}">
        <p14:creationId xmlns:p14="http://schemas.microsoft.com/office/powerpoint/2010/main" val="368252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10"/>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en-US" smtClean="0"/>
              <a:t>Click to edit Master title style</a:t>
            </a:r>
            <a:endParaRPr lang="en-US"/>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smtClean="0"/>
              <a:t>Click to edit Master subtitle style</a:t>
            </a:r>
            <a:endParaRPr lang="en-US"/>
          </a:p>
        </p:txBody>
      </p:sp>
      <p:sp>
        <p:nvSpPr>
          <p:cNvPr id="3079" name="Rectangle 7"/>
          <p:cNvSpPr>
            <a:spLocks noGrp="1" noChangeArrowheads="1"/>
          </p:cNvSpPr>
          <p:nvPr>
            <p:ph type="dt" sz="quarter" idx="2"/>
          </p:nvPr>
        </p:nvSpPr>
        <p:spPr/>
        <p:txBody>
          <a:bodyPr/>
          <a:lstStyle>
            <a:lvl1pPr>
              <a:defRPr/>
            </a:lvl1pPr>
          </a:lstStyle>
          <a:p>
            <a:fld id="{0812AEF9-E2FF-4818-BB78-46EC64B94A4D}" type="datetimeFigureOut">
              <a:rPr lang="en-US" smtClean="0"/>
              <a:pPr/>
              <a:t>1/31/2014</a:t>
            </a:fld>
            <a:endParaRPr lang="en-US"/>
          </a:p>
        </p:txBody>
      </p:sp>
      <p:sp>
        <p:nvSpPr>
          <p:cNvPr id="3080" name="Rectangle 8"/>
          <p:cNvSpPr>
            <a:spLocks noGrp="1" noChangeArrowheads="1"/>
          </p:cNvSpPr>
          <p:nvPr>
            <p:ph type="ftr" sz="quarter" idx="3"/>
          </p:nvPr>
        </p:nvSpPr>
        <p:spPr/>
        <p:txBody>
          <a:bodyPr/>
          <a:lstStyle>
            <a:lvl1pPr>
              <a:defRPr/>
            </a:lvl1pPr>
          </a:lstStyle>
          <a:p>
            <a:endParaRPr lang="en-US"/>
          </a:p>
        </p:txBody>
      </p:sp>
      <p:sp>
        <p:nvSpPr>
          <p:cNvPr id="3081" name="Rectangle 9"/>
          <p:cNvSpPr>
            <a:spLocks noGrp="1" noChangeArrowheads="1"/>
          </p:cNvSpPr>
          <p:nvPr>
            <p:ph type="sldNum" sz="quarter" idx="4"/>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812AEF9-E2FF-4818-BB78-46EC64B94A4D}" type="datetimeFigureOut">
              <a:rPr lang="en-US" smtClean="0"/>
              <a:pPr/>
              <a:t>1/31/2014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481239-CFFB-49CD-B1FA-F11D21FE6E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2"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fld id="{0812AEF9-E2FF-4818-BB78-46EC64B94A4D}" type="datetimeFigureOut">
              <a:rPr lang="en-US" smtClean="0"/>
              <a:pPr/>
              <a:t>1/31/2014</a:t>
            </a:fld>
            <a:endParaRPr lang="en-US"/>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fld id="{2A481239-CFFB-49CD-B1FA-F11D21FE6E63}" type="slidenum">
              <a:rPr lang="en-US" smtClean="0"/>
              <a:pPr/>
              <a:t>‹#›</a:t>
            </a:fld>
            <a:endParaRPr lang="en-US"/>
          </a:p>
        </p:txBody>
      </p:sp>
      <p:sp>
        <p:nvSpPr>
          <p:cNvPr id="2059"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90000"/>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1447800"/>
            <a:ext cx="7848600" cy="1676400"/>
          </a:xfrm>
        </p:spPr>
        <p:txBody>
          <a:bodyPr/>
          <a:lstStyle/>
          <a:p>
            <a:r>
              <a:rPr lang="en-US" sz="4000" b="1" dirty="0"/>
              <a:t>LOG – DOSE </a:t>
            </a:r>
            <a:r>
              <a:rPr lang="en-US" sz="4000" b="1" dirty="0" smtClean="0"/>
              <a:t>RESPONSES</a:t>
            </a:r>
            <a:r>
              <a:rPr lang="en-US" sz="4000" b="1" dirty="0"/>
              <a:t> </a:t>
            </a:r>
            <a:r>
              <a:rPr lang="en-US" sz="4000" b="1" dirty="0" smtClean="0"/>
              <a:t>AND</a:t>
            </a:r>
            <a:br>
              <a:rPr lang="en-US" sz="4000" b="1" dirty="0" smtClean="0"/>
            </a:br>
            <a:r>
              <a:rPr lang="en-US" sz="4000" b="1" dirty="0" smtClean="0"/>
              <a:t>ADVERSE DRUG REACTIONS</a:t>
            </a:r>
            <a:endParaRPr lang="en-US" sz="4000" dirty="0"/>
          </a:p>
        </p:txBody>
      </p:sp>
      <p:sp>
        <p:nvSpPr>
          <p:cNvPr id="3" name="Subtitle 2"/>
          <p:cNvSpPr>
            <a:spLocks noGrp="1"/>
          </p:cNvSpPr>
          <p:nvPr>
            <p:ph type="subTitle" sz="quarter" idx="1"/>
          </p:nvPr>
        </p:nvSpPr>
        <p:spPr>
          <a:xfrm>
            <a:off x="990600" y="3200400"/>
            <a:ext cx="6400800" cy="1752600"/>
          </a:xfrm>
        </p:spPr>
        <p:txBody>
          <a:bodyPr>
            <a:normAutofit/>
          </a:bodyPr>
          <a:lstStyle/>
          <a:p>
            <a:r>
              <a:rPr lang="en-US" b="1" dirty="0" smtClean="0"/>
              <a:t>KIMAIGA H.O</a:t>
            </a:r>
          </a:p>
          <a:p>
            <a:r>
              <a:rPr lang="en-US" b="1" dirty="0" smtClean="0"/>
              <a:t>MBChB (University of Nairobi)</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772400" cy="1143000"/>
          </a:xfrm>
        </p:spPr>
        <p:txBody>
          <a:bodyPr/>
          <a:lstStyle/>
          <a:p>
            <a:r>
              <a:rPr lang="en-US" b="1" dirty="0" smtClean="0"/>
              <a:t>1. Graded Dose-Response Relations</a:t>
            </a:r>
            <a:endParaRPr lang="en-US" dirty="0"/>
          </a:p>
        </p:txBody>
      </p:sp>
      <p:sp>
        <p:nvSpPr>
          <p:cNvPr id="3" name="Content Placeholder 2"/>
          <p:cNvSpPr>
            <a:spLocks noGrp="1"/>
          </p:cNvSpPr>
          <p:nvPr>
            <p:ph idx="1"/>
          </p:nvPr>
        </p:nvSpPr>
        <p:spPr>
          <a:xfrm>
            <a:off x="304800" y="1676400"/>
            <a:ext cx="8610600" cy="4724400"/>
          </a:xfrm>
        </p:spPr>
        <p:txBody>
          <a:bodyPr/>
          <a:lstStyle/>
          <a:p>
            <a:r>
              <a:rPr lang="en-US" sz="2800" dirty="0" smtClean="0"/>
              <a:t>To choose among drugs and to determine appropriate doses of a drug for a patient, the prescriber must know the relative pharmacological potency and maximal efficacy of the drugs in relation to the desired therapeutic effect.</a:t>
            </a:r>
          </a:p>
          <a:p>
            <a:r>
              <a:rPr lang="en-US" sz="2800" dirty="0" smtClean="0"/>
              <a:t>These two terms can be explained using the next graph which depicts graded dose-response curves that relate dose of 4 different drugs to the magnitude of a particular therapeutic effect</a:t>
            </a:r>
          </a:p>
          <a:p>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a:stretch>
            <a:fillRect/>
          </a:stretch>
        </p:blipFill>
        <p:spPr bwMode="auto">
          <a:xfrm>
            <a:off x="152400" y="228600"/>
            <a:ext cx="8839200" cy="617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Potency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Drugs A and B are said to be more potent than drugs C and D because of the relative positions of their dose-response curves along the dose axis of the figure above. Few doses are required to get a response</a:t>
            </a:r>
          </a:p>
          <a:p>
            <a:pPr lvl="0"/>
            <a:r>
              <a:rPr lang="en-US" dirty="0" smtClean="0"/>
              <a:t>Potency refers to the concentration (EC</a:t>
            </a:r>
            <a:r>
              <a:rPr lang="en-US" baseline="-25000" dirty="0" smtClean="0"/>
              <a:t>50</a:t>
            </a:r>
            <a:r>
              <a:rPr lang="en-US" dirty="0" smtClean="0"/>
              <a:t>) or dose (ED</a:t>
            </a:r>
            <a:r>
              <a:rPr lang="en-US" baseline="-25000" dirty="0" smtClean="0"/>
              <a:t>50­</a:t>
            </a:r>
            <a:r>
              <a:rPr lang="en-US" dirty="0" smtClean="0"/>
              <a:t>) of a drug required to produce 50% of the drugs maximal effect</a:t>
            </a:r>
          </a:p>
          <a:p>
            <a:pPr lvl="0"/>
            <a:r>
              <a:rPr lang="en-US" dirty="0" smtClean="0"/>
              <a:t>Hence the pharmacologic potency of drug A in figure 2-15 is less than that of drug B, a partial antagonist, because the EC</a:t>
            </a:r>
            <a:r>
              <a:rPr lang="en-US" baseline="-25000" dirty="0" smtClean="0"/>
              <a:t>50</a:t>
            </a:r>
            <a:r>
              <a:rPr lang="en-US" dirty="0" smtClean="0"/>
              <a:t> of A (concentration required to produce 50% of its maximal effect) is greater than that of B</a:t>
            </a:r>
          </a:p>
          <a:p>
            <a:pPr lvl="0"/>
            <a:r>
              <a:rPr lang="en-US" dirty="0" smtClean="0"/>
              <a:t>Potency of a drug depends in part on the affinity (</a:t>
            </a:r>
            <a:r>
              <a:rPr lang="en-US" dirty="0" err="1" smtClean="0"/>
              <a:t>K</a:t>
            </a:r>
            <a:r>
              <a:rPr lang="en-US" baseline="-25000" dirty="0" err="1" smtClean="0"/>
              <a:t>d</a:t>
            </a:r>
            <a:r>
              <a:rPr lang="en-US" dirty="0" smtClean="0"/>
              <a:t>) of receptors for binding the drug and in part on the efficiency with which drug receptor interaction is coupled to response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486400"/>
          </a:xfrm>
        </p:spPr>
        <p:txBody>
          <a:bodyPr>
            <a:normAutofit fontScale="70000" lnSpcReduction="20000"/>
          </a:bodyPr>
          <a:lstStyle/>
          <a:p>
            <a:r>
              <a:rPr lang="en-US" b="1" dirty="0" smtClean="0"/>
              <a:t>NB: </a:t>
            </a:r>
            <a:r>
              <a:rPr lang="en-US" dirty="0" smtClean="0"/>
              <a:t>Some doses of drug A can produce larger effects than any dose of drug B, despite drug B being pharmacologically more potent.</a:t>
            </a:r>
          </a:p>
          <a:p>
            <a:r>
              <a:rPr lang="en-US" dirty="0" smtClean="0"/>
              <a:t>This is because drug A has a larger maximal efficacy as described below</a:t>
            </a:r>
          </a:p>
          <a:p>
            <a:pPr lvl="1">
              <a:buFont typeface="Wingdings" pitchFamily="2" charset="2"/>
              <a:buChar char="Ø"/>
            </a:pPr>
            <a:r>
              <a:rPr lang="en-US" dirty="0" smtClean="0"/>
              <a:t>For clinical use, it is important to distinguish between drug potency and drug efficacy</a:t>
            </a:r>
          </a:p>
          <a:p>
            <a:pPr lvl="1">
              <a:buFont typeface="Wingdings" pitchFamily="2" charset="2"/>
              <a:buChar char="Ø"/>
            </a:pPr>
            <a:r>
              <a:rPr lang="en-US" dirty="0" smtClean="0"/>
              <a:t>The clinical effectiveness of a drug depends not on its potency (EC</a:t>
            </a:r>
            <a:r>
              <a:rPr lang="en-US" baseline="-25000" dirty="0" smtClean="0"/>
              <a:t>50</a:t>
            </a:r>
            <a:r>
              <a:rPr lang="en-US" dirty="0" smtClean="0"/>
              <a:t>) but on its maximal efficacy (described below) and its ability to reach the relevant receptors </a:t>
            </a:r>
          </a:p>
          <a:p>
            <a:pPr lvl="1">
              <a:buFont typeface="Wingdings" pitchFamily="2" charset="2"/>
              <a:buChar char="Ø"/>
            </a:pPr>
            <a:r>
              <a:rPr lang="en-US" dirty="0" smtClean="0"/>
              <a:t>This ability can depend on its route of administration, absorption, distribution through the body and clearance from the blood or site of action</a:t>
            </a:r>
          </a:p>
          <a:p>
            <a:pPr lvl="1">
              <a:buFont typeface="Wingdings" pitchFamily="2" charset="2"/>
              <a:buChar char="Ø"/>
            </a:pPr>
            <a:r>
              <a:rPr lang="en-US" dirty="0" smtClean="0"/>
              <a:t>In deciding which of the two drugs to administer to a patient, the doctor should consider their relative effectiveness rather than their relative potency </a:t>
            </a:r>
          </a:p>
          <a:p>
            <a:pPr lvl="1">
              <a:buFont typeface="Wingdings" pitchFamily="2" charset="2"/>
              <a:buChar char="Ø"/>
            </a:pPr>
            <a:r>
              <a:rPr lang="en-US" dirty="0" smtClean="0"/>
              <a:t>Pharmacologic potency can largely determine the administered dose of the chosen drug</a:t>
            </a:r>
          </a:p>
          <a:p>
            <a:pPr lvl="1">
              <a:buFont typeface="Wingdings" pitchFamily="2" charset="2"/>
              <a:buChar char="Ø"/>
            </a:pPr>
            <a:r>
              <a:rPr lang="en-US" dirty="0" smtClean="0"/>
              <a:t>For therapeutic purposes, the potency of a drug should be stated in dosage units, usually in terms of a particular therapeutic end point (e.g. 50mg for mild sedation or 1mcg/kg/min for an increase in heart rate of 25 beats/min)</a:t>
            </a:r>
          </a:p>
          <a:p>
            <a:pPr lvl="1">
              <a:buFont typeface="Wingdings" pitchFamily="2" charset="2"/>
              <a:buChar char="Ø"/>
            </a:pPr>
            <a:r>
              <a:rPr lang="en-US" dirty="0" smtClean="0"/>
              <a:t>Relative potency i.e. the ratio of </a:t>
            </a:r>
            <a:r>
              <a:rPr lang="en-US" dirty="0" err="1" smtClean="0"/>
              <a:t>equi</a:t>
            </a:r>
            <a:r>
              <a:rPr lang="en-US" dirty="0" smtClean="0"/>
              <a:t>-effective (same effect) doses (0.2, 10, etc), may be used in comparing one drug with another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Maximal Efficacy </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This parameter reflects the limit of the dose response relation on the response axis</a:t>
            </a:r>
          </a:p>
          <a:p>
            <a:pPr lvl="0"/>
            <a:r>
              <a:rPr lang="en-US" dirty="0" smtClean="0"/>
              <a:t>Drugs A, C and D in figure 2-15 have equal maximal efficacy while all have greater maximal efficacy than drug B</a:t>
            </a:r>
          </a:p>
          <a:p>
            <a:pPr lvl="0"/>
            <a:r>
              <a:rPr lang="en-US" dirty="0" smtClean="0"/>
              <a:t>The maximal efficacy is at times referred to as efficacy and is crucial in making clinical decisions when a large response is needed i.e. in severe cases of hypertension</a:t>
            </a:r>
          </a:p>
          <a:p>
            <a:pPr lvl="0"/>
            <a:r>
              <a:rPr lang="en-US" dirty="0" smtClean="0"/>
              <a:t>It may be determined by the drug’s mode of interactions with receptors or by characteristics of the receptor – </a:t>
            </a:r>
            <a:r>
              <a:rPr lang="en-US" dirty="0" err="1" smtClean="0"/>
              <a:t>effector</a:t>
            </a:r>
            <a:r>
              <a:rPr lang="en-US" dirty="0" smtClean="0"/>
              <a:t> system involved</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990600"/>
          </a:xfrm>
        </p:spPr>
        <p:txBody>
          <a:bodyPr/>
          <a:lstStyle/>
          <a:p>
            <a:r>
              <a:rPr lang="en-US" b="1" dirty="0" smtClean="0"/>
              <a:t>Illustration</a:t>
            </a:r>
            <a:endParaRPr lang="en-US" dirty="0"/>
          </a:p>
        </p:txBody>
      </p:sp>
      <p:sp>
        <p:nvSpPr>
          <p:cNvPr id="3" name="Content Placeholder 2"/>
          <p:cNvSpPr>
            <a:spLocks noGrp="1"/>
          </p:cNvSpPr>
          <p:nvPr>
            <p:ph idx="1"/>
          </p:nvPr>
        </p:nvSpPr>
        <p:spPr>
          <a:xfrm>
            <a:off x="457200" y="1219200"/>
            <a:ext cx="8382000" cy="5410200"/>
          </a:xfrm>
        </p:spPr>
        <p:txBody>
          <a:bodyPr>
            <a:normAutofit fontScale="85000" lnSpcReduction="20000"/>
          </a:bodyPr>
          <a:lstStyle/>
          <a:p>
            <a:r>
              <a:rPr lang="en-US" b="1" dirty="0" smtClean="0"/>
              <a:t>Mode of interaction with receptors;</a:t>
            </a:r>
            <a:endParaRPr lang="en-US" dirty="0" smtClean="0"/>
          </a:p>
          <a:p>
            <a:pPr lvl="1">
              <a:buFont typeface="Arial" pitchFamily="34" charset="0"/>
              <a:buChar char="•"/>
            </a:pPr>
            <a:r>
              <a:rPr lang="en-US" dirty="0" smtClean="0"/>
              <a:t>Partial agonists produce a lower response at full receptor occupancy, than do full agonists</a:t>
            </a:r>
          </a:p>
          <a:p>
            <a:pPr lvl="1">
              <a:buFont typeface="Arial" pitchFamily="34" charset="0"/>
              <a:buChar char="•"/>
            </a:pPr>
            <a:r>
              <a:rPr lang="en-US" dirty="0" smtClean="0"/>
              <a:t>In figure 2-15, drug B is a partial agonist while drug A is a full agonist</a:t>
            </a:r>
          </a:p>
          <a:p>
            <a:r>
              <a:rPr lang="en-US" b="1" dirty="0" smtClean="0"/>
              <a:t>Characteristics of the receptor-</a:t>
            </a:r>
            <a:r>
              <a:rPr lang="en-US" b="1" dirty="0" err="1" smtClean="0"/>
              <a:t>effector</a:t>
            </a:r>
            <a:r>
              <a:rPr lang="en-US" b="1" dirty="0" smtClean="0"/>
              <a:t> system involved</a:t>
            </a:r>
            <a:endParaRPr lang="en-US" dirty="0" smtClean="0"/>
          </a:p>
          <a:p>
            <a:pPr lvl="1">
              <a:buFont typeface="Arial" pitchFamily="34" charset="0"/>
              <a:buChar char="•"/>
            </a:pPr>
            <a:r>
              <a:rPr lang="en-US" dirty="0" smtClean="0"/>
              <a:t>Diuretics that act on one portion of the </a:t>
            </a:r>
            <a:r>
              <a:rPr lang="en-US" dirty="0" err="1" smtClean="0"/>
              <a:t>nephron</a:t>
            </a:r>
            <a:r>
              <a:rPr lang="en-US" dirty="0" smtClean="0"/>
              <a:t> may produce much greater excretion of fluid and electrolytes than diuretics that act elsewhere</a:t>
            </a:r>
          </a:p>
          <a:p>
            <a:r>
              <a:rPr lang="en-US" dirty="0" smtClean="0"/>
              <a:t>In addition, the practical efficacy of a drug for achieving a therapeutic endpoint e.g. increased cardiac contractility may be limited by the drug’s propensity to cause a toxic effect e.g. fatal cardiac arrhythmia even if the drug could otherwise produce a greater therapeutic effect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91600" cy="1295400"/>
          </a:xfrm>
        </p:spPr>
        <p:txBody>
          <a:bodyPr>
            <a:normAutofit fontScale="90000"/>
          </a:bodyPr>
          <a:lstStyle/>
          <a:p>
            <a:pPr algn="l"/>
            <a:r>
              <a:rPr lang="en-US" b="1" dirty="0" smtClean="0"/>
              <a:t>2. Shape of Dose Response Curves</a:t>
            </a:r>
            <a:endParaRPr lang="en-US" dirty="0"/>
          </a:p>
        </p:txBody>
      </p:sp>
      <p:sp>
        <p:nvSpPr>
          <p:cNvPr id="3" name="Content Placeholder 2"/>
          <p:cNvSpPr>
            <a:spLocks noGrp="1"/>
          </p:cNvSpPr>
          <p:nvPr>
            <p:ph idx="1"/>
          </p:nvPr>
        </p:nvSpPr>
        <p:spPr>
          <a:xfrm>
            <a:off x="381000" y="1295400"/>
            <a:ext cx="8534400" cy="5334000"/>
          </a:xfrm>
        </p:spPr>
        <p:txBody>
          <a:bodyPr>
            <a:normAutofit fontScale="77500" lnSpcReduction="20000"/>
          </a:bodyPr>
          <a:lstStyle/>
          <a:p>
            <a:r>
              <a:rPr lang="en-US" dirty="0" smtClean="0"/>
              <a:t>While the response depicted in curves A, B and C of figure 2-15 approximate the shape of a simple </a:t>
            </a:r>
            <a:r>
              <a:rPr lang="en-US" dirty="0" err="1" smtClean="0"/>
              <a:t>Michaelis</a:t>
            </a:r>
            <a:r>
              <a:rPr lang="en-US" dirty="0" smtClean="0"/>
              <a:t> – </a:t>
            </a:r>
            <a:r>
              <a:rPr lang="en-US" dirty="0" err="1" smtClean="0"/>
              <a:t>Menten</a:t>
            </a:r>
            <a:r>
              <a:rPr lang="en-US" dirty="0" smtClean="0"/>
              <a:t> relation (transformed to a logarithmic plot), some clinical responses do not</a:t>
            </a:r>
          </a:p>
          <a:p>
            <a:r>
              <a:rPr lang="en-US" dirty="0" smtClean="0"/>
              <a:t>Extremely steep dose response curves e.g. curve D in figure 2 – 15 may have important clinical consequences if the upper portion of the curve represents an undesirable extent of response e.g. coma caused by a sedative – hypnotic. For every small increment in the dosage, the response is much higher due to the steep gradient of the drug. It is more dangerous to administer such a drug because a slight increase in the dosage may be lethal. </a:t>
            </a:r>
          </a:p>
          <a:p>
            <a:r>
              <a:rPr lang="en-US" dirty="0" smtClean="0"/>
              <a:t>Steep dose response curves in patients can result from interactions of several different actions of a drug e.g. effect on brain, heart and peripheral vessels, all contributing to lowering of blood pressure.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Quantal</a:t>
            </a:r>
            <a:r>
              <a:rPr lang="en-US" b="1" dirty="0" smtClean="0"/>
              <a:t> Dose Effect Curves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Graded dose response curves of the sort described above have certain limitations in their application to clinical decision making</a:t>
            </a:r>
          </a:p>
          <a:p>
            <a:pPr lvl="0"/>
            <a:r>
              <a:rPr lang="en-US" dirty="0" smtClean="0"/>
              <a:t>For example, such curves may be impossible to construct if the pharmacologic response is an either or (</a:t>
            </a:r>
            <a:r>
              <a:rPr lang="en-US" dirty="0" err="1" smtClean="0"/>
              <a:t>quantal</a:t>
            </a:r>
            <a:r>
              <a:rPr lang="en-US" dirty="0" smtClean="0"/>
              <a:t>) even such as prevention of convulsions, arrhythmia or death</a:t>
            </a:r>
          </a:p>
          <a:p>
            <a:pPr lvl="0"/>
            <a:r>
              <a:rPr lang="en-US" dirty="0" smtClean="0"/>
              <a:t>In addition, the clinical relevance of a quantitative dose response relationship in a single patient may be limited in application to other patients owing to the great potential variability among patients in severity of disease and responsiveness to drugs. </a:t>
            </a:r>
          </a:p>
          <a:p>
            <a:pPr lvl="0"/>
            <a:r>
              <a:rPr lang="en-US" dirty="0" smtClean="0"/>
              <a:t>Some of these difficulties may be avoided by determining the dose of a drug required to produce a specified magnitude of effect in a large number of individual patients or experimental animals and plotting the cumulative frequency distribution of responders versus the log dose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533400"/>
            <a:ext cx="5791200" cy="6324600"/>
          </a:xfrm>
          <a:prstGeom prst="rect">
            <a:avLst/>
          </a:prstGeom>
          <a:noFill/>
          <a:ln w="9525">
            <a:noFill/>
            <a:miter lim="800000"/>
            <a:headEnd/>
            <a:tailEnd/>
          </a:ln>
          <a:effectLst/>
        </p:spPr>
      </p:pic>
      <p:sp>
        <p:nvSpPr>
          <p:cNvPr id="5" name="Rectangle 4"/>
          <p:cNvSpPr/>
          <p:nvPr/>
        </p:nvSpPr>
        <p:spPr>
          <a:xfrm>
            <a:off x="5791200" y="536269"/>
            <a:ext cx="3352800" cy="6321731"/>
          </a:xfrm>
          <a:prstGeom prst="rect">
            <a:avLst/>
          </a:prstGeom>
          <a:solidFill>
            <a:srgbClr val="92D050"/>
          </a:solidFill>
        </p:spPr>
        <p:txBody>
          <a:bodyPr wrap="square">
            <a:spAutoFit/>
          </a:bodyPr>
          <a:lstStyle/>
          <a:p>
            <a:pPr marL="342900" lvl="0" indent="-342900" fontAlgn="base">
              <a:spcBef>
                <a:spcPct val="20000"/>
              </a:spcBef>
              <a:spcAft>
                <a:spcPct val="0"/>
              </a:spcAft>
              <a:buClr>
                <a:srgbClr val="92D050"/>
              </a:buClr>
              <a:buSzPct val="80000"/>
              <a:buFont typeface="Wingdings" pitchFamily="2" charset="2"/>
              <a:buChar char="l"/>
            </a:pPr>
            <a:r>
              <a:rPr lang="en-US" sz="2200" kern="0" dirty="0" smtClean="0">
                <a:solidFill>
                  <a:prstClr val="black"/>
                </a:solidFill>
              </a:rPr>
              <a:t>Shaded boxes and the accompanying black curves indicate the frequency distribution of doses of drug required to produce a specified effect i.e. the % of animals that required a particular dose to exhibit the effect</a:t>
            </a:r>
          </a:p>
          <a:p>
            <a:pPr marL="342900" lvl="0" indent="-342900" fontAlgn="base">
              <a:spcBef>
                <a:spcPct val="20000"/>
              </a:spcBef>
              <a:spcAft>
                <a:spcPct val="0"/>
              </a:spcAft>
              <a:buClr>
                <a:srgbClr val="92D050"/>
              </a:buClr>
              <a:buSzPct val="80000"/>
              <a:buFont typeface="Wingdings" pitchFamily="2" charset="2"/>
              <a:buChar char="l"/>
            </a:pPr>
            <a:r>
              <a:rPr lang="en-US" sz="2200" kern="0" dirty="0" smtClean="0">
                <a:solidFill>
                  <a:prstClr val="black"/>
                </a:solidFill>
              </a:rPr>
              <a:t>The open boxes are the corresponding colored curves indicating the cumulative frequency distribution of responses, which are log normally distributed</a:t>
            </a:r>
          </a:p>
          <a:p>
            <a:pPr marL="342900" lvl="0" indent="-342900" fontAlgn="base">
              <a:spcBef>
                <a:spcPct val="20000"/>
              </a:spcBef>
              <a:spcAft>
                <a:spcPct val="0"/>
              </a:spcAft>
              <a:buClr>
                <a:srgbClr val="92D050"/>
              </a:buClr>
              <a:buSzPct val="80000"/>
              <a:buFont typeface="Wingdings" pitchFamily="2" charset="2"/>
              <a:buChar char="l"/>
            </a:pPr>
            <a:endParaRPr lang="en-US" sz="2200" kern="0" dirty="0" smtClean="0">
              <a:solidFill>
                <a:prstClr val="black"/>
              </a:solidFill>
            </a:endParaRPr>
          </a:p>
        </p:txBody>
      </p:sp>
      <p:sp>
        <p:nvSpPr>
          <p:cNvPr id="6" name="Rectangle 5"/>
          <p:cNvSpPr/>
          <p:nvPr/>
        </p:nvSpPr>
        <p:spPr>
          <a:xfrm>
            <a:off x="76200" y="152400"/>
            <a:ext cx="1229824" cy="369332"/>
          </a:xfrm>
          <a:prstGeom prst="rect">
            <a:avLst/>
          </a:prstGeom>
        </p:spPr>
        <p:txBody>
          <a:bodyPr wrap="none">
            <a:spAutoFit/>
          </a:bodyPr>
          <a:lstStyle/>
          <a:p>
            <a:r>
              <a:rPr lang="en-US" b="1" dirty="0" smtClean="0"/>
              <a:t>(fig 2 – 16)</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10000"/>
          </a:bodyPr>
          <a:lstStyle/>
          <a:p>
            <a:r>
              <a:rPr lang="en-US" dirty="0" smtClean="0"/>
              <a:t>The specified </a:t>
            </a:r>
            <a:r>
              <a:rPr lang="en-US" dirty="0" err="1" smtClean="0"/>
              <a:t>quantal</a:t>
            </a:r>
            <a:r>
              <a:rPr lang="en-US" dirty="0" smtClean="0"/>
              <a:t> effect may be chosen on the basis of;</a:t>
            </a:r>
          </a:p>
          <a:p>
            <a:pPr lvl="1"/>
            <a:r>
              <a:rPr lang="en-US" dirty="0" smtClean="0"/>
              <a:t>Clinical relevance e.g. relief of headache</a:t>
            </a:r>
          </a:p>
          <a:p>
            <a:pPr lvl="1"/>
            <a:r>
              <a:rPr lang="en-US" dirty="0" smtClean="0"/>
              <a:t>Preservation of safety of experimental subjects e.g. using low doses of a cardiac stimulant and specifying an increase in heart rate of 20 beats per minute as the </a:t>
            </a:r>
            <a:r>
              <a:rPr lang="en-US" dirty="0" err="1" smtClean="0"/>
              <a:t>quantal</a:t>
            </a:r>
            <a:r>
              <a:rPr lang="en-US" dirty="0" smtClean="0"/>
              <a:t> effect </a:t>
            </a:r>
          </a:p>
          <a:p>
            <a:pPr lvl="1"/>
            <a:r>
              <a:rPr lang="en-US" dirty="0" smtClean="0"/>
              <a:t>Inherently </a:t>
            </a:r>
            <a:r>
              <a:rPr lang="en-US" dirty="0" err="1" smtClean="0"/>
              <a:t>quantal</a:t>
            </a:r>
            <a:r>
              <a:rPr lang="en-US" dirty="0" smtClean="0"/>
              <a:t> event e.g. death of an experimental animal</a:t>
            </a:r>
          </a:p>
          <a:p>
            <a:r>
              <a:rPr lang="en-US" dirty="0" smtClean="0"/>
              <a:t>For most drugs, the doses required to produce a specified </a:t>
            </a:r>
            <a:r>
              <a:rPr lang="en-US" dirty="0" err="1" smtClean="0"/>
              <a:t>quantal</a:t>
            </a:r>
            <a:r>
              <a:rPr lang="en-US" dirty="0" smtClean="0"/>
              <a:t> effect in individuals are </a:t>
            </a:r>
            <a:r>
              <a:rPr lang="en-US" dirty="0" err="1" smtClean="0"/>
              <a:t>lognormally</a:t>
            </a:r>
            <a:r>
              <a:rPr lang="en-US" dirty="0" smtClean="0"/>
              <a:t> distributed i.e.</a:t>
            </a:r>
          </a:p>
          <a:p>
            <a:pPr lvl="1"/>
            <a:r>
              <a:rPr lang="en-US" dirty="0" smtClean="0"/>
              <a:t>A frequency distribution of such responses plotted against the log of the dose produces a Gaussian normal curve of variation (fig 2 – 16)</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153400" cy="1066800"/>
          </a:xfrm>
        </p:spPr>
        <p:txBody>
          <a:bodyPr>
            <a:normAutofit/>
          </a:bodyPr>
          <a:lstStyle/>
          <a:p>
            <a:pPr algn="l"/>
            <a:r>
              <a:rPr lang="en-US" b="1" dirty="0" smtClean="0"/>
              <a:t>LOG – DOSE RESPONSES</a:t>
            </a:r>
            <a:endParaRPr lang="en-US" dirty="0"/>
          </a:p>
        </p:txBody>
      </p:sp>
      <p:sp>
        <p:nvSpPr>
          <p:cNvPr id="3" name="Content Placeholder 2"/>
          <p:cNvSpPr>
            <a:spLocks noGrp="1"/>
          </p:cNvSpPr>
          <p:nvPr>
            <p:ph idx="1"/>
          </p:nvPr>
        </p:nvSpPr>
        <p:spPr>
          <a:xfrm>
            <a:off x="381000" y="1447800"/>
            <a:ext cx="8382000" cy="5105400"/>
          </a:xfrm>
        </p:spPr>
        <p:txBody>
          <a:bodyPr>
            <a:normAutofit lnSpcReduction="10000"/>
          </a:bodyPr>
          <a:lstStyle/>
          <a:p>
            <a:pPr algn="ctr">
              <a:buNone/>
            </a:pPr>
            <a:r>
              <a:rPr lang="en-US" sz="4400" b="1" dirty="0" smtClean="0">
                <a:solidFill>
                  <a:srgbClr val="4E5B6F"/>
                </a:solidFill>
                <a:effectLst>
                  <a:outerShdw blurRad="38100" dist="38100" dir="2700000" algn="tl">
                    <a:srgbClr val="000000"/>
                  </a:outerShdw>
                </a:effectLst>
                <a:latin typeface="Arial"/>
                <a:ea typeface="+mj-ea"/>
                <a:cs typeface="+mj-cs"/>
              </a:rPr>
              <a:t>Introduction </a:t>
            </a:r>
          </a:p>
          <a:p>
            <a:r>
              <a:rPr lang="en-US" dirty="0" smtClean="0"/>
              <a:t>The </a:t>
            </a:r>
            <a:r>
              <a:rPr lang="en-US" dirty="0"/>
              <a:t>relation between the dose of a drug and the clinically observed response may be complex</a:t>
            </a:r>
          </a:p>
          <a:p>
            <a:pPr lvl="0"/>
            <a:r>
              <a:rPr lang="en-US" dirty="0"/>
              <a:t>However, in carefully controlled in vitro systems, the relation between concentration of drug and its effect can be described with mathematical precision</a:t>
            </a:r>
          </a:p>
          <a:p>
            <a:pPr lvl="0"/>
            <a:r>
              <a:rPr lang="en-US" dirty="0"/>
              <a:t>This idealized relation underlies the increased complex relations between dose and effect that occurs when drugs are given to patients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fontScale="85000" lnSpcReduction="10000"/>
          </a:bodyPr>
          <a:lstStyle/>
          <a:p>
            <a:r>
              <a:rPr lang="en-US" dirty="0" smtClean="0"/>
              <a:t>When these responses are summated, the resulting cumulative frequency distribution constitutes a </a:t>
            </a:r>
            <a:r>
              <a:rPr lang="en-US" dirty="0" err="1" smtClean="0"/>
              <a:t>quantal</a:t>
            </a:r>
            <a:r>
              <a:rPr lang="en-US" dirty="0" smtClean="0"/>
              <a:t> dose effect curve (or dose-percent curve) of the proportion or % of individuals who exhibit the effect plotted as a function of log dose</a:t>
            </a:r>
          </a:p>
          <a:p>
            <a:r>
              <a:rPr lang="en-US" dirty="0" smtClean="0"/>
              <a:t>The </a:t>
            </a:r>
            <a:r>
              <a:rPr lang="en-US" dirty="0" err="1" smtClean="0"/>
              <a:t>quantal</a:t>
            </a:r>
            <a:r>
              <a:rPr lang="en-US" dirty="0" smtClean="0"/>
              <a:t> effect dose effect curve is often characterized by stating the median effective dose (ED</a:t>
            </a:r>
            <a:r>
              <a:rPr lang="en-US" baseline="-25000" dirty="0" smtClean="0"/>
              <a:t>50</a:t>
            </a:r>
            <a:r>
              <a:rPr lang="en-US" dirty="0" smtClean="0"/>
              <a:t>) of individuals exhibit the specified </a:t>
            </a:r>
            <a:r>
              <a:rPr lang="en-US" dirty="0" err="1" smtClean="0"/>
              <a:t>quantal</a:t>
            </a:r>
            <a:r>
              <a:rPr lang="en-US" dirty="0" smtClean="0"/>
              <a:t> effect</a:t>
            </a:r>
          </a:p>
          <a:p>
            <a:pPr lvl="1"/>
            <a:r>
              <a:rPr lang="en-US" dirty="0" smtClean="0"/>
              <a:t>The abbreviation ED</a:t>
            </a:r>
            <a:r>
              <a:rPr lang="en-US" baseline="-25000" dirty="0" smtClean="0"/>
              <a:t>50</a:t>
            </a:r>
            <a:r>
              <a:rPr lang="en-US" dirty="0" smtClean="0"/>
              <a:t> has a different meaning in this context from its meaning in relation to graded dose effect curves as described above</a:t>
            </a:r>
          </a:p>
          <a:p>
            <a:r>
              <a:rPr lang="en-US" dirty="0" smtClean="0"/>
              <a:t>Similarly, the dose required to produce a particular toxic effect in 50% of animals is called the median toxic dose (TD</a:t>
            </a:r>
            <a:r>
              <a:rPr lang="en-US" baseline="-25000" dirty="0" smtClean="0"/>
              <a:t>50</a:t>
            </a:r>
            <a:r>
              <a:rPr lang="en-US" dirty="0" smtClean="0"/>
              <a:t>). If the toxic effect is death of the animal, a medial lethal dose (LD</a:t>
            </a:r>
            <a:r>
              <a:rPr lang="en-US" baseline="-25000" dirty="0" smtClean="0"/>
              <a:t>50</a:t>
            </a:r>
            <a:r>
              <a:rPr lang="en-US" dirty="0" smtClean="0"/>
              <a:t>) may be approximately defined</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fontScale="92500" lnSpcReduction="20000"/>
          </a:bodyPr>
          <a:lstStyle/>
          <a:p>
            <a:r>
              <a:rPr lang="en-US" dirty="0" smtClean="0"/>
              <a:t>Such values provide a convenient way of comparing the potencies of drugs in experimental and clinical settings e.g.</a:t>
            </a:r>
          </a:p>
          <a:p>
            <a:pPr lvl="1"/>
            <a:r>
              <a:rPr lang="en-US" dirty="0" smtClean="0"/>
              <a:t>If the ED</a:t>
            </a:r>
            <a:r>
              <a:rPr lang="en-US" baseline="-25000" dirty="0" smtClean="0"/>
              <a:t>50</a:t>
            </a:r>
            <a:r>
              <a:rPr lang="en-US" dirty="0" smtClean="0"/>
              <a:t> of two drugs for producing a specified </a:t>
            </a:r>
            <a:r>
              <a:rPr lang="en-US" dirty="0" err="1" smtClean="0"/>
              <a:t>quantal</a:t>
            </a:r>
            <a:r>
              <a:rPr lang="en-US" dirty="0" smtClean="0"/>
              <a:t> effect are 5 and 500mg respectively, then the 1</a:t>
            </a:r>
            <a:r>
              <a:rPr lang="en-US" baseline="30000" dirty="0" smtClean="0"/>
              <a:t>st</a:t>
            </a:r>
            <a:r>
              <a:rPr lang="en-US" dirty="0" smtClean="0"/>
              <a:t> drug can be said to be 100 x more potent than the 2</a:t>
            </a:r>
            <a:r>
              <a:rPr lang="en-US" baseline="30000" dirty="0" smtClean="0"/>
              <a:t>nd</a:t>
            </a:r>
            <a:r>
              <a:rPr lang="en-US" dirty="0" smtClean="0"/>
              <a:t> for that particular effect</a:t>
            </a:r>
          </a:p>
          <a:p>
            <a:r>
              <a:rPr lang="en-US" dirty="0" smtClean="0"/>
              <a:t>Similarly, one can obtain a valuable index of the selectivity of a drug’s action by comparing its ED</a:t>
            </a:r>
            <a:r>
              <a:rPr lang="en-US" baseline="-25000" dirty="0" smtClean="0"/>
              <a:t>50</a:t>
            </a:r>
            <a:r>
              <a:rPr lang="en-US" dirty="0" smtClean="0"/>
              <a:t> for two different </a:t>
            </a:r>
            <a:r>
              <a:rPr lang="en-US" dirty="0" err="1" smtClean="0"/>
              <a:t>quantal</a:t>
            </a:r>
            <a:r>
              <a:rPr lang="en-US" dirty="0" smtClean="0"/>
              <a:t> effects in a population e.g. cough suppression versus sedation for </a:t>
            </a:r>
            <a:r>
              <a:rPr lang="en-US" dirty="0" err="1" smtClean="0"/>
              <a:t>opioid</a:t>
            </a:r>
            <a:r>
              <a:rPr lang="en-US" dirty="0" smtClean="0"/>
              <a:t> drugs</a:t>
            </a:r>
          </a:p>
          <a:p>
            <a:r>
              <a:rPr lang="en-US" dirty="0" err="1" smtClean="0"/>
              <a:t>Quantal</a:t>
            </a:r>
            <a:r>
              <a:rPr lang="en-US" dirty="0" smtClean="0"/>
              <a:t> dose-effect curves may also be used to generate information regarding the margin of safety to be expected from a particular drug used to produce a specified effect</a:t>
            </a:r>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990600"/>
          </a:xfrm>
        </p:spPr>
        <p:txBody>
          <a:bodyPr>
            <a:normAutofit/>
          </a:bodyPr>
          <a:lstStyle/>
          <a:p>
            <a:r>
              <a:rPr lang="en-US" b="1" dirty="0" smtClean="0"/>
              <a:t>Therapeutic index</a:t>
            </a:r>
            <a:endParaRPr lang="en-US" dirty="0"/>
          </a:p>
        </p:txBody>
      </p:sp>
      <p:sp>
        <p:nvSpPr>
          <p:cNvPr id="3" name="Content Placeholder 2"/>
          <p:cNvSpPr>
            <a:spLocks noGrp="1"/>
          </p:cNvSpPr>
          <p:nvPr>
            <p:ph idx="1"/>
          </p:nvPr>
        </p:nvSpPr>
        <p:spPr>
          <a:xfrm>
            <a:off x="228600" y="914400"/>
            <a:ext cx="8763000" cy="5791200"/>
          </a:xfrm>
        </p:spPr>
        <p:txBody>
          <a:bodyPr>
            <a:normAutofit fontScale="70000" lnSpcReduction="20000"/>
          </a:bodyPr>
          <a:lstStyle/>
          <a:p>
            <a:pPr lvl="0"/>
            <a:r>
              <a:rPr lang="en-US" dirty="0" smtClean="0"/>
              <a:t>This is a measure which relates the dose of a drug required to produce a desired effect to that which produces an undesired effect</a:t>
            </a:r>
          </a:p>
          <a:p>
            <a:pPr lvl="0"/>
            <a:endParaRPr lang="en-US" dirty="0" smtClean="0"/>
          </a:p>
          <a:p>
            <a:pPr lvl="0"/>
            <a:endParaRPr lang="en-US" dirty="0" smtClean="0"/>
          </a:p>
          <a:p>
            <a:pPr lvl="0"/>
            <a:endParaRPr lang="en-US" dirty="0" smtClean="0"/>
          </a:p>
          <a:p>
            <a:pPr lvl="0"/>
            <a:r>
              <a:rPr lang="en-US" dirty="0" smtClean="0"/>
              <a:t>In animal studies, the therapeutic index (TI) is usually defined as the ratio of the TD</a:t>
            </a:r>
            <a:r>
              <a:rPr lang="en-US" baseline="-25000" dirty="0" smtClean="0"/>
              <a:t>50</a:t>
            </a:r>
            <a:r>
              <a:rPr lang="en-US" dirty="0" smtClean="0"/>
              <a:t> to the ED</a:t>
            </a:r>
            <a:r>
              <a:rPr lang="en-US" baseline="-25000" dirty="0" smtClean="0"/>
              <a:t>50</a:t>
            </a:r>
            <a:r>
              <a:rPr lang="en-US" dirty="0" smtClean="0"/>
              <a:t> for some therapeutically relevant effect</a:t>
            </a:r>
          </a:p>
          <a:p>
            <a:pPr lvl="0"/>
            <a:r>
              <a:rPr lang="en-US" dirty="0" smtClean="0"/>
              <a:t>Such a TI may be used to estimate the potential benefit of a drug in humans</a:t>
            </a:r>
          </a:p>
          <a:p>
            <a:pPr lvl="0"/>
            <a:r>
              <a:rPr lang="en-US" dirty="0" smtClean="0"/>
              <a:t>The TI of a drug is almost never known with precision</a:t>
            </a:r>
          </a:p>
          <a:p>
            <a:pPr lvl="0"/>
            <a:r>
              <a:rPr lang="en-US" dirty="0" smtClean="0"/>
              <a:t>Instead, drug trials and accumulated clinical experience often reveal a range of usually effective doses and a different (but sometimes overlapping) range of possibly</a:t>
            </a:r>
          </a:p>
          <a:p>
            <a:pPr lvl="0"/>
            <a:r>
              <a:rPr lang="en-US" dirty="0" smtClean="0"/>
              <a:t>The clinically acceptable risk of toxicity depends critically on the severity of the disease being treated e.g. the dose range that provides relief from an ordinary headache in the great majority of patients should be very much lower than the dose range that produces serious toxicity</a:t>
            </a:r>
          </a:p>
          <a:p>
            <a:r>
              <a:rPr lang="en-US" dirty="0" smtClean="0"/>
              <a:t>However, for reaction of a lethal disease, e.g. cancer, the acceptable difference</a:t>
            </a:r>
            <a:endParaRPr lang="en-US" dirty="0"/>
          </a:p>
        </p:txBody>
      </p:sp>
      <p:pic>
        <p:nvPicPr>
          <p:cNvPr id="4" name="Picture 3"/>
          <p:cNvPicPr/>
          <p:nvPr/>
        </p:nvPicPr>
        <p:blipFill>
          <a:blip r:embed="rId2"/>
          <a:srcRect/>
          <a:stretch>
            <a:fillRect/>
          </a:stretch>
        </p:blipFill>
        <p:spPr bwMode="auto">
          <a:xfrm>
            <a:off x="2438400" y="1676400"/>
            <a:ext cx="349885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7772400" cy="1143000"/>
          </a:xfrm>
        </p:spPr>
        <p:txBody>
          <a:bodyPr/>
          <a:lstStyle/>
          <a:p>
            <a:r>
              <a:rPr lang="en-US" b="1" dirty="0" smtClean="0"/>
              <a:t> ADVERSE DRUG EFFECTS</a:t>
            </a:r>
            <a:endParaRPr lang="en-US" dirty="0"/>
          </a:p>
        </p:txBody>
      </p:sp>
      <p:sp>
        <p:nvSpPr>
          <p:cNvPr id="4" name="Content Placeholder 3"/>
          <p:cNvSpPr>
            <a:spLocks noGrp="1"/>
          </p:cNvSpPr>
          <p:nvPr>
            <p:ph idx="1"/>
          </p:nvPr>
        </p:nvSpPr>
        <p:spPr>
          <a:xfrm>
            <a:off x="457200" y="1447800"/>
            <a:ext cx="8001000" cy="4648200"/>
          </a:xfrm>
        </p:spPr>
        <p:txBody>
          <a:bodyPr>
            <a:normAutofit fontScale="85000" lnSpcReduction="20000"/>
          </a:bodyPr>
          <a:lstStyle/>
          <a:p>
            <a:r>
              <a:rPr lang="en-GB" dirty="0" smtClean="0"/>
              <a:t>ADR A </a:t>
            </a:r>
            <a:r>
              <a:rPr lang="en-GB" dirty="0"/>
              <a:t>response to a drug which is noxious and unintended, and which occurs at doses normally used in man for the prophylaxis, diagnosis, or therapy of disease, or for the modifications of physiological </a:t>
            </a:r>
            <a:r>
              <a:rPr lang="en-GB" dirty="0" smtClean="0"/>
              <a:t>function</a:t>
            </a:r>
            <a:endParaRPr lang="en-GB" dirty="0"/>
          </a:p>
          <a:p>
            <a:r>
              <a:rPr lang="en-GB" dirty="0" smtClean="0"/>
              <a:t>A </a:t>
            </a:r>
            <a:r>
              <a:rPr lang="en-GB" i="1" dirty="0"/>
              <a:t>side effect</a:t>
            </a:r>
            <a:r>
              <a:rPr lang="en-GB" dirty="0"/>
              <a:t> is an effect, whether therapeutic or adverse, that is secondary to the one </a:t>
            </a:r>
            <a:r>
              <a:rPr lang="en-GB" dirty="0" smtClean="0"/>
              <a:t>intended</a:t>
            </a:r>
          </a:p>
          <a:p>
            <a:pPr lvl="1"/>
            <a:r>
              <a:rPr lang="en-US" dirty="0" err="1" smtClean="0"/>
              <a:t>Antichonergec</a:t>
            </a:r>
            <a:r>
              <a:rPr lang="en-US" dirty="0" smtClean="0"/>
              <a:t> effects of</a:t>
            </a:r>
          </a:p>
          <a:p>
            <a:pPr lvl="1"/>
            <a:r>
              <a:rPr lang="en-US" dirty="0" smtClean="0"/>
              <a:t>Side effect may be beneficial or not</a:t>
            </a:r>
            <a:endParaRPr lang="en-US" dirty="0" smtClean="0"/>
          </a:p>
          <a:p>
            <a:r>
              <a:rPr lang="en-US" dirty="0" smtClean="0"/>
              <a:t>Drugs </a:t>
            </a:r>
            <a:r>
              <a:rPr lang="en-US" dirty="0" smtClean="0"/>
              <a:t>can be divided into two groups namely;</a:t>
            </a:r>
          </a:p>
          <a:p>
            <a:pPr marL="514350" lvl="0" indent="-514350">
              <a:buFont typeface="+mj-lt"/>
              <a:buAutoNum type="arabicPeriod"/>
            </a:pPr>
            <a:r>
              <a:rPr lang="en-US" dirty="0" smtClean="0"/>
              <a:t>Idiosyncratic</a:t>
            </a:r>
          </a:p>
          <a:p>
            <a:pPr marL="514350" lvl="0" indent="-514350">
              <a:buFont typeface="+mj-lt"/>
              <a:buAutoNum type="arabicPeriod"/>
            </a:pPr>
            <a:r>
              <a:rPr lang="en-US" dirty="0" smtClean="0"/>
              <a:t>Dose related</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839200" cy="1143000"/>
          </a:xfrm>
        </p:spPr>
        <p:txBody>
          <a:bodyPr>
            <a:normAutofit fontScale="90000"/>
          </a:bodyPr>
          <a:lstStyle/>
          <a:p>
            <a:r>
              <a:rPr lang="en-US" dirty="0" smtClean="0"/>
              <a:t>The following are the factors that determine drug response;</a:t>
            </a:r>
            <a:br>
              <a:rPr lang="en-US" dirty="0" smtClean="0"/>
            </a:br>
            <a:endParaRPr lang="en-US" dirty="0"/>
          </a:p>
        </p:txBody>
      </p:sp>
      <p:sp>
        <p:nvSpPr>
          <p:cNvPr id="3" name="Content Placeholder 2"/>
          <p:cNvSpPr>
            <a:spLocks noGrp="1"/>
          </p:cNvSpPr>
          <p:nvPr>
            <p:ph idx="1"/>
          </p:nvPr>
        </p:nvSpPr>
        <p:spPr>
          <a:xfrm>
            <a:off x="304800" y="1371600"/>
            <a:ext cx="8610600" cy="5181600"/>
          </a:xfrm>
        </p:spPr>
        <p:txBody>
          <a:bodyPr>
            <a:normAutofit fontScale="55000" lnSpcReduction="20000"/>
          </a:bodyPr>
          <a:lstStyle/>
          <a:p>
            <a:pPr marL="514350" lvl="0" indent="-514350">
              <a:buFont typeface="+mj-lt"/>
              <a:buAutoNum type="arabicPeriod"/>
            </a:pPr>
            <a:r>
              <a:rPr lang="en-US" b="1" dirty="0" smtClean="0"/>
              <a:t>Tolerance/</a:t>
            </a:r>
            <a:r>
              <a:rPr lang="en-US" b="1" dirty="0" err="1" smtClean="0"/>
              <a:t>Tachyphylatics</a:t>
            </a:r>
            <a:r>
              <a:rPr lang="en-US" dirty="0" smtClean="0"/>
              <a:t>: This is the lack of response to a drug by some patients e.g. Ethanol and all drugs of abuse, one needs more and more with time to get the same effect. </a:t>
            </a:r>
            <a:r>
              <a:rPr lang="en-US" dirty="0" err="1" smtClean="0"/>
              <a:t>Tachyphylatics</a:t>
            </a:r>
            <a:r>
              <a:rPr lang="en-US" dirty="0" smtClean="0"/>
              <a:t> refers to immediate tolerance after taking a drug</a:t>
            </a:r>
          </a:p>
          <a:p>
            <a:pPr marL="514350" lvl="0" indent="-514350">
              <a:buFont typeface="+mj-lt"/>
              <a:buAutoNum type="arabicPeriod"/>
            </a:pPr>
            <a:r>
              <a:rPr lang="en-US" b="1" dirty="0" smtClean="0"/>
              <a:t>Age</a:t>
            </a:r>
            <a:r>
              <a:rPr lang="en-US" dirty="0" smtClean="0"/>
              <a:t>: Children have immature body development and ability to handle drugs is not optimal hence sensitive. Old age on the other hand, everything is wearing out, glands, enzyme systems, muscle fat water ratio and the ability to handle drugs recedes </a:t>
            </a:r>
          </a:p>
          <a:p>
            <a:pPr marL="514350" lvl="0" indent="-514350">
              <a:buFont typeface="+mj-lt"/>
              <a:buAutoNum type="arabicPeriod"/>
            </a:pPr>
            <a:r>
              <a:rPr lang="en-US" b="1" dirty="0" smtClean="0"/>
              <a:t>Sex</a:t>
            </a:r>
            <a:r>
              <a:rPr lang="en-US" dirty="0" smtClean="0"/>
              <a:t>: Different genders handle drugs differently due to the difference in the anatomy of the body. Some drugs get better effect in women with low doses as compared to men e.g. alcohol and other drugs</a:t>
            </a:r>
          </a:p>
          <a:p>
            <a:pPr marL="514350" lvl="0" indent="-514350">
              <a:buFont typeface="+mj-lt"/>
              <a:buAutoNum type="arabicPeriod"/>
            </a:pPr>
            <a:r>
              <a:rPr lang="en-US" b="1" dirty="0" smtClean="0"/>
              <a:t>Body size</a:t>
            </a:r>
            <a:r>
              <a:rPr lang="en-US" dirty="0" smtClean="0"/>
              <a:t>: This determines how drugs are handled. The small bodied deal with drugs better than the </a:t>
            </a:r>
            <a:r>
              <a:rPr lang="en-US" dirty="0" smtClean="0"/>
              <a:t>fat </a:t>
            </a:r>
            <a:r>
              <a:rPr lang="en-US" dirty="0" err="1" smtClean="0"/>
              <a:t>e.g</a:t>
            </a:r>
            <a:r>
              <a:rPr lang="en-US" dirty="0" smtClean="0"/>
              <a:t> digoxin</a:t>
            </a:r>
            <a:endParaRPr lang="en-US" dirty="0" smtClean="0"/>
          </a:p>
          <a:p>
            <a:pPr marL="514350" lvl="0" indent="-514350">
              <a:buFont typeface="+mj-lt"/>
              <a:buAutoNum type="arabicPeriod"/>
            </a:pPr>
            <a:r>
              <a:rPr lang="en-US" b="1" dirty="0" smtClean="0"/>
              <a:t>Disease state</a:t>
            </a:r>
            <a:r>
              <a:rPr lang="en-US" dirty="0" smtClean="0"/>
              <a:t>: Kidney disease and cardiac disease will lead to poor excretion of drugs and so does the liver. When these organs are diseased, there is poor drug potency and reduced drug response</a:t>
            </a:r>
          </a:p>
          <a:p>
            <a:pPr marL="514350" lvl="0" indent="-514350">
              <a:buFont typeface="+mj-lt"/>
              <a:buAutoNum type="arabicPeriod"/>
            </a:pPr>
            <a:r>
              <a:rPr lang="en-US" b="1" dirty="0" smtClean="0"/>
              <a:t>Genetics</a:t>
            </a:r>
            <a:r>
              <a:rPr lang="en-US" dirty="0" smtClean="0"/>
              <a:t>: The peculiarity of different people results in difference in drug handling. Exposure to the same pathogen may cause mixed reactions among different people and so will drugs</a:t>
            </a:r>
          </a:p>
          <a:p>
            <a:pPr marL="514350" lvl="0" indent="-514350">
              <a:buFont typeface="+mj-lt"/>
              <a:buAutoNum type="arabicPeriod"/>
            </a:pPr>
            <a:r>
              <a:rPr lang="en-US" b="1" dirty="0" smtClean="0"/>
              <a:t>Other drugs</a:t>
            </a:r>
            <a:r>
              <a:rPr lang="en-US" dirty="0" smtClean="0"/>
              <a:t>: In some disease states like TB combined with AIDS, the drugs taken may interfere with each other’s pharmacokinetics and the </a:t>
            </a:r>
            <a:r>
              <a:rPr lang="en-US" dirty="0" err="1" smtClean="0"/>
              <a:t>pharmacodynamics</a:t>
            </a:r>
            <a:r>
              <a:rPr lang="en-US" dirty="0" smtClean="0"/>
              <a:t> causing toxicity and reduced responses or magnified responses</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534400" cy="6248400"/>
          </a:xfrm>
        </p:spPr>
        <p:txBody>
          <a:bodyPr/>
          <a:lstStyle/>
          <a:p>
            <a:r>
              <a:rPr lang="en-GB" dirty="0" smtClean="0"/>
              <a:t>Wrong diagnosis</a:t>
            </a:r>
          </a:p>
          <a:p>
            <a:r>
              <a:rPr lang="en-GB" dirty="0" smtClean="0"/>
              <a:t>Prescription wrong drug</a:t>
            </a:r>
          </a:p>
          <a:p>
            <a:r>
              <a:rPr lang="en-GB" dirty="0" smtClean="0"/>
              <a:t>Undetected medical, genetic or allergic condition that may cause reaction</a:t>
            </a:r>
          </a:p>
          <a:p>
            <a:r>
              <a:rPr lang="en-GB" dirty="0" smtClean="0"/>
              <a:t>Self prescription for prescription drugs</a:t>
            </a:r>
          </a:p>
          <a:p>
            <a:r>
              <a:rPr lang="en-GB" dirty="0" smtClean="0"/>
              <a:t>Not following instruction</a:t>
            </a:r>
          </a:p>
          <a:p>
            <a:r>
              <a:rPr lang="en-GB" dirty="0" smtClean="0"/>
              <a:t>Reaction with other drugs </a:t>
            </a:r>
            <a:r>
              <a:rPr lang="en-GB" dirty="0" err="1" smtClean="0"/>
              <a:t>e.g</a:t>
            </a:r>
            <a:r>
              <a:rPr lang="en-GB" dirty="0" smtClean="0"/>
              <a:t> Traditional drugs and also foods</a:t>
            </a:r>
          </a:p>
          <a:p>
            <a:r>
              <a:rPr lang="en-GB" dirty="0" smtClean="0"/>
              <a:t>Use of substandard medicine whose composition and ingredients do not meet scientific requirements </a:t>
            </a:r>
            <a:r>
              <a:rPr lang="en-GB" dirty="0" err="1" smtClean="0"/>
              <a:t>e.g</a:t>
            </a:r>
            <a:r>
              <a:rPr lang="en-GB" dirty="0" smtClean="0"/>
              <a:t> counterfeits</a:t>
            </a:r>
            <a:endParaRPr lang="en-GB" dirty="0"/>
          </a:p>
        </p:txBody>
      </p:sp>
    </p:spTree>
    <p:extLst>
      <p:ext uri="{BB962C8B-B14F-4D97-AF65-F5344CB8AC3E}">
        <p14:creationId xmlns:p14="http://schemas.microsoft.com/office/powerpoint/2010/main" val="3181848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14400"/>
          </a:xfrm>
        </p:spPr>
        <p:txBody>
          <a:bodyPr>
            <a:normAutofit/>
          </a:bodyPr>
          <a:lstStyle/>
          <a:p>
            <a:r>
              <a:rPr lang="en-US" b="1" dirty="0" smtClean="0"/>
              <a:t>Adverse/Toxic Drug Effects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Is also termed as side effect</a:t>
            </a:r>
          </a:p>
          <a:p>
            <a:pPr lvl="0"/>
            <a:r>
              <a:rPr lang="en-US" dirty="0" smtClean="0"/>
              <a:t>They are determined by how the body responds to a drug. No drug causes only one specific effect. Every drug causes more than one effect on the body</a:t>
            </a:r>
          </a:p>
          <a:p>
            <a:pPr lvl="0"/>
            <a:r>
              <a:rPr lang="en-US" dirty="0" smtClean="0"/>
              <a:t>This is because drugs bind to different receptors that may be coupled to other biochemical actions. Hence specificity is not as crucial as selectivity. </a:t>
            </a:r>
            <a:endParaRPr lang="en-US" dirty="0" smtClean="0"/>
          </a:p>
          <a:p>
            <a:pPr lvl="0"/>
            <a:r>
              <a:rPr lang="en-US" dirty="0" smtClean="0"/>
              <a:t>The </a:t>
            </a:r>
            <a:r>
              <a:rPr lang="en-US" dirty="0" smtClean="0"/>
              <a:t>drug is of use if it is of high selectivity meaning the other effects are minimal e.g. ganglion blockers are non-selective while a neuromuscular junction blocker is more selective.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Adverse Effects</a:t>
            </a:r>
            <a:endParaRPr lang="en-US" dirty="0"/>
          </a:p>
        </p:txBody>
      </p:sp>
      <p:sp>
        <p:nvSpPr>
          <p:cNvPr id="3" name="Content Placeholder 2"/>
          <p:cNvSpPr>
            <a:spLocks noGrp="1"/>
          </p:cNvSpPr>
          <p:nvPr>
            <p:ph idx="1"/>
          </p:nvPr>
        </p:nvSpPr>
        <p:spPr>
          <a:xfrm>
            <a:off x="304800" y="1676400"/>
            <a:ext cx="8229600" cy="4525963"/>
          </a:xfrm>
        </p:spPr>
        <p:txBody>
          <a:bodyPr>
            <a:normAutofit fontScale="85000" lnSpcReduction="20000"/>
          </a:bodyPr>
          <a:lstStyle/>
          <a:p>
            <a:pPr marL="514350" indent="-514350">
              <a:buFont typeface="+mj-lt"/>
              <a:buAutoNum type="arabicPeriod"/>
            </a:pPr>
            <a:r>
              <a:rPr lang="en-US" b="1" dirty="0" smtClean="0"/>
              <a:t>Idiosyncratic Drug Effects</a:t>
            </a:r>
            <a:endParaRPr lang="en-US" dirty="0" smtClean="0"/>
          </a:p>
          <a:p>
            <a:pPr marL="914400" lvl="1" indent="-514350">
              <a:buFont typeface="Wingdings" pitchFamily="2" charset="2"/>
              <a:buChar char="v"/>
            </a:pPr>
            <a:r>
              <a:rPr lang="en-US" dirty="0" smtClean="0"/>
              <a:t>This refers to the general genetics of a person</a:t>
            </a:r>
          </a:p>
          <a:p>
            <a:pPr marL="914400" lvl="1" indent="-514350">
              <a:buFont typeface="Wingdings" pitchFamily="2" charset="2"/>
              <a:buChar char="v"/>
            </a:pPr>
            <a:r>
              <a:rPr lang="en-US" dirty="0" smtClean="0"/>
              <a:t>Some drugs require </a:t>
            </a:r>
            <a:r>
              <a:rPr lang="en-US" dirty="0" err="1" smtClean="0"/>
              <a:t>acetylation</a:t>
            </a:r>
            <a:r>
              <a:rPr lang="en-US" dirty="0" smtClean="0"/>
              <a:t> for metabolism hence some people are fast </a:t>
            </a:r>
            <a:r>
              <a:rPr lang="en-US" dirty="0" err="1" smtClean="0"/>
              <a:t>acetylators</a:t>
            </a:r>
            <a:r>
              <a:rPr lang="en-US" dirty="0" smtClean="0"/>
              <a:t> while others are slow </a:t>
            </a:r>
            <a:r>
              <a:rPr lang="en-US" dirty="0" err="1" smtClean="0"/>
              <a:t>acetylators</a:t>
            </a:r>
            <a:r>
              <a:rPr lang="en-US" dirty="0" smtClean="0"/>
              <a:t>. For fast </a:t>
            </a:r>
            <a:r>
              <a:rPr lang="en-US" dirty="0" err="1" smtClean="0"/>
              <a:t>acetylators</a:t>
            </a:r>
            <a:r>
              <a:rPr lang="en-US" dirty="0" smtClean="0"/>
              <a:t>, the normal dose may be too small because metabolism will get rid of the drug too fast while slow </a:t>
            </a:r>
            <a:r>
              <a:rPr lang="en-US" dirty="0" err="1" smtClean="0"/>
              <a:t>acetylators</a:t>
            </a:r>
            <a:r>
              <a:rPr lang="en-US" dirty="0" smtClean="0"/>
              <a:t> may get toxicity due to prolonged drug effects by the body</a:t>
            </a:r>
          </a:p>
          <a:p>
            <a:pPr marL="914400" lvl="1" indent="-514350">
              <a:buFont typeface="Wingdings" pitchFamily="2" charset="2"/>
              <a:buChar char="v"/>
            </a:pPr>
            <a:r>
              <a:rPr lang="en-US" dirty="0" smtClean="0"/>
              <a:t>1 in every 40,000 pneumonia patients will have adverse effects from the drug administered. </a:t>
            </a:r>
          </a:p>
          <a:p>
            <a:pPr marL="514350" indent="-514350">
              <a:buFont typeface="+mj-lt"/>
              <a:buAutoNum type="arabicPeriod"/>
            </a:pPr>
            <a:r>
              <a:rPr lang="en-US" b="1" dirty="0" smtClean="0"/>
              <a:t>Dose </a:t>
            </a:r>
            <a:r>
              <a:rPr lang="en-US" b="1" dirty="0" smtClean="0"/>
              <a:t>Related</a:t>
            </a:r>
            <a:endParaRPr lang="en-US" dirty="0" smtClean="0"/>
          </a:p>
          <a:p>
            <a:pPr marL="914400" lvl="1" indent="-514350">
              <a:buFont typeface="Wingdings" pitchFamily="2" charset="2"/>
              <a:buChar char="v"/>
            </a:pPr>
            <a:r>
              <a:rPr lang="en-US" dirty="0" smtClean="0"/>
              <a:t>Type A</a:t>
            </a:r>
          </a:p>
          <a:p>
            <a:pPr marL="914400" lvl="1" indent="-514350">
              <a:buFont typeface="Wingdings" pitchFamily="2" charset="2"/>
              <a:buChar char="v"/>
            </a:pPr>
            <a:r>
              <a:rPr lang="en-US" dirty="0" smtClean="0"/>
              <a:t>These </a:t>
            </a:r>
            <a:r>
              <a:rPr lang="en-US" dirty="0" smtClean="0"/>
              <a:t>fall into three groups;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Pharmaceutical variation</a:t>
            </a:r>
          </a:p>
          <a:p>
            <a:pPr lvl="1"/>
            <a:r>
              <a:rPr lang="en-GB" dirty="0" err="1" smtClean="0"/>
              <a:t>E.g</a:t>
            </a:r>
            <a:r>
              <a:rPr lang="en-GB" dirty="0" smtClean="0"/>
              <a:t> formulation of </a:t>
            </a:r>
            <a:r>
              <a:rPr lang="en-GB" dirty="0" err="1" smtClean="0"/>
              <a:t>phenotoin</a:t>
            </a:r>
            <a:endParaRPr lang="en-GB" dirty="0" smtClean="0"/>
          </a:p>
          <a:p>
            <a:r>
              <a:rPr lang="en-GB" dirty="0" err="1" smtClean="0"/>
              <a:t>Pharmacodynamic</a:t>
            </a:r>
            <a:r>
              <a:rPr lang="en-GB" dirty="0" smtClean="0"/>
              <a:t> variation</a:t>
            </a:r>
          </a:p>
          <a:p>
            <a:pPr lvl="1"/>
            <a:endParaRPr lang="en-GB" dirty="0" smtClean="0"/>
          </a:p>
          <a:p>
            <a:r>
              <a:rPr lang="en-GB" dirty="0" smtClean="0"/>
              <a:t>Pharmacokinetic </a:t>
            </a:r>
            <a:r>
              <a:rPr lang="en-GB" dirty="0" err="1" smtClean="0"/>
              <a:t>varion</a:t>
            </a:r>
            <a:endParaRPr lang="en-GB" dirty="0" smtClean="0"/>
          </a:p>
          <a:p>
            <a:pPr lvl="1"/>
            <a:r>
              <a:rPr lang="en-GB" dirty="0" smtClean="0"/>
              <a:t>Effects from metabolites</a:t>
            </a:r>
            <a:endParaRPr lang="en-GB" dirty="0"/>
          </a:p>
        </p:txBody>
      </p:sp>
    </p:spTree>
    <p:extLst>
      <p:ext uri="{BB962C8B-B14F-4D97-AF65-F5344CB8AC3E}">
        <p14:creationId xmlns:p14="http://schemas.microsoft.com/office/powerpoint/2010/main" val="1344650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Effects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The beneficial effect of the drug and the toxic effect are produced by the same receptor-</a:t>
            </a:r>
            <a:r>
              <a:rPr lang="en-US" dirty="0" err="1" smtClean="0"/>
              <a:t>effector</a:t>
            </a:r>
            <a:r>
              <a:rPr lang="en-US" dirty="0" smtClean="0"/>
              <a:t> mechanism. The drug binds on the same receptor and produces adverse effects. These effects are an extension of the therapeutic effects of the drug e.g. Anticoagulants like </a:t>
            </a:r>
            <a:r>
              <a:rPr lang="en-US" dirty="0" err="1" smtClean="0"/>
              <a:t>Wofarin</a:t>
            </a:r>
            <a:r>
              <a:rPr lang="en-US" dirty="0" smtClean="0"/>
              <a:t> and Heparin stop clotting. If excess is given, clotting mechanism is so impaired that one gets increased amounts of bleeding. </a:t>
            </a:r>
            <a:r>
              <a:rPr lang="en-US" dirty="0" err="1" smtClean="0"/>
              <a:t>Antidiabetics</a:t>
            </a:r>
            <a:r>
              <a:rPr lang="en-US" dirty="0" smtClean="0"/>
              <a:t> like insulin and oral hypoglycemic agents reduce blood sugar levels. If excess is given, one overshoots the normal and the blood sugar reduces leading to hypoglycemic coma and even death – very low blood sugar.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1371600"/>
          </a:xfrm>
        </p:spPr>
        <p:txBody>
          <a:bodyPr>
            <a:normAutofit fontScale="90000"/>
          </a:bodyPr>
          <a:lstStyle/>
          <a:p>
            <a:pPr algn="l"/>
            <a:r>
              <a:rPr lang="en-US" b="1" dirty="0" smtClean="0"/>
              <a:t>Concentration Effect Curves and Receptor Binding of Agonists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Responses </a:t>
            </a:r>
            <a:r>
              <a:rPr lang="en-US" dirty="0"/>
              <a:t>to low doses of a drug usually increase in direct proportion to dose</a:t>
            </a:r>
          </a:p>
          <a:p>
            <a:pPr lvl="0"/>
            <a:r>
              <a:rPr lang="en-US" dirty="0"/>
              <a:t>As doses increase however, the response increment diminishes</a:t>
            </a:r>
          </a:p>
          <a:p>
            <a:pPr lvl="0"/>
            <a:r>
              <a:rPr lang="en-US" dirty="0"/>
              <a:t>Finally doses may be reached at which no further increase in response can be achieved</a:t>
            </a:r>
          </a:p>
          <a:p>
            <a:pPr lvl="0"/>
            <a:r>
              <a:rPr lang="en-US" dirty="0"/>
              <a:t>In idealized or in vitro systems, the relation between drug concentration and effect is described by a hyperbolic curve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normAutofit fontScale="90000"/>
          </a:bodyPr>
          <a:lstStyle/>
          <a:p>
            <a:r>
              <a:rPr lang="en-US" b="1" dirty="0" smtClean="0"/>
              <a:t>Management of Adverse Effects</a:t>
            </a:r>
            <a:endParaRPr lang="en-US" dirty="0"/>
          </a:p>
        </p:txBody>
      </p:sp>
      <p:sp>
        <p:nvSpPr>
          <p:cNvPr id="3" name="Content Placeholder 2"/>
          <p:cNvSpPr>
            <a:spLocks noGrp="1"/>
          </p:cNvSpPr>
          <p:nvPr>
            <p:ph idx="1"/>
          </p:nvPr>
        </p:nvSpPr>
        <p:spPr>
          <a:xfrm>
            <a:off x="609600" y="1524000"/>
            <a:ext cx="8305800" cy="5029200"/>
          </a:xfrm>
        </p:spPr>
        <p:txBody>
          <a:bodyPr>
            <a:normAutofit fontScale="77500" lnSpcReduction="20000"/>
          </a:bodyPr>
          <a:lstStyle/>
          <a:p>
            <a:pPr lvl="0"/>
            <a:r>
              <a:rPr lang="en-US" dirty="0" smtClean="0"/>
              <a:t>Judicious management/careful monitoring of the effects e.g. repeated blood sugar tests after drug administration, calculating bleeding time and physical observation.</a:t>
            </a:r>
          </a:p>
          <a:p>
            <a:pPr lvl="0"/>
            <a:r>
              <a:rPr lang="en-US" dirty="0" smtClean="0"/>
              <a:t>Taking care of ancillary measures e.g. when taking anticoagulants, one has to avoid trauma or injections or anything that may cause bleeding. In diabetics, avoiding carbohydrate diets to avoid hyperglycemia </a:t>
            </a:r>
          </a:p>
          <a:p>
            <a:pPr lvl="0"/>
            <a:r>
              <a:rPr lang="en-US" dirty="0" smtClean="0"/>
              <a:t>Give drugs only when very necessary or give a safer alternative if available e.g. </a:t>
            </a:r>
            <a:r>
              <a:rPr lang="en-US" dirty="0" err="1" smtClean="0"/>
              <a:t>Digoxin</a:t>
            </a:r>
            <a:r>
              <a:rPr lang="en-US" dirty="0" smtClean="0"/>
              <a:t> has a very low therapeutic index but there is no better alternative in heart failure treatment.</a:t>
            </a:r>
          </a:p>
          <a:p>
            <a:pPr lvl="0"/>
            <a:r>
              <a:rPr lang="en-US" dirty="0" smtClean="0"/>
              <a:t>Adjunctive treatment; if a drug has adverse effects, another drug can be added to reduce the effect of the other drug that may cause adverse drug effects. By addition of a second drug, the 1</a:t>
            </a:r>
            <a:r>
              <a:rPr lang="en-US" baseline="30000" dirty="0" smtClean="0"/>
              <a:t>st</a:t>
            </a:r>
            <a:r>
              <a:rPr lang="en-US" dirty="0" smtClean="0"/>
              <a:t> drug’s effects are reduced.</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90600"/>
          </a:xfrm>
        </p:spPr>
        <p:txBody>
          <a:bodyPr>
            <a:normAutofit/>
          </a:bodyPr>
          <a:lstStyle/>
          <a:p>
            <a:r>
              <a:rPr lang="en-US" b="1" dirty="0" smtClean="0"/>
              <a:t>Beneficial/Toxic Effects</a:t>
            </a:r>
            <a:endParaRPr lang="en-US" dirty="0"/>
          </a:p>
        </p:txBody>
      </p:sp>
      <p:sp>
        <p:nvSpPr>
          <p:cNvPr id="3" name="Content Placeholder 2"/>
          <p:cNvSpPr>
            <a:spLocks noGrp="1"/>
          </p:cNvSpPr>
          <p:nvPr>
            <p:ph idx="1"/>
          </p:nvPr>
        </p:nvSpPr>
        <p:spPr>
          <a:xfrm>
            <a:off x="381000" y="1295400"/>
            <a:ext cx="8458200" cy="5334000"/>
          </a:xfrm>
        </p:spPr>
        <p:txBody>
          <a:bodyPr>
            <a:normAutofit fontScale="92500"/>
          </a:bodyPr>
          <a:lstStyle/>
          <a:p>
            <a:pPr lvl="0"/>
            <a:r>
              <a:rPr lang="en-US" dirty="0" smtClean="0"/>
              <a:t>Are mediated by identical receptors but in different tissues or by a different </a:t>
            </a:r>
            <a:r>
              <a:rPr lang="en-US" dirty="0" err="1" smtClean="0"/>
              <a:t>effector</a:t>
            </a:r>
            <a:r>
              <a:rPr lang="en-US" dirty="0" smtClean="0"/>
              <a:t> pathways e.g. </a:t>
            </a:r>
            <a:r>
              <a:rPr lang="en-US" dirty="0" err="1" smtClean="0"/>
              <a:t>glucocorticoids</a:t>
            </a:r>
            <a:r>
              <a:rPr lang="en-US" dirty="0" smtClean="0"/>
              <a:t> like </a:t>
            </a:r>
            <a:r>
              <a:rPr lang="en-US" dirty="0" err="1" smtClean="0"/>
              <a:t>hydrocortisol</a:t>
            </a:r>
            <a:r>
              <a:rPr lang="en-US" dirty="0" smtClean="0"/>
              <a:t>; excess of this drug will cause Cushing’s syndrome resulting to obesity, </a:t>
            </a:r>
            <a:r>
              <a:rPr lang="en-US" dirty="0" err="1" smtClean="0"/>
              <a:t>stria</a:t>
            </a:r>
            <a:r>
              <a:rPr lang="en-US" dirty="0" smtClean="0"/>
              <a:t> with loss of fat in the limbs taking a pyramid shape. </a:t>
            </a:r>
            <a:r>
              <a:rPr lang="en-US" dirty="0" err="1" smtClean="0"/>
              <a:t>Hydrocortisol</a:t>
            </a:r>
            <a:r>
              <a:rPr lang="en-US" dirty="0" smtClean="0"/>
              <a:t> breaks down proteins resulting to muscle wasting or break down of free fatty acids. In other tissues, the drug deposits fats especially in the upper trunk</a:t>
            </a:r>
          </a:p>
          <a:p>
            <a:pPr lvl="0"/>
            <a:r>
              <a:rPr lang="en-US" dirty="0" err="1" smtClean="0"/>
              <a:t>Methotrexate</a:t>
            </a:r>
            <a:r>
              <a:rPr lang="en-US" dirty="0" smtClean="0"/>
              <a:t> will treat cancer but will destroy the bone marrow as an adverse side effect</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772400" cy="1143000"/>
          </a:xfrm>
        </p:spPr>
        <p:txBody>
          <a:bodyPr>
            <a:normAutofit/>
          </a:bodyPr>
          <a:lstStyle/>
          <a:p>
            <a:r>
              <a:rPr lang="en-US" b="1" dirty="0" smtClean="0"/>
              <a:t>Management of the Effects</a:t>
            </a:r>
            <a:endParaRPr lang="en-US" dirty="0"/>
          </a:p>
        </p:txBody>
      </p:sp>
      <p:sp>
        <p:nvSpPr>
          <p:cNvPr id="3" name="Content Placeholder 2"/>
          <p:cNvSpPr>
            <a:spLocks noGrp="1"/>
          </p:cNvSpPr>
          <p:nvPr>
            <p:ph idx="1"/>
          </p:nvPr>
        </p:nvSpPr>
        <p:spPr>
          <a:xfrm>
            <a:off x="228600" y="1219200"/>
            <a:ext cx="8686800" cy="5410200"/>
          </a:xfrm>
        </p:spPr>
        <p:txBody>
          <a:bodyPr>
            <a:normAutofit lnSpcReduction="10000"/>
          </a:bodyPr>
          <a:lstStyle/>
          <a:p>
            <a:pPr lvl="0"/>
            <a:r>
              <a:rPr lang="en-US" dirty="0" smtClean="0"/>
              <a:t>Use the lowest effective dose</a:t>
            </a:r>
          </a:p>
          <a:p>
            <a:pPr lvl="0"/>
            <a:r>
              <a:rPr lang="en-US" dirty="0" smtClean="0"/>
              <a:t>Use adjunctive (additional) drugs acting through different receptor mechanisms therefore producing different toxicities hence avoiding lowering of the dose. The adjunctive drug that will lead to the least adverse effect is used</a:t>
            </a:r>
          </a:p>
          <a:p>
            <a:pPr lvl="0"/>
            <a:r>
              <a:rPr lang="en-US" dirty="0" smtClean="0"/>
              <a:t>Manipulate concentration in different compartments e.g. treatment of asthma, the inhalation route is used but the amount absorbed is less than that if the drug was administered orally</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143000"/>
          </a:xfrm>
        </p:spPr>
        <p:txBody>
          <a:bodyPr>
            <a:normAutofit/>
          </a:bodyPr>
          <a:lstStyle/>
          <a:p>
            <a:r>
              <a:rPr lang="en-US" b="1" dirty="0" smtClean="0"/>
              <a:t>Beneficial/Toxic Effects</a:t>
            </a:r>
            <a:endParaRPr lang="en-US" dirty="0"/>
          </a:p>
        </p:txBody>
      </p:sp>
      <p:sp>
        <p:nvSpPr>
          <p:cNvPr id="3" name="Content Placeholder 2"/>
          <p:cNvSpPr>
            <a:spLocks noGrp="1"/>
          </p:cNvSpPr>
          <p:nvPr>
            <p:ph idx="1"/>
          </p:nvPr>
        </p:nvSpPr>
        <p:spPr>
          <a:xfrm>
            <a:off x="381000" y="1295400"/>
            <a:ext cx="8534400" cy="5334000"/>
          </a:xfrm>
        </p:spPr>
        <p:txBody>
          <a:bodyPr>
            <a:normAutofit fontScale="85000" lnSpcReduction="20000"/>
          </a:bodyPr>
          <a:lstStyle/>
          <a:p>
            <a:pPr lvl="0"/>
            <a:r>
              <a:rPr lang="en-US" dirty="0" smtClean="0"/>
              <a:t>In this category, the receptors are different and the </a:t>
            </a:r>
            <a:r>
              <a:rPr lang="en-US" dirty="0" err="1" smtClean="0"/>
              <a:t>effector</a:t>
            </a:r>
            <a:r>
              <a:rPr lang="en-US" dirty="0" smtClean="0"/>
              <a:t> mechanisms are also different</a:t>
            </a:r>
          </a:p>
          <a:p>
            <a:pPr lvl="0"/>
            <a:r>
              <a:rPr lang="en-US" dirty="0" smtClean="0"/>
              <a:t>Examples include; antihistamines having H</a:t>
            </a:r>
            <a:r>
              <a:rPr lang="en-US" baseline="-25000" dirty="0" smtClean="0"/>
              <a:t>1</a:t>
            </a:r>
            <a:r>
              <a:rPr lang="en-US" dirty="0" smtClean="0"/>
              <a:t> and H</a:t>
            </a:r>
            <a:r>
              <a:rPr lang="en-US" baseline="-25000" dirty="0" smtClean="0"/>
              <a:t>2</a:t>
            </a:r>
            <a:r>
              <a:rPr lang="en-US" dirty="0" smtClean="0"/>
              <a:t> receptors, one may need the receptor blockers like </a:t>
            </a:r>
            <a:r>
              <a:rPr lang="en-US" dirty="0" err="1" smtClean="0"/>
              <a:t>piriton</a:t>
            </a:r>
            <a:r>
              <a:rPr lang="en-US" dirty="0" smtClean="0"/>
              <a:t> to stop allergic reactions but one gets sedation due to action on a different receptor. Atropine as well, a </a:t>
            </a:r>
            <a:r>
              <a:rPr lang="en-US" dirty="0" err="1" smtClean="0"/>
              <a:t>muscarinic</a:t>
            </a:r>
            <a:r>
              <a:rPr lang="en-US" dirty="0" smtClean="0"/>
              <a:t> binding drug is given to reduce respiratory secretions during respiratory system surgery but in the GIT, one may get constipation, urine retention etc due to different receptors of atropine in the body.</a:t>
            </a:r>
          </a:p>
          <a:p>
            <a:pPr lvl="0"/>
            <a:r>
              <a:rPr lang="en-US" dirty="0" smtClean="0"/>
              <a:t>The drug’s tendency to bind to different receptors has remained a big challenge but it has led to discovery of new more specific drugs. Others are discovered by mistake e.g. a drug designed for psychotic treatment turning out to be a better depressant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762000"/>
          </a:xfrm>
        </p:spPr>
        <p:txBody>
          <a:bodyPr/>
          <a:lstStyle/>
          <a:p>
            <a:r>
              <a:rPr lang="en-GB" dirty="0" smtClean="0"/>
              <a:t>Drugs commonly causing ADR</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Aspirin and other NSAIDS</a:t>
            </a:r>
          </a:p>
          <a:p>
            <a:r>
              <a:rPr lang="en-GB" dirty="0" smtClean="0"/>
              <a:t>Analgesics</a:t>
            </a:r>
          </a:p>
          <a:p>
            <a:r>
              <a:rPr lang="en-GB" dirty="0" smtClean="0"/>
              <a:t>Digoxin</a:t>
            </a:r>
          </a:p>
          <a:p>
            <a:r>
              <a:rPr lang="en-GB" dirty="0" smtClean="0"/>
              <a:t>Diuretics</a:t>
            </a:r>
          </a:p>
          <a:p>
            <a:r>
              <a:rPr lang="en-GB" dirty="0" smtClean="0"/>
              <a:t>Anticoagulants</a:t>
            </a:r>
          </a:p>
          <a:p>
            <a:r>
              <a:rPr lang="en-GB" dirty="0" smtClean="0"/>
              <a:t>Antimicrobials</a:t>
            </a:r>
          </a:p>
          <a:p>
            <a:r>
              <a:rPr lang="en-GB" dirty="0" err="1" smtClean="0"/>
              <a:t>Glucocotocoids</a:t>
            </a:r>
            <a:endParaRPr lang="en-GB" dirty="0" smtClean="0"/>
          </a:p>
          <a:p>
            <a:r>
              <a:rPr lang="en-GB" dirty="0" smtClean="0"/>
              <a:t>Antineoplastic drugs</a:t>
            </a:r>
          </a:p>
          <a:p>
            <a:r>
              <a:rPr lang="en-GB" dirty="0" err="1" smtClean="0"/>
              <a:t>Hypoglycemic</a:t>
            </a:r>
            <a:r>
              <a:rPr lang="en-GB" dirty="0" smtClean="0"/>
              <a:t> drugs for diabetics</a:t>
            </a:r>
            <a:endParaRPr lang="en-GB" dirty="0"/>
          </a:p>
        </p:txBody>
      </p:sp>
    </p:spTree>
    <p:extLst>
      <p:ext uri="{BB962C8B-B14F-4D97-AF65-F5344CB8AC3E}">
        <p14:creationId xmlns:p14="http://schemas.microsoft.com/office/powerpoint/2010/main" val="451250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ND LIST ADVERS REACTIONS IN SYTEMS</a:t>
            </a:r>
          </a:p>
          <a:p>
            <a:r>
              <a:rPr lang="en-GB" dirty="0"/>
              <a:t> </a:t>
            </a:r>
            <a:r>
              <a:rPr lang="en-GB" dirty="0" smtClean="0"/>
              <a:t>E.G GIT not nausea </a:t>
            </a:r>
            <a:endParaRPr lang="en-GB" dirty="0"/>
          </a:p>
          <a:p>
            <a:r>
              <a:rPr lang="en-GB" dirty="0" smtClean="0"/>
              <a:t>DI</a:t>
            </a:r>
          </a:p>
          <a:p>
            <a:endParaRPr lang="en-GB" dirty="0"/>
          </a:p>
        </p:txBody>
      </p:sp>
    </p:spTree>
    <p:extLst>
      <p:ext uri="{BB962C8B-B14F-4D97-AF65-F5344CB8AC3E}">
        <p14:creationId xmlns:p14="http://schemas.microsoft.com/office/powerpoint/2010/main" val="252137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bwMode="auto">
          <a:xfrm>
            <a:off x="0" y="381000"/>
            <a:ext cx="9144000" cy="6172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533400"/>
            <a:ext cx="8686800" cy="5715000"/>
          </a:xfrm>
        </p:spPr>
        <p:txBody>
          <a:bodyPr/>
          <a:lstStyle/>
          <a:p>
            <a:r>
              <a:rPr lang="en-US" dirty="0"/>
              <a:t>The hyperbolic curve is according to the following equation;</a:t>
            </a:r>
          </a:p>
          <a:p>
            <a:r>
              <a:rPr lang="en-US" dirty="0"/>
              <a:t>Where;</a:t>
            </a:r>
          </a:p>
          <a:p>
            <a:pPr lvl="1">
              <a:buFont typeface="Wingdings" pitchFamily="2" charset="2"/>
              <a:buChar char="Ø"/>
            </a:pPr>
            <a:r>
              <a:rPr lang="en-US" dirty="0"/>
              <a:t>E – Effect observed at concentration C</a:t>
            </a:r>
          </a:p>
          <a:p>
            <a:pPr lvl="1">
              <a:buFont typeface="Wingdings" pitchFamily="2" charset="2"/>
              <a:buChar char="Ø"/>
            </a:pPr>
            <a:r>
              <a:rPr lang="en-US" dirty="0" err="1"/>
              <a:t>E</a:t>
            </a:r>
            <a:r>
              <a:rPr lang="en-US" baseline="-25000" dirty="0" err="1"/>
              <a:t>max</a:t>
            </a:r>
            <a:r>
              <a:rPr lang="en-US" dirty="0"/>
              <a:t> is the maximal response that can be produced by the drug and </a:t>
            </a:r>
          </a:p>
          <a:p>
            <a:pPr lvl="1">
              <a:buFont typeface="Wingdings" pitchFamily="2" charset="2"/>
              <a:buChar char="Ø"/>
            </a:pPr>
            <a:r>
              <a:rPr lang="en-US" dirty="0"/>
              <a:t>EC</a:t>
            </a:r>
            <a:r>
              <a:rPr lang="en-US" baseline="-25000" dirty="0"/>
              <a:t>50­</a:t>
            </a:r>
            <a:r>
              <a:rPr lang="en-US" dirty="0"/>
              <a:t> is the concentration of the drug that produces 50% of the maximal response</a:t>
            </a:r>
          </a:p>
          <a:p>
            <a:endParaRPr lang="en-US" dirty="0"/>
          </a:p>
        </p:txBody>
      </p:sp>
      <p:pic>
        <p:nvPicPr>
          <p:cNvPr id="4" name="Picture 3"/>
          <p:cNvPicPr/>
          <p:nvPr/>
        </p:nvPicPr>
        <p:blipFill>
          <a:blip r:embed="rId2"/>
          <a:srcRect/>
          <a:stretch>
            <a:fillRect/>
          </a:stretch>
        </p:blipFill>
        <p:spPr bwMode="auto">
          <a:xfrm>
            <a:off x="4191000" y="1143000"/>
            <a:ext cx="1841500" cy="10096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82000" cy="5867400"/>
          </a:xfrm>
        </p:spPr>
        <p:txBody>
          <a:bodyPr>
            <a:normAutofit lnSpcReduction="10000"/>
          </a:bodyPr>
          <a:lstStyle/>
          <a:p>
            <a:pPr lvl="0"/>
            <a:r>
              <a:rPr lang="en-US" dirty="0"/>
              <a:t>Dose response data are often presented as a plot of the drug effect (y – axis) against the logarithm of the dose or concentration (x – axis)</a:t>
            </a:r>
          </a:p>
          <a:p>
            <a:pPr lvl="0"/>
            <a:r>
              <a:rPr lang="en-US" dirty="0"/>
              <a:t>Logarithm = The exponent required to produce a given number</a:t>
            </a:r>
          </a:p>
          <a:p>
            <a:pPr lvl="0"/>
            <a:r>
              <a:rPr lang="en-US" dirty="0"/>
              <a:t>Exponent = A mathematical notation indicating the number of times a quantity is multiplied by itself</a:t>
            </a:r>
          </a:p>
          <a:p>
            <a:pPr lvl="0"/>
            <a:r>
              <a:rPr lang="en-US" dirty="0"/>
              <a:t>This mathematical maneuver transforms the hyperbolic curve of figure 2-1 into a sigmoid curve with a linear </a:t>
            </a:r>
            <a:r>
              <a:rPr lang="en-US" dirty="0" err="1"/>
              <a:t>midportion</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4294967295"/>
          </p:nvPr>
        </p:nvPicPr>
        <p:blipFill>
          <a:blip r:embed="rId2"/>
          <a:srcRect/>
          <a:stretch>
            <a:fillRect/>
          </a:stretch>
        </p:blipFill>
        <p:spPr bwMode="auto">
          <a:xfrm>
            <a:off x="0" y="762000"/>
            <a:ext cx="9144000" cy="5676900"/>
          </a:xfrm>
          <a:prstGeom prst="rect">
            <a:avLst/>
          </a:prstGeom>
          <a:noFill/>
          <a:ln w="9525">
            <a:noFill/>
            <a:miter lim="800000"/>
            <a:headEnd/>
            <a:tailEnd/>
          </a:ln>
        </p:spPr>
      </p:pic>
      <p:sp>
        <p:nvSpPr>
          <p:cNvPr id="3" name="Rectangle 2"/>
          <p:cNvSpPr/>
          <p:nvPr/>
        </p:nvSpPr>
        <p:spPr>
          <a:xfrm>
            <a:off x="0" y="228600"/>
            <a:ext cx="2286000" cy="430887"/>
          </a:xfrm>
          <a:prstGeom prst="rect">
            <a:avLst/>
          </a:prstGeom>
        </p:spPr>
        <p:txBody>
          <a:bodyPr wrap="square">
            <a:spAutoFit/>
          </a:bodyPr>
          <a:lstStyle/>
          <a:p>
            <a:r>
              <a:rPr lang="en-US" sz="2200" b="1" i="1" kern="0" dirty="0" smtClean="0">
                <a:solidFill>
                  <a:prstClr val="black"/>
                </a:solidFill>
              </a:rPr>
              <a:t>Figure 2-2.</a:t>
            </a:r>
            <a:r>
              <a:rPr lang="en-US" sz="2200" kern="0" dirty="0" smtClean="0">
                <a:solidFill>
                  <a:prstClr val="black"/>
                </a:solidFill>
              </a:rPr>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70000" lnSpcReduction="20000"/>
          </a:bodyPr>
          <a:lstStyle/>
          <a:p>
            <a:r>
              <a:rPr lang="en-US" b="1" i="1" dirty="0" smtClean="0"/>
              <a:t>Figure 2-2.</a:t>
            </a:r>
            <a:r>
              <a:rPr lang="en-US" dirty="0" smtClean="0"/>
              <a:t> Logarithmic transformation of the dose axis and experimental demonstration of spare receptors, using different concentrations of an irreversible antagonist. Curve A shows agonist response in the absence of antagonist. After treatment with a low concentration of antagonist (curve B), the curve is shifted to the right; maximal responsiveness is preserved, however, because the remaining available receptors are still in excess of the number required. In curve C, produced after treatment with a larger concentration of antagonist, the available receptors are no longer "spare"; instead, they are just sufficient to mediate an undiminished maximal response. Still higher concentrations of antagonist (curves D and E) reduce the number of available receptors to the point that maximal response is diminished. The apparent EC</a:t>
            </a:r>
            <a:r>
              <a:rPr lang="en-US" baseline="-25000" dirty="0" smtClean="0"/>
              <a:t>50</a:t>
            </a:r>
            <a:r>
              <a:rPr lang="en-US" dirty="0" smtClean="0"/>
              <a:t> of the agonist in curves D and E may approximate the </a:t>
            </a:r>
            <a:r>
              <a:rPr lang="en-US" dirty="0" err="1" smtClean="0"/>
              <a:t>K</a:t>
            </a:r>
            <a:r>
              <a:rPr lang="en-US" baseline="-25000" dirty="0" err="1" smtClean="0"/>
              <a:t>d</a:t>
            </a:r>
            <a:r>
              <a:rPr lang="en-US" dirty="0" smtClean="0"/>
              <a:t> that characterizes the binding affinity of the agonist for the receptor.</a:t>
            </a:r>
          </a:p>
          <a:p>
            <a:pPr>
              <a:buNone/>
            </a:pPr>
            <a:r>
              <a:rPr lang="en-US" dirty="0" smtClean="0"/>
              <a:t> </a:t>
            </a:r>
          </a:p>
          <a:p>
            <a:pPr lvl="0"/>
            <a:r>
              <a:rPr lang="en-US" dirty="0" smtClean="0"/>
              <a:t>This expands the scale of the concentration at low concentrations where the effect is changing rapidly and compresses it at high concentrations where the effect is changing slowly, but has no special biologic or pharmacologic significance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Relationship between drug dose and clinical response in patients </a:t>
            </a:r>
            <a:endParaRPr lang="en-US" dirty="0"/>
          </a:p>
        </p:txBody>
      </p:sp>
      <p:sp>
        <p:nvSpPr>
          <p:cNvPr id="3" name="Content Placeholder 2"/>
          <p:cNvSpPr>
            <a:spLocks noGrp="1"/>
          </p:cNvSpPr>
          <p:nvPr>
            <p:ph idx="1"/>
          </p:nvPr>
        </p:nvSpPr>
        <p:spPr>
          <a:xfrm>
            <a:off x="685800" y="2438400"/>
            <a:ext cx="7772400" cy="4114800"/>
          </a:xfrm>
        </p:spPr>
        <p:txBody>
          <a:bodyPr>
            <a:normAutofit/>
          </a:bodyPr>
          <a:lstStyle/>
          <a:p>
            <a:pPr marL="571500" indent="-514350">
              <a:buFont typeface="+mj-lt"/>
              <a:buAutoNum type="arabicPeriod"/>
            </a:pPr>
            <a:r>
              <a:rPr lang="en-US" dirty="0" smtClean="0"/>
              <a:t>Graded dose response relations</a:t>
            </a:r>
          </a:p>
          <a:p>
            <a:pPr marL="571500" indent="-514350">
              <a:buFont typeface="+mj-lt"/>
              <a:buAutoNum type="arabicPeriod"/>
            </a:pPr>
            <a:r>
              <a:rPr lang="en-US" dirty="0" smtClean="0"/>
              <a:t>Shape of the dose response curves</a:t>
            </a:r>
          </a:p>
          <a:p>
            <a:pPr marL="571500" indent="-514350">
              <a:buFont typeface="+mj-lt"/>
              <a:buAutoNum type="arabicPeriod"/>
            </a:pPr>
            <a:r>
              <a:rPr lang="en-US" dirty="0" err="1" smtClean="0"/>
              <a:t>Quantal</a:t>
            </a:r>
            <a:r>
              <a:rPr lang="en-US" dirty="0" smtClean="0"/>
              <a:t> dose effects curves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Custom 1">
      <a:dk1>
        <a:sysClr val="windowText" lastClr="000000"/>
      </a:dk1>
      <a:lt1>
        <a:srgbClr val="FFFFFF"/>
      </a:lt1>
      <a:dk2>
        <a:srgbClr val="4E5B6F"/>
      </a:dk2>
      <a:lt2>
        <a:srgbClr val="F9C6DF"/>
      </a:lt2>
      <a:accent1>
        <a:srgbClr val="0C0C0C"/>
      </a:accent1>
      <a:accent2>
        <a:srgbClr val="92D050"/>
      </a:accent2>
      <a:accent3>
        <a:srgbClr val="C00000"/>
      </a:accent3>
      <a:accent4>
        <a:srgbClr val="00ADDC"/>
      </a:accent4>
      <a:accent5>
        <a:srgbClr val="738AC8"/>
      </a:accent5>
      <a:accent6>
        <a:srgbClr val="1AB39F"/>
      </a:accent6>
      <a:hlink>
        <a:srgbClr val="0C0C0C"/>
      </a:hlink>
      <a:folHlink>
        <a:srgbClr val="0C594F"/>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 BIOTRANSFORMATION AND EXCRETION OF DRUGS</Template>
  <TotalTime>472</TotalTime>
  <Words>3188</Words>
  <Application>Microsoft Office PowerPoint</Application>
  <PresentationFormat>On-screen Show (4:3)</PresentationFormat>
  <Paragraphs>175</Paragraphs>
  <Slides>35</Slides>
  <Notes>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Soaring</vt:lpstr>
      <vt:lpstr>LOG – DOSE RESPONSES AND ADVERSE DRUG REACTIONS</vt:lpstr>
      <vt:lpstr>LOG – DOSE RESPONSES</vt:lpstr>
      <vt:lpstr>Concentration Effect Curves and Receptor Binding of Agonists</vt:lpstr>
      <vt:lpstr>PowerPoint Presentation</vt:lpstr>
      <vt:lpstr>PowerPoint Presentation</vt:lpstr>
      <vt:lpstr>PowerPoint Presentation</vt:lpstr>
      <vt:lpstr>PowerPoint Presentation</vt:lpstr>
      <vt:lpstr>PowerPoint Presentation</vt:lpstr>
      <vt:lpstr>Relationship between drug dose and clinical response in patients </vt:lpstr>
      <vt:lpstr>1. Graded Dose-Response Relations</vt:lpstr>
      <vt:lpstr>PowerPoint Presentation</vt:lpstr>
      <vt:lpstr>Potency</vt:lpstr>
      <vt:lpstr>PowerPoint Presentation</vt:lpstr>
      <vt:lpstr>Maximal Efficacy </vt:lpstr>
      <vt:lpstr>Illustration</vt:lpstr>
      <vt:lpstr>2. Shape of Dose Response Curves</vt:lpstr>
      <vt:lpstr>Quantal Dose Effect Curves</vt:lpstr>
      <vt:lpstr>PowerPoint Presentation</vt:lpstr>
      <vt:lpstr>PowerPoint Presentation</vt:lpstr>
      <vt:lpstr>PowerPoint Presentation</vt:lpstr>
      <vt:lpstr>PowerPoint Presentation</vt:lpstr>
      <vt:lpstr>Therapeutic index</vt:lpstr>
      <vt:lpstr> ADVERSE DRUG EFFECTS</vt:lpstr>
      <vt:lpstr>The following are the factors that determine drug response; </vt:lpstr>
      <vt:lpstr>PowerPoint Presentation</vt:lpstr>
      <vt:lpstr>Adverse/Toxic Drug Effects</vt:lpstr>
      <vt:lpstr>Types of Adverse Effects</vt:lpstr>
      <vt:lpstr>PowerPoint Presentation</vt:lpstr>
      <vt:lpstr>Types of Effects</vt:lpstr>
      <vt:lpstr>Management of Adverse Effects</vt:lpstr>
      <vt:lpstr>Beneficial/Toxic Effects</vt:lpstr>
      <vt:lpstr>Management of the Effects</vt:lpstr>
      <vt:lpstr>Beneficial/Toxic Effects</vt:lpstr>
      <vt:lpstr>Drugs commonly causing ADR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 – DOSE RESPONSES </dc:title>
  <dc:creator>MBChB</dc:creator>
  <cp:lastModifiedBy>Dr. Kimaiga H.O. MBChB (UoN)</cp:lastModifiedBy>
  <cp:revision>48</cp:revision>
  <dcterms:created xsi:type="dcterms:W3CDTF">2012-09-22T21:07:48Z</dcterms:created>
  <dcterms:modified xsi:type="dcterms:W3CDTF">2014-01-31T07:47:40Z</dcterms:modified>
</cp:coreProperties>
</file>