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6"/>
  </p:notesMasterIdLst>
  <p:sldIdLst>
    <p:sldId id="257" r:id="rId2"/>
    <p:sldId id="258" r:id="rId3"/>
    <p:sldId id="306" r:id="rId4"/>
    <p:sldId id="259" r:id="rId5"/>
    <p:sldId id="260" r:id="rId6"/>
    <p:sldId id="261" r:id="rId7"/>
    <p:sldId id="262" r:id="rId8"/>
    <p:sldId id="263" r:id="rId9"/>
    <p:sldId id="264" r:id="rId10"/>
    <p:sldId id="308" r:id="rId11"/>
    <p:sldId id="265" r:id="rId12"/>
    <p:sldId id="266" r:id="rId13"/>
    <p:sldId id="267" r:id="rId14"/>
    <p:sldId id="313" r:id="rId15"/>
    <p:sldId id="310" r:id="rId16"/>
    <p:sldId id="269" r:id="rId17"/>
    <p:sldId id="270" r:id="rId18"/>
    <p:sldId id="271" r:id="rId19"/>
    <p:sldId id="272" r:id="rId20"/>
    <p:sldId id="311"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315" r:id="rId34"/>
    <p:sldId id="316" r:id="rId35"/>
    <p:sldId id="285" r:id="rId36"/>
    <p:sldId id="286" r:id="rId37"/>
    <p:sldId id="289" r:id="rId38"/>
    <p:sldId id="290" r:id="rId39"/>
    <p:sldId id="291" r:id="rId40"/>
    <p:sldId id="292" r:id="rId41"/>
    <p:sldId id="293" r:id="rId42"/>
    <p:sldId id="294" r:id="rId43"/>
    <p:sldId id="317" r:id="rId44"/>
    <p:sldId id="295" r:id="rId45"/>
    <p:sldId id="296" r:id="rId46"/>
    <p:sldId id="297" r:id="rId47"/>
    <p:sldId id="298" r:id="rId48"/>
    <p:sldId id="318" r:id="rId49"/>
    <p:sldId id="300" r:id="rId50"/>
    <p:sldId id="301" r:id="rId51"/>
    <p:sldId id="302" r:id="rId52"/>
    <p:sldId id="303" r:id="rId53"/>
    <p:sldId id="304" r:id="rId54"/>
    <p:sldId id="305"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43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A9FDFA-2EA4-495F-9753-369D80F50529}" type="datetimeFigureOut">
              <a:rPr lang="en-US" smtClean="0"/>
              <a:pPr/>
              <a:t>8/22/2013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FCBA46-F7C0-4837-A7D1-E9491D0BBEED}" type="slidenum">
              <a:rPr lang="en-US" smtClean="0"/>
              <a:pPr/>
              <a:t>‹#›</a:t>
            </a:fld>
            <a:endParaRPr lang="en-US"/>
          </a:p>
        </p:txBody>
      </p:sp>
    </p:spTree>
    <p:extLst>
      <p:ext uri="{BB962C8B-B14F-4D97-AF65-F5344CB8AC3E}">
        <p14:creationId xmlns:p14="http://schemas.microsoft.com/office/powerpoint/2010/main" val="2638818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57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926E5BA-C80E-4E8C-99A2-8555A031B8CA}" type="slidenum">
              <a:rPr lang="en-US"/>
              <a:pPr/>
              <a:t>47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FD3549A-7470-4F0C-979D-E6AEF6CCAD93}" type="datetimeFigureOut">
              <a:rPr lang="en-US"/>
              <a:pPr>
                <a:defRPr/>
              </a:pPr>
              <a:t>8/22/2013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E6E30DC-B276-4171-90F6-0BCEAE7D90A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1FED9D-EEB4-4D80-9716-03F405EF3D3F}" type="datetimeFigureOut">
              <a:rPr lang="en-US"/>
              <a:pPr>
                <a:defRPr/>
              </a:pPr>
              <a:t>8/22/2013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43E8F1C-3E41-43AB-B467-325BCF0246E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6AD9C1-27AE-4E37-A652-F7C4BF5F3E1B}" type="datetimeFigureOut">
              <a:rPr lang="en-US"/>
              <a:pPr>
                <a:defRPr/>
              </a:pPr>
              <a:t>8/22/2013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457E8E7-4123-4502-BDE5-F9BEBD623DD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31F63B7-1D64-4862-9EA7-D64F9175FCCA}" type="datetimeFigureOut">
              <a:rPr lang="en-US"/>
              <a:pPr>
                <a:defRPr/>
              </a:pPr>
              <a:t>8/22/2013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3EDD829-5033-436D-87DA-B4A66F1293B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2FB0C5D-0320-46B8-989F-B1B6ADD6403F}" type="datetimeFigureOut">
              <a:rPr lang="en-US"/>
              <a:pPr>
                <a:defRPr/>
              </a:pPr>
              <a:t>8/22/2013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5F22841-25D7-47AC-ACFC-B64BDFACE02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7977EC5-6273-41B6-9BB1-124C5902D813}" type="datetimeFigureOut">
              <a:rPr lang="en-US"/>
              <a:pPr>
                <a:defRPr/>
              </a:pPr>
              <a:t>8/22/2013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6AA80E3-1DA8-4914-BFD1-A2BE31E6D80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4A50138-0AFC-4D78-9D3D-B7E1973EA8A5}" type="datetimeFigureOut">
              <a:rPr lang="en-US"/>
              <a:pPr>
                <a:defRPr/>
              </a:pPr>
              <a:t>8/22/2013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0548675-E9A7-441A-9790-8809532E657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D558DF8-2E8A-48EF-8CB5-180354AFBFDC}" type="datetimeFigureOut">
              <a:rPr lang="en-US"/>
              <a:pPr>
                <a:defRPr/>
              </a:pPr>
              <a:t>8/22/2013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93BCA92-DA7D-42CE-A1E4-3E065DB0EAE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EFD4DEA-E6CC-451A-A4A4-79A0C4A748CF}" type="datetimeFigureOut">
              <a:rPr lang="en-US"/>
              <a:pPr>
                <a:defRPr/>
              </a:pPr>
              <a:t>8/22/2013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F1D3AE4-03C4-402D-A4F5-3544AC30ADE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F239B2E-86B3-48F6-A546-96593C3778BE}" type="datetimeFigureOut">
              <a:rPr lang="en-US"/>
              <a:pPr>
                <a:defRPr/>
              </a:pPr>
              <a:t>8/22/2013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D8393F4-6833-476E-89D5-2CCA97783B1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371E5FE-5898-41A4-BA9E-CFF0D920D2F2}" type="datetimeFigureOut">
              <a:rPr lang="en-US"/>
              <a:pPr>
                <a:defRPr/>
              </a:pPr>
              <a:t>8/22/2013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42DFDF8-1623-4ACC-AB7C-DCCB4668853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EFB02E94-0D61-4D0C-9A8F-CC45431CD460}" type="datetimeFigureOut">
              <a:rPr lang="en-US"/>
              <a:pPr>
                <a:defRPr/>
              </a:pPr>
              <a:t>8/22/2013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B3F7A3B6-ADC4-43BC-BD1C-946A2B98C45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en.wikipedia.org/wiki/G_protein"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wikipedia.com/G%20protein-coupled%20receptors"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57200" y="914400"/>
            <a:ext cx="8001000" cy="2514600"/>
          </a:xfrm>
        </p:spPr>
        <p:txBody>
          <a:bodyPr rtlCol="0">
            <a:normAutofit fontScale="90000"/>
          </a:bodyPr>
          <a:lstStyle/>
          <a:p>
            <a:pPr fontAlgn="auto">
              <a:spcAft>
                <a:spcPts val="0"/>
              </a:spcAft>
              <a:defRPr/>
            </a:pPr>
            <a:r>
              <a:rPr lang="en-US" b="1" dirty="0" smtClean="0"/>
              <a:t>RECEPTORS AND SIGNAL TRANSDUCTION MECHANISMS,</a:t>
            </a:r>
            <a:br>
              <a:rPr lang="en-US" b="1" dirty="0" smtClean="0"/>
            </a:br>
            <a:r>
              <a:rPr lang="en-US" b="1" dirty="0" smtClean="0"/>
              <a:t>G-PROTEINS AND SECOND MESSENGERS, DRUG ACTION</a:t>
            </a:r>
            <a:endParaRPr lang="en-US" dirty="0"/>
          </a:p>
        </p:txBody>
      </p:sp>
      <p:sp>
        <p:nvSpPr>
          <p:cNvPr id="7" name="Subtitle 6"/>
          <p:cNvSpPr>
            <a:spLocks noGrp="1"/>
          </p:cNvSpPr>
          <p:nvPr>
            <p:ph type="subTitle" idx="1"/>
          </p:nvPr>
        </p:nvSpPr>
        <p:spPr/>
        <p:txBody>
          <a:bodyPr rtlCol="0">
            <a:normAutofit/>
          </a:bodyPr>
          <a:lstStyle/>
          <a:p>
            <a:pPr fontAlgn="auto">
              <a:spcAft>
                <a:spcPts val="0"/>
              </a:spcAft>
              <a:buFont typeface="Arial" pitchFamily="34" charset="0"/>
              <a:buNone/>
              <a:defRPr/>
            </a:pPr>
            <a:r>
              <a:rPr lang="en-US" b="1" dirty="0" smtClean="0"/>
              <a:t>KIMAIGA H.O</a:t>
            </a:r>
          </a:p>
          <a:p>
            <a:pPr fontAlgn="auto">
              <a:spcAft>
                <a:spcPts val="0"/>
              </a:spcAft>
              <a:buFont typeface="Arial" pitchFamily="34" charset="0"/>
              <a:buNone/>
              <a:defRPr/>
            </a:pPr>
            <a:r>
              <a:rPr lang="en-US" b="1" dirty="0" smtClean="0"/>
              <a:t>MBChB(University of Nairobi)</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Carrier Molecules </a:t>
            </a:r>
            <a:endParaRPr lang="en-US" dirty="0"/>
          </a:p>
        </p:txBody>
      </p:sp>
      <p:sp>
        <p:nvSpPr>
          <p:cNvPr id="3" name="Content Placeholder 2"/>
          <p:cNvSpPr>
            <a:spLocks noGrp="1"/>
          </p:cNvSpPr>
          <p:nvPr>
            <p:ph idx="1"/>
          </p:nvPr>
        </p:nvSpPr>
        <p:spPr/>
        <p:txBody>
          <a:bodyPr/>
          <a:lstStyle/>
          <a:p>
            <a:pPr fontAlgn="auto">
              <a:spcAft>
                <a:spcPts val="0"/>
              </a:spcAft>
              <a:buFont typeface="Arial" pitchFamily="34" charset="0"/>
              <a:buChar char="•"/>
              <a:defRPr/>
            </a:pPr>
            <a:r>
              <a:rPr lang="en-GB" dirty="0" smtClean="0"/>
              <a:t>For molecules that are too polar or  insufficiently lipid soluble </a:t>
            </a:r>
            <a:endParaRPr lang="en-US" dirty="0" smtClean="0"/>
          </a:p>
          <a:p>
            <a:pPr fontAlgn="auto">
              <a:spcAft>
                <a:spcPts val="0"/>
              </a:spcAft>
              <a:buFont typeface="Arial" pitchFamily="34" charset="0"/>
              <a:buChar char="•"/>
              <a:defRPr/>
            </a:pPr>
            <a:r>
              <a:rPr lang="en-GB" dirty="0" smtClean="0"/>
              <a:t>Transport glucose , </a:t>
            </a:r>
            <a:r>
              <a:rPr lang="en-GB" dirty="0" err="1" smtClean="0"/>
              <a:t>aa</a:t>
            </a:r>
            <a:r>
              <a:rPr lang="en-GB" dirty="0" smtClean="0"/>
              <a:t>,   Na+ , Ca++ etc</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81000" y="228600"/>
            <a:ext cx="8458200" cy="6172200"/>
          </a:xfrm>
        </p:spPr>
        <p:txBody>
          <a:bodyPr rtlCol="0">
            <a:normAutofit/>
          </a:bodyPr>
          <a:lstStyle/>
          <a:p>
            <a:pPr fontAlgn="auto">
              <a:spcAft>
                <a:spcPts val="0"/>
              </a:spcAft>
              <a:buFont typeface="Arial" pitchFamily="34" charset="0"/>
              <a:buNone/>
              <a:defRPr/>
            </a:pPr>
            <a:r>
              <a:rPr lang="en-GB" b="1" dirty="0"/>
              <a:t>Receptor Isolation </a:t>
            </a:r>
            <a:endParaRPr lang="en-US" dirty="0"/>
          </a:p>
          <a:p>
            <a:pPr fontAlgn="auto">
              <a:spcAft>
                <a:spcPts val="0"/>
              </a:spcAft>
              <a:buFont typeface="Arial" pitchFamily="34" charset="0"/>
              <a:buChar char="•"/>
              <a:defRPr/>
            </a:pPr>
            <a:r>
              <a:rPr lang="en-GB" dirty="0"/>
              <a:t>Extract, and purify radio labelled receptors</a:t>
            </a:r>
            <a:endParaRPr lang="en-US" dirty="0"/>
          </a:p>
          <a:p>
            <a:pPr fontAlgn="auto">
              <a:spcAft>
                <a:spcPts val="0"/>
              </a:spcAft>
              <a:buFont typeface="Arial" pitchFamily="34" charset="0"/>
              <a:buChar char="•"/>
              <a:defRPr/>
            </a:pPr>
            <a:r>
              <a:rPr lang="en-GB" dirty="0"/>
              <a:t>Expressive cloning</a:t>
            </a:r>
            <a:endParaRPr lang="en-US" dirty="0"/>
          </a:p>
          <a:p>
            <a:pPr fontAlgn="auto">
              <a:spcAft>
                <a:spcPts val="0"/>
              </a:spcAft>
              <a:buFont typeface="Arial" pitchFamily="34" charset="0"/>
              <a:buNone/>
              <a:defRPr/>
            </a:pPr>
            <a:r>
              <a:rPr lang="en-GB" b="1" dirty="0"/>
              <a:t>Receptor Responses </a:t>
            </a:r>
            <a:endParaRPr lang="en-US" dirty="0"/>
          </a:p>
          <a:p>
            <a:pPr fontAlgn="auto">
              <a:spcAft>
                <a:spcPts val="0"/>
              </a:spcAft>
              <a:buFont typeface="Arial" pitchFamily="34" charset="0"/>
              <a:buChar char="•"/>
              <a:defRPr/>
            </a:pPr>
            <a:r>
              <a:rPr lang="en-GB" dirty="0"/>
              <a:t>Different responses </a:t>
            </a:r>
            <a:endParaRPr lang="en-US" dirty="0"/>
          </a:p>
          <a:p>
            <a:pPr lvl="1" fontAlgn="auto">
              <a:spcAft>
                <a:spcPts val="0"/>
              </a:spcAft>
              <a:buFont typeface="Arial" pitchFamily="34" charset="0"/>
              <a:buChar char="–"/>
              <a:defRPr/>
            </a:pPr>
            <a:r>
              <a:rPr lang="en-GB" dirty="0"/>
              <a:t>Rapid NT(ms)</a:t>
            </a:r>
            <a:endParaRPr lang="en-US" dirty="0"/>
          </a:p>
          <a:p>
            <a:pPr lvl="1" fontAlgn="auto">
              <a:spcAft>
                <a:spcPts val="0"/>
              </a:spcAft>
              <a:buFont typeface="Arial" pitchFamily="34" charset="0"/>
              <a:buChar char="–"/>
              <a:defRPr/>
            </a:pPr>
            <a:r>
              <a:rPr lang="en-GB" dirty="0"/>
              <a:t>Long  Hormones (hrs)</a:t>
            </a:r>
            <a:endParaRPr lang="en-US" dirty="0"/>
          </a:p>
          <a:p>
            <a:pPr lvl="1" fontAlgn="auto">
              <a:spcAft>
                <a:spcPts val="0"/>
              </a:spcAft>
              <a:buFont typeface="Arial" pitchFamily="34" charset="0"/>
              <a:buChar char="–"/>
              <a:defRPr/>
            </a:pPr>
            <a:r>
              <a:rPr lang="en-GB" dirty="0" err="1"/>
              <a:t>Catecholamines</a:t>
            </a:r>
            <a:r>
              <a:rPr lang="en-GB" dirty="0"/>
              <a:t> (sec)</a:t>
            </a:r>
            <a:endParaRPr lang="en-US" dirty="0"/>
          </a:p>
          <a:p>
            <a:pPr lvl="1" fontAlgn="auto">
              <a:spcAft>
                <a:spcPts val="0"/>
              </a:spcAft>
              <a:buFont typeface="Arial" pitchFamily="34" charset="0"/>
              <a:buChar char="–"/>
              <a:defRPr/>
            </a:pPr>
            <a:r>
              <a:rPr lang="en-GB" dirty="0"/>
              <a:t>Autacoids</a:t>
            </a:r>
            <a:endParaRPr lang="en-US" dirty="0"/>
          </a:p>
          <a:p>
            <a:pPr fontAlgn="auto">
              <a:spcAft>
                <a:spcPts val="0"/>
              </a:spcAft>
              <a:buFont typeface="Arial" pitchFamily="34" charset="0"/>
              <a:buChar char="•"/>
              <a:defRPr/>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4294967295"/>
          </p:nvPr>
        </p:nvSpPr>
        <p:spPr>
          <a:xfrm>
            <a:off x="381000" y="228600"/>
            <a:ext cx="8458200" cy="6324600"/>
          </a:xfrm>
        </p:spPr>
        <p:txBody>
          <a:bodyPr rtlCol="0">
            <a:normAutofit fontScale="92500" lnSpcReduction="20000"/>
          </a:bodyPr>
          <a:lstStyle/>
          <a:p>
            <a:pPr fontAlgn="auto">
              <a:spcAft>
                <a:spcPts val="0"/>
              </a:spcAft>
              <a:buFont typeface="Arial" pitchFamily="34" charset="0"/>
              <a:buNone/>
              <a:defRPr/>
            </a:pPr>
            <a:r>
              <a:rPr lang="en-GB" b="1" dirty="0"/>
              <a:t>Type 1 </a:t>
            </a:r>
            <a:r>
              <a:rPr lang="en-GB" b="1" dirty="0" err="1"/>
              <a:t>Ligand</a:t>
            </a:r>
            <a:r>
              <a:rPr lang="en-GB" b="1" dirty="0"/>
              <a:t> Gated Ion Channels</a:t>
            </a:r>
            <a:endParaRPr lang="en-US" dirty="0"/>
          </a:p>
          <a:p>
            <a:pPr fontAlgn="auto">
              <a:spcAft>
                <a:spcPts val="0"/>
              </a:spcAft>
              <a:buFont typeface="Arial" pitchFamily="34" charset="0"/>
              <a:buChar char="•"/>
              <a:defRPr/>
            </a:pPr>
            <a:r>
              <a:rPr lang="en-GB" dirty="0" err="1"/>
              <a:t>Ionoreceptors</a:t>
            </a:r>
            <a:endParaRPr lang="en-US" dirty="0"/>
          </a:p>
          <a:p>
            <a:pPr fontAlgn="auto">
              <a:spcAft>
                <a:spcPts val="0"/>
              </a:spcAft>
              <a:buFont typeface="Arial" pitchFamily="34" charset="0"/>
              <a:buChar char="•"/>
              <a:defRPr/>
            </a:pPr>
            <a:r>
              <a:rPr lang="en-GB" dirty="0"/>
              <a:t> Membrane proteins with  a similar structure to other ion channels but incorporating a </a:t>
            </a:r>
            <a:r>
              <a:rPr lang="en-GB" dirty="0" err="1"/>
              <a:t>ligand</a:t>
            </a:r>
            <a:r>
              <a:rPr lang="en-GB" dirty="0"/>
              <a:t>-binding site</a:t>
            </a:r>
            <a:endParaRPr lang="en-US" dirty="0"/>
          </a:p>
          <a:p>
            <a:pPr fontAlgn="auto">
              <a:spcAft>
                <a:spcPts val="0"/>
              </a:spcAft>
              <a:buFont typeface="Arial" pitchFamily="34" charset="0"/>
              <a:buChar char="•"/>
              <a:defRPr/>
            </a:pPr>
            <a:r>
              <a:rPr lang="en-GB" dirty="0"/>
              <a:t>Receptor of fast NT</a:t>
            </a:r>
            <a:endParaRPr lang="en-US" dirty="0"/>
          </a:p>
          <a:p>
            <a:pPr fontAlgn="auto">
              <a:spcAft>
                <a:spcPts val="0"/>
              </a:spcAft>
              <a:buFont typeface="Arial" pitchFamily="34" charset="0"/>
              <a:buChar char="•"/>
              <a:defRPr/>
            </a:pPr>
            <a:r>
              <a:rPr lang="en-GB" dirty="0" err="1"/>
              <a:t>E.g</a:t>
            </a:r>
            <a:r>
              <a:rPr lang="en-GB" dirty="0"/>
              <a:t>  Ach, GABA , Glutamate</a:t>
            </a:r>
            <a:endParaRPr lang="en-US" dirty="0"/>
          </a:p>
          <a:p>
            <a:pPr fontAlgn="auto">
              <a:spcAft>
                <a:spcPts val="0"/>
              </a:spcAft>
              <a:buFont typeface="Arial" pitchFamily="34" charset="0"/>
              <a:buNone/>
              <a:defRPr/>
            </a:pPr>
            <a:r>
              <a:rPr lang="en-GB" b="1" dirty="0"/>
              <a:t>Type 2 G-Protein Coupled Receptors </a:t>
            </a:r>
            <a:endParaRPr lang="en-US" dirty="0"/>
          </a:p>
          <a:p>
            <a:pPr fontAlgn="auto">
              <a:spcAft>
                <a:spcPts val="0"/>
              </a:spcAft>
              <a:buFont typeface="Arial" pitchFamily="34" charset="0"/>
              <a:buChar char="•"/>
              <a:defRPr/>
            </a:pPr>
            <a:r>
              <a:rPr lang="en-GB" dirty="0" err="1"/>
              <a:t>Metabotropic</a:t>
            </a:r>
            <a:r>
              <a:rPr lang="en-GB" dirty="0"/>
              <a:t> receptors</a:t>
            </a:r>
            <a:endParaRPr lang="en-US" dirty="0"/>
          </a:p>
          <a:p>
            <a:pPr fontAlgn="auto">
              <a:spcAft>
                <a:spcPts val="0"/>
              </a:spcAft>
              <a:buFont typeface="Arial" pitchFamily="34" charset="0"/>
              <a:buChar char="•"/>
              <a:defRPr/>
            </a:pPr>
            <a:r>
              <a:rPr lang="en-GB" dirty="0"/>
              <a:t>Coupled to intracellular </a:t>
            </a:r>
            <a:r>
              <a:rPr lang="en-GB" dirty="0" err="1"/>
              <a:t>effector</a:t>
            </a:r>
            <a:r>
              <a:rPr lang="en-GB" dirty="0"/>
              <a:t> systems via G – Proteins</a:t>
            </a:r>
            <a:endParaRPr lang="en-US" dirty="0"/>
          </a:p>
          <a:p>
            <a:pPr fontAlgn="auto">
              <a:spcAft>
                <a:spcPts val="0"/>
              </a:spcAft>
              <a:buFont typeface="Arial" pitchFamily="34" charset="0"/>
              <a:buChar char="•"/>
              <a:defRPr/>
            </a:pPr>
            <a:r>
              <a:rPr lang="en-GB" dirty="0"/>
              <a:t> Includes receptors for many hormones, and slow transmitters such as M – Ach, </a:t>
            </a:r>
            <a:r>
              <a:rPr lang="en-GB" dirty="0" err="1"/>
              <a:t>adrenoceptors</a:t>
            </a:r>
            <a:r>
              <a:rPr lang="en-GB" dirty="0"/>
              <a:t> and </a:t>
            </a:r>
            <a:r>
              <a:rPr lang="en-GB" dirty="0" err="1"/>
              <a:t>chemokine</a:t>
            </a:r>
            <a:r>
              <a:rPr lang="en-GB" dirty="0"/>
              <a:t> receptors</a:t>
            </a:r>
            <a:endParaRPr lang="en-US" dirty="0"/>
          </a:p>
          <a:p>
            <a:pPr fontAlgn="auto">
              <a:spcAft>
                <a:spcPts val="0"/>
              </a:spcAft>
              <a:buFont typeface="Arial" pitchFamily="34" charset="0"/>
              <a:buChar char="•"/>
              <a:defRPr/>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4294967295"/>
          </p:nvPr>
        </p:nvSpPr>
        <p:spPr>
          <a:xfrm>
            <a:off x="228600" y="152400"/>
            <a:ext cx="8534400" cy="6019800"/>
          </a:xfrm>
        </p:spPr>
        <p:txBody>
          <a:bodyPr/>
          <a:lstStyle/>
          <a:p>
            <a:pPr>
              <a:buFont typeface="Arial" charset="0"/>
              <a:buNone/>
            </a:pPr>
            <a:r>
              <a:rPr lang="en-GB" b="1" dirty="0" smtClean="0"/>
              <a:t>Type 3 </a:t>
            </a:r>
            <a:r>
              <a:rPr lang="en-GB" b="1" dirty="0" err="1" smtClean="0"/>
              <a:t>Kinase</a:t>
            </a:r>
            <a:r>
              <a:rPr lang="en-GB" b="1" dirty="0" smtClean="0"/>
              <a:t> Linked and Related Receptors </a:t>
            </a:r>
            <a:endParaRPr lang="en-US" dirty="0" smtClean="0"/>
          </a:p>
          <a:p>
            <a:r>
              <a:rPr lang="en-GB" dirty="0" smtClean="0"/>
              <a:t>Membrane receptors responding to protein mediators</a:t>
            </a:r>
            <a:endParaRPr lang="en-US" dirty="0" smtClean="0"/>
          </a:p>
          <a:p>
            <a:r>
              <a:rPr lang="en-GB" dirty="0" smtClean="0"/>
              <a:t>Intracellular domain  is protein </a:t>
            </a:r>
            <a:r>
              <a:rPr lang="en-GB" dirty="0" err="1" smtClean="0"/>
              <a:t>kinase</a:t>
            </a:r>
            <a:r>
              <a:rPr lang="en-GB" dirty="0" smtClean="0"/>
              <a:t> </a:t>
            </a:r>
            <a:r>
              <a:rPr lang="en-GB" dirty="0" err="1" smtClean="0"/>
              <a:t>og</a:t>
            </a:r>
            <a:r>
              <a:rPr lang="en-GB" dirty="0" smtClean="0"/>
              <a:t> </a:t>
            </a:r>
            <a:r>
              <a:rPr lang="en-GB" dirty="0" err="1" smtClean="0"/>
              <a:t>guanylate</a:t>
            </a:r>
            <a:r>
              <a:rPr lang="en-GB" dirty="0" smtClean="0"/>
              <a:t> </a:t>
            </a:r>
            <a:r>
              <a:rPr lang="en-GB" dirty="0" err="1" smtClean="0"/>
              <a:t>cyclase</a:t>
            </a:r>
            <a:endParaRPr lang="en-US" dirty="0" smtClean="0"/>
          </a:p>
          <a:p>
            <a:r>
              <a:rPr lang="en-GB" dirty="0" smtClean="0"/>
              <a:t>Includes receptors for insulin , cytokines and growth factors</a:t>
            </a:r>
            <a:endParaRPr lang="en-US" dirty="0" smtClean="0"/>
          </a:p>
          <a:p>
            <a:pPr>
              <a:buFont typeface="Arial" charset="0"/>
              <a:buNone/>
            </a:pPr>
            <a:r>
              <a:rPr lang="en-GB" b="1" dirty="0" smtClean="0"/>
              <a:t>Type 4 Nuclear Receptors </a:t>
            </a:r>
            <a:endParaRPr lang="en-US" dirty="0" smtClean="0"/>
          </a:p>
          <a:p>
            <a:r>
              <a:rPr lang="en-GB" dirty="0" smtClean="0"/>
              <a:t>Regulate gene transcription</a:t>
            </a:r>
            <a:endParaRPr lang="en-US" dirty="0" smtClean="0"/>
          </a:p>
          <a:p>
            <a:r>
              <a:rPr lang="en-GB" dirty="0" smtClean="0"/>
              <a:t>Some located in </a:t>
            </a:r>
            <a:r>
              <a:rPr lang="en-GB" dirty="0" err="1" smtClean="0"/>
              <a:t>cytosol</a:t>
            </a:r>
            <a:r>
              <a:rPr lang="en-GB" dirty="0" smtClean="0"/>
              <a:t> and migrate to nuclear compartment</a:t>
            </a:r>
            <a:endParaRPr lang="en-US" dirty="0" smtClean="0"/>
          </a:p>
          <a:p>
            <a:r>
              <a:rPr lang="en-GB" dirty="0" smtClean="0"/>
              <a:t>Include receptors for steroid hormones, TH </a:t>
            </a:r>
            <a:endParaRPr lang="en-US" dirty="0" smtClean="0"/>
          </a:p>
          <a:p>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057400"/>
            <a:ext cx="7772400" cy="2133600"/>
          </a:xfrm>
        </p:spPr>
        <p:txBody>
          <a:bodyPr/>
          <a:lstStyle/>
          <a:p>
            <a:pPr algn="ctr"/>
            <a:r>
              <a:rPr lang="en-US" dirty="0" smtClean="0"/>
              <a:t>G-PROTEINS AND SECOND MESSENGERS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PHARMACODYNAMICS</a:t>
            </a:r>
            <a:endParaRPr lang="en-US" b="1" dirty="0"/>
          </a:p>
        </p:txBody>
      </p:sp>
      <p:sp>
        <p:nvSpPr>
          <p:cNvPr id="3" name="Content Placeholder 2"/>
          <p:cNvSpPr>
            <a:spLocks noGrp="1"/>
          </p:cNvSpPr>
          <p:nvPr>
            <p:ph idx="1"/>
          </p:nvPr>
        </p:nvSpPr>
        <p:spPr/>
        <p:txBody>
          <a:bodyPr/>
          <a:lstStyle/>
          <a:p>
            <a:pPr fontAlgn="auto">
              <a:spcAft>
                <a:spcPts val="0"/>
              </a:spcAft>
              <a:buFont typeface="Arial" pitchFamily="34" charset="0"/>
              <a:buChar char="•"/>
              <a:defRPr/>
            </a:pPr>
            <a:r>
              <a:rPr lang="en-US" dirty="0" smtClean="0"/>
              <a:t>The receptors that bind to drugs to induce action are in the cytoplasm. The drug receptor complex influence the DNA to produce a particular enzyme needed in the cell to cater for the drug.</a:t>
            </a:r>
          </a:p>
          <a:p>
            <a:pPr fontAlgn="auto">
              <a:spcAft>
                <a:spcPts val="0"/>
              </a:spcAft>
              <a:buFont typeface="Arial" pitchFamily="34" charset="0"/>
              <a:buChar char="•"/>
              <a:defRPr/>
            </a:pPr>
            <a:r>
              <a:rPr lang="en-US" dirty="0" smtClean="0"/>
              <a:t>Adrenergic amines, dopamine, Vitamin A, thyroid hormones use the same process of passing over the cell membrane, binding to receptors and provoking action.</a:t>
            </a:r>
          </a:p>
        </p:txBody>
      </p:sp>
      <p:sp>
        <p:nvSpPr>
          <p:cNvPr id="4" name="Title 3"/>
          <p:cNvSpPr txBox="1">
            <a:spLocks/>
          </p:cNvSpPr>
          <p:nvPr/>
        </p:nvSpPr>
        <p:spPr bwMode="auto">
          <a:xfrm>
            <a:off x="0" y="6019800"/>
            <a:ext cx="9144000" cy="838200"/>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1" i="1"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2" descr="G-Protein"/>
          <p:cNvPicPr>
            <a:picLocks noGrp="1" noChangeAspect="1" noChangeArrowheads="1"/>
          </p:cNvPicPr>
          <p:nvPr>
            <p:ph idx="1"/>
          </p:nvPr>
        </p:nvPicPr>
        <p:blipFill>
          <a:blip r:embed="rId2"/>
          <a:srcRect/>
          <a:stretch>
            <a:fillRect/>
          </a:stretch>
        </p:blipFill>
        <p:spPr>
          <a:xfrm>
            <a:off x="228600" y="46037"/>
            <a:ext cx="8348846" cy="5897563"/>
          </a:xfrm>
        </p:spPr>
      </p:pic>
      <p:sp>
        <p:nvSpPr>
          <p:cNvPr id="4" name="Title 3"/>
          <p:cNvSpPr txBox="1">
            <a:spLocks/>
          </p:cNvSpPr>
          <p:nvPr/>
        </p:nvSpPr>
        <p:spPr bwMode="auto">
          <a:xfrm>
            <a:off x="0" y="6019800"/>
            <a:ext cx="9144000" cy="838200"/>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1" u="none" strike="noStrike" kern="1200" cap="none" spc="0" normalizeH="0" baseline="0" noProof="0" dirty="0" smtClean="0">
                <a:ln>
                  <a:noFill/>
                </a:ln>
                <a:solidFill>
                  <a:schemeClr val="tx1"/>
                </a:solidFill>
                <a:effectLst/>
                <a:uLnTx/>
                <a:uFillTx/>
                <a:latin typeface="+mj-lt"/>
                <a:ea typeface="+mj-ea"/>
                <a:cs typeface="+mj-cs"/>
              </a:rPr>
              <a:t>PHARMACODYNAMICS</a:t>
            </a:r>
            <a:endParaRPr kumimoji="0" lang="en-US" sz="4400" b="1" i="1" u="none" strike="noStrike" kern="1200" cap="none" spc="0" normalizeH="0" baseline="0" noProof="0" dirty="0">
              <a:ln>
                <a:noFill/>
              </a:ln>
              <a:solidFill>
                <a:schemeClr val="tx1"/>
              </a:solidFill>
              <a:effectLst/>
              <a:uLnTx/>
              <a:uFillTx/>
              <a:latin typeface="+mj-lt"/>
              <a:ea typeface="+mj-ea"/>
              <a:cs typeface="+mj-cs"/>
            </a:endParaRPr>
          </a:p>
        </p:txBody>
      </p:sp>
      <p:sp>
        <p:nvSpPr>
          <p:cNvPr id="6" name="Title 1"/>
          <p:cNvSpPr>
            <a:spLocks noGrp="1"/>
          </p:cNvSpPr>
          <p:nvPr>
            <p:ph type="title"/>
          </p:nvPr>
        </p:nvSpPr>
        <p:spPr>
          <a:xfrm>
            <a:off x="5791200" y="5181600"/>
            <a:ext cx="2743200" cy="762000"/>
          </a:xfrm>
          <a:ln>
            <a:solidFill>
              <a:srgbClr val="C00000"/>
            </a:solidFill>
          </a:ln>
        </p:spPr>
        <p:txBody>
          <a:bodyPr rtlCol="0">
            <a:noAutofit/>
          </a:bodyPr>
          <a:lstStyle/>
          <a:p>
            <a:pPr algn="l" fontAlgn="auto">
              <a:spcAft>
                <a:spcPts val="0"/>
              </a:spcAft>
              <a:defRPr/>
            </a:pPr>
            <a:r>
              <a:rPr lang="en-US" sz="2400" b="1" dirty="0" smtClean="0"/>
              <a:t>G-Protein</a:t>
            </a:r>
            <a:br>
              <a:rPr lang="en-US" sz="2400" b="1" dirty="0" smtClean="0"/>
            </a:br>
            <a:r>
              <a:rPr lang="en-US" sz="2400" b="1" dirty="0" smtClean="0"/>
              <a:t>G-Protein Structure</a:t>
            </a:r>
            <a:endParaRPr lang="en-US" sz="24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304800"/>
            <a:ext cx="8534400" cy="6248400"/>
          </a:xfrm>
        </p:spPr>
        <p:txBody>
          <a:bodyPr rtlCol="0">
            <a:normAutofit/>
          </a:bodyPr>
          <a:lstStyle/>
          <a:p>
            <a:pPr fontAlgn="auto">
              <a:spcAft>
                <a:spcPts val="0"/>
              </a:spcAft>
              <a:buNone/>
              <a:defRPr/>
            </a:pPr>
            <a:r>
              <a:rPr lang="en-US" b="1" dirty="0" smtClean="0"/>
              <a:t>2</a:t>
            </a:r>
            <a:r>
              <a:rPr lang="en-US" b="1" baseline="30000" dirty="0" smtClean="0"/>
              <a:t>ND</a:t>
            </a:r>
            <a:r>
              <a:rPr lang="en-US" b="1" dirty="0" smtClean="0"/>
              <a:t> MECHANISM</a:t>
            </a:r>
            <a:r>
              <a:rPr lang="en-US" dirty="0" smtClean="0"/>
              <a:t>, </a:t>
            </a:r>
          </a:p>
          <a:p>
            <a:pPr fontAlgn="auto">
              <a:spcAft>
                <a:spcPts val="0"/>
              </a:spcAft>
              <a:buFont typeface="Arial" pitchFamily="34" charset="0"/>
              <a:buChar char="•"/>
              <a:defRPr/>
            </a:pPr>
            <a:r>
              <a:rPr lang="en-US" dirty="0" smtClean="0"/>
              <a:t>The </a:t>
            </a:r>
            <a:r>
              <a:rPr lang="en-US" dirty="0"/>
              <a:t>receptor is a large molecule with an inside intracellular end. </a:t>
            </a:r>
            <a:endParaRPr lang="en-US" dirty="0" smtClean="0"/>
          </a:p>
          <a:p>
            <a:pPr fontAlgn="auto">
              <a:spcAft>
                <a:spcPts val="0"/>
              </a:spcAft>
              <a:buFont typeface="Arial" pitchFamily="34" charset="0"/>
              <a:buChar char="•"/>
              <a:defRPr/>
            </a:pPr>
            <a:r>
              <a:rPr lang="en-US" dirty="0" smtClean="0"/>
              <a:t>The </a:t>
            </a:r>
            <a:r>
              <a:rPr lang="en-US" dirty="0"/>
              <a:t>drug binds on the outside and activates the head. </a:t>
            </a:r>
            <a:endParaRPr lang="en-US" dirty="0" smtClean="0"/>
          </a:p>
          <a:p>
            <a:pPr fontAlgn="auto">
              <a:spcAft>
                <a:spcPts val="0"/>
              </a:spcAft>
              <a:buFont typeface="Arial" pitchFamily="34" charset="0"/>
              <a:buChar char="•"/>
              <a:defRPr/>
            </a:pPr>
            <a:r>
              <a:rPr lang="en-US" dirty="0" smtClean="0"/>
              <a:t>The </a:t>
            </a:r>
            <a:r>
              <a:rPr lang="en-US" dirty="0"/>
              <a:t>drug or substance is converted into an active metabolite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400800"/>
          </a:xfrm>
        </p:spPr>
        <p:txBody>
          <a:bodyPr rtlCol="0">
            <a:normAutofit fontScale="92500" lnSpcReduction="20000"/>
          </a:bodyPr>
          <a:lstStyle/>
          <a:p>
            <a:pPr fontAlgn="auto">
              <a:spcAft>
                <a:spcPts val="0"/>
              </a:spcAft>
              <a:buNone/>
              <a:defRPr/>
            </a:pPr>
            <a:r>
              <a:rPr lang="en-US" b="1" dirty="0" smtClean="0"/>
              <a:t>3</a:t>
            </a:r>
            <a:r>
              <a:rPr lang="en-US" b="1" baseline="30000" dirty="0" smtClean="0"/>
              <a:t>RD</a:t>
            </a:r>
            <a:r>
              <a:rPr lang="en-US" b="1" dirty="0" smtClean="0"/>
              <a:t> MECHANISM                 </a:t>
            </a:r>
          </a:p>
          <a:p>
            <a:pPr fontAlgn="auto">
              <a:spcAft>
                <a:spcPts val="0"/>
              </a:spcAft>
              <a:buFont typeface="Arial" pitchFamily="34" charset="0"/>
              <a:buChar char="•"/>
              <a:defRPr/>
            </a:pPr>
            <a:r>
              <a:rPr lang="en-US" dirty="0" smtClean="0"/>
              <a:t>Receptor </a:t>
            </a:r>
            <a:r>
              <a:rPr lang="en-US" dirty="0"/>
              <a:t>is </a:t>
            </a:r>
            <a:r>
              <a:rPr lang="en-US" dirty="0" err="1"/>
              <a:t>transmembranal</a:t>
            </a:r>
            <a:r>
              <a:rPr lang="en-US" dirty="0"/>
              <a:t> with an active inner end, cytoplasmic end. It varies from mechanism 2 in that it activates tyrosine </a:t>
            </a:r>
            <a:r>
              <a:rPr lang="en-US" dirty="0" err="1"/>
              <a:t>kinases</a:t>
            </a:r>
            <a:r>
              <a:rPr lang="en-US" dirty="0"/>
              <a:t> which </a:t>
            </a:r>
            <a:r>
              <a:rPr lang="en-US" dirty="0" err="1"/>
              <a:t>phosphorylates</a:t>
            </a:r>
            <a:r>
              <a:rPr lang="en-US" dirty="0"/>
              <a:t> the compound making it the active form thus creating the desired effect. Tyrosine </a:t>
            </a:r>
            <a:r>
              <a:rPr lang="en-US" dirty="0" err="1"/>
              <a:t>kinases</a:t>
            </a:r>
            <a:r>
              <a:rPr lang="en-US" dirty="0"/>
              <a:t> are divided into two;</a:t>
            </a:r>
          </a:p>
          <a:p>
            <a:pPr lvl="1" fontAlgn="auto">
              <a:spcAft>
                <a:spcPts val="0"/>
              </a:spcAft>
              <a:buFont typeface="Arial" pitchFamily="34" charset="0"/>
              <a:buChar char="–"/>
              <a:defRPr/>
            </a:pPr>
            <a:r>
              <a:rPr lang="en-US" dirty="0" err="1"/>
              <a:t>Dimerising</a:t>
            </a:r>
            <a:r>
              <a:rPr lang="en-US" dirty="0"/>
              <a:t> receptors after activation and at their respective ends they activate their various molecules </a:t>
            </a:r>
          </a:p>
          <a:p>
            <a:pPr lvl="1" fontAlgn="auto">
              <a:spcAft>
                <a:spcPts val="0"/>
              </a:spcAft>
              <a:buFont typeface="Arial" pitchFamily="34" charset="0"/>
              <a:buChar char="–"/>
              <a:defRPr/>
            </a:pPr>
            <a:r>
              <a:rPr lang="en-US" dirty="0"/>
              <a:t>Once the receptor is activated, the two join together but the molecules activated are separate from the receptor and belong to a family of tyrosine </a:t>
            </a:r>
            <a:r>
              <a:rPr lang="en-US" dirty="0" err="1"/>
              <a:t>kinases</a:t>
            </a:r>
            <a:r>
              <a:rPr lang="en-US" dirty="0"/>
              <a:t> called Janus </a:t>
            </a:r>
            <a:r>
              <a:rPr lang="en-US" dirty="0" err="1"/>
              <a:t>kinases</a:t>
            </a:r>
            <a:r>
              <a:rPr lang="en-US" dirty="0"/>
              <a:t> (</a:t>
            </a:r>
            <a:r>
              <a:rPr lang="en-US" dirty="0" err="1"/>
              <a:t>Jaks</a:t>
            </a:r>
            <a:r>
              <a:rPr lang="en-US" dirty="0"/>
              <a:t>). Once they are activated, they in turn activate other molecules called STATS. 2 stat molecules bind together go to the cytoplasm and go to the gene activating site resulting to a new enzyme produced to cause change</a:t>
            </a:r>
          </a:p>
          <a:p>
            <a:pPr fontAlgn="auto">
              <a:spcAft>
                <a:spcPts val="0"/>
              </a:spcAft>
              <a:buFont typeface="Arial" pitchFamily="34" charset="0"/>
              <a:buChar char="•"/>
              <a:defRPr/>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98437"/>
            <a:ext cx="8686800" cy="6126163"/>
          </a:xfrm>
        </p:spPr>
        <p:txBody>
          <a:bodyPr rtlCol="0">
            <a:normAutofit/>
          </a:bodyPr>
          <a:lstStyle/>
          <a:p>
            <a:pPr fontAlgn="auto">
              <a:spcAft>
                <a:spcPts val="0"/>
              </a:spcAft>
              <a:buNone/>
              <a:defRPr/>
            </a:pPr>
            <a:r>
              <a:rPr lang="en-US" b="1" dirty="0" smtClean="0"/>
              <a:t>4</a:t>
            </a:r>
            <a:r>
              <a:rPr lang="en-US" b="1" baseline="30000" dirty="0" smtClean="0"/>
              <a:t>TH</a:t>
            </a:r>
            <a:r>
              <a:rPr lang="en-US" b="1" dirty="0" smtClean="0"/>
              <a:t> MECHANISM </a:t>
            </a:r>
          </a:p>
          <a:p>
            <a:pPr fontAlgn="auto">
              <a:spcAft>
                <a:spcPts val="0"/>
              </a:spcAft>
              <a:buFont typeface="Arial" pitchFamily="34" charset="0"/>
              <a:buChar char="•"/>
              <a:defRPr/>
            </a:pPr>
            <a:r>
              <a:rPr lang="en-US" dirty="0" smtClean="0"/>
              <a:t>Involves </a:t>
            </a:r>
            <a:r>
              <a:rPr lang="en-US" dirty="0"/>
              <a:t>the ionic channels. </a:t>
            </a:r>
            <a:endParaRPr lang="en-US" dirty="0" smtClean="0"/>
          </a:p>
          <a:p>
            <a:pPr fontAlgn="auto">
              <a:spcAft>
                <a:spcPts val="0"/>
              </a:spcAft>
              <a:buFont typeface="Arial" pitchFamily="34" charset="0"/>
              <a:buChar char="•"/>
              <a:defRPr/>
            </a:pPr>
            <a:r>
              <a:rPr lang="en-US" dirty="0" smtClean="0"/>
              <a:t>An </a:t>
            </a:r>
            <a:r>
              <a:rPr lang="en-US" dirty="0"/>
              <a:t>agonist, the NTs, bind to their receptor on the outside. </a:t>
            </a:r>
            <a:endParaRPr lang="en-US" dirty="0" smtClean="0"/>
          </a:p>
          <a:p>
            <a:pPr fontAlgn="auto">
              <a:spcAft>
                <a:spcPts val="0"/>
              </a:spcAft>
              <a:buFont typeface="Arial" pitchFamily="34" charset="0"/>
              <a:buChar char="•"/>
              <a:defRPr/>
            </a:pPr>
            <a:r>
              <a:rPr lang="en-US" dirty="0" smtClean="0"/>
              <a:t>This </a:t>
            </a:r>
            <a:r>
              <a:rPr lang="en-US" dirty="0"/>
              <a:t>induces conformational changes that open them up. </a:t>
            </a:r>
            <a:endParaRPr lang="en-US" dirty="0" smtClean="0"/>
          </a:p>
          <a:p>
            <a:pPr fontAlgn="auto">
              <a:spcAft>
                <a:spcPts val="0"/>
              </a:spcAft>
              <a:buFont typeface="Arial" pitchFamily="34" charset="0"/>
              <a:buChar char="•"/>
              <a:defRPr/>
            </a:pPr>
            <a:r>
              <a:rPr lang="en-US" dirty="0" smtClean="0"/>
              <a:t>The </a:t>
            </a:r>
            <a:r>
              <a:rPr lang="en-US" dirty="0"/>
              <a:t>channels open up and the ion channels let through the desired channels which may be, sodium, potassium, calcium etc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81000" y="1447800"/>
            <a:ext cx="8229600" cy="4525963"/>
          </a:xfrm>
        </p:spPr>
        <p:txBody>
          <a:bodyPr rtlCol="0">
            <a:normAutofit/>
          </a:bodyPr>
          <a:lstStyle/>
          <a:p>
            <a:pPr fontAlgn="auto">
              <a:spcAft>
                <a:spcPts val="0"/>
              </a:spcAft>
              <a:buFont typeface="Arial" pitchFamily="34" charset="0"/>
              <a:buNone/>
              <a:defRPr/>
            </a:pPr>
            <a:r>
              <a:rPr lang="en-US" b="1" dirty="0"/>
              <a:t>Signal Transduction: </a:t>
            </a:r>
            <a:r>
              <a:rPr lang="en-US" dirty="0"/>
              <a:t>Mechanism by which a signal passes through a duct or path to cause an </a:t>
            </a:r>
            <a:r>
              <a:rPr lang="en-US" dirty="0" smtClean="0"/>
              <a:t>action.</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437"/>
            <a:ext cx="8229600" cy="4525963"/>
          </a:xfrm>
        </p:spPr>
        <p:txBody>
          <a:bodyPr/>
          <a:lstStyle/>
          <a:p>
            <a:pPr fontAlgn="auto">
              <a:spcAft>
                <a:spcPts val="0"/>
              </a:spcAft>
              <a:buNone/>
              <a:defRPr/>
            </a:pPr>
            <a:r>
              <a:rPr lang="en-US" sz="2400" b="1" dirty="0" smtClean="0"/>
              <a:t>5</a:t>
            </a:r>
            <a:r>
              <a:rPr lang="en-US" sz="2400" b="1" baseline="30000" dirty="0" smtClean="0"/>
              <a:t>TH</a:t>
            </a:r>
            <a:r>
              <a:rPr lang="en-US" sz="2400" b="1" dirty="0" smtClean="0"/>
              <a:t> MECHANISM </a:t>
            </a:r>
          </a:p>
          <a:p>
            <a:pPr fontAlgn="auto">
              <a:spcAft>
                <a:spcPts val="0"/>
              </a:spcAft>
              <a:buFont typeface="Arial" pitchFamily="34" charset="0"/>
              <a:buChar char="•"/>
              <a:defRPr/>
            </a:pPr>
            <a:r>
              <a:rPr lang="en-US" sz="2400" dirty="0" smtClean="0"/>
              <a:t>Is more complex. The agonist binds to the extracellular </a:t>
            </a:r>
            <a:r>
              <a:rPr lang="en-US" sz="2400" dirty="0" err="1" smtClean="0"/>
              <a:t>mebranal</a:t>
            </a:r>
            <a:r>
              <a:rPr lang="en-US" sz="2400" dirty="0" smtClean="0"/>
              <a:t> receptors and induces conformational changes and activates </a:t>
            </a:r>
            <a:r>
              <a:rPr lang="en-US" sz="2400" dirty="0" err="1" smtClean="0"/>
              <a:t>cytoplamsic</a:t>
            </a:r>
            <a:r>
              <a:rPr lang="en-US" sz="2400" dirty="0" smtClean="0"/>
              <a:t> end of the receptor. The receptor then activates a G-protein which again activates an </a:t>
            </a:r>
            <a:r>
              <a:rPr lang="en-US" sz="2400" dirty="0" err="1" smtClean="0"/>
              <a:t>effector</a:t>
            </a:r>
            <a:r>
              <a:rPr lang="en-US" sz="2400" dirty="0" smtClean="0"/>
              <a:t> molecule. The molecule then converts inactive compound to active and is thus called a 2</a:t>
            </a:r>
            <a:r>
              <a:rPr lang="en-US" sz="2400" baseline="30000" dirty="0" smtClean="0"/>
              <a:t>nd</a:t>
            </a:r>
            <a:r>
              <a:rPr lang="en-US" sz="2400" dirty="0" smtClean="0"/>
              <a:t> message that effects the final cellular change. The typical example used is </a:t>
            </a:r>
            <a:r>
              <a:rPr lang="en-US" sz="2400" dirty="0" err="1" smtClean="0"/>
              <a:t>muscarinic</a:t>
            </a:r>
            <a:r>
              <a:rPr lang="en-US" sz="2400" dirty="0" smtClean="0"/>
              <a:t> receptors. Acetylcholine binds to its receptor and activates a G-protein, activates </a:t>
            </a:r>
            <a:r>
              <a:rPr lang="en-US" sz="2400" dirty="0" err="1" smtClean="0"/>
              <a:t>adenylyncyclase</a:t>
            </a:r>
            <a:r>
              <a:rPr lang="en-US" sz="2400" dirty="0" smtClean="0"/>
              <a:t> (the </a:t>
            </a:r>
            <a:r>
              <a:rPr lang="en-US" sz="2400" dirty="0" err="1" smtClean="0"/>
              <a:t>effector</a:t>
            </a:r>
            <a:r>
              <a:rPr lang="en-US" sz="2400" dirty="0" smtClean="0"/>
              <a:t> molecule) which then causes change in ATP molecules to produce </a:t>
            </a:r>
            <a:r>
              <a:rPr lang="en-US" sz="2400" dirty="0" err="1" smtClean="0"/>
              <a:t>cAMP</a:t>
            </a:r>
            <a:r>
              <a:rPr lang="en-US" sz="2400" dirty="0" smtClean="0"/>
              <a:t> which is the 2</a:t>
            </a:r>
            <a:r>
              <a:rPr lang="en-US" sz="2400" baseline="30000" dirty="0" smtClean="0"/>
              <a:t>nd</a:t>
            </a:r>
            <a:r>
              <a:rPr lang="en-US" sz="2400" dirty="0" smtClean="0"/>
              <a:t> messenger which then effects the change. If it is in the lungs, increased </a:t>
            </a:r>
            <a:r>
              <a:rPr lang="en-US" sz="2400" dirty="0" err="1" smtClean="0"/>
              <a:t>cAMP</a:t>
            </a:r>
            <a:r>
              <a:rPr lang="en-US" sz="2400" dirty="0" smtClean="0"/>
              <a:t> levels will lead to </a:t>
            </a:r>
            <a:r>
              <a:rPr lang="en-US" sz="2400" dirty="0" err="1" smtClean="0"/>
              <a:t>bronchoconstriction</a:t>
            </a:r>
            <a:r>
              <a:rPr lang="en-US" sz="2400" dirty="0" smtClean="0"/>
              <a:t> as the final effect</a:t>
            </a:r>
          </a:p>
          <a:p>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82000" cy="6172200"/>
          </a:xfrm>
        </p:spPr>
        <p:txBody>
          <a:bodyPr rtlCol="0">
            <a:normAutofit/>
          </a:bodyPr>
          <a:lstStyle/>
          <a:p>
            <a:pPr fontAlgn="auto">
              <a:spcAft>
                <a:spcPts val="0"/>
              </a:spcAft>
              <a:buFont typeface="Arial" pitchFamily="34" charset="0"/>
              <a:buChar char="•"/>
              <a:defRPr/>
            </a:pPr>
            <a:r>
              <a:rPr lang="en-US" dirty="0"/>
              <a:t>A large number of receptors in the plasma membranes regulate distinct </a:t>
            </a:r>
            <a:r>
              <a:rPr lang="en-US" dirty="0" err="1"/>
              <a:t>effector</a:t>
            </a:r>
            <a:r>
              <a:rPr lang="en-US" dirty="0"/>
              <a:t> proteins through the mediation of GTP binding proteins called G-Proteins. The receptors which do this include;</a:t>
            </a:r>
          </a:p>
          <a:p>
            <a:pPr lvl="1" fontAlgn="auto">
              <a:spcAft>
                <a:spcPts val="0"/>
              </a:spcAft>
              <a:buFont typeface="Arial" pitchFamily="34" charset="0"/>
              <a:buChar char="–"/>
              <a:defRPr/>
            </a:pPr>
            <a:r>
              <a:rPr lang="en-US" dirty="0"/>
              <a:t>Biogenic amines (adrenalin, noradrenalin etc)</a:t>
            </a:r>
          </a:p>
          <a:p>
            <a:pPr lvl="1" fontAlgn="auto">
              <a:spcAft>
                <a:spcPts val="0"/>
              </a:spcAft>
              <a:buFont typeface="Arial" pitchFamily="34" charset="0"/>
              <a:buChar char="–"/>
              <a:defRPr/>
            </a:pPr>
            <a:r>
              <a:rPr lang="en-US" dirty="0" err="1"/>
              <a:t>Eichosanoids</a:t>
            </a:r>
            <a:r>
              <a:rPr lang="en-US" dirty="0"/>
              <a:t> (prostaglandins, </a:t>
            </a:r>
            <a:r>
              <a:rPr lang="en-US" dirty="0" err="1"/>
              <a:t>thromboxins</a:t>
            </a:r>
            <a:r>
              <a:rPr lang="en-US" dirty="0"/>
              <a:t>, </a:t>
            </a:r>
            <a:r>
              <a:rPr lang="en-US" dirty="0" err="1"/>
              <a:t>leukotreins</a:t>
            </a:r>
            <a:r>
              <a:rPr lang="en-US" dirty="0"/>
              <a:t> etc)</a:t>
            </a:r>
          </a:p>
          <a:p>
            <a:pPr lvl="1" fontAlgn="auto">
              <a:spcAft>
                <a:spcPts val="0"/>
              </a:spcAft>
              <a:buFont typeface="Arial" pitchFamily="34" charset="0"/>
              <a:buChar char="–"/>
              <a:defRPr/>
            </a:pPr>
            <a:r>
              <a:rPr lang="en-US" dirty="0"/>
              <a:t>Many peptide hormones</a:t>
            </a:r>
          </a:p>
          <a:p>
            <a:pPr lvl="1" fontAlgn="auto">
              <a:spcAft>
                <a:spcPts val="0"/>
              </a:spcAft>
              <a:buFont typeface="Arial" pitchFamily="34" charset="0"/>
              <a:buChar char="–"/>
              <a:defRPr/>
            </a:pPr>
            <a:r>
              <a:rPr lang="en-US" dirty="0" err="1"/>
              <a:t>Muscarinic</a:t>
            </a:r>
            <a:r>
              <a:rPr lang="en-US" dirty="0"/>
              <a:t> acetylcholine receptors </a:t>
            </a:r>
          </a:p>
          <a:p>
            <a:pPr lvl="1" fontAlgn="auto">
              <a:spcAft>
                <a:spcPts val="0"/>
              </a:spcAft>
              <a:buFont typeface="Arial" pitchFamily="34" charset="0"/>
              <a:buChar char="–"/>
              <a:defRPr/>
            </a:pPr>
            <a:r>
              <a:rPr lang="en-US" dirty="0"/>
              <a:t>Some serotonin receptors (5-HT)</a:t>
            </a:r>
          </a:p>
          <a:p>
            <a:pPr fontAlgn="auto">
              <a:spcAft>
                <a:spcPts val="0"/>
              </a:spcAft>
              <a:buFont typeface="Arial" pitchFamily="34" charset="0"/>
              <a:buChar char="•"/>
              <a:defRPr/>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fontScale="77500" lnSpcReduction="20000"/>
          </a:bodyPr>
          <a:lstStyle/>
          <a:p>
            <a:pPr fontAlgn="auto">
              <a:spcAft>
                <a:spcPts val="0"/>
              </a:spcAft>
              <a:buFont typeface="Arial" pitchFamily="34" charset="0"/>
              <a:buChar char="•"/>
              <a:defRPr/>
            </a:pPr>
            <a:r>
              <a:rPr lang="en-US" dirty="0" smtClean="0"/>
              <a:t>Receptors facilitate binding of GTP to special G-proteins. This again regulates the activity of other specific effectors. The effectors include;</a:t>
            </a:r>
          </a:p>
          <a:p>
            <a:pPr lvl="1" fontAlgn="auto">
              <a:spcAft>
                <a:spcPts val="0"/>
              </a:spcAft>
              <a:buFont typeface="Arial" pitchFamily="34" charset="0"/>
              <a:buChar char="–"/>
              <a:defRPr/>
            </a:pPr>
            <a:r>
              <a:rPr lang="en-US" dirty="0" err="1" smtClean="0"/>
              <a:t>Adenylylcyclase</a:t>
            </a:r>
            <a:endParaRPr lang="en-US" dirty="0" smtClean="0"/>
          </a:p>
          <a:p>
            <a:pPr lvl="1" fontAlgn="auto">
              <a:spcAft>
                <a:spcPts val="0"/>
              </a:spcAft>
              <a:buFont typeface="Arial" pitchFamily="34" charset="0"/>
              <a:buChar char="–"/>
              <a:defRPr/>
            </a:pPr>
            <a:r>
              <a:rPr lang="en-US" dirty="0" err="1" smtClean="0"/>
              <a:t>Phospholipase</a:t>
            </a:r>
            <a:r>
              <a:rPr lang="en-US" dirty="0" smtClean="0"/>
              <a:t> C</a:t>
            </a:r>
          </a:p>
          <a:p>
            <a:pPr lvl="1" fontAlgn="auto">
              <a:spcAft>
                <a:spcPts val="0"/>
              </a:spcAft>
              <a:buFont typeface="Arial" pitchFamily="34" charset="0"/>
              <a:buChar char="–"/>
              <a:defRPr/>
            </a:pPr>
            <a:r>
              <a:rPr lang="en-US" dirty="0" err="1" smtClean="0"/>
              <a:t>Phospholipase</a:t>
            </a:r>
            <a:r>
              <a:rPr lang="en-US" dirty="0" smtClean="0"/>
              <a:t> A</a:t>
            </a:r>
            <a:r>
              <a:rPr lang="en-US" baseline="-25000" dirty="0" smtClean="0"/>
              <a:t>2</a:t>
            </a:r>
            <a:endParaRPr lang="en-US" dirty="0" smtClean="0"/>
          </a:p>
          <a:p>
            <a:pPr lvl="1" fontAlgn="auto">
              <a:spcAft>
                <a:spcPts val="0"/>
              </a:spcAft>
              <a:buFont typeface="Arial" pitchFamily="34" charset="0"/>
              <a:buChar char="–"/>
              <a:defRPr/>
            </a:pPr>
            <a:r>
              <a:rPr lang="en-US" dirty="0" smtClean="0"/>
              <a:t>Channels specific for various ions including, calcium, sodium and potassium</a:t>
            </a:r>
          </a:p>
          <a:p>
            <a:pPr lvl="1" fontAlgn="auto">
              <a:spcAft>
                <a:spcPts val="0"/>
              </a:spcAft>
              <a:buFont typeface="Arial" pitchFamily="34" charset="0"/>
              <a:buChar char="–"/>
              <a:defRPr/>
            </a:pPr>
            <a:r>
              <a:rPr lang="en-US" dirty="0" smtClean="0"/>
              <a:t>Transport proteins</a:t>
            </a:r>
          </a:p>
          <a:p>
            <a:pPr fontAlgn="auto">
              <a:spcAft>
                <a:spcPts val="0"/>
              </a:spcAft>
              <a:buFont typeface="Arial" pitchFamily="34" charset="0"/>
              <a:buChar char="•"/>
              <a:defRPr/>
            </a:pPr>
            <a:r>
              <a:rPr lang="en-US" dirty="0" smtClean="0"/>
              <a:t>One particular cell may express 5 or more G-proteins. Each of which may respond to several different receptors. In turn, the G-protein itself may regulate several different effectors with a characteristic pattern of </a:t>
            </a:r>
            <a:r>
              <a:rPr lang="en-US" dirty="0" err="1" smtClean="0"/>
              <a:t>selectivities</a:t>
            </a:r>
            <a:r>
              <a:rPr lang="en-US" dirty="0" smtClean="0"/>
              <a:t>. </a:t>
            </a:r>
          </a:p>
          <a:p>
            <a:pPr fontAlgn="auto">
              <a:spcAft>
                <a:spcPts val="0"/>
              </a:spcAft>
              <a:buFont typeface="Arial" pitchFamily="34" charset="0"/>
              <a:buChar char="•"/>
              <a:defRPr/>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rtlCol="0">
            <a:normAutofit fontScale="77500" lnSpcReduction="20000"/>
          </a:bodyPr>
          <a:lstStyle/>
          <a:p>
            <a:pPr fontAlgn="auto">
              <a:spcAft>
                <a:spcPts val="0"/>
              </a:spcAft>
              <a:buFont typeface="Arial" pitchFamily="34" charset="0"/>
              <a:buChar char="•"/>
              <a:defRPr/>
            </a:pPr>
            <a:r>
              <a:rPr lang="en-US" dirty="0" smtClean="0"/>
              <a:t>The G-protein linked receptors and the G-proteins themselves are hydrophobic molecules that span the plasma membrane in 7 alpha-helical segments. The receptors are thus said to be complex. By the 7</a:t>
            </a:r>
            <a:r>
              <a:rPr lang="en-US" baseline="30000" dirty="0" smtClean="0"/>
              <a:t>th</a:t>
            </a:r>
            <a:r>
              <a:rPr lang="en-US" dirty="0" smtClean="0"/>
              <a:t> twist, the </a:t>
            </a:r>
            <a:r>
              <a:rPr lang="en-US" dirty="0" err="1" smtClean="0"/>
              <a:t>cytoplasmic</a:t>
            </a:r>
            <a:r>
              <a:rPr lang="en-US" dirty="0" smtClean="0"/>
              <a:t> end is the active end that activates a G-protein which by itself is also spanning the cell membrane. The spanning parts are hydrophobic and are numbered 1 – 7. It is within the helices that the receptors are formed and the binding takes place.</a:t>
            </a:r>
          </a:p>
          <a:p>
            <a:pPr fontAlgn="auto">
              <a:spcAft>
                <a:spcPts val="0"/>
              </a:spcAft>
              <a:buFont typeface="Arial" pitchFamily="34" charset="0"/>
              <a:buChar char="•"/>
              <a:defRPr/>
            </a:pPr>
            <a:r>
              <a:rPr lang="en-US" dirty="0" smtClean="0"/>
              <a:t>The </a:t>
            </a:r>
            <a:r>
              <a:rPr lang="en-US" dirty="0" err="1" smtClean="0"/>
              <a:t>intracytoplasmic</a:t>
            </a:r>
            <a:r>
              <a:rPr lang="en-US" dirty="0" smtClean="0"/>
              <a:t> end is the one that interacts with the G-proteins. The G-proteins are bound on the inner face of the plasma membrane. These G-proteins are </a:t>
            </a:r>
            <a:r>
              <a:rPr lang="en-US" dirty="0" err="1" smtClean="0"/>
              <a:t>heterotrimeric</a:t>
            </a:r>
            <a:r>
              <a:rPr lang="en-US" dirty="0" smtClean="0"/>
              <a:t> being made up of alpha, beta and gamma subunits. Their classification is based on the identity of the distinct alpha subunit. The G-proteins have 3 active sites;</a:t>
            </a:r>
          </a:p>
          <a:p>
            <a:pPr lvl="1" fontAlgn="auto">
              <a:spcAft>
                <a:spcPts val="0"/>
              </a:spcAft>
              <a:buFont typeface="Arial" pitchFamily="34" charset="0"/>
              <a:buChar char="–"/>
              <a:defRPr/>
            </a:pPr>
            <a:r>
              <a:rPr lang="en-US" dirty="0" smtClean="0"/>
              <a:t>Highly homologous guanine nucleotide binding domain</a:t>
            </a:r>
          </a:p>
          <a:p>
            <a:pPr lvl="1" fontAlgn="auto">
              <a:spcAft>
                <a:spcPts val="0"/>
              </a:spcAft>
              <a:buFont typeface="Arial" pitchFamily="34" charset="0"/>
              <a:buChar char="–"/>
              <a:defRPr/>
            </a:pPr>
            <a:r>
              <a:rPr lang="en-US" dirty="0" smtClean="0"/>
              <a:t>Receptor binding domain</a:t>
            </a:r>
          </a:p>
          <a:p>
            <a:pPr lvl="1" fontAlgn="auto">
              <a:spcAft>
                <a:spcPts val="0"/>
              </a:spcAft>
              <a:buFont typeface="Arial" pitchFamily="34" charset="0"/>
              <a:buChar char="–"/>
              <a:defRPr/>
            </a:pPr>
            <a:r>
              <a:rPr lang="en-US" dirty="0" err="1" smtClean="0"/>
              <a:t>Effector</a:t>
            </a:r>
            <a:r>
              <a:rPr lang="en-US" dirty="0" smtClean="0"/>
              <a:t> binding domain</a:t>
            </a:r>
          </a:p>
          <a:p>
            <a:pPr fontAlgn="auto">
              <a:spcAft>
                <a:spcPts val="0"/>
              </a:spcAft>
              <a:buFont typeface="Arial" pitchFamily="34" charset="0"/>
              <a:buChar char="•"/>
              <a:defRPr/>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b="1" smtClean="0"/>
              <a:t>Activation of G-Proteins</a:t>
            </a:r>
            <a:endParaRPr lang="en-US" smtClean="0"/>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pitchFamily="34" charset="0"/>
              <a:buChar char="•"/>
              <a:defRPr/>
            </a:pPr>
            <a:r>
              <a:rPr lang="en-US" dirty="0" smtClean="0"/>
              <a:t>They are activated by binding to a GDP. When an agonist binds to a receptor forming an agonist-receptor complex, the complex facilitates the binding of the GTP to the G-protein forming G-GTP. This is the active form of the G-protein. </a:t>
            </a:r>
          </a:p>
          <a:p>
            <a:pPr fontAlgn="auto">
              <a:spcAft>
                <a:spcPts val="0"/>
              </a:spcAft>
              <a:buFont typeface="Arial" pitchFamily="34" charset="0"/>
              <a:buChar char="•"/>
              <a:defRPr/>
            </a:pPr>
            <a:r>
              <a:rPr lang="en-US" dirty="0" smtClean="0"/>
              <a:t>The active form binds to a receptor which is an enzyme and forms a complex with GTP and the G-protein. The result is releasing an inorganic phosphate from the GTP and the enzyme is activated and released. Once the inorganic phosphate is released, GTP is converted to GDP and the cycle starts again with binding of G-protein to the GDP again (inactive state)</a:t>
            </a:r>
          </a:p>
          <a:p>
            <a:pPr fontAlgn="auto">
              <a:spcAft>
                <a:spcPts val="0"/>
              </a:spcAft>
              <a:buFont typeface="Arial" pitchFamily="34" charset="0"/>
              <a:buChar char="•"/>
              <a:defRPr/>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400800"/>
          </a:xfrm>
        </p:spPr>
        <p:txBody>
          <a:bodyPr rtlCol="0">
            <a:normAutofit fontScale="85000" lnSpcReduction="20000"/>
          </a:bodyPr>
          <a:lstStyle/>
          <a:p>
            <a:pPr fontAlgn="auto">
              <a:spcAft>
                <a:spcPts val="0"/>
              </a:spcAft>
              <a:buFont typeface="Arial" pitchFamily="34" charset="0"/>
              <a:buChar char="•"/>
              <a:defRPr/>
            </a:pPr>
            <a:r>
              <a:rPr lang="en-US" dirty="0" smtClean="0"/>
              <a:t>There is a GTP </a:t>
            </a:r>
            <a:r>
              <a:rPr lang="en-US" dirty="0" err="1" smtClean="0"/>
              <a:t>phosphatase</a:t>
            </a:r>
            <a:r>
              <a:rPr lang="en-US" dirty="0" smtClean="0"/>
              <a:t> enzyme involved in the cycle to recycle the events from square one. G-proteins act as regulated molecular switches in </a:t>
            </a:r>
            <a:r>
              <a:rPr lang="en-US" dirty="0" err="1" smtClean="0"/>
              <a:t>transmembrane</a:t>
            </a:r>
            <a:r>
              <a:rPr lang="en-US" dirty="0" smtClean="0"/>
              <a:t> signaling systems. The switch is turned on by the receptor agonist complex but switches itself off within a few seconds by the action of </a:t>
            </a:r>
            <a:r>
              <a:rPr lang="en-US" dirty="0" err="1" smtClean="0"/>
              <a:t>GTPase</a:t>
            </a:r>
            <a:r>
              <a:rPr lang="en-US" dirty="0" smtClean="0"/>
              <a:t>. If a cell has several different receptors that regulate a common </a:t>
            </a:r>
            <a:r>
              <a:rPr lang="en-US" dirty="0" err="1" smtClean="0"/>
              <a:t>effector</a:t>
            </a:r>
            <a:r>
              <a:rPr lang="en-US" dirty="0" smtClean="0"/>
              <a:t> or that utilize a common </a:t>
            </a:r>
            <a:r>
              <a:rPr lang="en-US" dirty="0" err="1" smtClean="0"/>
              <a:t>tranducer</a:t>
            </a:r>
            <a:r>
              <a:rPr lang="en-US" dirty="0" smtClean="0"/>
              <a:t>, then we can have many individual extracellular signals being integrated to yield an integrated intracellular signal</a:t>
            </a:r>
          </a:p>
          <a:p>
            <a:pPr fontAlgn="auto">
              <a:spcAft>
                <a:spcPts val="0"/>
              </a:spcAft>
              <a:buFont typeface="Arial" pitchFamily="34" charset="0"/>
              <a:buChar char="•"/>
              <a:defRPr/>
            </a:pPr>
            <a:r>
              <a:rPr lang="en-US" dirty="0" smtClean="0"/>
              <a:t>The G-protein </a:t>
            </a:r>
            <a:r>
              <a:rPr lang="en-US" dirty="0" err="1" smtClean="0"/>
              <a:t>effector</a:t>
            </a:r>
            <a:r>
              <a:rPr lang="en-US" dirty="0" smtClean="0"/>
              <a:t> systems are a complex network of convergent and divergent interactions that permit an extraordinarily versatile regulation of cell function. They explain the reason why if you give acetylcholine, it will bind to the receptors and produce changes like </a:t>
            </a:r>
            <a:r>
              <a:rPr lang="en-US" dirty="0" err="1" smtClean="0"/>
              <a:t>bronchoconstriction</a:t>
            </a:r>
            <a:r>
              <a:rPr lang="en-US" dirty="0" smtClean="0"/>
              <a:t>, increase peristalsis and relaxation of sphincters.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5" name="Picture 2" descr="G-Protein"/>
          <p:cNvPicPr>
            <a:picLocks noChangeAspect="1" noChangeArrowheads="1"/>
          </p:cNvPicPr>
          <p:nvPr/>
        </p:nvPicPr>
        <p:blipFill>
          <a:blip r:embed="rId2"/>
          <a:srcRect/>
          <a:stretch>
            <a:fillRect/>
          </a:stretch>
        </p:blipFill>
        <p:spPr bwMode="auto">
          <a:xfrm>
            <a:off x="0" y="1"/>
            <a:ext cx="9132888" cy="6858000"/>
          </a:xfrm>
          <a:prstGeom prst="rect">
            <a:avLst/>
          </a:prstGeom>
          <a:noFill/>
          <a:ln w="9525">
            <a:noFill/>
            <a:miter lim="800000"/>
            <a:headEnd/>
            <a:tailEnd/>
          </a:ln>
        </p:spPr>
      </p:pic>
      <p:sp>
        <p:nvSpPr>
          <p:cNvPr id="4" name="Title 1"/>
          <p:cNvSpPr>
            <a:spLocks noGrp="1"/>
          </p:cNvSpPr>
          <p:nvPr>
            <p:ph type="title"/>
          </p:nvPr>
        </p:nvSpPr>
        <p:spPr>
          <a:xfrm>
            <a:off x="6400800" y="6096000"/>
            <a:ext cx="2743200" cy="762000"/>
          </a:xfrm>
          <a:ln>
            <a:solidFill>
              <a:srgbClr val="C00000"/>
            </a:solidFill>
          </a:ln>
        </p:spPr>
        <p:txBody>
          <a:bodyPr rtlCol="0">
            <a:noAutofit/>
          </a:bodyPr>
          <a:lstStyle/>
          <a:p>
            <a:pPr algn="l" fontAlgn="auto">
              <a:spcAft>
                <a:spcPts val="0"/>
              </a:spcAft>
              <a:defRPr/>
            </a:pPr>
            <a:r>
              <a:rPr lang="en-US" sz="2400" b="1" dirty="0" smtClean="0"/>
              <a:t>G-Protein</a:t>
            </a:r>
            <a:br>
              <a:rPr lang="en-US" sz="2400" b="1" dirty="0" smtClean="0"/>
            </a:br>
            <a:r>
              <a:rPr lang="en-US" sz="2400" b="1" dirty="0" smtClean="0"/>
              <a:t>G-Protein Structure</a:t>
            </a:r>
            <a:endParaRPr lang="en-US" sz="2400"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229600" cy="914400"/>
          </a:xfrm>
        </p:spPr>
        <p:txBody>
          <a:bodyPr rtlCol="0">
            <a:normAutofit/>
          </a:bodyPr>
          <a:lstStyle/>
          <a:p>
            <a:pPr fontAlgn="auto">
              <a:spcAft>
                <a:spcPts val="0"/>
              </a:spcAft>
              <a:defRPr/>
            </a:pPr>
            <a:r>
              <a:rPr lang="en-US" b="1" dirty="0" smtClean="0"/>
              <a:t>Activation</a:t>
            </a:r>
            <a:endParaRPr lang="en-US" dirty="0"/>
          </a:p>
        </p:txBody>
      </p:sp>
      <p:sp>
        <p:nvSpPr>
          <p:cNvPr id="3" name="Content Placeholder 2"/>
          <p:cNvSpPr>
            <a:spLocks noGrp="1"/>
          </p:cNvSpPr>
          <p:nvPr>
            <p:ph idx="1"/>
          </p:nvPr>
        </p:nvSpPr>
        <p:spPr>
          <a:xfrm>
            <a:off x="457200" y="1066800"/>
            <a:ext cx="8382000" cy="5486400"/>
          </a:xfrm>
        </p:spPr>
        <p:txBody>
          <a:bodyPr rtlCol="0">
            <a:normAutofit fontScale="85000" lnSpcReduction="20000"/>
          </a:bodyPr>
          <a:lstStyle/>
          <a:p>
            <a:pPr fontAlgn="auto">
              <a:spcAft>
                <a:spcPts val="0"/>
              </a:spcAft>
              <a:buFont typeface="Arial" pitchFamily="34" charset="0"/>
              <a:buChar char="•"/>
              <a:defRPr/>
            </a:pPr>
            <a:r>
              <a:rPr lang="en-US" dirty="0" smtClean="0"/>
              <a:t>When a </a:t>
            </a:r>
            <a:r>
              <a:rPr lang="en-US" dirty="0" err="1" smtClean="0"/>
              <a:t>ligand</a:t>
            </a:r>
            <a:r>
              <a:rPr lang="en-US" dirty="0" smtClean="0"/>
              <a:t> activates the G protein-coupled receptor, it induces a conformational change in the receptor that allows the receptor to function as a guanine nucleotide exchange factor (GEF) that exchanges GDP for GTP on the </a:t>
            </a:r>
            <a:r>
              <a:rPr lang="en-US" dirty="0" err="1" smtClean="0"/>
              <a:t>G</a:t>
            </a:r>
            <a:r>
              <a:rPr lang="en-US" baseline="-25000" dirty="0" err="1" smtClean="0"/>
              <a:t>α</a:t>
            </a:r>
            <a:r>
              <a:rPr lang="en-US" dirty="0" smtClean="0"/>
              <a:t> subunit. In the traditional view of </a:t>
            </a:r>
            <a:r>
              <a:rPr lang="en-US" dirty="0" err="1" smtClean="0"/>
              <a:t>heterotrimeric</a:t>
            </a:r>
            <a:r>
              <a:rPr lang="en-US" dirty="0" smtClean="0"/>
              <a:t> protein activation, this exchange triggers the dissociation of the </a:t>
            </a:r>
            <a:r>
              <a:rPr lang="en-US" dirty="0" err="1" smtClean="0"/>
              <a:t>G</a:t>
            </a:r>
            <a:r>
              <a:rPr lang="en-US" baseline="-25000" dirty="0" err="1" smtClean="0"/>
              <a:t>α</a:t>
            </a:r>
            <a:r>
              <a:rPr lang="en-US" dirty="0" smtClean="0"/>
              <a:t> subunit, bound to GTP, from the </a:t>
            </a:r>
            <a:r>
              <a:rPr lang="en-US" dirty="0" err="1" smtClean="0"/>
              <a:t>G</a:t>
            </a:r>
            <a:r>
              <a:rPr lang="en-US" baseline="-25000" dirty="0" err="1" smtClean="0"/>
              <a:t>βγ</a:t>
            </a:r>
            <a:r>
              <a:rPr lang="en-US" dirty="0" smtClean="0"/>
              <a:t> </a:t>
            </a:r>
            <a:r>
              <a:rPr lang="en-US" dirty="0" err="1" smtClean="0"/>
              <a:t>dimer</a:t>
            </a:r>
            <a:r>
              <a:rPr lang="en-US" dirty="0" smtClean="0"/>
              <a:t> and the receptor. However, models that suggest molecular rearrangement, reorganization, and pre-</a:t>
            </a:r>
            <a:r>
              <a:rPr lang="en-US" dirty="0" err="1" smtClean="0"/>
              <a:t>complexing</a:t>
            </a:r>
            <a:r>
              <a:rPr lang="en-US" dirty="0" smtClean="0"/>
              <a:t> of </a:t>
            </a:r>
            <a:r>
              <a:rPr lang="en-US" dirty="0" err="1" smtClean="0"/>
              <a:t>effector</a:t>
            </a:r>
            <a:r>
              <a:rPr lang="en-US" dirty="0" smtClean="0"/>
              <a:t> molecules are beginning to be accepted.</a:t>
            </a:r>
            <a:r>
              <a:rPr lang="en-US" baseline="30000" dirty="0" smtClean="0">
                <a:hlinkClick r:id="rId2"/>
              </a:rPr>
              <a:t>[3][4]</a:t>
            </a:r>
            <a:r>
              <a:rPr lang="en-US" dirty="0" smtClean="0"/>
              <a:t> Both </a:t>
            </a:r>
            <a:r>
              <a:rPr lang="en-US" dirty="0" err="1" smtClean="0"/>
              <a:t>G</a:t>
            </a:r>
            <a:r>
              <a:rPr lang="en-US" baseline="-25000" dirty="0" err="1" smtClean="0"/>
              <a:t>α</a:t>
            </a:r>
            <a:r>
              <a:rPr lang="en-US" dirty="0" smtClean="0"/>
              <a:t>-GTP and </a:t>
            </a:r>
            <a:r>
              <a:rPr lang="en-US" dirty="0" err="1" smtClean="0"/>
              <a:t>G</a:t>
            </a:r>
            <a:r>
              <a:rPr lang="en-US" baseline="-25000" dirty="0" err="1" smtClean="0"/>
              <a:t>βγ</a:t>
            </a:r>
            <a:r>
              <a:rPr lang="en-US" dirty="0" smtClean="0"/>
              <a:t> can then activate different </a:t>
            </a:r>
            <a:r>
              <a:rPr lang="en-US" i="1" dirty="0" smtClean="0"/>
              <a:t>signaling cascades</a:t>
            </a:r>
            <a:r>
              <a:rPr lang="en-US" dirty="0" smtClean="0"/>
              <a:t> (or </a:t>
            </a:r>
            <a:r>
              <a:rPr lang="en-US" i="1" dirty="0" smtClean="0"/>
              <a:t>second messenger pathways</a:t>
            </a:r>
            <a:r>
              <a:rPr lang="en-US" dirty="0" smtClean="0"/>
              <a:t>) and </a:t>
            </a:r>
            <a:r>
              <a:rPr lang="en-US" dirty="0" err="1" smtClean="0"/>
              <a:t>effector</a:t>
            </a:r>
            <a:r>
              <a:rPr lang="en-US" dirty="0" smtClean="0"/>
              <a:t> proteins, while the receptor is able to activate the next G protein.</a:t>
            </a:r>
          </a:p>
          <a:p>
            <a:pPr fontAlgn="auto">
              <a:spcAft>
                <a:spcPts val="0"/>
              </a:spcAft>
              <a:buFont typeface="Arial" pitchFamily="34" charset="0"/>
              <a:buChar char="•"/>
              <a:defRPr/>
            </a:pPr>
            <a:r>
              <a:rPr lang="en-US" b="1" dirty="0" smtClean="0"/>
              <a:t>Refer to the previous diagram.</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rtlCol="0">
            <a:normAutofit/>
          </a:bodyPr>
          <a:lstStyle/>
          <a:p>
            <a:pPr fontAlgn="auto">
              <a:spcAft>
                <a:spcPts val="0"/>
              </a:spcAft>
              <a:defRPr/>
            </a:pPr>
            <a:r>
              <a:rPr lang="en-US" b="1" dirty="0" smtClean="0"/>
              <a:t>SECOND MESSENGERS </a:t>
            </a:r>
            <a:endParaRPr lang="en-US" dirty="0"/>
          </a:p>
        </p:txBody>
      </p:sp>
      <p:sp>
        <p:nvSpPr>
          <p:cNvPr id="3" name="Content Placeholder 2"/>
          <p:cNvSpPr>
            <a:spLocks noGrp="1"/>
          </p:cNvSpPr>
          <p:nvPr>
            <p:ph idx="1"/>
          </p:nvPr>
        </p:nvSpPr>
        <p:spPr/>
        <p:txBody>
          <a:bodyPr rtlCol="0">
            <a:normAutofit lnSpcReduction="10000"/>
          </a:bodyPr>
          <a:lstStyle/>
          <a:p>
            <a:pPr fontAlgn="auto">
              <a:spcAft>
                <a:spcPts val="0"/>
              </a:spcAft>
              <a:buNone/>
              <a:defRPr/>
            </a:pPr>
            <a:r>
              <a:rPr lang="en-US" b="1" u="sng" dirty="0" smtClean="0"/>
              <a:t>CYTOPLASMIC 2</a:t>
            </a:r>
            <a:r>
              <a:rPr lang="en-US" b="1" u="sng" baseline="30000" dirty="0" smtClean="0"/>
              <a:t>ND</a:t>
            </a:r>
            <a:r>
              <a:rPr lang="en-US" b="1" u="sng" dirty="0" smtClean="0"/>
              <a:t> MESSENGERS</a:t>
            </a:r>
          </a:p>
          <a:p>
            <a:pPr fontAlgn="auto">
              <a:spcAft>
                <a:spcPts val="0"/>
              </a:spcAft>
              <a:buFont typeface="Arial" pitchFamily="34" charset="0"/>
              <a:buChar char="•"/>
              <a:defRPr/>
            </a:pPr>
            <a:r>
              <a:rPr lang="en-US" dirty="0" smtClean="0"/>
              <a:t>There are several types of 2</a:t>
            </a:r>
            <a:r>
              <a:rPr lang="en-US" baseline="30000" dirty="0" smtClean="0"/>
              <a:t>nd</a:t>
            </a:r>
            <a:r>
              <a:rPr lang="en-US" dirty="0" smtClean="0"/>
              <a:t> messengers produced by the G-protein receptors. The ones which are well known include;</a:t>
            </a:r>
          </a:p>
          <a:p>
            <a:pPr marL="1028700" lvl="1" indent="-571500" fontAlgn="auto">
              <a:spcAft>
                <a:spcPts val="0"/>
              </a:spcAft>
              <a:buFont typeface="+mj-lt"/>
              <a:buAutoNum type="romanLcPeriod"/>
              <a:defRPr/>
            </a:pPr>
            <a:r>
              <a:rPr lang="en-US" dirty="0" err="1" smtClean="0"/>
              <a:t>cAMP</a:t>
            </a:r>
            <a:endParaRPr lang="en-US" dirty="0" smtClean="0"/>
          </a:p>
          <a:p>
            <a:pPr marL="1028700" lvl="1" indent="-571500" fontAlgn="auto">
              <a:spcAft>
                <a:spcPts val="0"/>
              </a:spcAft>
              <a:buFont typeface="+mj-lt"/>
              <a:buAutoNum type="romanLcPeriod"/>
              <a:defRPr/>
            </a:pPr>
            <a:r>
              <a:rPr lang="en-US" dirty="0" err="1" smtClean="0"/>
              <a:t>cGMP</a:t>
            </a:r>
            <a:endParaRPr lang="en-US" dirty="0" smtClean="0"/>
          </a:p>
          <a:p>
            <a:pPr marL="1028700" lvl="1" indent="-571500" fontAlgn="auto">
              <a:spcAft>
                <a:spcPts val="0"/>
              </a:spcAft>
              <a:buFont typeface="+mj-lt"/>
              <a:buAutoNum type="romanLcPeriod"/>
              <a:defRPr/>
            </a:pPr>
            <a:r>
              <a:rPr lang="en-US" dirty="0" smtClean="0"/>
              <a:t>Calcium </a:t>
            </a:r>
          </a:p>
          <a:p>
            <a:pPr marL="1028700" lvl="1" indent="-571500" fontAlgn="auto">
              <a:spcAft>
                <a:spcPts val="0"/>
              </a:spcAft>
              <a:buFont typeface="+mj-lt"/>
              <a:buAutoNum type="romanLcPeriod"/>
              <a:defRPr/>
            </a:pPr>
            <a:r>
              <a:rPr lang="en-US" dirty="0" err="1" smtClean="0"/>
              <a:t>Phosphoinositites</a:t>
            </a:r>
            <a:r>
              <a:rPr lang="en-US" dirty="0" smtClean="0"/>
              <a:t> (</a:t>
            </a:r>
            <a:r>
              <a:rPr lang="en-US" dirty="0" err="1" smtClean="0"/>
              <a:t>Inositol</a:t>
            </a:r>
            <a:r>
              <a:rPr lang="en-US" dirty="0" smtClean="0"/>
              <a:t> </a:t>
            </a:r>
            <a:r>
              <a:rPr lang="en-US" dirty="0" err="1" smtClean="0"/>
              <a:t>triphosphate</a:t>
            </a:r>
            <a:r>
              <a:rPr lang="en-US" dirty="0" smtClean="0"/>
              <a:t> (IP</a:t>
            </a:r>
            <a:r>
              <a:rPr lang="en-US" baseline="-25000" dirty="0" smtClean="0"/>
              <a:t>3</a:t>
            </a:r>
            <a:r>
              <a:rPr lang="en-US" dirty="0" smtClean="0"/>
              <a:t>) and </a:t>
            </a:r>
            <a:r>
              <a:rPr lang="en-US" dirty="0" err="1" smtClean="0"/>
              <a:t>Diacylglycerol</a:t>
            </a:r>
            <a:r>
              <a:rPr lang="en-US" dirty="0" smtClean="0"/>
              <a:t>)</a:t>
            </a:r>
          </a:p>
          <a:p>
            <a:pPr fontAlgn="auto">
              <a:spcAft>
                <a:spcPts val="0"/>
              </a:spcAft>
              <a:buFont typeface="Arial" pitchFamily="34" charset="0"/>
              <a:buChar char="•"/>
              <a:defRPr/>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10600" cy="6248400"/>
          </a:xfrm>
        </p:spPr>
        <p:txBody>
          <a:bodyPr rtlCol="0">
            <a:normAutofit fontScale="85000" lnSpcReduction="10000"/>
          </a:bodyPr>
          <a:lstStyle/>
          <a:p>
            <a:pPr fontAlgn="auto">
              <a:spcAft>
                <a:spcPts val="0"/>
              </a:spcAft>
              <a:buFont typeface="Arial" pitchFamily="34" charset="0"/>
              <a:buChar char="•"/>
              <a:defRPr/>
            </a:pPr>
            <a:r>
              <a:rPr lang="en-US" dirty="0" smtClean="0"/>
              <a:t>There are several types of G-proteins which stimulate and produce the several types of 2</a:t>
            </a:r>
            <a:r>
              <a:rPr lang="en-US" baseline="30000" dirty="0" smtClean="0"/>
              <a:t>nd</a:t>
            </a:r>
            <a:r>
              <a:rPr lang="en-US" dirty="0" smtClean="0"/>
              <a:t> messengers. The G-proteins types determine the 2</a:t>
            </a:r>
            <a:r>
              <a:rPr lang="en-US" baseline="30000" dirty="0" smtClean="0"/>
              <a:t>nd</a:t>
            </a:r>
            <a:r>
              <a:rPr lang="en-US" dirty="0" smtClean="0"/>
              <a:t> messenger they will use;</a:t>
            </a:r>
          </a:p>
          <a:p>
            <a:pPr marL="514350" indent="-514350" fontAlgn="auto">
              <a:spcAft>
                <a:spcPts val="0"/>
              </a:spcAft>
              <a:buFont typeface="+mj-lt"/>
              <a:buAutoNum type="arabicPeriod"/>
              <a:defRPr/>
            </a:pPr>
            <a:r>
              <a:rPr lang="en-US" b="1" dirty="0" smtClean="0"/>
              <a:t>G-protein stimulator (G</a:t>
            </a:r>
            <a:r>
              <a:rPr lang="en-US" b="1" baseline="-25000" dirty="0" smtClean="0"/>
              <a:t>s</a:t>
            </a:r>
            <a:r>
              <a:rPr lang="en-US" b="1" dirty="0" smtClean="0"/>
              <a:t>)</a:t>
            </a:r>
            <a:r>
              <a:rPr lang="en-US" dirty="0" smtClean="0"/>
              <a:t>: The ones that stimulate this receptor are Beta adrenergic amine receptors, </a:t>
            </a:r>
            <a:r>
              <a:rPr lang="en-US" dirty="0" err="1" smtClean="0"/>
              <a:t>glucagons</a:t>
            </a:r>
            <a:r>
              <a:rPr lang="en-US" dirty="0" smtClean="0"/>
              <a:t>, histamine, serotonin and the </a:t>
            </a:r>
            <a:r>
              <a:rPr lang="en-US" dirty="0" err="1" smtClean="0"/>
              <a:t>effector</a:t>
            </a:r>
            <a:r>
              <a:rPr lang="en-US" dirty="0" smtClean="0"/>
              <a:t> is </a:t>
            </a:r>
            <a:r>
              <a:rPr lang="en-US" dirty="0" err="1" smtClean="0"/>
              <a:t>adenylylcyclase</a:t>
            </a:r>
            <a:r>
              <a:rPr lang="en-US" dirty="0" smtClean="0"/>
              <a:t> and usually increases </a:t>
            </a:r>
            <a:r>
              <a:rPr lang="en-US" dirty="0" err="1" smtClean="0"/>
              <a:t>cAMP</a:t>
            </a:r>
            <a:endParaRPr lang="en-US" dirty="0" smtClean="0"/>
          </a:p>
          <a:p>
            <a:pPr marL="514350" indent="-514350" fontAlgn="auto">
              <a:spcAft>
                <a:spcPts val="0"/>
              </a:spcAft>
              <a:buFont typeface="+mj-lt"/>
              <a:buAutoNum type="arabicPeriod"/>
              <a:defRPr/>
            </a:pPr>
            <a:r>
              <a:rPr lang="en-US" b="1" dirty="0" smtClean="0"/>
              <a:t>G-protein inhibitor (G</a:t>
            </a:r>
            <a:r>
              <a:rPr lang="en-US" b="1" baseline="-25000" dirty="0" smtClean="0"/>
              <a:t>I</a:t>
            </a:r>
            <a:r>
              <a:rPr lang="en-US" b="1" dirty="0" smtClean="0"/>
              <a:t>) 1, 2 and 3: </a:t>
            </a:r>
            <a:r>
              <a:rPr lang="en-US" dirty="0" smtClean="0"/>
              <a:t>Responds to alpha 2 adrenergic receptors, </a:t>
            </a:r>
            <a:r>
              <a:rPr lang="en-US" dirty="0" err="1" smtClean="0"/>
              <a:t>muscarinic</a:t>
            </a:r>
            <a:r>
              <a:rPr lang="en-US" dirty="0" smtClean="0"/>
              <a:t> receptors, receptors for opiates and certain types of serotonin receptors. The effectors are </a:t>
            </a:r>
            <a:r>
              <a:rPr lang="en-US" dirty="0" err="1" smtClean="0"/>
              <a:t>adenylyl</a:t>
            </a:r>
            <a:r>
              <a:rPr lang="en-US" dirty="0" smtClean="0"/>
              <a:t> </a:t>
            </a:r>
            <a:r>
              <a:rPr lang="en-US" dirty="0" err="1" smtClean="0"/>
              <a:t>cyclase</a:t>
            </a:r>
            <a:r>
              <a:rPr lang="en-US" dirty="0" smtClean="0"/>
              <a:t> but </a:t>
            </a:r>
            <a:r>
              <a:rPr lang="en-US" dirty="0" err="1" smtClean="0"/>
              <a:t>cAMP</a:t>
            </a:r>
            <a:r>
              <a:rPr lang="en-US" dirty="0" smtClean="0"/>
              <a:t> decreases. In the heart, this G-protein opens potassium channels which are inhibitory. The result is decreased heart rate. They also stimulate </a:t>
            </a:r>
            <a:r>
              <a:rPr lang="en-US" dirty="0" err="1" smtClean="0"/>
              <a:t>phospholipase</a:t>
            </a:r>
            <a:r>
              <a:rPr lang="en-US" dirty="0" smtClean="0"/>
              <a:t> c and the result is increased </a:t>
            </a:r>
            <a:r>
              <a:rPr lang="en-US" dirty="0" err="1" smtClean="0"/>
              <a:t>inositol</a:t>
            </a:r>
            <a:r>
              <a:rPr lang="en-US" dirty="0" smtClean="0"/>
              <a:t> </a:t>
            </a:r>
            <a:r>
              <a:rPr lang="en-US" dirty="0" err="1" smtClean="0"/>
              <a:t>triphosphate</a:t>
            </a:r>
            <a:r>
              <a:rPr lang="en-US" dirty="0" smtClean="0"/>
              <a:t> and </a:t>
            </a:r>
            <a:r>
              <a:rPr lang="en-US" dirty="0" err="1" smtClean="0"/>
              <a:t>triacylglycerol</a:t>
            </a:r>
            <a:r>
              <a:rPr lang="en-US" dirty="0" smtClean="0"/>
              <a:t>. </a:t>
            </a:r>
            <a:r>
              <a:rPr lang="en-US" dirty="0" err="1" smtClean="0"/>
              <a:t>Cytoplasmic</a:t>
            </a:r>
            <a:r>
              <a:rPr lang="en-US" dirty="0" smtClean="0"/>
              <a:t> calcium is also increased</a:t>
            </a:r>
          </a:p>
          <a:p>
            <a:pPr fontAlgn="auto">
              <a:spcAft>
                <a:spcPts val="0"/>
              </a:spcAft>
              <a:buFont typeface="Arial" pitchFamily="34" charset="0"/>
              <a:buChar char="•"/>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type="body" idx="1"/>
          </p:nvPr>
        </p:nvSpPr>
        <p:spPr>
          <a:xfrm>
            <a:off x="381000" y="304800"/>
            <a:ext cx="8458200" cy="6324600"/>
          </a:xfrm>
        </p:spPr>
        <p:txBody>
          <a:bodyPr/>
          <a:lstStyle/>
          <a:p>
            <a:pPr>
              <a:buNone/>
            </a:pPr>
            <a:r>
              <a:rPr lang="en-GB" sz="2400" b="1" dirty="0" smtClean="0"/>
              <a:t>DRUG ACTION</a:t>
            </a:r>
          </a:p>
          <a:p>
            <a:r>
              <a:rPr lang="en-GB" sz="2400" dirty="0" smtClean="0"/>
              <a:t>Molecules exert chemical influence on tissue to produce a pharmacological effect</a:t>
            </a:r>
          </a:p>
          <a:p>
            <a:r>
              <a:rPr lang="en-GB" sz="2400" dirty="0" smtClean="0"/>
              <a:t>Bind to cellular constituents and causes a biophysical or biochemical change</a:t>
            </a:r>
          </a:p>
          <a:p>
            <a:r>
              <a:rPr lang="en-GB" sz="2400" dirty="0" smtClean="0"/>
              <a:t>Binding sites are protein molecules –target</a:t>
            </a:r>
          </a:p>
          <a:p>
            <a:r>
              <a:rPr lang="en-GB" sz="2400" dirty="0" smtClean="0"/>
              <a:t>Target are distributed </a:t>
            </a:r>
            <a:r>
              <a:rPr lang="en-GB" sz="2400" dirty="0" err="1" smtClean="0"/>
              <a:t>heterogenously</a:t>
            </a:r>
            <a:r>
              <a:rPr lang="en-GB" sz="2400" dirty="0" smtClean="0"/>
              <a:t> in tissue</a:t>
            </a:r>
          </a:p>
          <a:p>
            <a:pPr>
              <a:buNone/>
            </a:pPr>
            <a:r>
              <a:rPr lang="en-GB" sz="2400" b="1" dirty="0" smtClean="0"/>
              <a:t>PROTEIN TARGETS FOR DRUG BINDING</a:t>
            </a:r>
          </a:p>
          <a:p>
            <a:r>
              <a:rPr lang="en-GB" sz="2400" dirty="0" smtClean="0"/>
              <a:t>Enzymes</a:t>
            </a:r>
          </a:p>
          <a:p>
            <a:r>
              <a:rPr lang="en-GB" sz="2400" dirty="0" smtClean="0"/>
              <a:t>Carrier molecules</a:t>
            </a:r>
          </a:p>
          <a:p>
            <a:r>
              <a:rPr lang="en-GB" sz="2400" dirty="0" smtClean="0"/>
              <a:t>Ion channels</a:t>
            </a:r>
          </a:p>
          <a:p>
            <a:r>
              <a:rPr lang="en-GB" sz="2400" dirty="0" smtClean="0"/>
              <a:t>Receptors</a:t>
            </a:r>
          </a:p>
          <a:p>
            <a:r>
              <a:rPr lang="en-GB" sz="2400" dirty="0" smtClean="0"/>
              <a:t>Structural proteins - </a:t>
            </a:r>
            <a:r>
              <a:rPr lang="en-GB" sz="2400" dirty="0" err="1" smtClean="0"/>
              <a:t>tubilin</a:t>
            </a:r>
            <a:endParaRPr lang="en-GB" sz="2400" dirty="0" smtClean="0"/>
          </a:p>
          <a:p>
            <a:pPr>
              <a:buFont typeface="Wingdings" pitchFamily="2" charset="2"/>
              <a:buNone/>
            </a:pPr>
            <a:endParaRPr lang="en-US" sz="2400"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50837"/>
            <a:ext cx="8534400" cy="6278563"/>
          </a:xfrm>
        </p:spPr>
        <p:txBody>
          <a:bodyPr rtlCol="0">
            <a:normAutofit fontScale="85000" lnSpcReduction="20000"/>
          </a:bodyPr>
          <a:lstStyle/>
          <a:p>
            <a:pPr marL="514350" indent="-514350" fontAlgn="auto">
              <a:spcAft>
                <a:spcPts val="0"/>
              </a:spcAft>
              <a:buFont typeface="+mj-lt"/>
              <a:buAutoNum type="arabicPeriod" startAt="3"/>
              <a:defRPr/>
            </a:pPr>
            <a:r>
              <a:rPr lang="en-US" b="1" dirty="0" smtClean="0"/>
              <a:t>G-protein olfactory (G</a:t>
            </a:r>
            <a:r>
              <a:rPr lang="en-US" b="1" baseline="-25000" dirty="0" smtClean="0"/>
              <a:t>olf</a:t>
            </a:r>
            <a:r>
              <a:rPr lang="en-US" b="1" dirty="0" smtClean="0"/>
              <a:t>): </a:t>
            </a:r>
            <a:r>
              <a:rPr lang="en-US" dirty="0" smtClean="0"/>
              <a:t>Are found in the receptors of </a:t>
            </a:r>
            <a:r>
              <a:rPr lang="en-US" dirty="0" err="1" smtClean="0"/>
              <a:t>odourants</a:t>
            </a:r>
            <a:r>
              <a:rPr lang="en-US" dirty="0" smtClean="0"/>
              <a:t> in the receptors in the nose. The </a:t>
            </a:r>
            <a:r>
              <a:rPr lang="en-US" dirty="0" err="1" smtClean="0"/>
              <a:t>effector</a:t>
            </a:r>
            <a:r>
              <a:rPr lang="en-US" dirty="0" smtClean="0"/>
              <a:t> is </a:t>
            </a:r>
            <a:r>
              <a:rPr lang="en-US" dirty="0" err="1" smtClean="0"/>
              <a:t>adenylyl</a:t>
            </a:r>
            <a:r>
              <a:rPr lang="en-US" dirty="0" smtClean="0"/>
              <a:t> </a:t>
            </a:r>
            <a:r>
              <a:rPr lang="en-US" dirty="0" err="1" smtClean="0"/>
              <a:t>cyclase</a:t>
            </a:r>
            <a:r>
              <a:rPr lang="en-US" dirty="0" smtClean="0"/>
              <a:t> and they cause increased cyclic AMP</a:t>
            </a:r>
          </a:p>
          <a:p>
            <a:pPr marL="514350" indent="-514350" fontAlgn="auto">
              <a:spcAft>
                <a:spcPts val="0"/>
              </a:spcAft>
              <a:buFont typeface="+mj-lt"/>
              <a:buAutoNum type="arabicPeriod" startAt="3"/>
              <a:defRPr/>
            </a:pPr>
            <a:r>
              <a:rPr lang="en-US" b="1" dirty="0" smtClean="0"/>
              <a:t>G-protein type O (G</a:t>
            </a:r>
            <a:r>
              <a:rPr lang="en-US" b="1" baseline="-25000" dirty="0" smtClean="0"/>
              <a:t>o</a:t>
            </a:r>
            <a:r>
              <a:rPr lang="en-US" b="1" dirty="0" smtClean="0"/>
              <a:t>): </a:t>
            </a:r>
            <a:r>
              <a:rPr lang="en-US" dirty="0" smtClean="0"/>
              <a:t>Mediated NT action in the brain via their receptors and it is not clear what the effectors are</a:t>
            </a:r>
          </a:p>
          <a:p>
            <a:pPr marL="514350" indent="-514350" fontAlgn="auto">
              <a:spcAft>
                <a:spcPts val="0"/>
              </a:spcAft>
              <a:buFont typeface="+mj-lt"/>
              <a:buAutoNum type="arabicPeriod" startAt="3"/>
              <a:defRPr/>
            </a:pPr>
            <a:r>
              <a:rPr lang="en-US" b="1" dirty="0" smtClean="0"/>
              <a:t>G-protein type Q (</a:t>
            </a:r>
            <a:r>
              <a:rPr lang="en-US" b="1" dirty="0" err="1" smtClean="0"/>
              <a:t>G</a:t>
            </a:r>
            <a:r>
              <a:rPr lang="en-US" b="1" baseline="-25000" dirty="0" err="1" smtClean="0"/>
              <a:t>q</a:t>
            </a:r>
            <a:r>
              <a:rPr lang="en-US" b="1" dirty="0" smtClean="0"/>
              <a:t>): </a:t>
            </a:r>
            <a:r>
              <a:rPr lang="en-US" dirty="0" smtClean="0"/>
              <a:t>Responds to acetylcholine type M receptors. A compound called </a:t>
            </a:r>
            <a:r>
              <a:rPr lang="en-US" dirty="0" err="1" smtClean="0"/>
              <a:t>bombacin</a:t>
            </a:r>
            <a:r>
              <a:rPr lang="en-US" dirty="0" smtClean="0"/>
              <a:t>, certain types of serotonin 5HT</a:t>
            </a:r>
            <a:r>
              <a:rPr lang="en-US" baseline="-25000" dirty="0" smtClean="0"/>
              <a:t>1</a:t>
            </a:r>
            <a:r>
              <a:rPr lang="en-US" dirty="0" smtClean="0"/>
              <a:t>. The receptor here is </a:t>
            </a:r>
            <a:r>
              <a:rPr lang="en-US" dirty="0" err="1" smtClean="0"/>
              <a:t>phospholipase</a:t>
            </a:r>
            <a:r>
              <a:rPr lang="en-US" dirty="0" smtClean="0"/>
              <a:t> c leading to increase in calcium levels, IP</a:t>
            </a:r>
            <a:r>
              <a:rPr lang="en-US" baseline="-25000" dirty="0" smtClean="0"/>
              <a:t>3</a:t>
            </a:r>
            <a:r>
              <a:rPr lang="en-US" dirty="0" smtClean="0"/>
              <a:t> and DAG</a:t>
            </a:r>
          </a:p>
          <a:p>
            <a:pPr marL="514350" indent="-514350" fontAlgn="auto">
              <a:spcAft>
                <a:spcPts val="0"/>
              </a:spcAft>
              <a:buFont typeface="+mj-lt"/>
              <a:buAutoNum type="arabicPeriod" startAt="3"/>
              <a:defRPr/>
            </a:pPr>
            <a:r>
              <a:rPr lang="en-US" b="1" dirty="0" smtClean="0"/>
              <a:t>G-Protein Transduction (G</a:t>
            </a:r>
            <a:r>
              <a:rPr lang="en-US" b="1" baseline="-25000" dirty="0" smtClean="0"/>
              <a:t>T</a:t>
            </a:r>
            <a:r>
              <a:rPr lang="en-US" b="1" dirty="0" smtClean="0"/>
              <a:t>): </a:t>
            </a:r>
            <a:r>
              <a:rPr lang="en-US" dirty="0" smtClean="0"/>
              <a:t>Are known to have two types, G</a:t>
            </a:r>
            <a:r>
              <a:rPr lang="en-US" baseline="-25000" dirty="0" smtClean="0"/>
              <a:t>T</a:t>
            </a:r>
            <a:r>
              <a:rPr lang="en-US" dirty="0" smtClean="0"/>
              <a:t>1 and G</a:t>
            </a:r>
            <a:r>
              <a:rPr lang="en-US" baseline="-25000" dirty="0" smtClean="0"/>
              <a:t>T</a:t>
            </a:r>
            <a:r>
              <a:rPr lang="en-US" dirty="0" smtClean="0"/>
              <a:t>2 and found in the eyes are respond to photons of light, </a:t>
            </a:r>
            <a:r>
              <a:rPr lang="en-US" dirty="0" err="1" smtClean="0"/>
              <a:t>rhodopsin</a:t>
            </a:r>
            <a:r>
              <a:rPr lang="en-US" dirty="0" smtClean="0"/>
              <a:t> and color </a:t>
            </a:r>
            <a:r>
              <a:rPr lang="en-US" dirty="0" err="1" smtClean="0"/>
              <a:t>opsins</a:t>
            </a:r>
            <a:r>
              <a:rPr lang="en-US" dirty="0" smtClean="0"/>
              <a:t> in the retinal rods and cones. The </a:t>
            </a:r>
            <a:r>
              <a:rPr lang="en-US" dirty="0" err="1" smtClean="0"/>
              <a:t>effector</a:t>
            </a:r>
            <a:r>
              <a:rPr lang="en-US" dirty="0" smtClean="0"/>
              <a:t> is </a:t>
            </a:r>
            <a:r>
              <a:rPr lang="en-US" dirty="0" err="1" smtClean="0"/>
              <a:t>cGMP-phosphodiesterase</a:t>
            </a:r>
            <a:r>
              <a:rPr lang="en-US" dirty="0" smtClean="0"/>
              <a:t> and when this is stimulated, </a:t>
            </a:r>
            <a:r>
              <a:rPr lang="en-US" dirty="0" err="1" smtClean="0"/>
              <a:t>cGMP</a:t>
            </a:r>
            <a:r>
              <a:rPr lang="en-US" dirty="0" smtClean="0"/>
              <a:t> decreased resulting to photo transduction; conversion of light to electrical signals to go to the brain</a:t>
            </a:r>
          </a:p>
          <a:p>
            <a:pPr fontAlgn="auto">
              <a:spcAft>
                <a:spcPts val="0"/>
              </a:spcAft>
              <a:buFont typeface="Arial" pitchFamily="34" charset="0"/>
              <a:buChar char="•"/>
              <a:defRPr/>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304800" y="304800"/>
            <a:ext cx="8229600" cy="1143000"/>
          </a:xfrm>
        </p:spPr>
        <p:txBody>
          <a:bodyPr/>
          <a:lstStyle/>
          <a:p>
            <a:pPr marL="857250" indent="-857250" algn="l"/>
            <a:r>
              <a:rPr lang="en-US" b="1" u="sng" dirty="0" err="1" smtClean="0"/>
              <a:t>i</a:t>
            </a:r>
            <a:r>
              <a:rPr lang="en-US" b="1" u="sng" dirty="0" smtClean="0"/>
              <a:t>.</a:t>
            </a:r>
            <a:r>
              <a:rPr lang="en-US" b="1" dirty="0" smtClean="0"/>
              <a:t>  </a:t>
            </a:r>
            <a:r>
              <a:rPr lang="en-US" b="1" u="sng" dirty="0" err="1" smtClean="0"/>
              <a:t>cAMP</a:t>
            </a:r>
            <a:endParaRPr lang="en-US" u="sng" dirty="0" smtClean="0"/>
          </a:p>
        </p:txBody>
      </p:sp>
      <p:sp>
        <p:nvSpPr>
          <p:cNvPr id="3" name="Content Placeholder 2"/>
          <p:cNvSpPr>
            <a:spLocks noGrp="1"/>
          </p:cNvSpPr>
          <p:nvPr>
            <p:ph idx="1"/>
          </p:nvPr>
        </p:nvSpPr>
        <p:spPr/>
        <p:txBody>
          <a:bodyPr rtlCol="0">
            <a:normAutofit fontScale="77500" lnSpcReduction="20000"/>
          </a:bodyPr>
          <a:lstStyle/>
          <a:p>
            <a:pPr fontAlgn="auto">
              <a:spcAft>
                <a:spcPts val="0"/>
              </a:spcAft>
              <a:buFont typeface="Arial" pitchFamily="34" charset="0"/>
              <a:buChar char="•"/>
              <a:defRPr/>
            </a:pPr>
            <a:r>
              <a:rPr lang="en-US" dirty="0" smtClean="0"/>
              <a:t>It mediates hormonal responses. Some of the activities include mobilization of stored energy including release of free fatty acids and release of glucose from glycogen storage from the liver and fat cells by </a:t>
            </a:r>
            <a:r>
              <a:rPr lang="en-US" dirty="0" err="1" smtClean="0"/>
              <a:t>catecholamines</a:t>
            </a:r>
            <a:r>
              <a:rPr lang="en-US" dirty="0" smtClean="0"/>
              <a:t>. This is done by giving adrenalin that mobilizes energy</a:t>
            </a:r>
          </a:p>
          <a:p>
            <a:pPr fontAlgn="auto">
              <a:spcAft>
                <a:spcPts val="0"/>
              </a:spcAft>
              <a:buFont typeface="Arial" pitchFamily="34" charset="0"/>
              <a:buChar char="•"/>
              <a:defRPr/>
            </a:pPr>
            <a:r>
              <a:rPr lang="en-US" dirty="0" smtClean="0"/>
              <a:t>It is also involved in conservation of water by the kidney. It is the messenger used by ADH. It is also involved in calcium </a:t>
            </a:r>
            <a:r>
              <a:rPr lang="en-US" dirty="0" err="1" smtClean="0"/>
              <a:t>homeostatis</a:t>
            </a:r>
            <a:r>
              <a:rPr lang="en-US" dirty="0" smtClean="0"/>
              <a:t> in response to parathyroid hormone. </a:t>
            </a:r>
            <a:r>
              <a:rPr lang="en-US" dirty="0" err="1" smtClean="0"/>
              <a:t>cAMP</a:t>
            </a:r>
            <a:r>
              <a:rPr lang="en-US" dirty="0" smtClean="0"/>
              <a:t> helps to increase the rate and contraction force of the heart muscles hence responds to adrenalin. It regulates production of adrenal and sex steroids, responds to ACTH and FSH.</a:t>
            </a:r>
          </a:p>
          <a:p>
            <a:pPr fontAlgn="auto">
              <a:spcAft>
                <a:spcPts val="0"/>
              </a:spcAft>
              <a:buFont typeface="Arial" pitchFamily="34" charset="0"/>
              <a:buChar char="•"/>
              <a:defRPr/>
            </a:pPr>
            <a:r>
              <a:rPr lang="en-US" dirty="0" smtClean="0"/>
              <a:t>It also regulates the relaxation of smooth muscles and regulates many other endocrine and neural processes</a:t>
            </a:r>
          </a:p>
          <a:p>
            <a:pPr fontAlgn="auto">
              <a:spcAft>
                <a:spcPts val="0"/>
              </a:spcAft>
              <a:buFont typeface="Arial" pitchFamily="34" charset="0"/>
              <a:buChar char="•"/>
              <a:defRPr/>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b="1" smtClean="0"/>
              <a:t>How does it work?</a:t>
            </a:r>
            <a:endParaRPr lang="en-US" smtClean="0"/>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pitchFamily="34" charset="0"/>
              <a:buChar char="•"/>
              <a:defRPr/>
            </a:pPr>
            <a:r>
              <a:rPr lang="en-US" dirty="0" smtClean="0"/>
              <a:t>It works via </a:t>
            </a:r>
            <a:r>
              <a:rPr lang="en-US" dirty="0" err="1" smtClean="0"/>
              <a:t>cAMP</a:t>
            </a:r>
            <a:r>
              <a:rPr lang="en-US" dirty="0" smtClean="0"/>
              <a:t> dependent protein </a:t>
            </a:r>
            <a:r>
              <a:rPr lang="en-US" dirty="0" err="1" smtClean="0"/>
              <a:t>kinases</a:t>
            </a:r>
            <a:r>
              <a:rPr lang="en-US" dirty="0" smtClean="0"/>
              <a:t>. The protein </a:t>
            </a:r>
            <a:r>
              <a:rPr lang="en-US" dirty="0" err="1" smtClean="0"/>
              <a:t>kinases</a:t>
            </a:r>
            <a:r>
              <a:rPr lang="en-US" dirty="0" smtClean="0"/>
              <a:t> usually have two sides;</a:t>
            </a:r>
          </a:p>
          <a:p>
            <a:pPr lvl="1" fontAlgn="auto">
              <a:spcAft>
                <a:spcPts val="0"/>
              </a:spcAft>
              <a:buFont typeface="Arial" pitchFamily="34" charset="0"/>
              <a:buChar char="•"/>
              <a:defRPr/>
            </a:pPr>
            <a:r>
              <a:rPr lang="en-US" b="1" dirty="0" err="1" smtClean="0"/>
              <a:t>Tetrameric</a:t>
            </a:r>
            <a:r>
              <a:rPr lang="en-US" b="1" dirty="0" smtClean="0"/>
              <a:t> protein </a:t>
            </a:r>
            <a:r>
              <a:rPr lang="en-US" b="1" dirty="0" err="1" smtClean="0"/>
              <a:t>kinases</a:t>
            </a:r>
            <a:r>
              <a:rPr lang="en-US" dirty="0" smtClean="0"/>
              <a:t> with two sites, catalytic and regulatory unit. Once it binds </a:t>
            </a:r>
            <a:r>
              <a:rPr lang="en-US" dirty="0" err="1" smtClean="0"/>
              <a:t>cAMP</a:t>
            </a:r>
            <a:r>
              <a:rPr lang="en-US" dirty="0" smtClean="0"/>
              <a:t>, there is transfer of phosphate from ATP to the proteins which are enzymes. Activity of </a:t>
            </a:r>
            <a:r>
              <a:rPr lang="en-US" dirty="0" err="1" smtClean="0"/>
              <a:t>cAMP</a:t>
            </a:r>
            <a:r>
              <a:rPr lang="en-US" dirty="0" smtClean="0"/>
              <a:t> is reversed by </a:t>
            </a:r>
            <a:r>
              <a:rPr lang="en-US" dirty="0" err="1" smtClean="0"/>
              <a:t>phosphatases</a:t>
            </a:r>
            <a:r>
              <a:rPr lang="en-US" dirty="0" smtClean="0"/>
              <a:t>. The specificity of </a:t>
            </a:r>
            <a:r>
              <a:rPr lang="en-US" dirty="0" err="1" smtClean="0"/>
              <a:t>cAMP</a:t>
            </a:r>
            <a:r>
              <a:rPr lang="en-US" dirty="0" smtClean="0"/>
              <a:t> depends on the distinct protein substrates of the </a:t>
            </a:r>
            <a:r>
              <a:rPr lang="en-US" dirty="0" err="1" smtClean="0"/>
              <a:t>kinase</a:t>
            </a:r>
            <a:r>
              <a:rPr lang="en-US" dirty="0" smtClean="0"/>
              <a:t> expressed in different cells. There are </a:t>
            </a:r>
            <a:r>
              <a:rPr lang="en-US" dirty="0" err="1" smtClean="0"/>
              <a:t>atleast</a:t>
            </a:r>
            <a:r>
              <a:rPr lang="en-US" dirty="0" smtClean="0"/>
              <a:t> 60 different types of protein </a:t>
            </a:r>
            <a:r>
              <a:rPr lang="en-US" dirty="0" err="1" smtClean="0"/>
              <a:t>kinases</a:t>
            </a:r>
            <a:r>
              <a:rPr lang="en-US" dirty="0" smtClean="0"/>
              <a:t> and they may all respond to </a:t>
            </a:r>
            <a:r>
              <a:rPr lang="en-US" dirty="0" err="1" smtClean="0"/>
              <a:t>cAMP</a:t>
            </a:r>
            <a:endParaRPr lang="en-US" dirty="0" smtClean="0"/>
          </a:p>
          <a:p>
            <a:pPr fontAlgn="auto">
              <a:spcAft>
                <a:spcPts val="0"/>
              </a:spcAft>
              <a:buFont typeface="Arial" pitchFamily="34" charset="0"/>
              <a:buChar char="•"/>
              <a:defRPr/>
            </a:pPr>
            <a:r>
              <a:rPr lang="en-US" i="1" dirty="0" smtClean="0"/>
              <a:t>From the internet</a:t>
            </a:r>
            <a:endParaRPr lang="en-US" dirty="0" smtClean="0"/>
          </a:p>
          <a:p>
            <a:pPr fontAlgn="auto">
              <a:spcAft>
                <a:spcPts val="0"/>
              </a:spcAft>
              <a:buFont typeface="Arial" pitchFamily="34" charset="0"/>
              <a:buChar char="•"/>
              <a:defRPr/>
            </a:pPr>
            <a:r>
              <a:rPr lang="en-US" dirty="0" smtClean="0"/>
              <a:t>Refer to </a:t>
            </a:r>
            <a:r>
              <a:rPr lang="en-US" u="sng" dirty="0" smtClean="0">
                <a:hlinkClick r:id="rId2"/>
              </a:rPr>
              <a:t>www.wikipedia.com/G protein-coupled receptors</a:t>
            </a:r>
            <a:r>
              <a:rPr lang="en-US" dirty="0" smtClean="0"/>
              <a:t> </a:t>
            </a:r>
          </a:p>
          <a:p>
            <a:pPr fontAlgn="auto">
              <a:spcAft>
                <a:spcPts val="0"/>
              </a:spcAft>
              <a:buFont typeface="Arial" pitchFamily="34" charset="0"/>
              <a:buChar char="•"/>
              <a:defRPr/>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534400" cy="1219200"/>
          </a:xfrm>
        </p:spPr>
        <p:txBody>
          <a:bodyPr rtlCol="0">
            <a:normAutofit/>
          </a:bodyPr>
          <a:lstStyle/>
          <a:p>
            <a:pPr algn="l" fontAlgn="auto">
              <a:spcAft>
                <a:spcPts val="0"/>
              </a:spcAft>
              <a:defRPr/>
            </a:pPr>
            <a:r>
              <a:rPr lang="en-US" b="1" u="sng" dirty="0" smtClean="0"/>
              <a:t>ii.</a:t>
            </a:r>
            <a:r>
              <a:rPr lang="en-US" b="1" dirty="0" smtClean="0"/>
              <a:t>  </a:t>
            </a:r>
            <a:r>
              <a:rPr lang="en-US" b="1" u="sng" dirty="0" err="1" smtClean="0"/>
              <a:t>cGMP</a:t>
            </a:r>
            <a:endParaRPr lang="en-US" dirty="0"/>
          </a:p>
        </p:txBody>
      </p:sp>
      <p:sp>
        <p:nvSpPr>
          <p:cNvPr id="3" name="Content Placeholder 2"/>
          <p:cNvSpPr>
            <a:spLocks noGrp="1"/>
          </p:cNvSpPr>
          <p:nvPr>
            <p:ph idx="1"/>
          </p:nvPr>
        </p:nvSpPr>
        <p:spPr/>
        <p:txBody>
          <a:bodyPr rtlCol="0">
            <a:normAutofit fontScale="92500"/>
          </a:bodyPr>
          <a:lstStyle/>
          <a:p>
            <a:pPr fontAlgn="auto">
              <a:spcAft>
                <a:spcPts val="0"/>
              </a:spcAft>
              <a:buFont typeface="Arial" pitchFamily="34" charset="0"/>
              <a:buChar char="•"/>
              <a:defRPr/>
            </a:pPr>
            <a:r>
              <a:rPr lang="en-US" dirty="0" smtClean="0"/>
              <a:t>It has a role only in a few cell types and include;</a:t>
            </a:r>
          </a:p>
          <a:p>
            <a:pPr lvl="1" fontAlgn="auto">
              <a:spcAft>
                <a:spcPts val="0"/>
              </a:spcAft>
              <a:buFont typeface="Arial" pitchFamily="34" charset="0"/>
              <a:buChar char="–"/>
              <a:defRPr/>
            </a:pPr>
            <a:r>
              <a:rPr lang="en-US" dirty="0" smtClean="0"/>
              <a:t>Intestinal mucosa</a:t>
            </a:r>
          </a:p>
          <a:p>
            <a:pPr lvl="1" fontAlgn="auto">
              <a:spcAft>
                <a:spcPts val="0"/>
              </a:spcAft>
              <a:buFont typeface="Arial" pitchFamily="34" charset="0"/>
              <a:buChar char="–"/>
              <a:defRPr/>
            </a:pPr>
            <a:r>
              <a:rPr lang="en-US" dirty="0" smtClean="0"/>
              <a:t>Vascular smooth muscles </a:t>
            </a:r>
          </a:p>
          <a:p>
            <a:pPr fontAlgn="auto">
              <a:spcAft>
                <a:spcPts val="0"/>
              </a:spcAft>
              <a:buFont typeface="Arial" pitchFamily="34" charset="0"/>
              <a:buChar char="•"/>
              <a:defRPr/>
            </a:pPr>
            <a:r>
              <a:rPr lang="en-US" dirty="0" err="1" smtClean="0"/>
              <a:t>Guanylyl</a:t>
            </a:r>
            <a:r>
              <a:rPr lang="en-US" dirty="0" smtClean="0"/>
              <a:t> </a:t>
            </a:r>
            <a:r>
              <a:rPr lang="en-US" dirty="0" err="1" smtClean="0"/>
              <a:t>cyclase</a:t>
            </a:r>
            <a:r>
              <a:rPr lang="en-US" dirty="0" smtClean="0"/>
              <a:t> is stimulated by G-proteins to produce </a:t>
            </a:r>
            <a:r>
              <a:rPr lang="en-US" dirty="0" err="1" smtClean="0"/>
              <a:t>cGMP</a:t>
            </a:r>
            <a:r>
              <a:rPr lang="en-US" dirty="0" smtClean="0"/>
              <a:t> which acts by stimulating a </a:t>
            </a:r>
            <a:r>
              <a:rPr lang="en-US" dirty="0" err="1" smtClean="0"/>
              <a:t>cGMP</a:t>
            </a:r>
            <a:r>
              <a:rPr lang="en-US" dirty="0" smtClean="0"/>
              <a:t> dependent protein </a:t>
            </a:r>
            <a:r>
              <a:rPr lang="en-US" dirty="0" err="1" smtClean="0"/>
              <a:t>kinase</a:t>
            </a:r>
            <a:r>
              <a:rPr lang="en-US" dirty="0" smtClean="0"/>
              <a:t>. Increase in levels of </a:t>
            </a:r>
            <a:r>
              <a:rPr lang="en-US" dirty="0" err="1" smtClean="0"/>
              <a:t>cGMP</a:t>
            </a:r>
            <a:r>
              <a:rPr lang="en-US" dirty="0" smtClean="0"/>
              <a:t> has actions including the following;</a:t>
            </a:r>
          </a:p>
          <a:p>
            <a:pPr lvl="1" fontAlgn="auto">
              <a:spcAft>
                <a:spcPts val="0"/>
              </a:spcAft>
              <a:buFont typeface="Arial" pitchFamily="34" charset="0"/>
              <a:buChar char="–"/>
              <a:defRPr/>
            </a:pPr>
            <a:r>
              <a:rPr lang="en-US" dirty="0" smtClean="0"/>
              <a:t>Relaxation of smooth muscles </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t>iii.</a:t>
            </a:r>
            <a:r>
              <a:rPr lang="en-US" b="1" dirty="0" smtClean="0"/>
              <a:t>   </a:t>
            </a:r>
            <a:r>
              <a:rPr lang="en-US" b="1" u="sng" dirty="0" smtClean="0"/>
              <a:t>Calcium </a:t>
            </a:r>
            <a:endParaRPr lang="en-US" u="sng" dirty="0"/>
          </a:p>
        </p:txBody>
      </p:sp>
      <p:sp>
        <p:nvSpPr>
          <p:cNvPr id="3" name="Content Placeholder 2"/>
          <p:cNvSpPr>
            <a:spLocks noGrp="1"/>
          </p:cNvSpPr>
          <p:nvPr>
            <p:ph idx="1"/>
          </p:nvPr>
        </p:nvSpPr>
        <p:spPr/>
        <p:txBody>
          <a:bodyPr/>
          <a:lstStyle/>
          <a:p>
            <a:pPr marL="514350" indent="-514350" fontAlgn="auto">
              <a:spcAft>
                <a:spcPts val="0"/>
              </a:spcAft>
              <a:defRPr/>
            </a:pPr>
            <a:r>
              <a:rPr lang="en-US" dirty="0" smtClean="0"/>
              <a:t>Calcium is removed by calcium pumps. This has several effects that include;</a:t>
            </a:r>
          </a:p>
          <a:p>
            <a:pPr marL="914400" lvl="1" indent="-514350" fontAlgn="auto">
              <a:spcAft>
                <a:spcPts val="0"/>
              </a:spcAft>
              <a:buFont typeface="Wingdings" pitchFamily="2" charset="2"/>
              <a:buChar char="ü"/>
              <a:defRPr/>
            </a:pPr>
            <a:r>
              <a:rPr lang="en-US" dirty="0" smtClean="0"/>
              <a:t>Release of NT</a:t>
            </a:r>
          </a:p>
          <a:p>
            <a:pPr marL="914400" lvl="1" indent="-514350" fontAlgn="auto">
              <a:spcAft>
                <a:spcPts val="0"/>
              </a:spcAft>
              <a:buFont typeface="Wingdings" pitchFamily="2" charset="2"/>
              <a:buChar char="ü"/>
              <a:defRPr/>
            </a:pPr>
            <a:r>
              <a:rPr lang="en-US" dirty="0" smtClean="0"/>
              <a:t>Contraction </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algn="l"/>
            <a:r>
              <a:rPr lang="en-US" b="1" u="sng" dirty="0" smtClean="0"/>
              <a:t>iv.</a:t>
            </a:r>
            <a:r>
              <a:rPr lang="en-US" b="1" dirty="0" smtClean="0"/>
              <a:t>  </a:t>
            </a:r>
            <a:r>
              <a:rPr lang="en-US" b="1" u="sng" dirty="0" err="1" smtClean="0"/>
              <a:t>Phosphoinositites</a:t>
            </a:r>
            <a:endParaRPr lang="en-US" b="1" u="sng" dirty="0" smtClean="0"/>
          </a:p>
        </p:txBody>
      </p:sp>
      <p:sp>
        <p:nvSpPr>
          <p:cNvPr id="3" name="Content Placeholder 2"/>
          <p:cNvSpPr>
            <a:spLocks noGrp="1"/>
          </p:cNvSpPr>
          <p:nvPr>
            <p:ph idx="1"/>
          </p:nvPr>
        </p:nvSpPr>
        <p:spPr/>
        <p:txBody>
          <a:bodyPr rtlCol="0">
            <a:normAutofit fontScale="77500" lnSpcReduction="20000"/>
          </a:bodyPr>
          <a:lstStyle/>
          <a:p>
            <a:pPr fontAlgn="auto">
              <a:spcAft>
                <a:spcPts val="0"/>
              </a:spcAft>
              <a:buFont typeface="Arial" pitchFamily="34" charset="0"/>
              <a:buNone/>
              <a:defRPr/>
            </a:pPr>
            <a:r>
              <a:rPr lang="en-US" b="1" dirty="0" smtClean="0"/>
              <a:t>Calcium – </a:t>
            </a:r>
            <a:r>
              <a:rPr lang="en-US" b="1" dirty="0" err="1" smtClean="0"/>
              <a:t>Phosphoinositides</a:t>
            </a:r>
            <a:endParaRPr lang="en-US" dirty="0" smtClean="0"/>
          </a:p>
          <a:p>
            <a:pPr fontAlgn="auto">
              <a:spcAft>
                <a:spcPts val="0"/>
              </a:spcAft>
              <a:buFont typeface="Arial" pitchFamily="34" charset="0"/>
              <a:buChar char="•"/>
              <a:defRPr/>
            </a:pPr>
            <a:r>
              <a:rPr lang="en-US" dirty="0" smtClean="0"/>
              <a:t>These are a final step after stimulation of membrane enzyme </a:t>
            </a:r>
            <a:r>
              <a:rPr lang="en-US" dirty="0" err="1" smtClean="0"/>
              <a:t>phospholipase</a:t>
            </a:r>
            <a:r>
              <a:rPr lang="en-US" dirty="0" smtClean="0"/>
              <a:t> c which hydrolyzes </a:t>
            </a:r>
            <a:r>
              <a:rPr lang="en-US" dirty="0" err="1" smtClean="0"/>
              <a:t>phosphatidylinositol</a:t>
            </a:r>
            <a:r>
              <a:rPr lang="en-US" dirty="0" smtClean="0"/>
              <a:t> 4,5 </a:t>
            </a:r>
            <a:r>
              <a:rPr lang="en-US" dirty="0" err="1" smtClean="0"/>
              <a:t>biphosphate</a:t>
            </a:r>
            <a:r>
              <a:rPr lang="en-US" dirty="0" smtClean="0"/>
              <a:t> to DAG or IP</a:t>
            </a:r>
            <a:r>
              <a:rPr lang="en-US" baseline="-25000" dirty="0" smtClean="0"/>
              <a:t>3</a:t>
            </a:r>
            <a:endParaRPr lang="en-US" dirty="0" smtClean="0"/>
          </a:p>
          <a:p>
            <a:pPr fontAlgn="auto">
              <a:spcAft>
                <a:spcPts val="0"/>
              </a:spcAft>
              <a:buFont typeface="Arial" pitchFamily="34" charset="0"/>
              <a:buNone/>
              <a:defRPr/>
            </a:pPr>
            <a:r>
              <a:rPr lang="en-US" b="1" dirty="0" err="1" smtClean="0"/>
              <a:t>Inositol</a:t>
            </a:r>
            <a:r>
              <a:rPr lang="en-US" b="1" dirty="0" smtClean="0"/>
              <a:t> </a:t>
            </a:r>
            <a:r>
              <a:rPr lang="en-US" b="1" dirty="0" err="1" smtClean="0"/>
              <a:t>triphosphate</a:t>
            </a:r>
            <a:r>
              <a:rPr lang="en-US" b="1" dirty="0" smtClean="0"/>
              <a:t> (IP</a:t>
            </a:r>
            <a:r>
              <a:rPr lang="en-US" b="1" baseline="-25000" dirty="0" smtClean="0"/>
              <a:t>3</a:t>
            </a:r>
            <a:r>
              <a:rPr lang="en-US" b="1" dirty="0" smtClean="0"/>
              <a:t>)</a:t>
            </a:r>
          </a:p>
          <a:p>
            <a:pPr fontAlgn="auto">
              <a:spcAft>
                <a:spcPts val="0"/>
              </a:spcAft>
              <a:buFont typeface="Arial" pitchFamily="34" charset="0"/>
              <a:buChar char="•"/>
              <a:defRPr/>
            </a:pPr>
            <a:r>
              <a:rPr lang="en-US" dirty="0" smtClean="0"/>
              <a:t>It activates calcium </a:t>
            </a:r>
            <a:r>
              <a:rPr lang="en-US" dirty="0" err="1" smtClean="0"/>
              <a:t>calmodulin</a:t>
            </a:r>
            <a:r>
              <a:rPr lang="en-US" dirty="0" smtClean="0"/>
              <a:t> increasing intracellular calcium. IP</a:t>
            </a:r>
            <a:r>
              <a:rPr lang="en-US" baseline="-25000" dirty="0" smtClean="0"/>
              <a:t>3</a:t>
            </a:r>
            <a:r>
              <a:rPr lang="en-US" dirty="0" smtClean="0"/>
              <a:t> is water soluble and diffuses through the cytoplasm and triggers release of calcium from storage sites. Once the released calcium binds to </a:t>
            </a:r>
            <a:r>
              <a:rPr lang="en-US" dirty="0" err="1" smtClean="0"/>
              <a:t>calmodulin</a:t>
            </a:r>
            <a:r>
              <a:rPr lang="en-US" dirty="0" smtClean="0"/>
              <a:t>, it regulates the activities of other calcium dependent protein </a:t>
            </a:r>
            <a:r>
              <a:rPr lang="en-US" dirty="0" err="1" smtClean="0"/>
              <a:t>kinases</a:t>
            </a:r>
            <a:r>
              <a:rPr lang="en-US" dirty="0" smtClean="0"/>
              <a:t> and there are 9 types of protein </a:t>
            </a:r>
            <a:r>
              <a:rPr lang="en-US" dirty="0" err="1" smtClean="0"/>
              <a:t>kinase</a:t>
            </a:r>
            <a:r>
              <a:rPr lang="en-US" dirty="0" smtClean="0"/>
              <a:t> c which are regulated.</a:t>
            </a:r>
          </a:p>
          <a:p>
            <a:pPr fontAlgn="auto">
              <a:spcAft>
                <a:spcPts val="0"/>
              </a:spcAft>
              <a:buFont typeface="Arial" pitchFamily="34" charset="0"/>
              <a:buChar char="•"/>
              <a:defRPr/>
            </a:pPr>
            <a:r>
              <a:rPr lang="en-US" dirty="0" smtClean="0"/>
              <a:t>The activity of IP</a:t>
            </a:r>
            <a:r>
              <a:rPr lang="en-US" baseline="-25000" dirty="0" smtClean="0"/>
              <a:t>3</a:t>
            </a:r>
            <a:r>
              <a:rPr lang="en-US" dirty="0" smtClean="0"/>
              <a:t> is terminated by </a:t>
            </a:r>
            <a:r>
              <a:rPr lang="en-US" dirty="0" err="1" smtClean="0"/>
              <a:t>dephosphorylation</a:t>
            </a:r>
            <a:r>
              <a:rPr lang="en-US" dirty="0" smtClean="0"/>
              <a:t>. </a:t>
            </a:r>
          </a:p>
          <a:p>
            <a:pPr fontAlgn="auto">
              <a:spcAft>
                <a:spcPts val="0"/>
              </a:spcAft>
              <a:buFont typeface="Arial" pitchFamily="34" charset="0"/>
              <a:buChar char="•"/>
              <a:defRPr/>
            </a:pP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525963"/>
          </a:xfrm>
        </p:spPr>
        <p:txBody>
          <a:bodyPr rtlCol="0">
            <a:normAutofit/>
          </a:bodyPr>
          <a:lstStyle/>
          <a:p>
            <a:pPr marL="514350" indent="-514350" fontAlgn="auto">
              <a:spcAft>
                <a:spcPts val="0"/>
              </a:spcAft>
              <a:buNone/>
              <a:defRPr/>
            </a:pPr>
            <a:r>
              <a:rPr lang="en-US" b="1" dirty="0" smtClean="0"/>
              <a:t>DAG</a:t>
            </a:r>
            <a:endParaRPr lang="en-US" dirty="0" smtClean="0"/>
          </a:p>
          <a:p>
            <a:pPr marL="514350" indent="-514350" fontAlgn="auto">
              <a:spcAft>
                <a:spcPts val="0"/>
              </a:spcAft>
              <a:defRPr/>
            </a:pPr>
            <a:r>
              <a:rPr lang="en-US" dirty="0" smtClean="0"/>
              <a:t>DAG on the other hand is confined to the cell membrane and activates a phospholipids and calcium sensitive protein </a:t>
            </a:r>
            <a:r>
              <a:rPr lang="en-US" dirty="0" err="1" smtClean="0"/>
              <a:t>kinase</a:t>
            </a:r>
            <a:r>
              <a:rPr lang="en-US" dirty="0" smtClean="0"/>
              <a:t> c. the action of DAG is terminated by </a:t>
            </a:r>
            <a:r>
              <a:rPr lang="en-US" dirty="0" err="1" smtClean="0"/>
              <a:t>phosphorylation</a:t>
            </a:r>
            <a:r>
              <a:rPr lang="en-US" dirty="0" smtClean="0"/>
              <a:t> to phospholipids or </a:t>
            </a:r>
            <a:r>
              <a:rPr lang="en-US" dirty="0" err="1" smtClean="0"/>
              <a:t>arachidonic</a:t>
            </a:r>
            <a:r>
              <a:rPr lang="en-US" dirty="0" smtClean="0"/>
              <a:t> acid by </a:t>
            </a:r>
            <a:r>
              <a:rPr lang="en-US" dirty="0" err="1" smtClean="0"/>
              <a:t>deacylation</a:t>
            </a:r>
            <a:r>
              <a:rPr lang="en-US" dirty="0" smtClean="0"/>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990600"/>
          </a:xfrm>
        </p:spPr>
        <p:txBody>
          <a:bodyPr rtlCol="0">
            <a:normAutofit/>
          </a:bodyPr>
          <a:lstStyle/>
          <a:p>
            <a:pPr fontAlgn="auto">
              <a:spcAft>
                <a:spcPts val="0"/>
              </a:spcAft>
              <a:defRPr/>
            </a:pPr>
            <a:r>
              <a:rPr lang="en-US" b="1" dirty="0" smtClean="0"/>
              <a:t>DRUG ACTION</a:t>
            </a:r>
            <a:endParaRPr lang="en-US" dirty="0"/>
          </a:p>
        </p:txBody>
      </p:sp>
      <p:sp>
        <p:nvSpPr>
          <p:cNvPr id="4" name="Content Placeholder 3"/>
          <p:cNvSpPr>
            <a:spLocks noGrp="1"/>
          </p:cNvSpPr>
          <p:nvPr>
            <p:ph idx="1"/>
          </p:nvPr>
        </p:nvSpPr>
        <p:spPr>
          <a:xfrm>
            <a:off x="228600" y="990600"/>
            <a:ext cx="8763000" cy="5638800"/>
          </a:xfrm>
        </p:spPr>
        <p:txBody>
          <a:bodyPr rtlCol="0">
            <a:normAutofit fontScale="92500"/>
          </a:bodyPr>
          <a:lstStyle/>
          <a:p>
            <a:pPr algn="ctr" fontAlgn="auto">
              <a:spcAft>
                <a:spcPts val="0"/>
              </a:spcAft>
              <a:buNone/>
              <a:defRPr/>
            </a:pPr>
            <a:r>
              <a:rPr lang="en-US" sz="4400" b="1" dirty="0" smtClean="0">
                <a:solidFill>
                  <a:prstClr val="black"/>
                </a:solidFill>
                <a:ea typeface="+mj-ea"/>
                <a:cs typeface="+mj-cs"/>
              </a:rPr>
              <a:t>Overview </a:t>
            </a:r>
          </a:p>
          <a:p>
            <a:pPr fontAlgn="auto">
              <a:spcAft>
                <a:spcPts val="0"/>
              </a:spcAft>
              <a:buFont typeface="Arial" pitchFamily="34" charset="0"/>
              <a:buChar char="•"/>
              <a:defRPr/>
            </a:pPr>
            <a:r>
              <a:rPr lang="en-US" dirty="0" smtClean="0"/>
              <a:t>Drugs can bind to;</a:t>
            </a:r>
          </a:p>
          <a:p>
            <a:pPr lvl="1" fontAlgn="auto">
              <a:spcAft>
                <a:spcPts val="0"/>
              </a:spcAft>
              <a:buFont typeface="Arial" pitchFamily="34" charset="0"/>
              <a:buChar char="–"/>
              <a:defRPr/>
            </a:pPr>
            <a:r>
              <a:rPr lang="en-US" dirty="0" smtClean="0"/>
              <a:t>Cell membrane molecules </a:t>
            </a:r>
          </a:p>
          <a:p>
            <a:pPr lvl="1" fontAlgn="auto">
              <a:spcAft>
                <a:spcPts val="0"/>
              </a:spcAft>
              <a:buFont typeface="Arial" pitchFamily="34" charset="0"/>
              <a:buChar char="–"/>
              <a:defRPr/>
            </a:pPr>
            <a:r>
              <a:rPr lang="en-US" dirty="0" smtClean="0"/>
              <a:t>Regulatory proteins</a:t>
            </a:r>
          </a:p>
          <a:p>
            <a:pPr lvl="1" fontAlgn="auto">
              <a:spcAft>
                <a:spcPts val="0"/>
              </a:spcAft>
              <a:buFont typeface="Arial" pitchFamily="34" charset="0"/>
              <a:buChar char="–"/>
              <a:defRPr/>
            </a:pPr>
            <a:r>
              <a:rPr lang="en-US" dirty="0" smtClean="0"/>
              <a:t>Transport molecules e.g. Vitamin B</a:t>
            </a:r>
            <a:r>
              <a:rPr lang="en-US" baseline="-25000" dirty="0" smtClean="0"/>
              <a:t>12</a:t>
            </a:r>
            <a:r>
              <a:rPr lang="en-US" dirty="0" smtClean="0"/>
              <a:t>, Calcium and Parathyroid hormones all influence calcium absorption </a:t>
            </a:r>
          </a:p>
          <a:p>
            <a:pPr lvl="1" fontAlgn="auto">
              <a:spcAft>
                <a:spcPts val="0"/>
              </a:spcAft>
              <a:buFont typeface="Arial" pitchFamily="34" charset="0"/>
              <a:buChar char="–"/>
              <a:defRPr/>
            </a:pPr>
            <a:r>
              <a:rPr lang="en-US" dirty="0" smtClean="0"/>
              <a:t>Enzymes e.g. </a:t>
            </a:r>
            <a:r>
              <a:rPr lang="en-US" dirty="0" err="1" smtClean="0"/>
              <a:t>antimalarial</a:t>
            </a:r>
            <a:r>
              <a:rPr lang="en-US" dirty="0" smtClean="0"/>
              <a:t> </a:t>
            </a:r>
            <a:r>
              <a:rPr lang="en-US" dirty="0" err="1" smtClean="0"/>
              <a:t>fansida</a:t>
            </a:r>
            <a:r>
              <a:rPr lang="en-US" dirty="0" smtClean="0"/>
              <a:t> containing </a:t>
            </a:r>
            <a:r>
              <a:rPr lang="en-US" dirty="0" err="1" smtClean="0"/>
              <a:t>sulfinonamides</a:t>
            </a:r>
            <a:r>
              <a:rPr lang="en-US" dirty="0" smtClean="0"/>
              <a:t> and inhibits </a:t>
            </a:r>
            <a:r>
              <a:rPr lang="en-US" dirty="0" err="1" smtClean="0"/>
              <a:t>dihypteroate</a:t>
            </a:r>
            <a:r>
              <a:rPr lang="en-US" dirty="0" smtClean="0"/>
              <a:t> </a:t>
            </a:r>
            <a:r>
              <a:rPr lang="en-US" dirty="0" err="1" smtClean="0"/>
              <a:t>synthetase</a:t>
            </a:r>
            <a:r>
              <a:rPr lang="en-US" dirty="0" smtClean="0"/>
              <a:t> hence affecting DNA</a:t>
            </a:r>
          </a:p>
          <a:p>
            <a:pPr lvl="1" fontAlgn="auto">
              <a:spcAft>
                <a:spcPts val="0"/>
              </a:spcAft>
              <a:buFont typeface="Arial" pitchFamily="34" charset="0"/>
              <a:buChar char="–"/>
              <a:defRPr/>
            </a:pPr>
            <a:r>
              <a:rPr lang="en-US" dirty="0" smtClean="0"/>
              <a:t>DNA/RNA – Drugs bound to these nucleic acids alter DNA structure of cells and the cells die e.g. </a:t>
            </a:r>
            <a:r>
              <a:rPr lang="en-US" dirty="0" err="1" smtClean="0"/>
              <a:t>cytotoxics</a:t>
            </a:r>
            <a:r>
              <a:rPr lang="en-US" dirty="0" smtClean="0"/>
              <a:t>, antibiotics like </a:t>
            </a:r>
            <a:r>
              <a:rPr lang="en-US" dirty="0" err="1" smtClean="0"/>
              <a:t>rifampicin</a:t>
            </a:r>
            <a:endParaRPr lang="en-US" dirty="0" smtClean="0"/>
          </a:p>
          <a:p>
            <a:pPr fontAlgn="auto">
              <a:spcAft>
                <a:spcPts val="0"/>
              </a:spcAft>
              <a:buFont typeface="Arial" pitchFamily="34" charset="0"/>
              <a:buChar char="•"/>
              <a:defRPr/>
            </a:pP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81000"/>
            <a:ext cx="9144000" cy="6172200"/>
          </a:xfrm>
        </p:spPr>
        <p:txBody>
          <a:bodyPr rtlCol="0">
            <a:normAutofit fontScale="70000" lnSpcReduction="20000"/>
          </a:bodyPr>
          <a:lstStyle/>
          <a:p>
            <a:pPr fontAlgn="auto">
              <a:spcAft>
                <a:spcPts val="0"/>
              </a:spcAft>
              <a:buFont typeface="Arial" pitchFamily="34" charset="0"/>
              <a:buNone/>
              <a:defRPr/>
            </a:pPr>
            <a:r>
              <a:rPr lang="en-US" dirty="0" smtClean="0"/>
              <a:t>There are other actions which do not involve receptors;</a:t>
            </a:r>
          </a:p>
          <a:p>
            <a:pPr fontAlgn="auto">
              <a:spcAft>
                <a:spcPts val="0"/>
              </a:spcAft>
              <a:buFont typeface="Arial" pitchFamily="34" charset="0"/>
              <a:buChar char="•"/>
              <a:defRPr/>
            </a:pPr>
            <a:r>
              <a:rPr lang="en-US" b="1" dirty="0" smtClean="0"/>
              <a:t>Neutralization reactions</a:t>
            </a:r>
            <a:r>
              <a:rPr lang="en-US" dirty="0" smtClean="0"/>
              <a:t>: If say you have peptic acid disease, you get an antacid that neutralizes the acid and healing occurs. Hence the action of antacids is a neutralization reaction</a:t>
            </a:r>
          </a:p>
          <a:p>
            <a:pPr fontAlgn="auto">
              <a:spcAft>
                <a:spcPts val="0"/>
              </a:spcAft>
              <a:buFont typeface="Arial" pitchFamily="34" charset="0"/>
              <a:buChar char="•"/>
              <a:defRPr/>
            </a:pPr>
            <a:r>
              <a:rPr lang="en-US" b="1" dirty="0" smtClean="0"/>
              <a:t>Osmotic reaction</a:t>
            </a:r>
            <a:r>
              <a:rPr lang="en-US" dirty="0" smtClean="0"/>
              <a:t>: </a:t>
            </a:r>
            <a:r>
              <a:rPr lang="en-US" dirty="0" err="1" smtClean="0"/>
              <a:t>Manitol</a:t>
            </a:r>
            <a:r>
              <a:rPr lang="en-US" dirty="0" smtClean="0"/>
              <a:t> passes via proximal tubule up to the collecting ducts and drags free water causing dieresis. When one has poisoning by a drug which is acidic e.g. excess aspirin, the drug can be removed by </a:t>
            </a:r>
            <a:r>
              <a:rPr lang="en-US" dirty="0" err="1" smtClean="0"/>
              <a:t>alkanizing</a:t>
            </a:r>
            <a:r>
              <a:rPr lang="en-US" dirty="0" smtClean="0"/>
              <a:t> urine by using sodium bicarbonate and all the filtered aspirin will not be reabsorbed because it will remain charged. </a:t>
            </a:r>
          </a:p>
          <a:p>
            <a:pPr fontAlgn="auto">
              <a:spcAft>
                <a:spcPts val="0"/>
              </a:spcAft>
              <a:buFont typeface="Arial" pitchFamily="34" charset="0"/>
              <a:buChar char="•"/>
              <a:defRPr/>
            </a:pPr>
            <a:r>
              <a:rPr lang="en-US" b="1" dirty="0" smtClean="0"/>
              <a:t>Laxative Bulk forming agents</a:t>
            </a:r>
            <a:r>
              <a:rPr lang="en-US" dirty="0" smtClean="0"/>
              <a:t>: Given to those having constipation. The bulk forming agents pull water to themselves and they expand. This stimulates the intestinal wall hence peristalsis resulting to expulsion of gut contents</a:t>
            </a:r>
          </a:p>
          <a:p>
            <a:pPr fontAlgn="auto">
              <a:spcAft>
                <a:spcPts val="0"/>
              </a:spcAft>
              <a:buFont typeface="Arial" pitchFamily="34" charset="0"/>
              <a:buChar char="•"/>
              <a:defRPr/>
            </a:pPr>
            <a:r>
              <a:rPr lang="en-US" b="1" dirty="0" smtClean="0"/>
              <a:t>Counterfeit incorporation mechanism</a:t>
            </a:r>
            <a:r>
              <a:rPr lang="en-US" dirty="0" smtClean="0"/>
              <a:t>: Anticancer and antimicrobial cells get incorporated because the structure of their molecules resembles natural molecules like DNA. But because they are false molecules, integration does not proceed.</a:t>
            </a:r>
          </a:p>
          <a:p>
            <a:pPr fontAlgn="auto">
              <a:spcAft>
                <a:spcPts val="0"/>
              </a:spcAft>
              <a:buFont typeface="Arial" pitchFamily="34" charset="0"/>
              <a:buChar char="•"/>
              <a:defRPr/>
            </a:pPr>
            <a:r>
              <a:rPr lang="en-US" b="1" dirty="0" err="1" smtClean="0"/>
              <a:t>Chelation</a:t>
            </a:r>
            <a:r>
              <a:rPr lang="en-US" dirty="0" smtClean="0"/>
              <a:t>: If one has mercury or heavy metal poisoning, the treatment is by chelating. A drug like </a:t>
            </a:r>
            <a:r>
              <a:rPr lang="en-US" dirty="0" err="1" smtClean="0"/>
              <a:t>dimercaprol</a:t>
            </a:r>
            <a:r>
              <a:rPr lang="en-US" dirty="0" smtClean="0"/>
              <a:t> which binds the heavy metal rendering it harmless and then it is excreted out in the urine</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b="1" smtClean="0"/>
              <a:t>Drug, Dose and Responses</a:t>
            </a:r>
            <a:endParaRPr lang="en-US" smtClean="0"/>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n-US" dirty="0" smtClean="0"/>
              <a:t>The degree of effect of a drug is a function of the amount of the drug administered. Biological responses to drugs are graded i.e. the response increases continuously up to the maximal responding capacity of the given system as the administered dose is continuously increased.</a:t>
            </a:r>
          </a:p>
          <a:p>
            <a:pPr fontAlgn="auto">
              <a:spcAft>
                <a:spcPts val="0"/>
              </a:spcAft>
              <a:buFont typeface="Arial" pitchFamily="34" charset="0"/>
              <a:buChar char="•"/>
              <a:defRPr/>
            </a:pPr>
            <a:r>
              <a:rPr lang="en-US" dirty="0" smtClean="0"/>
              <a:t>In drug receptor theory, the response of the drug is directly related to the number of receptors with which the drug effectively interacts.</a:t>
            </a:r>
          </a:p>
          <a:p>
            <a:pPr fontAlgn="auto">
              <a:spcAft>
                <a:spcPts val="0"/>
              </a:spcAft>
              <a:buFont typeface="Arial" pitchFamily="34" charset="0"/>
              <a:buChar char="•"/>
              <a:defRPr/>
            </a:pPr>
            <a:r>
              <a:rPr lang="en-US" dirty="0" smtClean="0"/>
              <a:t>Sometimes these graphs instead of plotting the dose, the log of the dose is plotted</a:t>
            </a:r>
          </a:p>
          <a:p>
            <a:pPr fontAlgn="auto">
              <a:spcAft>
                <a:spcPts val="0"/>
              </a:spcAft>
              <a:buFont typeface="Arial" pitchFamily="34" charset="0"/>
              <a:buChar char="•"/>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324600"/>
          </a:xfrm>
        </p:spPr>
        <p:txBody>
          <a:bodyPr rtlCol="0">
            <a:normAutofit fontScale="85000" lnSpcReduction="20000"/>
          </a:bodyPr>
          <a:lstStyle/>
          <a:p>
            <a:pPr fontAlgn="auto">
              <a:spcAft>
                <a:spcPts val="0"/>
              </a:spcAft>
              <a:buFont typeface="Arial" pitchFamily="34" charset="0"/>
              <a:buNone/>
              <a:defRPr/>
            </a:pPr>
            <a:r>
              <a:rPr lang="en-GB" b="1" dirty="0" smtClean="0"/>
              <a:t>OTHER BINDING SITES</a:t>
            </a:r>
            <a:endParaRPr lang="en-US" dirty="0" smtClean="0"/>
          </a:p>
          <a:p>
            <a:pPr fontAlgn="auto">
              <a:spcAft>
                <a:spcPts val="0"/>
              </a:spcAft>
              <a:buFont typeface="Arial" pitchFamily="34" charset="0"/>
              <a:buChar char="•"/>
              <a:defRPr/>
            </a:pPr>
            <a:r>
              <a:rPr lang="en-GB" dirty="0" smtClean="0"/>
              <a:t>Cellular </a:t>
            </a:r>
            <a:r>
              <a:rPr lang="en-GB" dirty="0"/>
              <a:t>elements</a:t>
            </a:r>
            <a:endParaRPr lang="en-US" dirty="0"/>
          </a:p>
          <a:p>
            <a:pPr fontAlgn="auto">
              <a:spcAft>
                <a:spcPts val="0"/>
              </a:spcAft>
              <a:buFont typeface="Arial" pitchFamily="34" charset="0"/>
              <a:buChar char="•"/>
              <a:defRPr/>
            </a:pPr>
            <a:r>
              <a:rPr lang="en-GB" dirty="0"/>
              <a:t>Plasma proteins</a:t>
            </a:r>
            <a:endParaRPr lang="en-US" dirty="0"/>
          </a:p>
          <a:p>
            <a:pPr fontAlgn="auto">
              <a:spcAft>
                <a:spcPts val="0"/>
              </a:spcAft>
              <a:buFont typeface="Arial" pitchFamily="34" charset="0"/>
              <a:buChar char="•"/>
              <a:defRPr/>
            </a:pPr>
            <a:r>
              <a:rPr lang="en-GB" dirty="0"/>
              <a:t>Small molecules (</a:t>
            </a:r>
            <a:r>
              <a:rPr lang="en-GB" dirty="0" err="1"/>
              <a:t>ligands</a:t>
            </a:r>
            <a:r>
              <a:rPr lang="en-GB" dirty="0"/>
              <a:t>) bind on regulatory proteins (receptor)</a:t>
            </a:r>
            <a:endParaRPr lang="en-US" dirty="0"/>
          </a:p>
          <a:p>
            <a:pPr fontAlgn="auto">
              <a:spcAft>
                <a:spcPts val="0"/>
              </a:spcAft>
              <a:buFont typeface="Arial" pitchFamily="34" charset="0"/>
              <a:buChar char="•"/>
              <a:defRPr/>
            </a:pPr>
            <a:r>
              <a:rPr lang="en-GB" dirty="0"/>
              <a:t> Agonist will bind and influence physiological function</a:t>
            </a:r>
            <a:endParaRPr lang="en-US" dirty="0"/>
          </a:p>
          <a:p>
            <a:pPr fontAlgn="auto">
              <a:spcAft>
                <a:spcPts val="0"/>
              </a:spcAft>
              <a:buFont typeface="Arial" pitchFamily="34" charset="0"/>
              <a:buChar char="•"/>
              <a:defRPr/>
            </a:pPr>
            <a:r>
              <a:rPr lang="en-GB" dirty="0"/>
              <a:t>Antagonist will not </a:t>
            </a:r>
            <a:r>
              <a:rPr lang="en-GB" dirty="0" err="1"/>
              <a:t>transduce</a:t>
            </a:r>
            <a:r>
              <a:rPr lang="en-GB" dirty="0"/>
              <a:t> signals</a:t>
            </a:r>
            <a:endParaRPr lang="en-US" dirty="0"/>
          </a:p>
          <a:p>
            <a:pPr fontAlgn="auto">
              <a:spcAft>
                <a:spcPts val="0"/>
              </a:spcAft>
              <a:buFont typeface="Arial" pitchFamily="34" charset="0"/>
              <a:buNone/>
              <a:defRPr/>
            </a:pPr>
            <a:r>
              <a:rPr lang="en-US" b="1" dirty="0" smtClean="0"/>
              <a:t>DRUG SPECIFICITY </a:t>
            </a:r>
            <a:endParaRPr lang="en-US" dirty="0" smtClean="0"/>
          </a:p>
          <a:p>
            <a:pPr fontAlgn="auto">
              <a:spcAft>
                <a:spcPts val="0"/>
              </a:spcAft>
              <a:buFont typeface="Arial" pitchFamily="34" charset="0"/>
              <a:buChar char="•"/>
              <a:defRPr/>
            </a:pPr>
            <a:r>
              <a:rPr lang="en-GB" dirty="0" smtClean="0"/>
              <a:t>Selective </a:t>
            </a:r>
            <a:r>
              <a:rPr lang="en-GB" dirty="0"/>
              <a:t>on particular cells or tissue</a:t>
            </a:r>
            <a:endParaRPr lang="en-US" dirty="0"/>
          </a:p>
          <a:p>
            <a:pPr fontAlgn="auto">
              <a:spcAft>
                <a:spcPts val="0"/>
              </a:spcAft>
              <a:buFont typeface="Arial" pitchFamily="34" charset="0"/>
              <a:buChar char="•"/>
              <a:defRPr/>
            </a:pPr>
            <a:r>
              <a:rPr lang="en-GB" dirty="0"/>
              <a:t>High degree of binding site specificity</a:t>
            </a:r>
            <a:endParaRPr lang="en-US" dirty="0"/>
          </a:p>
          <a:p>
            <a:pPr fontAlgn="auto">
              <a:spcAft>
                <a:spcPts val="0"/>
              </a:spcAft>
              <a:buFont typeface="Arial" pitchFamily="34" charset="0"/>
              <a:buChar char="•"/>
              <a:defRPr/>
            </a:pPr>
            <a:r>
              <a:rPr lang="en-GB" dirty="0"/>
              <a:t>Specificity is reciprocal with classes of drugs binding on certain targets and targets recognising on certain drug classes </a:t>
            </a:r>
            <a:endParaRPr lang="en-US" dirty="0"/>
          </a:p>
          <a:p>
            <a:pPr fontAlgn="auto">
              <a:spcAft>
                <a:spcPts val="0"/>
              </a:spcAft>
              <a:buFont typeface="Arial" pitchFamily="34" charset="0"/>
              <a:buChar char="•"/>
              <a:defRPr/>
            </a:pPr>
            <a:r>
              <a:rPr lang="en-GB" dirty="0"/>
              <a:t>No drugs are completely specific. Increasing dose will cause side effects</a:t>
            </a:r>
            <a:endParaRPr lang="en-US" dirty="0"/>
          </a:p>
          <a:p>
            <a:pPr fontAlgn="auto">
              <a:spcAft>
                <a:spcPts val="0"/>
              </a:spcAft>
              <a:buFont typeface="Arial" pitchFamily="34" charset="0"/>
              <a:buChar char="•"/>
              <a:defRPr/>
            </a:pP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reeform 2"/>
          <p:cNvSpPr>
            <a:spLocks/>
          </p:cNvSpPr>
          <p:nvPr/>
        </p:nvSpPr>
        <p:spPr bwMode="auto">
          <a:xfrm>
            <a:off x="1138237" y="1828800"/>
            <a:ext cx="2366963" cy="2286001"/>
          </a:xfrm>
          <a:custGeom>
            <a:avLst/>
            <a:gdLst>
              <a:gd name="T0" fmla="*/ 0 w 3008"/>
              <a:gd name="T1" fmla="*/ 1787 h 1787"/>
              <a:gd name="T2" fmla="*/ 460 w 3008"/>
              <a:gd name="T3" fmla="*/ 677 h 1787"/>
              <a:gd name="T4" fmla="*/ 950 w 3008"/>
              <a:gd name="T5" fmla="*/ 187 h 1787"/>
              <a:gd name="T6" fmla="*/ 1890 w 3008"/>
              <a:gd name="T7" fmla="*/ 17 h 1787"/>
              <a:gd name="T8" fmla="*/ 2830 w 3008"/>
              <a:gd name="T9" fmla="*/ 84 h 1787"/>
              <a:gd name="T10" fmla="*/ 2960 w 3008"/>
              <a:gd name="T11" fmla="*/ 84 h 1787"/>
              <a:gd name="T12" fmla="*/ 0 60000 65536"/>
              <a:gd name="T13" fmla="*/ 0 60000 65536"/>
              <a:gd name="T14" fmla="*/ 0 60000 65536"/>
              <a:gd name="T15" fmla="*/ 0 60000 65536"/>
              <a:gd name="T16" fmla="*/ 0 60000 65536"/>
              <a:gd name="T17" fmla="*/ 0 60000 65536"/>
              <a:gd name="T18" fmla="*/ 0 w 3008"/>
              <a:gd name="T19" fmla="*/ 0 h 1787"/>
              <a:gd name="T20" fmla="*/ 3008 w 3008"/>
              <a:gd name="T21" fmla="*/ 1787 h 1787"/>
            </a:gdLst>
            <a:ahLst/>
            <a:cxnLst>
              <a:cxn ang="T12">
                <a:pos x="T0" y="T1"/>
              </a:cxn>
              <a:cxn ang="T13">
                <a:pos x="T2" y="T3"/>
              </a:cxn>
              <a:cxn ang="T14">
                <a:pos x="T4" y="T5"/>
              </a:cxn>
              <a:cxn ang="T15">
                <a:pos x="T6" y="T7"/>
              </a:cxn>
              <a:cxn ang="T16">
                <a:pos x="T8" y="T9"/>
              </a:cxn>
              <a:cxn ang="T17">
                <a:pos x="T10" y="T11"/>
              </a:cxn>
            </a:cxnLst>
            <a:rect l="T18" t="T19" r="T20" b="T21"/>
            <a:pathLst>
              <a:path w="3008" h="1787">
                <a:moveTo>
                  <a:pt x="0" y="1787"/>
                </a:moveTo>
                <a:cubicBezTo>
                  <a:pt x="151" y="1365"/>
                  <a:pt x="302" y="944"/>
                  <a:pt x="460" y="677"/>
                </a:cubicBezTo>
                <a:cubicBezTo>
                  <a:pt x="618" y="410"/>
                  <a:pt x="712" y="297"/>
                  <a:pt x="950" y="187"/>
                </a:cubicBezTo>
                <a:cubicBezTo>
                  <a:pt x="1188" y="77"/>
                  <a:pt x="1577" y="34"/>
                  <a:pt x="1890" y="17"/>
                </a:cubicBezTo>
                <a:cubicBezTo>
                  <a:pt x="2203" y="0"/>
                  <a:pt x="2652" y="73"/>
                  <a:pt x="2830" y="84"/>
                </a:cubicBezTo>
                <a:cubicBezTo>
                  <a:pt x="3008" y="95"/>
                  <a:pt x="2938" y="84"/>
                  <a:pt x="2960" y="84"/>
                </a:cubicBezTo>
              </a:path>
            </a:pathLst>
          </a:custGeom>
          <a:noFill/>
          <a:ln w="28575">
            <a:solidFill>
              <a:srgbClr val="000000"/>
            </a:solidFill>
            <a:round/>
            <a:headEnd/>
            <a:tailEnd/>
          </a:ln>
        </p:spPr>
        <p:txBody>
          <a:bodyPr/>
          <a:lstStyle/>
          <a:p>
            <a:endParaRPr lang="en-US"/>
          </a:p>
        </p:txBody>
      </p:sp>
      <p:cxnSp>
        <p:nvCxnSpPr>
          <p:cNvPr id="37891" name="AutoShape 3"/>
          <p:cNvCxnSpPr>
            <a:cxnSpLocks noChangeShapeType="1"/>
          </p:cNvCxnSpPr>
          <p:nvPr/>
        </p:nvCxnSpPr>
        <p:spPr bwMode="auto">
          <a:xfrm rot="5400000" flipH="1" flipV="1">
            <a:off x="-342901" y="2628900"/>
            <a:ext cx="2971800" cy="1"/>
          </a:xfrm>
          <a:prstGeom prst="straightConnector1">
            <a:avLst/>
          </a:prstGeom>
          <a:noFill/>
          <a:ln w="38100">
            <a:solidFill>
              <a:srgbClr val="000000"/>
            </a:solidFill>
            <a:round/>
            <a:headEnd/>
            <a:tailEnd type="triangle" w="med" len="med"/>
          </a:ln>
        </p:spPr>
      </p:cxnSp>
      <p:cxnSp>
        <p:nvCxnSpPr>
          <p:cNvPr id="37892" name="AutoShape 4"/>
          <p:cNvCxnSpPr>
            <a:cxnSpLocks noChangeShapeType="1"/>
          </p:cNvCxnSpPr>
          <p:nvPr/>
        </p:nvCxnSpPr>
        <p:spPr bwMode="auto">
          <a:xfrm>
            <a:off x="1143000" y="4114800"/>
            <a:ext cx="3581400" cy="1588"/>
          </a:xfrm>
          <a:prstGeom prst="straightConnector1">
            <a:avLst/>
          </a:prstGeom>
          <a:noFill/>
          <a:ln w="38100">
            <a:solidFill>
              <a:srgbClr val="000000"/>
            </a:solidFill>
            <a:round/>
            <a:headEnd/>
            <a:tailEnd type="triangle" w="med" len="med"/>
          </a:ln>
        </p:spPr>
      </p:cxnSp>
      <p:sp>
        <p:nvSpPr>
          <p:cNvPr id="37893" name="Text Box 5"/>
          <p:cNvSpPr txBox="1">
            <a:spLocks noChangeArrowheads="1"/>
          </p:cNvSpPr>
          <p:nvPr/>
        </p:nvSpPr>
        <p:spPr bwMode="auto">
          <a:xfrm>
            <a:off x="2279650" y="4157246"/>
            <a:ext cx="965200" cy="338554"/>
          </a:xfrm>
          <a:prstGeom prst="rect">
            <a:avLst/>
          </a:prstGeom>
          <a:solidFill>
            <a:srgbClr val="FFFFFF"/>
          </a:solidFill>
          <a:ln w="9525">
            <a:solidFill>
              <a:srgbClr val="000000"/>
            </a:solidFill>
            <a:miter lim="800000"/>
            <a:headEnd/>
            <a:tailEnd/>
          </a:ln>
        </p:spPr>
        <p:txBody>
          <a:bodyPr>
            <a:spAutoFit/>
          </a:bodyPr>
          <a:lstStyle/>
          <a:p>
            <a:pPr algn="ctr" eaLnBrk="1" hangingPunct="1">
              <a:spcAft>
                <a:spcPts val="1000"/>
              </a:spcAft>
            </a:pPr>
            <a:r>
              <a:rPr lang="en-US" sz="1600" b="1" dirty="0">
                <a:latin typeface="Calibri" pitchFamily="34" charset="0"/>
              </a:rPr>
              <a:t>Dose</a:t>
            </a:r>
            <a:endParaRPr lang="en-US" sz="1600" b="1" dirty="0">
              <a:latin typeface="Arial" charset="0"/>
            </a:endParaRPr>
          </a:p>
        </p:txBody>
      </p:sp>
      <p:sp>
        <p:nvSpPr>
          <p:cNvPr id="37894" name="Text Box 6"/>
          <p:cNvSpPr txBox="1">
            <a:spLocks noChangeArrowheads="1"/>
          </p:cNvSpPr>
          <p:nvPr/>
        </p:nvSpPr>
        <p:spPr bwMode="auto">
          <a:xfrm>
            <a:off x="0" y="2514600"/>
            <a:ext cx="1066800" cy="338554"/>
          </a:xfrm>
          <a:prstGeom prst="rect">
            <a:avLst/>
          </a:prstGeom>
          <a:solidFill>
            <a:srgbClr val="FFFFFF"/>
          </a:solidFill>
          <a:ln w="9525">
            <a:solidFill>
              <a:srgbClr val="000000"/>
            </a:solidFill>
            <a:miter lim="800000"/>
            <a:headEnd/>
            <a:tailEnd/>
          </a:ln>
        </p:spPr>
        <p:txBody>
          <a:bodyPr wrap="square">
            <a:spAutoFit/>
          </a:bodyPr>
          <a:lstStyle/>
          <a:p>
            <a:pPr algn="ctr" eaLnBrk="1" hangingPunct="1">
              <a:spcAft>
                <a:spcPts val="1000"/>
              </a:spcAft>
            </a:pPr>
            <a:r>
              <a:rPr lang="en-US" sz="1600" b="1" dirty="0">
                <a:latin typeface="Calibri" pitchFamily="34" charset="0"/>
              </a:rPr>
              <a:t>Response</a:t>
            </a:r>
            <a:endParaRPr lang="en-US" sz="1600" b="1" dirty="0">
              <a:latin typeface="Arial" charset="0"/>
            </a:endParaRPr>
          </a:p>
        </p:txBody>
      </p:sp>
      <p:cxnSp>
        <p:nvCxnSpPr>
          <p:cNvPr id="37895" name="AutoShape 7"/>
          <p:cNvCxnSpPr>
            <a:cxnSpLocks noChangeShapeType="1"/>
          </p:cNvCxnSpPr>
          <p:nvPr/>
        </p:nvCxnSpPr>
        <p:spPr bwMode="auto">
          <a:xfrm rot="5400000" flipH="1" flipV="1">
            <a:off x="3810000" y="2514600"/>
            <a:ext cx="3200400" cy="1588"/>
          </a:xfrm>
          <a:prstGeom prst="straightConnector1">
            <a:avLst/>
          </a:prstGeom>
          <a:noFill/>
          <a:ln w="38100">
            <a:solidFill>
              <a:srgbClr val="000000"/>
            </a:solidFill>
            <a:round/>
            <a:headEnd/>
            <a:tailEnd type="triangle" w="med" len="med"/>
          </a:ln>
        </p:spPr>
      </p:cxnSp>
      <p:sp>
        <p:nvSpPr>
          <p:cNvPr id="37896" name="Freeform 8"/>
          <p:cNvSpPr>
            <a:spLocks/>
          </p:cNvSpPr>
          <p:nvPr/>
        </p:nvSpPr>
        <p:spPr bwMode="auto">
          <a:xfrm>
            <a:off x="5410200" y="1905000"/>
            <a:ext cx="2743200" cy="2209800"/>
          </a:xfrm>
          <a:custGeom>
            <a:avLst/>
            <a:gdLst>
              <a:gd name="T0" fmla="*/ 0 w 3160"/>
              <a:gd name="T1" fmla="*/ 1703 h 1703"/>
              <a:gd name="T2" fmla="*/ 610 w 3160"/>
              <a:gd name="T3" fmla="*/ 1513 h 1703"/>
              <a:gd name="T4" fmla="*/ 1000 w 3160"/>
              <a:gd name="T5" fmla="*/ 1063 h 1703"/>
              <a:gd name="T6" fmla="*/ 1330 w 3160"/>
              <a:gd name="T7" fmla="*/ 323 h 1703"/>
              <a:gd name="T8" fmla="*/ 2070 w 3160"/>
              <a:gd name="T9" fmla="*/ 43 h 1703"/>
              <a:gd name="T10" fmla="*/ 2750 w 3160"/>
              <a:gd name="T11" fmla="*/ 63 h 1703"/>
              <a:gd name="T12" fmla="*/ 3160 w 3160"/>
              <a:gd name="T13" fmla="*/ 43 h 1703"/>
              <a:gd name="T14" fmla="*/ 0 60000 65536"/>
              <a:gd name="T15" fmla="*/ 0 60000 65536"/>
              <a:gd name="T16" fmla="*/ 0 60000 65536"/>
              <a:gd name="T17" fmla="*/ 0 60000 65536"/>
              <a:gd name="T18" fmla="*/ 0 60000 65536"/>
              <a:gd name="T19" fmla="*/ 0 60000 65536"/>
              <a:gd name="T20" fmla="*/ 0 60000 65536"/>
              <a:gd name="T21" fmla="*/ 0 w 3160"/>
              <a:gd name="T22" fmla="*/ 0 h 1703"/>
              <a:gd name="T23" fmla="*/ 3160 w 3160"/>
              <a:gd name="T24" fmla="*/ 1703 h 170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160" h="1703">
                <a:moveTo>
                  <a:pt x="0" y="1703"/>
                </a:moveTo>
                <a:cubicBezTo>
                  <a:pt x="221" y="1661"/>
                  <a:pt x="443" y="1620"/>
                  <a:pt x="610" y="1513"/>
                </a:cubicBezTo>
                <a:cubicBezTo>
                  <a:pt x="777" y="1406"/>
                  <a:pt x="880" y="1261"/>
                  <a:pt x="1000" y="1063"/>
                </a:cubicBezTo>
                <a:cubicBezTo>
                  <a:pt x="1120" y="865"/>
                  <a:pt x="1152" y="493"/>
                  <a:pt x="1330" y="323"/>
                </a:cubicBezTo>
                <a:cubicBezTo>
                  <a:pt x="1508" y="153"/>
                  <a:pt x="1833" y="86"/>
                  <a:pt x="2070" y="43"/>
                </a:cubicBezTo>
                <a:cubicBezTo>
                  <a:pt x="2307" y="0"/>
                  <a:pt x="2568" y="63"/>
                  <a:pt x="2750" y="63"/>
                </a:cubicBezTo>
                <a:cubicBezTo>
                  <a:pt x="2932" y="63"/>
                  <a:pt x="3092" y="46"/>
                  <a:pt x="3160" y="43"/>
                </a:cubicBezTo>
              </a:path>
            </a:pathLst>
          </a:custGeom>
          <a:noFill/>
          <a:ln w="28575">
            <a:solidFill>
              <a:srgbClr val="000000"/>
            </a:solidFill>
            <a:round/>
            <a:headEnd/>
            <a:tailEnd/>
          </a:ln>
        </p:spPr>
        <p:txBody>
          <a:bodyPr/>
          <a:lstStyle/>
          <a:p>
            <a:endParaRPr lang="en-US"/>
          </a:p>
        </p:txBody>
      </p:sp>
      <p:cxnSp>
        <p:nvCxnSpPr>
          <p:cNvPr id="37897" name="AutoShape 9"/>
          <p:cNvCxnSpPr>
            <a:cxnSpLocks noChangeShapeType="1"/>
          </p:cNvCxnSpPr>
          <p:nvPr/>
        </p:nvCxnSpPr>
        <p:spPr bwMode="auto">
          <a:xfrm>
            <a:off x="5410200" y="4114800"/>
            <a:ext cx="3473450" cy="1588"/>
          </a:xfrm>
          <a:prstGeom prst="straightConnector1">
            <a:avLst/>
          </a:prstGeom>
          <a:noFill/>
          <a:ln w="38100">
            <a:solidFill>
              <a:srgbClr val="000000"/>
            </a:solidFill>
            <a:round/>
            <a:headEnd/>
            <a:tailEnd type="triangle" w="med" len="med"/>
          </a:ln>
        </p:spPr>
      </p:cxnSp>
      <p:sp>
        <p:nvSpPr>
          <p:cNvPr id="37898" name="Text Box 10"/>
          <p:cNvSpPr txBox="1">
            <a:spLocks noChangeArrowheads="1"/>
          </p:cNvSpPr>
          <p:nvPr/>
        </p:nvSpPr>
        <p:spPr bwMode="auto">
          <a:xfrm>
            <a:off x="4343400" y="2466975"/>
            <a:ext cx="1042988" cy="338554"/>
          </a:xfrm>
          <a:prstGeom prst="rect">
            <a:avLst/>
          </a:prstGeom>
          <a:solidFill>
            <a:srgbClr val="FFFFFF"/>
          </a:solidFill>
          <a:ln w="9525">
            <a:solidFill>
              <a:srgbClr val="000000"/>
            </a:solidFill>
            <a:miter lim="800000"/>
            <a:headEnd/>
            <a:tailEnd/>
          </a:ln>
        </p:spPr>
        <p:txBody>
          <a:bodyPr wrap="square">
            <a:spAutoFit/>
          </a:bodyPr>
          <a:lstStyle/>
          <a:p>
            <a:pPr algn="ctr" eaLnBrk="1" hangingPunct="1">
              <a:spcAft>
                <a:spcPts val="1000"/>
              </a:spcAft>
            </a:pPr>
            <a:r>
              <a:rPr lang="en-US" sz="1600" b="1" dirty="0">
                <a:latin typeface="Calibri" pitchFamily="34" charset="0"/>
              </a:rPr>
              <a:t>Response</a:t>
            </a:r>
            <a:endParaRPr lang="en-US" sz="1600" b="1" dirty="0">
              <a:latin typeface="Arial" charset="0"/>
            </a:endParaRPr>
          </a:p>
        </p:txBody>
      </p:sp>
      <p:sp>
        <p:nvSpPr>
          <p:cNvPr id="37899" name="Text Box 11"/>
          <p:cNvSpPr txBox="1">
            <a:spLocks noChangeArrowheads="1"/>
          </p:cNvSpPr>
          <p:nvPr/>
        </p:nvSpPr>
        <p:spPr bwMode="auto">
          <a:xfrm>
            <a:off x="6705600" y="4157246"/>
            <a:ext cx="1423987" cy="338554"/>
          </a:xfrm>
          <a:prstGeom prst="rect">
            <a:avLst/>
          </a:prstGeom>
          <a:solidFill>
            <a:srgbClr val="FFFFFF"/>
          </a:solidFill>
          <a:ln w="9525">
            <a:solidFill>
              <a:srgbClr val="000000"/>
            </a:solidFill>
            <a:miter lim="800000"/>
            <a:headEnd/>
            <a:tailEnd/>
          </a:ln>
        </p:spPr>
        <p:txBody>
          <a:bodyPr wrap="square">
            <a:spAutoFit/>
          </a:bodyPr>
          <a:lstStyle/>
          <a:p>
            <a:pPr algn="ctr" eaLnBrk="1" hangingPunct="1">
              <a:spcAft>
                <a:spcPts val="1000"/>
              </a:spcAft>
            </a:pPr>
            <a:r>
              <a:rPr lang="en-US" sz="1600" b="1" dirty="0">
                <a:latin typeface="Calibri" pitchFamily="34" charset="0"/>
              </a:rPr>
              <a:t>Log of Dose</a:t>
            </a:r>
            <a:endParaRPr lang="en-US" sz="1600" b="1" dirty="0">
              <a:latin typeface="Arial"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sz="half" idx="1"/>
          </p:nvPr>
        </p:nvSpPr>
        <p:spPr>
          <a:xfrm>
            <a:off x="228600" y="228601"/>
            <a:ext cx="8534400" cy="2133600"/>
          </a:xfrm>
        </p:spPr>
        <p:txBody>
          <a:bodyPr/>
          <a:lstStyle/>
          <a:p>
            <a:r>
              <a:rPr lang="en-GB" b="1" dirty="0" err="1" smtClean="0"/>
              <a:t>Quantal</a:t>
            </a:r>
            <a:r>
              <a:rPr lang="en-GB" b="1" dirty="0" smtClean="0"/>
              <a:t> Relationship: </a:t>
            </a:r>
            <a:r>
              <a:rPr lang="en-GB" dirty="0" smtClean="0"/>
              <a:t>This is relationship between the dose and some specified quantum of response among all individuals taking that drug e.g. </a:t>
            </a:r>
            <a:r>
              <a:rPr lang="en-GB" dirty="0" err="1" smtClean="0"/>
              <a:t>phenobarbitol</a:t>
            </a:r>
            <a:r>
              <a:rPr lang="en-GB" dirty="0" smtClean="0"/>
              <a:t> in treatment of convulsions</a:t>
            </a:r>
            <a:endParaRPr lang="en-US" dirty="0" smtClean="0"/>
          </a:p>
          <a:p>
            <a:endParaRPr lang="en-US" dirty="0" smtClean="0"/>
          </a:p>
        </p:txBody>
      </p:sp>
      <p:grpSp>
        <p:nvGrpSpPr>
          <p:cNvPr id="2" name="Group 2"/>
          <p:cNvGrpSpPr>
            <a:grpSpLocks/>
          </p:cNvGrpSpPr>
          <p:nvPr/>
        </p:nvGrpSpPr>
        <p:grpSpPr bwMode="auto">
          <a:xfrm>
            <a:off x="1981200" y="2209803"/>
            <a:ext cx="5867399" cy="4037910"/>
            <a:chOff x="1194" y="11004"/>
            <a:chExt cx="5916" cy="2974"/>
          </a:xfrm>
        </p:grpSpPr>
        <p:cxnSp>
          <p:nvCxnSpPr>
            <p:cNvPr id="38916" name="AutoShape 3"/>
            <p:cNvCxnSpPr>
              <a:cxnSpLocks noChangeShapeType="1"/>
            </p:cNvCxnSpPr>
            <p:nvPr/>
          </p:nvCxnSpPr>
          <p:spPr bwMode="auto">
            <a:xfrm rot="16200000" flipV="1">
              <a:off x="1420" y="12314"/>
              <a:ext cx="2680" cy="59"/>
            </a:xfrm>
            <a:prstGeom prst="straightConnector1">
              <a:avLst/>
            </a:prstGeom>
            <a:noFill/>
            <a:ln w="38100">
              <a:solidFill>
                <a:srgbClr val="000000"/>
              </a:solidFill>
              <a:round/>
              <a:headEnd/>
              <a:tailEnd type="triangle" w="med" len="med"/>
            </a:ln>
          </p:spPr>
        </p:cxnSp>
        <p:cxnSp>
          <p:nvCxnSpPr>
            <p:cNvPr id="38917" name="AutoShape 4"/>
            <p:cNvCxnSpPr>
              <a:cxnSpLocks noChangeShapeType="1"/>
            </p:cNvCxnSpPr>
            <p:nvPr/>
          </p:nvCxnSpPr>
          <p:spPr bwMode="auto">
            <a:xfrm>
              <a:off x="2790" y="13684"/>
              <a:ext cx="4320" cy="0"/>
            </a:xfrm>
            <a:prstGeom prst="straightConnector1">
              <a:avLst/>
            </a:prstGeom>
            <a:noFill/>
            <a:ln w="38100">
              <a:solidFill>
                <a:srgbClr val="000000"/>
              </a:solidFill>
              <a:round/>
              <a:headEnd/>
              <a:tailEnd type="triangle" w="med" len="med"/>
            </a:ln>
          </p:spPr>
        </p:cxnSp>
        <p:sp>
          <p:nvSpPr>
            <p:cNvPr id="38918" name="Freeform 5"/>
            <p:cNvSpPr>
              <a:spLocks/>
            </p:cNvSpPr>
            <p:nvPr/>
          </p:nvSpPr>
          <p:spPr bwMode="auto">
            <a:xfrm>
              <a:off x="2790" y="11677"/>
              <a:ext cx="3705" cy="2016"/>
            </a:xfrm>
            <a:custGeom>
              <a:avLst/>
              <a:gdLst>
                <a:gd name="T0" fmla="*/ 0 w 3710"/>
                <a:gd name="T1" fmla="*/ 1907 h 1916"/>
                <a:gd name="T2" fmla="*/ 560 w 3710"/>
                <a:gd name="T3" fmla="*/ 1907 h 1916"/>
                <a:gd name="T4" fmla="*/ 1160 w 3710"/>
                <a:gd name="T5" fmla="*/ 1853 h 1916"/>
                <a:gd name="T6" fmla="*/ 1430 w 3710"/>
                <a:gd name="T7" fmla="*/ 1633 h 1916"/>
                <a:gd name="T8" fmla="*/ 1610 w 3710"/>
                <a:gd name="T9" fmla="*/ 1263 h 1916"/>
                <a:gd name="T10" fmla="*/ 1940 w 3710"/>
                <a:gd name="T11" fmla="*/ 573 h 1916"/>
                <a:gd name="T12" fmla="*/ 2520 w 3710"/>
                <a:gd name="T13" fmla="*/ 233 h 1916"/>
                <a:gd name="T14" fmla="*/ 2840 w 3710"/>
                <a:gd name="T15" fmla="*/ 113 h 1916"/>
                <a:gd name="T16" fmla="*/ 3530 w 3710"/>
                <a:gd name="T17" fmla="*/ 13 h 1916"/>
                <a:gd name="T18" fmla="*/ 3710 w 3710"/>
                <a:gd name="T19" fmla="*/ 33 h 19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710"/>
                <a:gd name="T31" fmla="*/ 0 h 1916"/>
                <a:gd name="T32" fmla="*/ 3710 w 3710"/>
                <a:gd name="T33" fmla="*/ 1916 h 191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710" h="1916">
                  <a:moveTo>
                    <a:pt x="0" y="1907"/>
                  </a:moveTo>
                  <a:cubicBezTo>
                    <a:pt x="183" y="1911"/>
                    <a:pt x="367" y="1916"/>
                    <a:pt x="560" y="1907"/>
                  </a:cubicBezTo>
                  <a:cubicBezTo>
                    <a:pt x="753" y="1898"/>
                    <a:pt x="1015" y="1899"/>
                    <a:pt x="1160" y="1853"/>
                  </a:cubicBezTo>
                  <a:cubicBezTo>
                    <a:pt x="1305" y="1807"/>
                    <a:pt x="1355" y="1731"/>
                    <a:pt x="1430" y="1633"/>
                  </a:cubicBezTo>
                  <a:cubicBezTo>
                    <a:pt x="1505" y="1535"/>
                    <a:pt x="1525" y="1440"/>
                    <a:pt x="1610" y="1263"/>
                  </a:cubicBezTo>
                  <a:cubicBezTo>
                    <a:pt x="1695" y="1086"/>
                    <a:pt x="1788" y="745"/>
                    <a:pt x="1940" y="573"/>
                  </a:cubicBezTo>
                  <a:cubicBezTo>
                    <a:pt x="2092" y="401"/>
                    <a:pt x="2370" y="310"/>
                    <a:pt x="2520" y="233"/>
                  </a:cubicBezTo>
                  <a:cubicBezTo>
                    <a:pt x="2670" y="156"/>
                    <a:pt x="2672" y="150"/>
                    <a:pt x="2840" y="113"/>
                  </a:cubicBezTo>
                  <a:cubicBezTo>
                    <a:pt x="3008" y="76"/>
                    <a:pt x="3385" y="26"/>
                    <a:pt x="3530" y="13"/>
                  </a:cubicBezTo>
                  <a:cubicBezTo>
                    <a:pt x="3675" y="0"/>
                    <a:pt x="3672" y="30"/>
                    <a:pt x="3710" y="33"/>
                  </a:cubicBezTo>
                </a:path>
              </a:pathLst>
            </a:custGeom>
            <a:noFill/>
            <a:ln w="28575">
              <a:solidFill>
                <a:srgbClr val="000000"/>
              </a:solidFill>
              <a:round/>
              <a:headEnd/>
              <a:tailEnd/>
            </a:ln>
          </p:spPr>
          <p:txBody>
            <a:bodyPr/>
            <a:lstStyle/>
            <a:p>
              <a:endParaRPr lang="en-US"/>
            </a:p>
          </p:txBody>
        </p:sp>
        <p:sp>
          <p:nvSpPr>
            <p:cNvPr id="38919" name="Text Box 6"/>
            <p:cNvSpPr txBox="1">
              <a:spLocks noChangeArrowheads="1"/>
            </p:cNvSpPr>
            <p:nvPr/>
          </p:nvSpPr>
          <p:spPr bwMode="auto">
            <a:xfrm>
              <a:off x="1194" y="11933"/>
              <a:ext cx="1522" cy="249"/>
            </a:xfrm>
            <a:prstGeom prst="rect">
              <a:avLst/>
            </a:prstGeom>
            <a:solidFill>
              <a:srgbClr val="FFFFFF"/>
            </a:solidFill>
            <a:ln w="9525">
              <a:solidFill>
                <a:srgbClr val="000000"/>
              </a:solidFill>
              <a:miter lim="800000"/>
              <a:headEnd/>
              <a:tailEnd/>
            </a:ln>
          </p:spPr>
          <p:txBody>
            <a:bodyPr>
              <a:spAutoFit/>
            </a:bodyPr>
            <a:lstStyle/>
            <a:p>
              <a:pPr algn="ctr" eaLnBrk="1" hangingPunct="1">
                <a:spcAft>
                  <a:spcPts val="1000"/>
                </a:spcAft>
              </a:pPr>
              <a:r>
                <a:rPr lang="en-US" sz="1600" b="1" dirty="0">
                  <a:latin typeface="Calibri" pitchFamily="34" charset="0"/>
                </a:rPr>
                <a:t>Response</a:t>
              </a:r>
              <a:endParaRPr lang="en-US" sz="1600" b="1" dirty="0">
                <a:latin typeface="Arial" charset="0"/>
              </a:endParaRPr>
            </a:p>
          </p:txBody>
        </p:sp>
        <p:sp>
          <p:nvSpPr>
            <p:cNvPr id="38920" name="Text Box 7"/>
            <p:cNvSpPr txBox="1">
              <a:spLocks noChangeArrowheads="1"/>
            </p:cNvSpPr>
            <p:nvPr/>
          </p:nvSpPr>
          <p:spPr bwMode="auto">
            <a:xfrm>
              <a:off x="5036" y="13729"/>
              <a:ext cx="1522" cy="249"/>
            </a:xfrm>
            <a:prstGeom prst="rect">
              <a:avLst/>
            </a:prstGeom>
            <a:solidFill>
              <a:srgbClr val="FFFFFF"/>
            </a:solidFill>
            <a:ln w="9525">
              <a:solidFill>
                <a:srgbClr val="000000"/>
              </a:solidFill>
              <a:miter lim="800000"/>
              <a:headEnd/>
              <a:tailEnd/>
            </a:ln>
          </p:spPr>
          <p:txBody>
            <a:bodyPr>
              <a:spAutoFit/>
            </a:bodyPr>
            <a:lstStyle/>
            <a:p>
              <a:pPr algn="ctr" eaLnBrk="1" hangingPunct="1">
                <a:spcAft>
                  <a:spcPts val="1000"/>
                </a:spcAft>
              </a:pPr>
              <a:r>
                <a:rPr lang="en-US" sz="1600" b="1" dirty="0">
                  <a:latin typeface="Calibri" pitchFamily="34" charset="0"/>
                </a:rPr>
                <a:t>Dose</a:t>
              </a:r>
              <a:endParaRPr lang="en-US" sz="1600" b="1" dirty="0">
                <a:latin typeface="Arial" charset="0"/>
              </a:endParaRPr>
            </a:p>
          </p:txBody>
        </p:sp>
        <p:cxnSp>
          <p:nvCxnSpPr>
            <p:cNvPr id="38921" name="AutoShape 8"/>
            <p:cNvCxnSpPr>
              <a:cxnSpLocks noChangeShapeType="1"/>
            </p:cNvCxnSpPr>
            <p:nvPr/>
          </p:nvCxnSpPr>
          <p:spPr bwMode="auto">
            <a:xfrm>
              <a:off x="2840" y="12320"/>
              <a:ext cx="1824" cy="40"/>
            </a:xfrm>
            <a:prstGeom prst="straightConnector1">
              <a:avLst/>
            </a:prstGeom>
            <a:noFill/>
            <a:ln w="28575">
              <a:solidFill>
                <a:srgbClr val="000000"/>
              </a:solidFill>
              <a:prstDash val="dash"/>
              <a:round/>
              <a:headEnd/>
              <a:tailEnd/>
            </a:ln>
          </p:spPr>
        </p:cxnSp>
        <p:cxnSp>
          <p:nvCxnSpPr>
            <p:cNvPr id="38922" name="AutoShape 9"/>
            <p:cNvCxnSpPr>
              <a:cxnSpLocks noChangeShapeType="1"/>
            </p:cNvCxnSpPr>
            <p:nvPr/>
          </p:nvCxnSpPr>
          <p:spPr bwMode="auto">
            <a:xfrm>
              <a:off x="4664" y="12360"/>
              <a:ext cx="0" cy="1324"/>
            </a:xfrm>
            <a:prstGeom prst="straightConnector1">
              <a:avLst/>
            </a:prstGeom>
            <a:noFill/>
            <a:ln w="28575">
              <a:solidFill>
                <a:srgbClr val="000000"/>
              </a:solidFill>
              <a:prstDash val="dash"/>
              <a:round/>
              <a:headEnd/>
              <a:tailEnd/>
            </a:ln>
          </p:spPr>
        </p:cxnSp>
      </p:gr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04800" y="274637"/>
            <a:ext cx="8610600" cy="6126163"/>
          </a:xfrm>
        </p:spPr>
        <p:txBody>
          <a:bodyPr rtlCol="0">
            <a:normAutofit fontScale="92500" lnSpcReduction="20000"/>
          </a:bodyPr>
          <a:lstStyle/>
          <a:p>
            <a:pPr fontAlgn="auto">
              <a:spcAft>
                <a:spcPts val="0"/>
              </a:spcAft>
              <a:buFont typeface="Arial" pitchFamily="34" charset="0"/>
              <a:buChar char="•"/>
              <a:defRPr/>
            </a:pPr>
            <a:r>
              <a:rPr lang="en-GB" dirty="0" smtClean="0"/>
              <a:t>Experimentally it is done with rats. After inducing convulsions via electric shock, a dose reaches where the rats are protected from convulsions. The dose at which 50% of the rats are protected is important in pharmacology to know the dosage amounts. This is termed as </a:t>
            </a:r>
            <a:r>
              <a:rPr lang="en-GB" dirty="0" err="1" smtClean="0"/>
              <a:t>quantal</a:t>
            </a:r>
            <a:r>
              <a:rPr lang="en-GB" dirty="0" smtClean="0"/>
              <a:t> dose 50 of effectiveness. </a:t>
            </a:r>
            <a:endParaRPr lang="en-US" dirty="0" smtClean="0"/>
          </a:p>
          <a:p>
            <a:pPr fontAlgn="auto">
              <a:spcAft>
                <a:spcPts val="0"/>
              </a:spcAft>
              <a:buFont typeface="Arial" pitchFamily="34" charset="0"/>
              <a:buChar char="•"/>
              <a:defRPr/>
            </a:pPr>
            <a:r>
              <a:rPr lang="en-GB" dirty="0" smtClean="0"/>
              <a:t>One has to carry out toxicity tests to know how much of the drug dosage will reach the lethal dosage universally. The dose that kills 50% of the rats is a significant quantity and is called lethal dose 50 and will kill 50% of the animals. The response rate varies from one rat (individual) to another hence there are recommended doses on the average population but the same response varies e.g. some will need a tablet of aspirin to get rid of pain while others require almost three. One thus starts with the recommended dosage then adjusting appropriately. </a:t>
            </a:r>
            <a:endParaRPr lang="en-US" dirty="0" smtClean="0"/>
          </a:p>
          <a:p>
            <a:pPr fontAlgn="auto">
              <a:spcAft>
                <a:spcPts val="0"/>
              </a:spcAft>
              <a:buFont typeface="Arial" pitchFamily="34" charset="0"/>
              <a:buChar char="•"/>
              <a:defRPr/>
            </a:pPr>
            <a:r>
              <a:rPr lang="en-GB" dirty="0" smtClean="0"/>
              <a:t>This means that treatment has to be individualized</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2"/>
          <p:cNvGrpSpPr>
            <a:grpSpLocks/>
          </p:cNvGrpSpPr>
          <p:nvPr/>
        </p:nvGrpSpPr>
        <p:grpSpPr bwMode="auto">
          <a:xfrm>
            <a:off x="990599" y="457200"/>
            <a:ext cx="6553201" cy="5330278"/>
            <a:chOff x="1194" y="11004"/>
            <a:chExt cx="5916" cy="3130"/>
          </a:xfrm>
        </p:grpSpPr>
        <p:cxnSp>
          <p:nvCxnSpPr>
            <p:cNvPr id="6" name="AutoShape 3"/>
            <p:cNvCxnSpPr>
              <a:cxnSpLocks noChangeShapeType="1"/>
            </p:cNvCxnSpPr>
            <p:nvPr/>
          </p:nvCxnSpPr>
          <p:spPr bwMode="auto">
            <a:xfrm flipV="1">
              <a:off x="2790" y="11004"/>
              <a:ext cx="50" cy="2680"/>
            </a:xfrm>
            <a:prstGeom prst="straightConnector1">
              <a:avLst/>
            </a:prstGeom>
            <a:noFill/>
            <a:ln w="38100">
              <a:solidFill>
                <a:srgbClr val="000000"/>
              </a:solidFill>
              <a:round/>
              <a:headEnd/>
              <a:tailEnd type="triangle" w="med" len="med"/>
            </a:ln>
          </p:spPr>
        </p:cxnSp>
        <p:cxnSp>
          <p:nvCxnSpPr>
            <p:cNvPr id="7" name="AutoShape 4"/>
            <p:cNvCxnSpPr>
              <a:cxnSpLocks noChangeShapeType="1"/>
            </p:cNvCxnSpPr>
            <p:nvPr/>
          </p:nvCxnSpPr>
          <p:spPr bwMode="auto">
            <a:xfrm>
              <a:off x="2790" y="13684"/>
              <a:ext cx="4320" cy="0"/>
            </a:xfrm>
            <a:prstGeom prst="straightConnector1">
              <a:avLst/>
            </a:prstGeom>
            <a:noFill/>
            <a:ln w="38100">
              <a:solidFill>
                <a:srgbClr val="000000"/>
              </a:solidFill>
              <a:round/>
              <a:headEnd/>
              <a:tailEnd type="triangle" w="med" len="med"/>
            </a:ln>
          </p:spPr>
        </p:cxnSp>
        <p:sp>
          <p:nvSpPr>
            <p:cNvPr id="8" name="Freeform 5"/>
            <p:cNvSpPr>
              <a:spLocks/>
            </p:cNvSpPr>
            <p:nvPr/>
          </p:nvSpPr>
          <p:spPr bwMode="auto">
            <a:xfrm>
              <a:off x="2790" y="11777"/>
              <a:ext cx="3710" cy="1916"/>
            </a:xfrm>
            <a:custGeom>
              <a:avLst/>
              <a:gdLst>
                <a:gd name="T0" fmla="*/ 0 w 3710"/>
                <a:gd name="T1" fmla="*/ 1907 h 1916"/>
                <a:gd name="T2" fmla="*/ 560 w 3710"/>
                <a:gd name="T3" fmla="*/ 1907 h 1916"/>
                <a:gd name="T4" fmla="*/ 1160 w 3710"/>
                <a:gd name="T5" fmla="*/ 1853 h 1916"/>
                <a:gd name="T6" fmla="*/ 1430 w 3710"/>
                <a:gd name="T7" fmla="*/ 1633 h 1916"/>
                <a:gd name="T8" fmla="*/ 1610 w 3710"/>
                <a:gd name="T9" fmla="*/ 1263 h 1916"/>
                <a:gd name="T10" fmla="*/ 1940 w 3710"/>
                <a:gd name="T11" fmla="*/ 573 h 1916"/>
                <a:gd name="T12" fmla="*/ 2520 w 3710"/>
                <a:gd name="T13" fmla="*/ 233 h 1916"/>
                <a:gd name="T14" fmla="*/ 2840 w 3710"/>
                <a:gd name="T15" fmla="*/ 113 h 1916"/>
                <a:gd name="T16" fmla="*/ 3530 w 3710"/>
                <a:gd name="T17" fmla="*/ 13 h 1916"/>
                <a:gd name="T18" fmla="*/ 3710 w 3710"/>
                <a:gd name="T19" fmla="*/ 33 h 19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710"/>
                <a:gd name="T31" fmla="*/ 0 h 1916"/>
                <a:gd name="T32" fmla="*/ 3710 w 3710"/>
                <a:gd name="T33" fmla="*/ 1916 h 191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710" h="1916">
                  <a:moveTo>
                    <a:pt x="0" y="1907"/>
                  </a:moveTo>
                  <a:cubicBezTo>
                    <a:pt x="183" y="1911"/>
                    <a:pt x="367" y="1916"/>
                    <a:pt x="560" y="1907"/>
                  </a:cubicBezTo>
                  <a:cubicBezTo>
                    <a:pt x="753" y="1898"/>
                    <a:pt x="1015" y="1899"/>
                    <a:pt x="1160" y="1853"/>
                  </a:cubicBezTo>
                  <a:cubicBezTo>
                    <a:pt x="1305" y="1807"/>
                    <a:pt x="1355" y="1731"/>
                    <a:pt x="1430" y="1633"/>
                  </a:cubicBezTo>
                  <a:cubicBezTo>
                    <a:pt x="1505" y="1535"/>
                    <a:pt x="1525" y="1440"/>
                    <a:pt x="1610" y="1263"/>
                  </a:cubicBezTo>
                  <a:cubicBezTo>
                    <a:pt x="1695" y="1086"/>
                    <a:pt x="1788" y="745"/>
                    <a:pt x="1940" y="573"/>
                  </a:cubicBezTo>
                  <a:cubicBezTo>
                    <a:pt x="2092" y="401"/>
                    <a:pt x="2370" y="310"/>
                    <a:pt x="2520" y="233"/>
                  </a:cubicBezTo>
                  <a:cubicBezTo>
                    <a:pt x="2670" y="156"/>
                    <a:pt x="2672" y="150"/>
                    <a:pt x="2840" y="113"/>
                  </a:cubicBezTo>
                  <a:cubicBezTo>
                    <a:pt x="3008" y="76"/>
                    <a:pt x="3385" y="26"/>
                    <a:pt x="3530" y="13"/>
                  </a:cubicBezTo>
                  <a:cubicBezTo>
                    <a:pt x="3675" y="0"/>
                    <a:pt x="3672" y="30"/>
                    <a:pt x="3710" y="33"/>
                  </a:cubicBezTo>
                </a:path>
              </a:pathLst>
            </a:custGeom>
            <a:noFill/>
            <a:ln w="28575">
              <a:solidFill>
                <a:srgbClr val="000000"/>
              </a:solidFill>
              <a:round/>
              <a:headEnd/>
              <a:tailEnd/>
            </a:ln>
          </p:spPr>
          <p:txBody>
            <a:bodyPr/>
            <a:lstStyle/>
            <a:p>
              <a:endParaRPr lang="en-US"/>
            </a:p>
          </p:txBody>
        </p:sp>
        <p:sp>
          <p:nvSpPr>
            <p:cNvPr id="9" name="Text Box 6"/>
            <p:cNvSpPr txBox="1">
              <a:spLocks noChangeArrowheads="1"/>
            </p:cNvSpPr>
            <p:nvPr/>
          </p:nvSpPr>
          <p:spPr bwMode="auto">
            <a:xfrm>
              <a:off x="1194" y="11829"/>
              <a:ext cx="1522" cy="366"/>
            </a:xfrm>
            <a:prstGeom prst="rect">
              <a:avLst/>
            </a:prstGeom>
            <a:solidFill>
              <a:srgbClr val="FFFFFF"/>
            </a:solidFill>
            <a:ln w="9525">
              <a:solidFill>
                <a:srgbClr val="000000"/>
              </a:solidFill>
              <a:miter lim="800000"/>
              <a:headEnd/>
              <a:tailEnd/>
            </a:ln>
          </p:spPr>
          <p:txBody>
            <a:bodyPr wrap="square">
              <a:spAutoFit/>
            </a:bodyPr>
            <a:lstStyle/>
            <a:p>
              <a:pPr algn="ctr" eaLnBrk="1" hangingPunct="1">
                <a:spcAft>
                  <a:spcPts val="1000"/>
                </a:spcAft>
              </a:pPr>
              <a:r>
                <a:rPr lang="en-US" sz="1600" b="1" dirty="0">
                  <a:latin typeface="Calibri" pitchFamily="34" charset="0"/>
                </a:rPr>
                <a:t>% killed</a:t>
              </a:r>
              <a:endParaRPr lang="en-US" sz="1600" b="1" dirty="0">
                <a:latin typeface="Arial" charset="0"/>
              </a:endParaRPr>
            </a:p>
          </p:txBody>
        </p:sp>
        <p:sp>
          <p:nvSpPr>
            <p:cNvPr id="10" name="Text Box 7"/>
            <p:cNvSpPr txBox="1">
              <a:spLocks noChangeArrowheads="1"/>
            </p:cNvSpPr>
            <p:nvPr/>
          </p:nvSpPr>
          <p:spPr bwMode="auto">
            <a:xfrm>
              <a:off x="5192" y="13768"/>
              <a:ext cx="1517" cy="366"/>
            </a:xfrm>
            <a:prstGeom prst="rect">
              <a:avLst/>
            </a:prstGeom>
            <a:solidFill>
              <a:srgbClr val="FFFFFF"/>
            </a:solidFill>
            <a:ln w="9525">
              <a:solidFill>
                <a:srgbClr val="000000"/>
              </a:solidFill>
              <a:miter lim="800000"/>
              <a:headEnd/>
              <a:tailEnd/>
            </a:ln>
          </p:spPr>
          <p:txBody>
            <a:bodyPr wrap="square">
              <a:spAutoFit/>
            </a:bodyPr>
            <a:lstStyle/>
            <a:p>
              <a:pPr algn="ctr" eaLnBrk="1" hangingPunct="1">
                <a:spcAft>
                  <a:spcPts val="1000"/>
                </a:spcAft>
              </a:pPr>
              <a:r>
                <a:rPr lang="en-US" sz="1600" b="1" dirty="0">
                  <a:latin typeface="Calibri" pitchFamily="34" charset="0"/>
                </a:rPr>
                <a:t>Dose</a:t>
              </a:r>
              <a:endParaRPr lang="en-US" sz="1600" b="1" dirty="0">
                <a:latin typeface="Arial" charset="0"/>
              </a:endParaRPr>
            </a:p>
          </p:txBody>
        </p:sp>
        <p:cxnSp>
          <p:nvCxnSpPr>
            <p:cNvPr id="11" name="AutoShape 8"/>
            <p:cNvCxnSpPr>
              <a:cxnSpLocks noChangeShapeType="1"/>
            </p:cNvCxnSpPr>
            <p:nvPr/>
          </p:nvCxnSpPr>
          <p:spPr bwMode="auto">
            <a:xfrm>
              <a:off x="2840" y="12320"/>
              <a:ext cx="1824" cy="40"/>
            </a:xfrm>
            <a:prstGeom prst="straightConnector1">
              <a:avLst/>
            </a:prstGeom>
            <a:noFill/>
            <a:ln w="28575">
              <a:solidFill>
                <a:srgbClr val="000000"/>
              </a:solidFill>
              <a:prstDash val="dash"/>
              <a:round/>
              <a:headEnd/>
              <a:tailEnd/>
            </a:ln>
          </p:spPr>
        </p:cxnSp>
        <p:cxnSp>
          <p:nvCxnSpPr>
            <p:cNvPr id="12" name="AutoShape 9"/>
            <p:cNvCxnSpPr>
              <a:cxnSpLocks noChangeShapeType="1"/>
            </p:cNvCxnSpPr>
            <p:nvPr/>
          </p:nvCxnSpPr>
          <p:spPr bwMode="auto">
            <a:xfrm>
              <a:off x="4664" y="12360"/>
              <a:ext cx="0" cy="1324"/>
            </a:xfrm>
            <a:prstGeom prst="straightConnector1">
              <a:avLst/>
            </a:prstGeom>
            <a:noFill/>
            <a:ln w="28575">
              <a:solidFill>
                <a:srgbClr val="000000"/>
              </a:solidFill>
              <a:prstDash val="dash"/>
              <a:round/>
              <a:headEnd/>
              <a:tailEnd/>
            </a:ln>
          </p:spPr>
        </p:cxnSp>
      </p:grpSp>
      <p:sp>
        <p:nvSpPr>
          <p:cNvPr id="13" name="Rectangle 12"/>
          <p:cNvSpPr/>
          <p:nvPr/>
        </p:nvSpPr>
        <p:spPr>
          <a:xfrm>
            <a:off x="304800" y="6019800"/>
            <a:ext cx="5410200" cy="369332"/>
          </a:xfrm>
          <a:prstGeom prst="rect">
            <a:avLst/>
          </a:prstGeom>
        </p:spPr>
        <p:txBody>
          <a:bodyPr wrap="square">
            <a:spAutoFit/>
          </a:bodyPr>
          <a:lstStyle/>
          <a:p>
            <a:pPr fontAlgn="auto">
              <a:spcAft>
                <a:spcPts val="0"/>
              </a:spcAft>
              <a:buFont typeface="Arial" pitchFamily="34" charset="0"/>
              <a:buChar char="•"/>
              <a:defRPr/>
            </a:pPr>
            <a:r>
              <a:rPr lang="en-US" dirty="0" smtClean="0"/>
              <a:t>This curve is a cumulative frequency drug</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4"/>
          <p:cNvSpPr>
            <a:spLocks noGrp="1"/>
          </p:cNvSpPr>
          <p:nvPr>
            <p:ph type="title"/>
          </p:nvPr>
        </p:nvSpPr>
        <p:spPr>
          <a:xfrm>
            <a:off x="0" y="0"/>
            <a:ext cx="8839200" cy="762000"/>
          </a:xfrm>
        </p:spPr>
        <p:txBody>
          <a:bodyPr/>
          <a:lstStyle/>
          <a:p>
            <a:r>
              <a:rPr lang="en-US" b="1" dirty="0" smtClean="0"/>
              <a:t>Therapeutic Index</a:t>
            </a:r>
            <a:endParaRPr lang="en-US" dirty="0" smtClean="0"/>
          </a:p>
        </p:txBody>
      </p:sp>
      <p:sp>
        <p:nvSpPr>
          <p:cNvPr id="6" name="Content Placeholder 5"/>
          <p:cNvSpPr>
            <a:spLocks noGrp="1"/>
          </p:cNvSpPr>
          <p:nvPr>
            <p:ph idx="1"/>
          </p:nvPr>
        </p:nvSpPr>
        <p:spPr>
          <a:xfrm>
            <a:off x="228600" y="762000"/>
            <a:ext cx="8763000" cy="5867400"/>
          </a:xfrm>
        </p:spPr>
        <p:txBody>
          <a:bodyPr rtlCol="0">
            <a:normAutofit fontScale="70000" lnSpcReduction="20000"/>
          </a:bodyPr>
          <a:lstStyle/>
          <a:p>
            <a:pPr fontAlgn="auto">
              <a:spcAft>
                <a:spcPts val="0"/>
              </a:spcAft>
              <a:buFont typeface="Arial" pitchFamily="34" charset="0"/>
              <a:buChar char="•"/>
              <a:defRPr/>
            </a:pPr>
            <a:r>
              <a:rPr lang="en-US" dirty="0" smtClean="0"/>
              <a:t>This indicates the degree of drug safety, calculated by;</a:t>
            </a:r>
          </a:p>
          <a:p>
            <a:pPr fontAlgn="auto">
              <a:spcAft>
                <a:spcPts val="0"/>
              </a:spcAft>
              <a:buNone/>
              <a:defRPr/>
            </a:pPr>
            <a:r>
              <a:rPr lang="en-US" dirty="0" smtClean="0"/>
              <a:t>                   Lethal Dose 50/</a:t>
            </a:r>
            <a:r>
              <a:rPr lang="en-US" sz="4500" baseline="-25000" dirty="0" err="1" smtClean="0"/>
              <a:t>Effectice</a:t>
            </a:r>
            <a:r>
              <a:rPr lang="en-US" sz="4500" baseline="-25000" dirty="0" smtClean="0"/>
              <a:t> Dose 50</a:t>
            </a:r>
            <a:endParaRPr lang="en-US" sz="4500" dirty="0" smtClean="0"/>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The bigger the therapeutic index, the safer the drug hence can be obtained by having a high LD</a:t>
            </a:r>
            <a:r>
              <a:rPr lang="en-US" baseline="-25000" dirty="0" smtClean="0"/>
              <a:t>50 </a:t>
            </a:r>
            <a:r>
              <a:rPr lang="en-US" dirty="0" smtClean="0"/>
              <a:t>or a very low ED</a:t>
            </a:r>
            <a:r>
              <a:rPr lang="en-US" baseline="-25000" dirty="0" smtClean="0"/>
              <a:t>50</a:t>
            </a:r>
            <a:r>
              <a:rPr lang="en-US" dirty="0" smtClean="0"/>
              <a:t>. For Phenobarbital for example, the ED</a:t>
            </a:r>
            <a:r>
              <a:rPr lang="en-US" baseline="-25000" dirty="0" smtClean="0"/>
              <a:t>50­</a:t>
            </a:r>
            <a:r>
              <a:rPr lang="en-US" dirty="0" smtClean="0"/>
              <a:t> is 4mg while the LD</a:t>
            </a:r>
            <a:r>
              <a:rPr lang="en-US" baseline="-25000" dirty="0" smtClean="0"/>
              <a:t>50</a:t>
            </a:r>
            <a:r>
              <a:rPr lang="en-US" dirty="0" smtClean="0"/>
              <a:t> is 40mg giving a therapeutic index of 10.</a:t>
            </a:r>
          </a:p>
          <a:p>
            <a:pPr fontAlgn="auto">
              <a:spcAft>
                <a:spcPts val="0"/>
              </a:spcAft>
              <a:buFont typeface="Arial" pitchFamily="34" charset="0"/>
              <a:buChar char="•"/>
              <a:defRPr/>
            </a:pPr>
            <a:r>
              <a:rPr lang="en-US" dirty="0" smtClean="0"/>
              <a:t>There are drugs having a low therapeutic index. If the dose that is lethal was 10mg and the ED is 8mg, then the therapeutic window is very narrow and a slight increase in dosage reaches the levels in which the drug can kill 50% of the population. This range from toxicity to effectiveness is very narrow and dangerous.</a:t>
            </a:r>
          </a:p>
          <a:p>
            <a:pPr fontAlgn="auto">
              <a:spcAft>
                <a:spcPts val="0"/>
              </a:spcAft>
              <a:buFont typeface="Arial" pitchFamily="34" charset="0"/>
              <a:buChar char="•"/>
              <a:defRPr/>
            </a:pPr>
            <a:r>
              <a:rPr lang="en-US" dirty="0" smtClean="0"/>
              <a:t>Drugs like </a:t>
            </a:r>
            <a:r>
              <a:rPr lang="en-US" dirty="0" err="1" smtClean="0"/>
              <a:t>digoxin</a:t>
            </a:r>
            <a:r>
              <a:rPr lang="en-US" dirty="0" smtClean="0"/>
              <a:t> (heart failure treatment), the TI is 2 and the range is very narrow and one can cause toxicity very easily but the drug is still used due to lack of alternatives. When drugs with low TI are used, the patient has to be monitored closely, the drug Cp of the patient etc from one individual to another</a:t>
            </a:r>
            <a:r>
              <a:rPr lang="en-US" dirty="0"/>
              <a:t>.</a:t>
            </a:r>
            <a:endParaRPr lang="en-US"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b="1" smtClean="0"/>
              <a:t>Protective Index</a:t>
            </a:r>
            <a:endParaRPr lang="en-US" smtClean="0"/>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n-US" dirty="0" smtClean="0"/>
              <a:t>This is ED</a:t>
            </a:r>
            <a:r>
              <a:rPr lang="en-US" baseline="-25000" dirty="0" smtClean="0"/>
              <a:t>50</a:t>
            </a:r>
            <a:r>
              <a:rPr lang="en-US" dirty="0" smtClean="0"/>
              <a:t>/ED</a:t>
            </a:r>
            <a:r>
              <a:rPr lang="en-US" baseline="-25000" dirty="0" smtClean="0"/>
              <a:t>50</a:t>
            </a:r>
            <a:r>
              <a:rPr lang="en-US" dirty="0" smtClean="0"/>
              <a:t> and is referred to as lethal dose 1. In other words, that ED</a:t>
            </a:r>
            <a:r>
              <a:rPr lang="en-US" baseline="-25000" dirty="0" smtClean="0"/>
              <a:t>50</a:t>
            </a:r>
            <a:r>
              <a:rPr lang="en-US" dirty="0" smtClean="0"/>
              <a:t> is enough to cause some toxicity i.e. lowest dose producing toxicity which is divided by the effective dose that is useful/protects the animals.</a:t>
            </a:r>
          </a:p>
          <a:p>
            <a:pPr fontAlgn="auto">
              <a:spcAft>
                <a:spcPts val="0"/>
              </a:spcAft>
              <a:buFont typeface="Arial" pitchFamily="34" charset="0"/>
              <a:buChar char="•"/>
              <a:defRPr/>
            </a:pPr>
            <a:r>
              <a:rPr lang="en-US" dirty="0" smtClean="0"/>
              <a:t>For Phenobarbital, the PI is. A drug with a PI of 1 is useless if used as an anticonvulsant. That with a PI of 5 is more useful than that with a PI of 2. As a general rule, a drug should have a high TI and high PI</a:t>
            </a:r>
          </a:p>
          <a:p>
            <a:pPr fontAlgn="auto">
              <a:spcAft>
                <a:spcPts val="0"/>
              </a:spcAft>
              <a:buFont typeface="Arial" pitchFamily="34" charset="0"/>
              <a:buChar char="•"/>
              <a:defRPr/>
            </a:pP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b="1" smtClean="0"/>
              <a:t>Potency</a:t>
            </a:r>
            <a:endParaRPr lang="en-US" smtClean="0"/>
          </a:p>
        </p:txBody>
      </p:sp>
      <p:sp>
        <p:nvSpPr>
          <p:cNvPr id="3" name="Content Placeholder 2"/>
          <p:cNvSpPr>
            <a:spLocks noGrp="1"/>
          </p:cNvSpPr>
          <p:nvPr>
            <p:ph idx="1"/>
          </p:nvPr>
        </p:nvSpPr>
        <p:spPr>
          <a:xfrm>
            <a:off x="381000" y="1600200"/>
            <a:ext cx="8229600" cy="4525963"/>
          </a:xfrm>
        </p:spPr>
        <p:txBody>
          <a:bodyPr rtlCol="0">
            <a:normAutofit fontScale="85000" lnSpcReduction="20000"/>
          </a:bodyPr>
          <a:lstStyle/>
          <a:p>
            <a:pPr fontAlgn="auto">
              <a:spcAft>
                <a:spcPts val="0"/>
              </a:spcAft>
              <a:buFont typeface="Arial" pitchFamily="34" charset="0"/>
              <a:buChar char="•"/>
              <a:defRPr/>
            </a:pPr>
            <a:r>
              <a:rPr lang="en-US" dirty="0" smtClean="0"/>
              <a:t>Some drugs are potent while others are less potent. It is a measure of how much of a drug is needed to produce a response. The less the dose required for response, the more potent the drug is. It is quantified by ED</a:t>
            </a:r>
            <a:r>
              <a:rPr lang="en-US" baseline="-25000" dirty="0" smtClean="0"/>
              <a:t>50</a:t>
            </a:r>
            <a:r>
              <a:rPr lang="en-US" dirty="0" smtClean="0"/>
              <a:t> of drug A compared to ED</a:t>
            </a:r>
            <a:r>
              <a:rPr lang="en-US" baseline="-25000" dirty="0" smtClean="0"/>
              <a:t>50</a:t>
            </a:r>
            <a:r>
              <a:rPr lang="en-US" dirty="0" smtClean="0"/>
              <a:t> of drug B both aimed at treating the same case presentation. </a:t>
            </a:r>
          </a:p>
          <a:p>
            <a:pPr fontAlgn="auto">
              <a:spcAft>
                <a:spcPts val="0"/>
              </a:spcAft>
              <a:buFont typeface="Arial" pitchFamily="34" charset="0"/>
              <a:buChar char="•"/>
              <a:defRPr/>
            </a:pPr>
            <a:r>
              <a:rPr lang="en-US" dirty="0" smtClean="0"/>
              <a:t>For example if for drug A, 3mg are required while drug B only 0.3mg, it means the potency of drug B is 10 times that of A. The two drugs producing the same response are agonists.</a:t>
            </a:r>
          </a:p>
          <a:p>
            <a:pPr fontAlgn="auto">
              <a:spcAft>
                <a:spcPts val="0"/>
              </a:spcAft>
              <a:buFont typeface="Arial" pitchFamily="34" charset="0"/>
              <a:buChar char="•"/>
              <a:defRPr/>
            </a:pPr>
            <a:r>
              <a:rPr lang="en-US" dirty="0" smtClean="0"/>
              <a:t>An agonist may act on same receptors or different areas but they produce the same response.</a:t>
            </a:r>
          </a:p>
          <a:p>
            <a:pPr fontAlgn="auto">
              <a:spcAft>
                <a:spcPts val="0"/>
              </a:spcAft>
              <a:buFont typeface="Arial" pitchFamily="34" charset="0"/>
              <a:buChar char="•"/>
              <a:defRPr/>
            </a:pP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4"/>
          <p:cNvSpPr txBox="1">
            <a:spLocks noChangeArrowheads="1"/>
          </p:cNvSpPr>
          <p:nvPr/>
        </p:nvSpPr>
        <p:spPr bwMode="auto">
          <a:xfrm>
            <a:off x="1524000" y="1295400"/>
            <a:ext cx="1038225" cy="338554"/>
          </a:xfrm>
          <a:prstGeom prst="rect">
            <a:avLst/>
          </a:prstGeom>
          <a:solidFill>
            <a:srgbClr val="FFFFFF"/>
          </a:solidFill>
          <a:ln w="9525">
            <a:solidFill>
              <a:srgbClr val="000000"/>
            </a:solidFill>
            <a:miter lim="800000"/>
            <a:headEnd/>
            <a:tailEnd/>
          </a:ln>
        </p:spPr>
        <p:txBody>
          <a:bodyPr wrap="square">
            <a:spAutoFit/>
          </a:bodyPr>
          <a:lstStyle/>
          <a:p>
            <a:pPr algn="ctr" eaLnBrk="1" hangingPunct="1">
              <a:spcAft>
                <a:spcPts val="1000"/>
              </a:spcAft>
            </a:pPr>
            <a:r>
              <a:rPr lang="en-US" sz="1600" b="1" dirty="0" smtClean="0">
                <a:latin typeface="Calibri" pitchFamily="34" charset="0"/>
              </a:rPr>
              <a:t>Response</a:t>
            </a:r>
            <a:endParaRPr lang="en-US" sz="1600" b="1" dirty="0">
              <a:latin typeface="Arial" charset="0"/>
            </a:endParaRPr>
          </a:p>
        </p:txBody>
      </p:sp>
      <p:sp>
        <p:nvSpPr>
          <p:cNvPr id="44035" name="Text Box 5"/>
          <p:cNvSpPr txBox="1">
            <a:spLocks noChangeArrowheads="1"/>
          </p:cNvSpPr>
          <p:nvPr/>
        </p:nvSpPr>
        <p:spPr bwMode="auto">
          <a:xfrm>
            <a:off x="3990975" y="3352800"/>
            <a:ext cx="962025" cy="338554"/>
          </a:xfrm>
          <a:prstGeom prst="rect">
            <a:avLst/>
          </a:prstGeom>
          <a:solidFill>
            <a:srgbClr val="FFFFFF"/>
          </a:solidFill>
          <a:ln w="9525">
            <a:solidFill>
              <a:srgbClr val="000000"/>
            </a:solidFill>
            <a:miter lim="800000"/>
            <a:headEnd/>
            <a:tailEnd/>
          </a:ln>
        </p:spPr>
        <p:txBody>
          <a:bodyPr>
            <a:spAutoFit/>
          </a:bodyPr>
          <a:lstStyle/>
          <a:p>
            <a:pPr algn="ctr" eaLnBrk="1" hangingPunct="1">
              <a:spcAft>
                <a:spcPts val="1000"/>
              </a:spcAft>
            </a:pPr>
            <a:r>
              <a:rPr lang="en-US" sz="1600" b="1" dirty="0">
                <a:latin typeface="Calibri" pitchFamily="34" charset="0"/>
              </a:rPr>
              <a:t>ED</a:t>
            </a:r>
            <a:r>
              <a:rPr lang="en-US" sz="1600" b="1" baseline="-25000" dirty="0">
                <a:latin typeface="Calibri" pitchFamily="34" charset="0"/>
              </a:rPr>
              <a:t>50</a:t>
            </a:r>
            <a:endParaRPr lang="en-US" sz="1600" b="1" dirty="0">
              <a:latin typeface="Arial" charset="0"/>
            </a:endParaRPr>
          </a:p>
        </p:txBody>
      </p:sp>
      <p:sp>
        <p:nvSpPr>
          <p:cNvPr id="44036" name="Freeform 6"/>
          <p:cNvSpPr>
            <a:spLocks/>
          </p:cNvSpPr>
          <p:nvPr/>
        </p:nvSpPr>
        <p:spPr bwMode="auto">
          <a:xfrm>
            <a:off x="2590800" y="457200"/>
            <a:ext cx="2362200" cy="2895600"/>
          </a:xfrm>
          <a:custGeom>
            <a:avLst/>
            <a:gdLst>
              <a:gd name="T0" fmla="*/ 0 w 2100"/>
              <a:gd name="T1" fmla="*/ 2180 h 2180"/>
              <a:gd name="T2" fmla="*/ 380 w 2100"/>
              <a:gd name="T3" fmla="*/ 1950 h 2180"/>
              <a:gd name="T4" fmla="*/ 680 w 2100"/>
              <a:gd name="T5" fmla="*/ 1600 h 2180"/>
              <a:gd name="T6" fmla="*/ 890 w 2100"/>
              <a:gd name="T7" fmla="*/ 1000 h 2180"/>
              <a:gd name="T8" fmla="*/ 1130 w 2100"/>
              <a:gd name="T9" fmla="*/ 490 h 2180"/>
              <a:gd name="T10" fmla="*/ 1480 w 2100"/>
              <a:gd name="T11" fmla="*/ 180 h 2180"/>
              <a:gd name="T12" fmla="*/ 2100 w 2100"/>
              <a:gd name="T13" fmla="*/ 0 h 2180"/>
              <a:gd name="T14" fmla="*/ 0 60000 65536"/>
              <a:gd name="T15" fmla="*/ 0 60000 65536"/>
              <a:gd name="T16" fmla="*/ 0 60000 65536"/>
              <a:gd name="T17" fmla="*/ 0 60000 65536"/>
              <a:gd name="T18" fmla="*/ 0 60000 65536"/>
              <a:gd name="T19" fmla="*/ 0 60000 65536"/>
              <a:gd name="T20" fmla="*/ 0 60000 65536"/>
              <a:gd name="T21" fmla="*/ 0 w 2100"/>
              <a:gd name="T22" fmla="*/ 0 h 2180"/>
              <a:gd name="T23" fmla="*/ 2100 w 2100"/>
              <a:gd name="T24" fmla="*/ 2180 h 21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00" h="2180">
                <a:moveTo>
                  <a:pt x="0" y="2180"/>
                </a:moveTo>
                <a:cubicBezTo>
                  <a:pt x="133" y="2113"/>
                  <a:pt x="267" y="2047"/>
                  <a:pt x="380" y="1950"/>
                </a:cubicBezTo>
                <a:cubicBezTo>
                  <a:pt x="493" y="1853"/>
                  <a:pt x="595" y="1758"/>
                  <a:pt x="680" y="1600"/>
                </a:cubicBezTo>
                <a:cubicBezTo>
                  <a:pt x="765" y="1442"/>
                  <a:pt x="815" y="1185"/>
                  <a:pt x="890" y="1000"/>
                </a:cubicBezTo>
                <a:cubicBezTo>
                  <a:pt x="965" y="815"/>
                  <a:pt x="1032" y="627"/>
                  <a:pt x="1130" y="490"/>
                </a:cubicBezTo>
                <a:cubicBezTo>
                  <a:pt x="1228" y="353"/>
                  <a:pt x="1318" y="262"/>
                  <a:pt x="1480" y="180"/>
                </a:cubicBezTo>
                <a:cubicBezTo>
                  <a:pt x="1642" y="98"/>
                  <a:pt x="1997" y="30"/>
                  <a:pt x="2100" y="0"/>
                </a:cubicBezTo>
              </a:path>
            </a:pathLst>
          </a:custGeom>
          <a:noFill/>
          <a:ln w="28575">
            <a:solidFill>
              <a:srgbClr val="000000"/>
            </a:solidFill>
            <a:round/>
            <a:headEnd/>
            <a:tailEnd/>
          </a:ln>
        </p:spPr>
        <p:txBody>
          <a:bodyPr/>
          <a:lstStyle/>
          <a:p>
            <a:endParaRPr lang="en-US"/>
          </a:p>
        </p:txBody>
      </p:sp>
      <p:cxnSp>
        <p:nvCxnSpPr>
          <p:cNvPr id="44037" name="AutoShape 7"/>
          <p:cNvCxnSpPr>
            <a:cxnSpLocks noChangeShapeType="1"/>
          </p:cNvCxnSpPr>
          <p:nvPr/>
        </p:nvCxnSpPr>
        <p:spPr bwMode="auto">
          <a:xfrm rot="16200000" flipV="1">
            <a:off x="996950" y="1746250"/>
            <a:ext cx="3200400" cy="12700"/>
          </a:xfrm>
          <a:prstGeom prst="straightConnector1">
            <a:avLst/>
          </a:prstGeom>
          <a:noFill/>
          <a:ln w="38100">
            <a:solidFill>
              <a:srgbClr val="000000"/>
            </a:solidFill>
            <a:round/>
            <a:headEnd/>
            <a:tailEnd type="triangle" w="med" len="med"/>
          </a:ln>
        </p:spPr>
      </p:cxnSp>
      <p:sp>
        <p:nvSpPr>
          <p:cNvPr id="44038" name="Freeform 8"/>
          <p:cNvSpPr>
            <a:spLocks/>
          </p:cNvSpPr>
          <p:nvPr/>
        </p:nvSpPr>
        <p:spPr bwMode="auto">
          <a:xfrm>
            <a:off x="2590800" y="914400"/>
            <a:ext cx="2514600" cy="2438400"/>
          </a:xfrm>
          <a:custGeom>
            <a:avLst/>
            <a:gdLst>
              <a:gd name="T0" fmla="*/ 0 w 2200"/>
              <a:gd name="T1" fmla="*/ 1730 h 1730"/>
              <a:gd name="T2" fmla="*/ 470 w 2200"/>
              <a:gd name="T3" fmla="*/ 1580 h 1730"/>
              <a:gd name="T4" fmla="*/ 820 w 2200"/>
              <a:gd name="T5" fmla="*/ 1290 h 1730"/>
              <a:gd name="T6" fmla="*/ 1160 w 2200"/>
              <a:gd name="T7" fmla="*/ 800 h 1730"/>
              <a:gd name="T8" fmla="*/ 1480 w 2200"/>
              <a:gd name="T9" fmla="*/ 320 h 1730"/>
              <a:gd name="T10" fmla="*/ 1900 w 2200"/>
              <a:gd name="T11" fmla="*/ 50 h 1730"/>
              <a:gd name="T12" fmla="*/ 2200 w 2200"/>
              <a:gd name="T13" fmla="*/ 20 h 1730"/>
              <a:gd name="T14" fmla="*/ 0 60000 65536"/>
              <a:gd name="T15" fmla="*/ 0 60000 65536"/>
              <a:gd name="T16" fmla="*/ 0 60000 65536"/>
              <a:gd name="T17" fmla="*/ 0 60000 65536"/>
              <a:gd name="T18" fmla="*/ 0 60000 65536"/>
              <a:gd name="T19" fmla="*/ 0 60000 65536"/>
              <a:gd name="T20" fmla="*/ 0 60000 65536"/>
              <a:gd name="T21" fmla="*/ 0 w 2200"/>
              <a:gd name="T22" fmla="*/ 0 h 1730"/>
              <a:gd name="T23" fmla="*/ 2200 w 2200"/>
              <a:gd name="T24" fmla="*/ 1730 h 173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00" h="1730">
                <a:moveTo>
                  <a:pt x="0" y="1730"/>
                </a:moveTo>
                <a:cubicBezTo>
                  <a:pt x="166" y="1691"/>
                  <a:pt x="333" y="1653"/>
                  <a:pt x="470" y="1580"/>
                </a:cubicBezTo>
                <a:cubicBezTo>
                  <a:pt x="607" y="1507"/>
                  <a:pt x="705" y="1420"/>
                  <a:pt x="820" y="1290"/>
                </a:cubicBezTo>
                <a:cubicBezTo>
                  <a:pt x="935" y="1160"/>
                  <a:pt x="1050" y="962"/>
                  <a:pt x="1160" y="800"/>
                </a:cubicBezTo>
                <a:cubicBezTo>
                  <a:pt x="1270" y="638"/>
                  <a:pt x="1357" y="445"/>
                  <a:pt x="1480" y="320"/>
                </a:cubicBezTo>
                <a:cubicBezTo>
                  <a:pt x="1603" y="195"/>
                  <a:pt x="1780" y="100"/>
                  <a:pt x="1900" y="50"/>
                </a:cubicBezTo>
                <a:cubicBezTo>
                  <a:pt x="2020" y="0"/>
                  <a:pt x="2150" y="25"/>
                  <a:pt x="2200" y="20"/>
                </a:cubicBezTo>
              </a:path>
            </a:pathLst>
          </a:custGeom>
          <a:noFill/>
          <a:ln w="28575">
            <a:solidFill>
              <a:srgbClr val="000000"/>
            </a:solidFill>
            <a:round/>
            <a:headEnd/>
            <a:tailEnd/>
          </a:ln>
        </p:spPr>
        <p:txBody>
          <a:bodyPr/>
          <a:lstStyle/>
          <a:p>
            <a:endParaRPr lang="en-US"/>
          </a:p>
        </p:txBody>
      </p:sp>
      <p:sp>
        <p:nvSpPr>
          <p:cNvPr id="44039" name="Freeform 9"/>
          <p:cNvSpPr>
            <a:spLocks/>
          </p:cNvSpPr>
          <p:nvPr/>
        </p:nvSpPr>
        <p:spPr bwMode="auto">
          <a:xfrm>
            <a:off x="2590800" y="1524000"/>
            <a:ext cx="2819400" cy="1828801"/>
          </a:xfrm>
          <a:custGeom>
            <a:avLst/>
            <a:gdLst>
              <a:gd name="T0" fmla="*/ 0 w 2310"/>
              <a:gd name="T1" fmla="*/ 1142 h 1142"/>
              <a:gd name="T2" fmla="*/ 840 w 2310"/>
              <a:gd name="T3" fmla="*/ 952 h 1142"/>
              <a:gd name="T4" fmla="*/ 1310 w 2310"/>
              <a:gd name="T5" fmla="*/ 632 h 1142"/>
              <a:gd name="T6" fmla="*/ 1780 w 2310"/>
              <a:gd name="T7" fmla="*/ 222 h 1142"/>
              <a:gd name="T8" fmla="*/ 2150 w 2310"/>
              <a:gd name="T9" fmla="*/ 32 h 1142"/>
              <a:gd name="T10" fmla="*/ 2310 w 2310"/>
              <a:gd name="T11" fmla="*/ 32 h 1142"/>
              <a:gd name="T12" fmla="*/ 0 60000 65536"/>
              <a:gd name="T13" fmla="*/ 0 60000 65536"/>
              <a:gd name="T14" fmla="*/ 0 60000 65536"/>
              <a:gd name="T15" fmla="*/ 0 60000 65536"/>
              <a:gd name="T16" fmla="*/ 0 60000 65536"/>
              <a:gd name="T17" fmla="*/ 0 60000 65536"/>
              <a:gd name="T18" fmla="*/ 0 w 2310"/>
              <a:gd name="T19" fmla="*/ 0 h 1142"/>
              <a:gd name="T20" fmla="*/ 2310 w 2310"/>
              <a:gd name="T21" fmla="*/ 1142 h 1142"/>
            </a:gdLst>
            <a:ahLst/>
            <a:cxnLst>
              <a:cxn ang="T12">
                <a:pos x="T0" y="T1"/>
              </a:cxn>
              <a:cxn ang="T13">
                <a:pos x="T2" y="T3"/>
              </a:cxn>
              <a:cxn ang="T14">
                <a:pos x="T4" y="T5"/>
              </a:cxn>
              <a:cxn ang="T15">
                <a:pos x="T6" y="T7"/>
              </a:cxn>
              <a:cxn ang="T16">
                <a:pos x="T8" y="T9"/>
              </a:cxn>
              <a:cxn ang="T17">
                <a:pos x="T10" y="T11"/>
              </a:cxn>
            </a:cxnLst>
            <a:rect l="T18" t="T19" r="T20" b="T21"/>
            <a:pathLst>
              <a:path w="2310" h="1142">
                <a:moveTo>
                  <a:pt x="0" y="1142"/>
                </a:moveTo>
                <a:cubicBezTo>
                  <a:pt x="311" y="1089"/>
                  <a:pt x="622" y="1037"/>
                  <a:pt x="840" y="952"/>
                </a:cubicBezTo>
                <a:cubicBezTo>
                  <a:pt x="1058" y="867"/>
                  <a:pt x="1153" y="754"/>
                  <a:pt x="1310" y="632"/>
                </a:cubicBezTo>
                <a:cubicBezTo>
                  <a:pt x="1467" y="510"/>
                  <a:pt x="1640" y="322"/>
                  <a:pt x="1780" y="222"/>
                </a:cubicBezTo>
                <a:cubicBezTo>
                  <a:pt x="1920" y="122"/>
                  <a:pt x="2062" y="64"/>
                  <a:pt x="2150" y="32"/>
                </a:cubicBezTo>
                <a:cubicBezTo>
                  <a:pt x="2238" y="0"/>
                  <a:pt x="2283" y="32"/>
                  <a:pt x="2310" y="32"/>
                </a:cubicBezTo>
              </a:path>
            </a:pathLst>
          </a:custGeom>
          <a:noFill/>
          <a:ln w="28575">
            <a:solidFill>
              <a:srgbClr val="000000"/>
            </a:solidFill>
            <a:round/>
            <a:headEnd/>
            <a:tailEnd/>
          </a:ln>
        </p:spPr>
        <p:txBody>
          <a:bodyPr/>
          <a:lstStyle/>
          <a:p>
            <a:endParaRPr lang="en-US"/>
          </a:p>
        </p:txBody>
      </p:sp>
      <p:cxnSp>
        <p:nvCxnSpPr>
          <p:cNvPr id="44040" name="AutoShape 10"/>
          <p:cNvCxnSpPr>
            <a:cxnSpLocks noChangeShapeType="1"/>
          </p:cNvCxnSpPr>
          <p:nvPr/>
        </p:nvCxnSpPr>
        <p:spPr bwMode="auto">
          <a:xfrm flipV="1">
            <a:off x="2590800" y="3276600"/>
            <a:ext cx="3429000" cy="76200"/>
          </a:xfrm>
          <a:prstGeom prst="straightConnector1">
            <a:avLst/>
          </a:prstGeom>
          <a:noFill/>
          <a:ln w="38100">
            <a:solidFill>
              <a:srgbClr val="000000"/>
            </a:solidFill>
            <a:round/>
            <a:headEnd/>
            <a:tailEnd type="triangle" w="med" len="med"/>
          </a:ln>
        </p:spPr>
      </p:cxnSp>
      <p:sp>
        <p:nvSpPr>
          <p:cNvPr id="44041" name="Text Box 11"/>
          <p:cNvSpPr txBox="1">
            <a:spLocks noChangeArrowheads="1"/>
          </p:cNvSpPr>
          <p:nvPr/>
        </p:nvSpPr>
        <p:spPr bwMode="auto">
          <a:xfrm>
            <a:off x="4953000" y="304800"/>
            <a:ext cx="311150" cy="369332"/>
          </a:xfrm>
          <a:prstGeom prst="rect">
            <a:avLst/>
          </a:prstGeom>
          <a:noFill/>
          <a:ln w="9525">
            <a:noFill/>
            <a:miter lim="800000"/>
            <a:headEnd/>
            <a:tailEnd/>
          </a:ln>
        </p:spPr>
        <p:txBody>
          <a:bodyPr>
            <a:spAutoFit/>
          </a:bodyPr>
          <a:lstStyle/>
          <a:p>
            <a:pPr eaLnBrk="1" hangingPunct="1">
              <a:spcAft>
                <a:spcPts val="1000"/>
              </a:spcAft>
            </a:pPr>
            <a:r>
              <a:rPr lang="en-US" b="1" dirty="0">
                <a:latin typeface="Calibri" pitchFamily="34" charset="0"/>
              </a:rPr>
              <a:t>A</a:t>
            </a:r>
            <a:endParaRPr lang="en-US" b="1" dirty="0">
              <a:latin typeface="Arial" charset="0"/>
            </a:endParaRPr>
          </a:p>
        </p:txBody>
      </p:sp>
      <p:sp>
        <p:nvSpPr>
          <p:cNvPr id="44042" name="Text Box 12"/>
          <p:cNvSpPr txBox="1">
            <a:spLocks noChangeArrowheads="1"/>
          </p:cNvSpPr>
          <p:nvPr/>
        </p:nvSpPr>
        <p:spPr bwMode="auto">
          <a:xfrm>
            <a:off x="5181600" y="838200"/>
            <a:ext cx="311150" cy="369332"/>
          </a:xfrm>
          <a:prstGeom prst="rect">
            <a:avLst/>
          </a:prstGeom>
          <a:noFill/>
          <a:ln w="9525">
            <a:noFill/>
            <a:miter lim="800000"/>
            <a:headEnd/>
            <a:tailEnd/>
          </a:ln>
        </p:spPr>
        <p:txBody>
          <a:bodyPr>
            <a:spAutoFit/>
          </a:bodyPr>
          <a:lstStyle/>
          <a:p>
            <a:pPr eaLnBrk="1" hangingPunct="1">
              <a:spcAft>
                <a:spcPts val="1000"/>
              </a:spcAft>
            </a:pPr>
            <a:r>
              <a:rPr lang="en-US" b="1" dirty="0">
                <a:latin typeface="Calibri" pitchFamily="34" charset="0"/>
              </a:rPr>
              <a:t>B</a:t>
            </a:r>
            <a:endParaRPr lang="en-US" b="1" dirty="0">
              <a:latin typeface="Arial" charset="0"/>
            </a:endParaRPr>
          </a:p>
        </p:txBody>
      </p:sp>
      <p:sp>
        <p:nvSpPr>
          <p:cNvPr id="44043" name="Text Box 13"/>
          <p:cNvSpPr txBox="1">
            <a:spLocks noChangeArrowheads="1"/>
          </p:cNvSpPr>
          <p:nvPr/>
        </p:nvSpPr>
        <p:spPr bwMode="auto">
          <a:xfrm>
            <a:off x="5486400" y="1447800"/>
            <a:ext cx="311150" cy="369332"/>
          </a:xfrm>
          <a:prstGeom prst="rect">
            <a:avLst/>
          </a:prstGeom>
          <a:noFill/>
          <a:ln w="9525">
            <a:noFill/>
            <a:miter lim="800000"/>
            <a:headEnd/>
            <a:tailEnd/>
          </a:ln>
        </p:spPr>
        <p:txBody>
          <a:bodyPr>
            <a:spAutoFit/>
          </a:bodyPr>
          <a:lstStyle/>
          <a:p>
            <a:pPr eaLnBrk="1" hangingPunct="1">
              <a:spcAft>
                <a:spcPts val="1000"/>
              </a:spcAft>
            </a:pPr>
            <a:r>
              <a:rPr lang="en-US" b="1">
                <a:latin typeface="Calibri" pitchFamily="34" charset="0"/>
              </a:rPr>
              <a:t>C</a:t>
            </a:r>
            <a:endParaRPr lang="en-US" b="1">
              <a:latin typeface="Arial" charset="0"/>
            </a:endParaRPr>
          </a:p>
        </p:txBody>
      </p:sp>
      <p:cxnSp>
        <p:nvCxnSpPr>
          <p:cNvPr id="44044" name="AutoShape 14"/>
          <p:cNvCxnSpPr>
            <a:cxnSpLocks noChangeShapeType="1"/>
          </p:cNvCxnSpPr>
          <p:nvPr/>
        </p:nvCxnSpPr>
        <p:spPr bwMode="auto">
          <a:xfrm rot="10800000">
            <a:off x="2590800" y="3028949"/>
            <a:ext cx="1066800" cy="19050"/>
          </a:xfrm>
          <a:prstGeom prst="straightConnector1">
            <a:avLst/>
          </a:prstGeom>
          <a:noFill/>
          <a:ln w="28575">
            <a:solidFill>
              <a:srgbClr val="000000"/>
            </a:solidFill>
            <a:prstDash val="dash"/>
            <a:round/>
            <a:headEnd/>
            <a:tailEnd/>
          </a:ln>
        </p:spPr>
      </p:cxnSp>
      <p:cxnSp>
        <p:nvCxnSpPr>
          <p:cNvPr id="44045" name="AutoShape 15"/>
          <p:cNvCxnSpPr>
            <a:cxnSpLocks noChangeShapeType="1"/>
          </p:cNvCxnSpPr>
          <p:nvPr/>
        </p:nvCxnSpPr>
        <p:spPr bwMode="auto">
          <a:xfrm rot="5400000">
            <a:off x="3248819" y="2943225"/>
            <a:ext cx="818356" cy="794"/>
          </a:xfrm>
          <a:prstGeom prst="straightConnector1">
            <a:avLst/>
          </a:prstGeom>
          <a:noFill/>
          <a:ln w="28575">
            <a:solidFill>
              <a:srgbClr val="000000"/>
            </a:solidFill>
            <a:prstDash val="dash"/>
            <a:round/>
            <a:headEnd/>
            <a:tailEnd/>
          </a:ln>
        </p:spPr>
      </p:cxnSp>
      <p:cxnSp>
        <p:nvCxnSpPr>
          <p:cNvPr id="44046" name="AutoShape 14"/>
          <p:cNvCxnSpPr>
            <a:cxnSpLocks noChangeShapeType="1"/>
          </p:cNvCxnSpPr>
          <p:nvPr/>
        </p:nvCxnSpPr>
        <p:spPr bwMode="auto">
          <a:xfrm rot="10800000">
            <a:off x="2590800" y="2514600"/>
            <a:ext cx="1066800" cy="1588"/>
          </a:xfrm>
          <a:prstGeom prst="straightConnector1">
            <a:avLst/>
          </a:prstGeom>
          <a:noFill/>
          <a:ln w="28575">
            <a:solidFill>
              <a:srgbClr val="000000"/>
            </a:solidFill>
            <a:prstDash val="dash"/>
            <a:round/>
            <a:headEnd/>
            <a:tailEnd/>
          </a:ln>
        </p:spPr>
      </p:cxnSp>
      <p:sp>
        <p:nvSpPr>
          <p:cNvPr id="15" name="Content Placeholder 2"/>
          <p:cNvSpPr txBox="1">
            <a:spLocks/>
          </p:cNvSpPr>
          <p:nvPr/>
        </p:nvSpPr>
        <p:spPr>
          <a:xfrm>
            <a:off x="304800" y="3810000"/>
            <a:ext cx="8610600" cy="2819400"/>
          </a:xfrm>
          <a:prstGeom prst="rect">
            <a:avLst/>
          </a:prstGeom>
        </p:spPr>
        <p:txBody>
          <a:bodyPr rtlCol="0">
            <a:normAutofit fontScale="77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These three drugs vary in potency though they have the same effect. Drug C has the lowest intrinsic properties hence is a partial agonist. The potency of drug C is the same as drug B because they have the same ED</a:t>
            </a:r>
            <a:r>
              <a:rPr kumimoji="0" lang="en-US" sz="3200" b="0" i="0" u="none" strike="noStrike" kern="1200" cap="none" spc="0" normalizeH="0" baseline="-25000" noProof="0" smtClean="0">
                <a:ln>
                  <a:noFill/>
                </a:ln>
                <a:solidFill>
                  <a:schemeClr val="tx1"/>
                </a:solidFill>
                <a:effectLst/>
                <a:uLnTx/>
                <a:uFillTx/>
                <a:latin typeface="+mn-lt"/>
                <a:ea typeface="+mn-ea"/>
                <a:cs typeface="+mn-cs"/>
              </a:rPr>
              <a:t>50</a:t>
            </a:r>
            <a:r>
              <a:rPr kumimoji="0" lang="en-US" sz="3200" b="0" i="0" u="none" strike="noStrike" kern="1200" cap="none" spc="0" normalizeH="0" baseline="0" noProof="0" smtClean="0">
                <a:ln>
                  <a:noFill/>
                </a:ln>
                <a:solidFill>
                  <a:schemeClr val="tx1"/>
                </a:solidFill>
                <a:effectLst/>
                <a:uLnTx/>
                <a:uFillTx/>
                <a:latin typeface="+mn-lt"/>
                <a:ea typeface="+mn-ea"/>
                <a:cs typeface="+mn-cs"/>
              </a:rPr>
              <a:t> although their maximal rate varies.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Drug A is the most potent because its ED</a:t>
            </a:r>
            <a:r>
              <a:rPr kumimoji="0" lang="en-US" sz="3200" b="0" i="0" u="none" strike="noStrike" kern="1200" cap="none" spc="0" normalizeH="0" baseline="-25000" noProof="0" smtClean="0">
                <a:ln>
                  <a:noFill/>
                </a:ln>
                <a:solidFill>
                  <a:schemeClr val="tx1"/>
                </a:solidFill>
                <a:effectLst/>
                <a:uLnTx/>
                <a:uFillTx/>
                <a:latin typeface="+mn-lt"/>
                <a:ea typeface="+mn-ea"/>
                <a:cs typeface="+mn-cs"/>
              </a:rPr>
              <a:t>50</a:t>
            </a:r>
            <a:r>
              <a:rPr kumimoji="0" lang="en-US" sz="3200" b="0" i="0" u="none" strike="noStrike" kern="1200" cap="none" spc="0" normalizeH="0" baseline="0" noProof="0" smtClean="0">
                <a:ln>
                  <a:noFill/>
                </a:ln>
                <a:solidFill>
                  <a:schemeClr val="tx1"/>
                </a:solidFill>
                <a:effectLst/>
                <a:uLnTx/>
                <a:uFillTx/>
                <a:latin typeface="+mn-lt"/>
                <a:ea typeface="+mn-ea"/>
                <a:cs typeface="+mn-cs"/>
              </a:rPr>
              <a:t> is much less than the other two. However, having the best potency does not simply imply that the drug has therapeutic superiority.</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4525963"/>
          </a:xfrm>
        </p:spPr>
        <p:txBody>
          <a:bodyPr/>
          <a:lstStyle/>
          <a:p>
            <a:pPr fontAlgn="auto">
              <a:spcAft>
                <a:spcPts val="0"/>
              </a:spcAft>
              <a:buFont typeface="Arial" pitchFamily="34" charset="0"/>
              <a:buChar char="•"/>
              <a:defRPr/>
            </a:pPr>
            <a:r>
              <a:rPr lang="en-US" dirty="0" smtClean="0"/>
              <a:t>One must then choose the best drug by knowing;</a:t>
            </a:r>
          </a:p>
          <a:p>
            <a:pPr lvl="1" fontAlgn="auto">
              <a:spcAft>
                <a:spcPts val="0"/>
              </a:spcAft>
              <a:buFont typeface="Arial" pitchFamily="34" charset="0"/>
              <a:buChar char="–"/>
              <a:defRPr/>
            </a:pPr>
            <a:r>
              <a:rPr lang="en-US" dirty="0" smtClean="0"/>
              <a:t>Severity of the drug (adverse effects)</a:t>
            </a:r>
            <a:r>
              <a:rPr lang="en-US" u="sng" dirty="0" smtClean="0"/>
              <a:t> </a:t>
            </a:r>
            <a:endParaRPr lang="en-US" dirty="0" smtClean="0"/>
          </a:p>
          <a:p>
            <a:pPr lvl="1" fontAlgn="auto">
              <a:spcAft>
                <a:spcPts val="0"/>
              </a:spcAft>
              <a:buFont typeface="Arial" pitchFamily="34" charset="0"/>
              <a:buChar char="–"/>
              <a:defRPr/>
            </a:pPr>
            <a:r>
              <a:rPr lang="en-US" dirty="0" smtClean="0"/>
              <a:t>Cost of the drug</a:t>
            </a:r>
          </a:p>
          <a:p>
            <a:pPr lvl="1" fontAlgn="auto">
              <a:spcAft>
                <a:spcPts val="0"/>
              </a:spcAft>
              <a:buFont typeface="Arial" pitchFamily="34" charset="0"/>
              <a:buChar char="–"/>
              <a:defRPr/>
            </a:pPr>
            <a:r>
              <a:rPr lang="en-US" dirty="0" smtClean="0"/>
              <a:t>Availability of the drug</a:t>
            </a:r>
          </a:p>
          <a:p>
            <a:pPr lvl="1" fontAlgn="auto">
              <a:spcAft>
                <a:spcPts val="0"/>
              </a:spcAft>
              <a:buFont typeface="Arial" pitchFamily="34" charset="0"/>
              <a:buChar char="–"/>
              <a:defRPr/>
            </a:pPr>
            <a:r>
              <a:rPr lang="en-US" dirty="0" smtClean="0"/>
              <a:t>Pharmacokinetics of the drug (Drug regimes)</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b="1" dirty="0" smtClean="0"/>
              <a:t>Drug Antagonism</a:t>
            </a:r>
            <a:r>
              <a:rPr lang="en-US" dirty="0" smtClean="0"/>
              <a:t/>
            </a:r>
            <a:br>
              <a:rPr lang="en-US" dirty="0" smtClean="0"/>
            </a:br>
            <a:endParaRPr lang="en-US" dirty="0"/>
          </a:p>
        </p:txBody>
      </p:sp>
      <p:sp>
        <p:nvSpPr>
          <p:cNvPr id="3" name="Content Placeholder 2"/>
          <p:cNvSpPr>
            <a:spLocks noGrp="1"/>
          </p:cNvSpPr>
          <p:nvPr>
            <p:ph idx="1"/>
          </p:nvPr>
        </p:nvSpPr>
        <p:spPr>
          <a:xfrm>
            <a:off x="304800" y="990600"/>
            <a:ext cx="8534400" cy="5562600"/>
          </a:xfrm>
        </p:spPr>
        <p:txBody>
          <a:bodyPr rtlCol="0">
            <a:normAutofit fontScale="92500" lnSpcReduction="20000"/>
          </a:bodyPr>
          <a:lstStyle/>
          <a:p>
            <a:pPr fontAlgn="auto">
              <a:spcAft>
                <a:spcPts val="0"/>
              </a:spcAft>
              <a:buFont typeface="Arial" pitchFamily="34" charset="0"/>
              <a:buChar char="•"/>
              <a:defRPr/>
            </a:pPr>
            <a:r>
              <a:rPr lang="en-US" dirty="0" smtClean="0"/>
              <a:t>In most cases in sickness, one is given more than one dosage. The drug interactions may be additional (positive) and the effects is better than a single drug, they work better; synergy e.g. crystalline penicillin and </a:t>
            </a:r>
            <a:r>
              <a:rPr lang="en-US" dirty="0" err="1" smtClean="0"/>
              <a:t>gentamycin</a:t>
            </a:r>
            <a:r>
              <a:rPr lang="en-US" dirty="0" smtClean="0"/>
              <a:t> work together for effective treatment of </a:t>
            </a:r>
            <a:r>
              <a:rPr lang="en-US" i="1" dirty="0" smtClean="0"/>
              <a:t>Streptococcus </a:t>
            </a:r>
            <a:r>
              <a:rPr lang="en-US" i="1" dirty="0" err="1" smtClean="0"/>
              <a:t>pneumoniae</a:t>
            </a:r>
            <a:endParaRPr lang="en-US" dirty="0" smtClean="0"/>
          </a:p>
          <a:p>
            <a:pPr fontAlgn="auto">
              <a:spcAft>
                <a:spcPts val="0"/>
              </a:spcAft>
              <a:buFont typeface="Arial" pitchFamily="34" charset="0"/>
              <a:buChar char="•"/>
              <a:defRPr/>
            </a:pPr>
            <a:r>
              <a:rPr lang="en-US" dirty="0" smtClean="0"/>
              <a:t>At times the drug effect may be neutral, no additive nor negative effect.</a:t>
            </a:r>
          </a:p>
          <a:p>
            <a:pPr fontAlgn="auto">
              <a:spcAft>
                <a:spcPts val="0"/>
              </a:spcAft>
              <a:buFont typeface="Arial" pitchFamily="34" charset="0"/>
              <a:buChar char="•"/>
              <a:defRPr/>
            </a:pPr>
            <a:r>
              <a:rPr lang="en-US" dirty="0" smtClean="0"/>
              <a:t>In other cases, the drugs may oppose each other’s action. There are three types;</a:t>
            </a:r>
          </a:p>
          <a:p>
            <a:pPr marL="914400" lvl="1" indent="-514350" fontAlgn="auto">
              <a:spcAft>
                <a:spcPts val="0"/>
              </a:spcAft>
              <a:buFont typeface="+mj-lt"/>
              <a:buAutoNum type="arabicPeriod"/>
              <a:defRPr/>
            </a:pPr>
            <a:r>
              <a:rPr lang="en-US" dirty="0" smtClean="0"/>
              <a:t>Chemical </a:t>
            </a:r>
          </a:p>
          <a:p>
            <a:pPr marL="914400" lvl="1" indent="-514350" fontAlgn="auto">
              <a:spcAft>
                <a:spcPts val="0"/>
              </a:spcAft>
              <a:buFont typeface="+mj-lt"/>
              <a:buAutoNum type="arabicPeriod"/>
              <a:defRPr/>
            </a:pPr>
            <a:r>
              <a:rPr lang="en-US" dirty="0" smtClean="0"/>
              <a:t>Functional </a:t>
            </a:r>
          </a:p>
          <a:p>
            <a:pPr marL="914400" lvl="1" indent="-514350" fontAlgn="auto">
              <a:spcAft>
                <a:spcPts val="0"/>
              </a:spcAft>
              <a:buFont typeface="+mj-lt"/>
              <a:buAutoNum type="arabicPeriod"/>
              <a:defRPr/>
            </a:pPr>
            <a:r>
              <a:rPr lang="en-US" dirty="0" smtClean="0"/>
              <a:t>Competitive or non-competitive </a:t>
            </a:r>
          </a:p>
          <a:p>
            <a:pPr fontAlgn="auto">
              <a:spcAft>
                <a:spcPts val="0"/>
              </a:spcAft>
              <a:buFont typeface="Arial" pitchFamily="34" charset="0"/>
              <a:buChar char="•"/>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381000"/>
            <a:ext cx="8610600" cy="6096000"/>
          </a:xfrm>
        </p:spPr>
        <p:txBody>
          <a:bodyPr rtlCol="0">
            <a:normAutofit fontScale="92500" lnSpcReduction="10000"/>
          </a:bodyPr>
          <a:lstStyle/>
          <a:p>
            <a:pPr fontAlgn="auto">
              <a:spcAft>
                <a:spcPts val="0"/>
              </a:spcAft>
              <a:buFont typeface="Arial" pitchFamily="34" charset="0"/>
              <a:buNone/>
              <a:defRPr/>
            </a:pPr>
            <a:r>
              <a:rPr lang="en-GB" b="1" dirty="0" smtClean="0"/>
              <a:t>RECEPTOR CLASSIFICATION</a:t>
            </a:r>
            <a:endParaRPr lang="en-US" dirty="0"/>
          </a:p>
          <a:p>
            <a:pPr fontAlgn="auto">
              <a:spcAft>
                <a:spcPts val="0"/>
              </a:spcAft>
              <a:buFont typeface="Arial" pitchFamily="34" charset="0"/>
              <a:buChar char="•"/>
              <a:defRPr/>
            </a:pPr>
            <a:r>
              <a:rPr lang="en-GB" dirty="0"/>
              <a:t>Based on pharmacological responses </a:t>
            </a:r>
            <a:r>
              <a:rPr lang="en-GB" dirty="0" err="1"/>
              <a:t>e.g</a:t>
            </a:r>
            <a:r>
              <a:rPr lang="en-GB" dirty="0"/>
              <a:t>, histamine receptors</a:t>
            </a:r>
            <a:endParaRPr lang="en-US" dirty="0"/>
          </a:p>
          <a:p>
            <a:pPr fontAlgn="auto">
              <a:spcAft>
                <a:spcPts val="0"/>
              </a:spcAft>
              <a:buFont typeface="Arial" pitchFamily="34" charset="0"/>
              <a:buChar char="•"/>
              <a:defRPr/>
            </a:pPr>
            <a:r>
              <a:rPr lang="en-GB" dirty="0"/>
              <a:t>Subtypes elucidated by molecular cloning</a:t>
            </a:r>
            <a:endParaRPr lang="en-US" dirty="0"/>
          </a:p>
          <a:p>
            <a:pPr fontAlgn="auto">
              <a:spcAft>
                <a:spcPts val="0"/>
              </a:spcAft>
              <a:buFont typeface="Arial" pitchFamily="34" charset="0"/>
              <a:buNone/>
              <a:defRPr/>
            </a:pPr>
            <a:r>
              <a:rPr lang="en-GB" b="1" dirty="0" smtClean="0"/>
              <a:t>INTERACTION OF DRUG AND RECEPTOR</a:t>
            </a:r>
            <a:endParaRPr lang="en-US" dirty="0" smtClean="0"/>
          </a:p>
          <a:p>
            <a:pPr fontAlgn="auto">
              <a:spcAft>
                <a:spcPts val="0"/>
              </a:spcAft>
              <a:buFont typeface="Arial" pitchFamily="34" charset="0"/>
              <a:buChar char="•"/>
              <a:defRPr/>
            </a:pPr>
            <a:r>
              <a:rPr lang="en-GB" dirty="0" smtClean="0"/>
              <a:t>Occupation</a:t>
            </a:r>
            <a:endParaRPr lang="en-US" dirty="0"/>
          </a:p>
          <a:p>
            <a:pPr fontAlgn="auto">
              <a:spcAft>
                <a:spcPts val="0"/>
              </a:spcAft>
              <a:buFont typeface="Arial" pitchFamily="34" charset="0"/>
              <a:buChar char="•"/>
              <a:defRPr/>
            </a:pPr>
            <a:r>
              <a:rPr lang="en-GB" dirty="0"/>
              <a:t>+/-  Activation</a:t>
            </a:r>
            <a:endParaRPr lang="en-US" dirty="0"/>
          </a:p>
          <a:p>
            <a:pPr fontAlgn="auto">
              <a:spcAft>
                <a:spcPts val="0"/>
              </a:spcAft>
              <a:buFont typeface="Arial" pitchFamily="34" charset="0"/>
              <a:buChar char="•"/>
              <a:defRPr/>
            </a:pPr>
            <a:r>
              <a:rPr lang="en-GB" dirty="0"/>
              <a:t>Tissue response</a:t>
            </a:r>
            <a:endParaRPr lang="en-US" dirty="0"/>
          </a:p>
          <a:p>
            <a:pPr fontAlgn="auto">
              <a:spcAft>
                <a:spcPts val="0"/>
              </a:spcAft>
              <a:buFont typeface="Arial" pitchFamily="34" charset="0"/>
              <a:buChar char="•"/>
              <a:defRPr/>
            </a:pPr>
            <a:r>
              <a:rPr lang="en-GB" dirty="0"/>
              <a:t>Agonist / Antagonist</a:t>
            </a:r>
            <a:endParaRPr lang="en-US" dirty="0"/>
          </a:p>
          <a:p>
            <a:pPr fontAlgn="auto">
              <a:spcAft>
                <a:spcPts val="0"/>
              </a:spcAft>
              <a:buFont typeface="Arial" pitchFamily="34" charset="0"/>
              <a:buChar char="•"/>
              <a:defRPr/>
            </a:pPr>
            <a:r>
              <a:rPr lang="en-GB" dirty="0"/>
              <a:t>Affinity - tendency to bind receptor</a:t>
            </a:r>
            <a:endParaRPr lang="en-US" dirty="0"/>
          </a:p>
          <a:p>
            <a:pPr fontAlgn="auto">
              <a:spcAft>
                <a:spcPts val="0"/>
              </a:spcAft>
              <a:buFont typeface="Arial" pitchFamily="34" charset="0"/>
              <a:buChar char="•"/>
              <a:defRPr/>
            </a:pPr>
            <a:r>
              <a:rPr lang="en-GB" dirty="0"/>
              <a:t>Efficacy- tendency to activate receptor</a:t>
            </a:r>
            <a:endParaRPr lang="en-US" dirty="0"/>
          </a:p>
          <a:p>
            <a:pPr fontAlgn="auto">
              <a:spcAft>
                <a:spcPts val="0"/>
              </a:spcAft>
              <a:buFont typeface="Arial" pitchFamily="34" charset="0"/>
              <a:buChar char="•"/>
              <a:defRPr/>
            </a:pPr>
            <a:r>
              <a:rPr lang="en-GB" dirty="0"/>
              <a:t>Potency</a:t>
            </a:r>
            <a:endParaRPr lang="en-US" dirty="0"/>
          </a:p>
          <a:p>
            <a:pPr fontAlgn="auto">
              <a:spcAft>
                <a:spcPts val="0"/>
              </a:spcAft>
              <a:buFont typeface="Arial" pitchFamily="34" charset="0"/>
              <a:buChar char="•"/>
              <a:defRPr/>
            </a:pP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763000" cy="6019800"/>
          </a:xfrm>
        </p:spPr>
        <p:txBody>
          <a:bodyPr rtlCol="0">
            <a:normAutofit fontScale="92500" lnSpcReduction="10000"/>
          </a:bodyPr>
          <a:lstStyle/>
          <a:p>
            <a:pPr fontAlgn="auto">
              <a:spcAft>
                <a:spcPts val="0"/>
              </a:spcAft>
              <a:buFont typeface="Arial" pitchFamily="34" charset="0"/>
              <a:buNone/>
              <a:defRPr/>
            </a:pPr>
            <a:r>
              <a:rPr lang="en-US" b="1" dirty="0" smtClean="0"/>
              <a:t>1. Chemical </a:t>
            </a:r>
            <a:endParaRPr lang="en-US" dirty="0" smtClean="0"/>
          </a:p>
          <a:p>
            <a:pPr fontAlgn="auto">
              <a:spcAft>
                <a:spcPts val="0"/>
              </a:spcAft>
              <a:buFont typeface="Arial" pitchFamily="34" charset="0"/>
              <a:buChar char="•"/>
              <a:defRPr/>
            </a:pPr>
            <a:r>
              <a:rPr lang="en-US" dirty="0" smtClean="0"/>
              <a:t>A typical example is </a:t>
            </a:r>
            <a:r>
              <a:rPr lang="en-US" dirty="0" err="1" smtClean="0"/>
              <a:t>dimercaprol</a:t>
            </a:r>
            <a:r>
              <a:rPr lang="en-US" dirty="0" smtClean="0"/>
              <a:t>. In mercury poisoning, this compound chemically binds mercury and neutralizes the toxicity of mercury by blocking its active site</a:t>
            </a:r>
          </a:p>
          <a:p>
            <a:pPr fontAlgn="auto">
              <a:spcAft>
                <a:spcPts val="0"/>
              </a:spcAft>
              <a:buFont typeface="Arial" pitchFamily="34" charset="0"/>
              <a:buNone/>
              <a:defRPr/>
            </a:pPr>
            <a:r>
              <a:rPr lang="en-US" b="1" dirty="0" smtClean="0"/>
              <a:t>2. Functional </a:t>
            </a:r>
            <a:endParaRPr lang="en-US" dirty="0" smtClean="0"/>
          </a:p>
          <a:p>
            <a:pPr fontAlgn="auto">
              <a:spcAft>
                <a:spcPts val="0"/>
              </a:spcAft>
              <a:buFont typeface="Arial" pitchFamily="34" charset="0"/>
              <a:buChar char="•"/>
              <a:defRPr/>
            </a:pPr>
            <a:r>
              <a:rPr lang="en-US" dirty="0" smtClean="0"/>
              <a:t>Two agents work on different receptors but cause opposing effects leading to cancelation of the other e.g. acetylcholine effects on the heart (decrease heart rate), GIT (increase peristalsis) and eyes (pupil constriction) while when you give adrenalin, the opposite occurs (increase heart rate, decrease peristalsis and dilate the pupil). </a:t>
            </a:r>
          </a:p>
          <a:p>
            <a:pPr fontAlgn="auto">
              <a:spcAft>
                <a:spcPts val="0"/>
              </a:spcAft>
              <a:buFont typeface="Arial" pitchFamily="34" charset="0"/>
              <a:buChar char="•"/>
              <a:defRPr/>
            </a:pP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248400"/>
          </a:xfrm>
        </p:spPr>
        <p:txBody>
          <a:bodyPr rtlCol="0">
            <a:normAutofit fontScale="92500" lnSpcReduction="10000"/>
          </a:bodyPr>
          <a:lstStyle/>
          <a:p>
            <a:pPr fontAlgn="auto">
              <a:spcAft>
                <a:spcPts val="0"/>
              </a:spcAft>
              <a:buFont typeface="Arial" pitchFamily="34" charset="0"/>
              <a:buNone/>
              <a:defRPr/>
            </a:pPr>
            <a:r>
              <a:rPr lang="en-US" b="1" dirty="0" smtClean="0"/>
              <a:t>3. Competitive </a:t>
            </a:r>
            <a:endParaRPr lang="en-US" dirty="0" smtClean="0"/>
          </a:p>
          <a:p>
            <a:pPr fontAlgn="auto">
              <a:spcAft>
                <a:spcPts val="0"/>
              </a:spcAft>
              <a:buFont typeface="Arial" pitchFamily="34" charset="0"/>
              <a:buChar char="•"/>
              <a:defRPr/>
            </a:pPr>
            <a:r>
              <a:rPr lang="en-US" dirty="0" smtClean="0"/>
              <a:t>This is the most common in clinical practice. Both drugs bind to the same receptor but the antagonist does not produce a response. There are two types of competitive antagonism;</a:t>
            </a:r>
          </a:p>
          <a:p>
            <a:pPr lvl="1" fontAlgn="auto">
              <a:spcAft>
                <a:spcPts val="0"/>
              </a:spcAft>
              <a:buFont typeface="Arial" pitchFamily="34" charset="0"/>
              <a:buChar char="•"/>
              <a:defRPr/>
            </a:pPr>
            <a:r>
              <a:rPr lang="en-US" dirty="0" smtClean="0"/>
              <a:t>If the bond formed between the receptor and the drug is loose, then it is reversible and the drug and the receptor are said to be in equilibrium </a:t>
            </a:r>
          </a:p>
          <a:p>
            <a:pPr lvl="1" fontAlgn="auto">
              <a:spcAft>
                <a:spcPts val="0"/>
              </a:spcAft>
              <a:buFont typeface="Arial" pitchFamily="34" charset="0"/>
              <a:buChar char="•"/>
              <a:defRPr/>
            </a:pPr>
            <a:r>
              <a:rPr lang="en-US" dirty="0" smtClean="0"/>
              <a:t>If the binding is strong, then it does not reverse, it is in non-equilibrium and is not reversible</a:t>
            </a:r>
          </a:p>
          <a:p>
            <a:pPr fontAlgn="auto">
              <a:spcAft>
                <a:spcPts val="0"/>
              </a:spcAft>
              <a:buFont typeface="Arial" pitchFamily="34" charset="0"/>
              <a:buNone/>
              <a:defRPr/>
            </a:pPr>
            <a:r>
              <a:rPr lang="en-US" b="1" dirty="0" smtClean="0"/>
              <a:t>Equilibrium Competitive Antagonism</a:t>
            </a:r>
            <a:endParaRPr lang="en-US" dirty="0" smtClean="0"/>
          </a:p>
          <a:p>
            <a:pPr fontAlgn="auto">
              <a:spcAft>
                <a:spcPts val="0"/>
              </a:spcAft>
              <a:buFont typeface="Arial" pitchFamily="34" charset="0"/>
              <a:buChar char="•"/>
              <a:defRPr/>
            </a:pPr>
            <a:r>
              <a:rPr lang="en-US" dirty="0" smtClean="0"/>
              <a:t>As one increases the dose of the antagonist, the antagonism increases but the antagonism can be overcome by increasing the agonist dose</a:t>
            </a:r>
          </a:p>
          <a:p>
            <a:pPr fontAlgn="auto">
              <a:spcAft>
                <a:spcPts val="0"/>
              </a:spcAft>
              <a:buFont typeface="Arial" pitchFamily="34" charset="0"/>
              <a:buChar char="•"/>
              <a:defRPr/>
            </a:pP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2362200" y="1295400"/>
            <a:ext cx="990600" cy="338554"/>
          </a:xfrm>
          <a:prstGeom prst="rect">
            <a:avLst/>
          </a:prstGeom>
          <a:solidFill>
            <a:srgbClr val="FFFFFF"/>
          </a:solidFill>
          <a:ln w="9525">
            <a:solidFill>
              <a:srgbClr val="000000"/>
            </a:solidFill>
            <a:miter lim="800000"/>
            <a:headEnd/>
            <a:tailEnd/>
          </a:ln>
        </p:spPr>
        <p:txBody>
          <a:bodyPr wrap="square">
            <a:spAutoFit/>
          </a:bodyPr>
          <a:lstStyle/>
          <a:p>
            <a:pPr algn="ctr" eaLnBrk="1" hangingPunct="1">
              <a:spcAft>
                <a:spcPts val="1000"/>
              </a:spcAft>
            </a:pPr>
            <a:r>
              <a:rPr lang="en-US" sz="1600" b="1" dirty="0">
                <a:latin typeface="Calibri" pitchFamily="34" charset="0"/>
              </a:rPr>
              <a:t>Response</a:t>
            </a:r>
            <a:endParaRPr lang="en-US" sz="1600" b="1" dirty="0">
              <a:latin typeface="Arial" charset="0"/>
            </a:endParaRPr>
          </a:p>
        </p:txBody>
      </p:sp>
      <p:cxnSp>
        <p:nvCxnSpPr>
          <p:cNvPr id="49155" name="AutoShape 3"/>
          <p:cNvCxnSpPr>
            <a:cxnSpLocks noChangeShapeType="1"/>
          </p:cNvCxnSpPr>
          <p:nvPr/>
        </p:nvCxnSpPr>
        <p:spPr bwMode="auto">
          <a:xfrm>
            <a:off x="3467100" y="3124200"/>
            <a:ext cx="4305300" cy="1588"/>
          </a:xfrm>
          <a:prstGeom prst="straightConnector1">
            <a:avLst/>
          </a:prstGeom>
          <a:noFill/>
          <a:ln w="38100">
            <a:solidFill>
              <a:srgbClr val="000000"/>
            </a:solidFill>
            <a:round/>
            <a:headEnd/>
            <a:tailEnd type="triangle" w="med" len="med"/>
          </a:ln>
        </p:spPr>
      </p:cxnSp>
      <p:cxnSp>
        <p:nvCxnSpPr>
          <p:cNvPr id="49156" name="AutoShape 4"/>
          <p:cNvCxnSpPr>
            <a:cxnSpLocks noChangeShapeType="1"/>
          </p:cNvCxnSpPr>
          <p:nvPr/>
        </p:nvCxnSpPr>
        <p:spPr bwMode="auto">
          <a:xfrm rot="5400000" flipH="1" flipV="1">
            <a:off x="1905397" y="1599803"/>
            <a:ext cx="3048000" cy="794"/>
          </a:xfrm>
          <a:prstGeom prst="straightConnector1">
            <a:avLst/>
          </a:prstGeom>
          <a:noFill/>
          <a:ln w="38100">
            <a:solidFill>
              <a:srgbClr val="000000"/>
            </a:solidFill>
            <a:round/>
            <a:headEnd/>
            <a:tailEnd type="triangle" w="med" len="med"/>
          </a:ln>
        </p:spPr>
      </p:cxnSp>
      <p:sp>
        <p:nvSpPr>
          <p:cNvPr id="49157" name="Freeform 5"/>
          <p:cNvSpPr>
            <a:spLocks/>
          </p:cNvSpPr>
          <p:nvPr/>
        </p:nvSpPr>
        <p:spPr bwMode="auto">
          <a:xfrm>
            <a:off x="4286250" y="838200"/>
            <a:ext cx="1809750" cy="2286000"/>
          </a:xfrm>
          <a:custGeom>
            <a:avLst/>
            <a:gdLst>
              <a:gd name="T0" fmla="*/ 0 w 1340"/>
              <a:gd name="T1" fmla="*/ 1850 h 1850"/>
              <a:gd name="T2" fmla="*/ 280 w 1340"/>
              <a:gd name="T3" fmla="*/ 1610 h 1850"/>
              <a:gd name="T4" fmla="*/ 500 w 1340"/>
              <a:gd name="T5" fmla="*/ 1170 h 1850"/>
              <a:gd name="T6" fmla="*/ 680 w 1340"/>
              <a:gd name="T7" fmla="*/ 560 h 1850"/>
              <a:gd name="T8" fmla="*/ 1020 w 1340"/>
              <a:gd name="T9" fmla="*/ 180 h 1850"/>
              <a:gd name="T10" fmla="*/ 1340 w 1340"/>
              <a:gd name="T11" fmla="*/ 0 h 1850"/>
              <a:gd name="T12" fmla="*/ 0 60000 65536"/>
              <a:gd name="T13" fmla="*/ 0 60000 65536"/>
              <a:gd name="T14" fmla="*/ 0 60000 65536"/>
              <a:gd name="T15" fmla="*/ 0 60000 65536"/>
              <a:gd name="T16" fmla="*/ 0 60000 65536"/>
              <a:gd name="T17" fmla="*/ 0 60000 65536"/>
              <a:gd name="T18" fmla="*/ 0 w 1340"/>
              <a:gd name="T19" fmla="*/ 0 h 1850"/>
              <a:gd name="T20" fmla="*/ 1340 w 1340"/>
              <a:gd name="T21" fmla="*/ 1850 h 1850"/>
            </a:gdLst>
            <a:ahLst/>
            <a:cxnLst>
              <a:cxn ang="T12">
                <a:pos x="T0" y="T1"/>
              </a:cxn>
              <a:cxn ang="T13">
                <a:pos x="T2" y="T3"/>
              </a:cxn>
              <a:cxn ang="T14">
                <a:pos x="T4" y="T5"/>
              </a:cxn>
              <a:cxn ang="T15">
                <a:pos x="T6" y="T7"/>
              </a:cxn>
              <a:cxn ang="T16">
                <a:pos x="T8" y="T9"/>
              </a:cxn>
              <a:cxn ang="T17">
                <a:pos x="T10" y="T11"/>
              </a:cxn>
            </a:cxnLst>
            <a:rect l="T18" t="T19" r="T20" b="T21"/>
            <a:pathLst>
              <a:path w="1340" h="1850">
                <a:moveTo>
                  <a:pt x="0" y="1850"/>
                </a:moveTo>
                <a:cubicBezTo>
                  <a:pt x="98" y="1786"/>
                  <a:pt x="197" y="1723"/>
                  <a:pt x="280" y="1610"/>
                </a:cubicBezTo>
                <a:cubicBezTo>
                  <a:pt x="363" y="1497"/>
                  <a:pt x="433" y="1345"/>
                  <a:pt x="500" y="1170"/>
                </a:cubicBezTo>
                <a:cubicBezTo>
                  <a:pt x="567" y="995"/>
                  <a:pt x="593" y="725"/>
                  <a:pt x="680" y="560"/>
                </a:cubicBezTo>
                <a:cubicBezTo>
                  <a:pt x="767" y="395"/>
                  <a:pt x="910" y="273"/>
                  <a:pt x="1020" y="180"/>
                </a:cubicBezTo>
                <a:cubicBezTo>
                  <a:pt x="1130" y="87"/>
                  <a:pt x="1287" y="30"/>
                  <a:pt x="1340" y="0"/>
                </a:cubicBezTo>
              </a:path>
            </a:pathLst>
          </a:custGeom>
          <a:noFill/>
          <a:ln w="28575">
            <a:solidFill>
              <a:srgbClr val="000000"/>
            </a:solidFill>
            <a:round/>
            <a:headEnd/>
            <a:tailEnd/>
          </a:ln>
        </p:spPr>
        <p:txBody>
          <a:bodyPr/>
          <a:lstStyle/>
          <a:p>
            <a:endParaRPr lang="en-US"/>
          </a:p>
        </p:txBody>
      </p:sp>
      <p:sp>
        <p:nvSpPr>
          <p:cNvPr id="49158" name="Freeform 6"/>
          <p:cNvSpPr>
            <a:spLocks/>
          </p:cNvSpPr>
          <p:nvPr/>
        </p:nvSpPr>
        <p:spPr bwMode="auto">
          <a:xfrm>
            <a:off x="3746500" y="838200"/>
            <a:ext cx="1663700" cy="2286000"/>
          </a:xfrm>
          <a:custGeom>
            <a:avLst/>
            <a:gdLst>
              <a:gd name="T0" fmla="*/ 0 w 1340"/>
              <a:gd name="T1" fmla="*/ 1850 h 1850"/>
              <a:gd name="T2" fmla="*/ 280 w 1340"/>
              <a:gd name="T3" fmla="*/ 1610 h 1850"/>
              <a:gd name="T4" fmla="*/ 500 w 1340"/>
              <a:gd name="T5" fmla="*/ 1170 h 1850"/>
              <a:gd name="T6" fmla="*/ 680 w 1340"/>
              <a:gd name="T7" fmla="*/ 560 h 1850"/>
              <a:gd name="T8" fmla="*/ 1020 w 1340"/>
              <a:gd name="T9" fmla="*/ 180 h 1850"/>
              <a:gd name="T10" fmla="*/ 1340 w 1340"/>
              <a:gd name="T11" fmla="*/ 0 h 1850"/>
              <a:gd name="T12" fmla="*/ 0 60000 65536"/>
              <a:gd name="T13" fmla="*/ 0 60000 65536"/>
              <a:gd name="T14" fmla="*/ 0 60000 65536"/>
              <a:gd name="T15" fmla="*/ 0 60000 65536"/>
              <a:gd name="T16" fmla="*/ 0 60000 65536"/>
              <a:gd name="T17" fmla="*/ 0 60000 65536"/>
              <a:gd name="T18" fmla="*/ 0 w 1340"/>
              <a:gd name="T19" fmla="*/ 0 h 1850"/>
              <a:gd name="T20" fmla="*/ 1340 w 1340"/>
              <a:gd name="T21" fmla="*/ 1850 h 1850"/>
            </a:gdLst>
            <a:ahLst/>
            <a:cxnLst>
              <a:cxn ang="T12">
                <a:pos x="T0" y="T1"/>
              </a:cxn>
              <a:cxn ang="T13">
                <a:pos x="T2" y="T3"/>
              </a:cxn>
              <a:cxn ang="T14">
                <a:pos x="T4" y="T5"/>
              </a:cxn>
              <a:cxn ang="T15">
                <a:pos x="T6" y="T7"/>
              </a:cxn>
              <a:cxn ang="T16">
                <a:pos x="T8" y="T9"/>
              </a:cxn>
              <a:cxn ang="T17">
                <a:pos x="T10" y="T11"/>
              </a:cxn>
            </a:cxnLst>
            <a:rect l="T18" t="T19" r="T20" b="T21"/>
            <a:pathLst>
              <a:path w="1340" h="1850">
                <a:moveTo>
                  <a:pt x="0" y="1850"/>
                </a:moveTo>
                <a:cubicBezTo>
                  <a:pt x="98" y="1786"/>
                  <a:pt x="197" y="1723"/>
                  <a:pt x="280" y="1610"/>
                </a:cubicBezTo>
                <a:cubicBezTo>
                  <a:pt x="363" y="1497"/>
                  <a:pt x="433" y="1345"/>
                  <a:pt x="500" y="1170"/>
                </a:cubicBezTo>
                <a:cubicBezTo>
                  <a:pt x="567" y="995"/>
                  <a:pt x="593" y="725"/>
                  <a:pt x="680" y="560"/>
                </a:cubicBezTo>
                <a:cubicBezTo>
                  <a:pt x="767" y="395"/>
                  <a:pt x="910" y="273"/>
                  <a:pt x="1020" y="180"/>
                </a:cubicBezTo>
                <a:cubicBezTo>
                  <a:pt x="1130" y="87"/>
                  <a:pt x="1287" y="30"/>
                  <a:pt x="1340" y="0"/>
                </a:cubicBezTo>
              </a:path>
            </a:pathLst>
          </a:custGeom>
          <a:noFill/>
          <a:ln w="28575">
            <a:solidFill>
              <a:srgbClr val="000000"/>
            </a:solidFill>
            <a:round/>
            <a:headEnd/>
            <a:tailEnd/>
          </a:ln>
        </p:spPr>
        <p:txBody>
          <a:bodyPr/>
          <a:lstStyle/>
          <a:p>
            <a:endParaRPr lang="en-US"/>
          </a:p>
        </p:txBody>
      </p:sp>
      <p:sp>
        <p:nvSpPr>
          <p:cNvPr id="49159" name="Freeform 7"/>
          <p:cNvSpPr>
            <a:spLocks/>
          </p:cNvSpPr>
          <p:nvPr/>
        </p:nvSpPr>
        <p:spPr bwMode="auto">
          <a:xfrm>
            <a:off x="4883150" y="838200"/>
            <a:ext cx="1822450" cy="2286000"/>
          </a:xfrm>
          <a:custGeom>
            <a:avLst/>
            <a:gdLst>
              <a:gd name="T0" fmla="*/ 0 w 1340"/>
              <a:gd name="T1" fmla="*/ 1850 h 1850"/>
              <a:gd name="T2" fmla="*/ 280 w 1340"/>
              <a:gd name="T3" fmla="*/ 1610 h 1850"/>
              <a:gd name="T4" fmla="*/ 500 w 1340"/>
              <a:gd name="T5" fmla="*/ 1170 h 1850"/>
              <a:gd name="T6" fmla="*/ 680 w 1340"/>
              <a:gd name="T7" fmla="*/ 560 h 1850"/>
              <a:gd name="T8" fmla="*/ 1020 w 1340"/>
              <a:gd name="T9" fmla="*/ 180 h 1850"/>
              <a:gd name="T10" fmla="*/ 1340 w 1340"/>
              <a:gd name="T11" fmla="*/ 0 h 1850"/>
              <a:gd name="T12" fmla="*/ 0 60000 65536"/>
              <a:gd name="T13" fmla="*/ 0 60000 65536"/>
              <a:gd name="T14" fmla="*/ 0 60000 65536"/>
              <a:gd name="T15" fmla="*/ 0 60000 65536"/>
              <a:gd name="T16" fmla="*/ 0 60000 65536"/>
              <a:gd name="T17" fmla="*/ 0 60000 65536"/>
              <a:gd name="T18" fmla="*/ 0 w 1340"/>
              <a:gd name="T19" fmla="*/ 0 h 1850"/>
              <a:gd name="T20" fmla="*/ 1340 w 1340"/>
              <a:gd name="T21" fmla="*/ 1850 h 1850"/>
            </a:gdLst>
            <a:ahLst/>
            <a:cxnLst>
              <a:cxn ang="T12">
                <a:pos x="T0" y="T1"/>
              </a:cxn>
              <a:cxn ang="T13">
                <a:pos x="T2" y="T3"/>
              </a:cxn>
              <a:cxn ang="T14">
                <a:pos x="T4" y="T5"/>
              </a:cxn>
              <a:cxn ang="T15">
                <a:pos x="T6" y="T7"/>
              </a:cxn>
              <a:cxn ang="T16">
                <a:pos x="T8" y="T9"/>
              </a:cxn>
              <a:cxn ang="T17">
                <a:pos x="T10" y="T11"/>
              </a:cxn>
            </a:cxnLst>
            <a:rect l="T18" t="T19" r="T20" b="T21"/>
            <a:pathLst>
              <a:path w="1340" h="1850">
                <a:moveTo>
                  <a:pt x="0" y="1850"/>
                </a:moveTo>
                <a:cubicBezTo>
                  <a:pt x="98" y="1786"/>
                  <a:pt x="197" y="1723"/>
                  <a:pt x="280" y="1610"/>
                </a:cubicBezTo>
                <a:cubicBezTo>
                  <a:pt x="363" y="1497"/>
                  <a:pt x="433" y="1345"/>
                  <a:pt x="500" y="1170"/>
                </a:cubicBezTo>
                <a:cubicBezTo>
                  <a:pt x="567" y="995"/>
                  <a:pt x="593" y="725"/>
                  <a:pt x="680" y="560"/>
                </a:cubicBezTo>
                <a:cubicBezTo>
                  <a:pt x="767" y="395"/>
                  <a:pt x="910" y="273"/>
                  <a:pt x="1020" y="180"/>
                </a:cubicBezTo>
                <a:cubicBezTo>
                  <a:pt x="1130" y="87"/>
                  <a:pt x="1287" y="30"/>
                  <a:pt x="1340" y="0"/>
                </a:cubicBezTo>
              </a:path>
            </a:pathLst>
          </a:custGeom>
          <a:noFill/>
          <a:ln w="28575">
            <a:solidFill>
              <a:srgbClr val="000000"/>
            </a:solidFill>
            <a:round/>
            <a:headEnd/>
            <a:tailEnd/>
          </a:ln>
        </p:spPr>
        <p:txBody>
          <a:bodyPr/>
          <a:lstStyle/>
          <a:p>
            <a:endParaRPr lang="en-US"/>
          </a:p>
        </p:txBody>
      </p:sp>
      <p:sp>
        <p:nvSpPr>
          <p:cNvPr id="49160" name="Freeform 8"/>
          <p:cNvSpPr>
            <a:spLocks/>
          </p:cNvSpPr>
          <p:nvPr/>
        </p:nvSpPr>
        <p:spPr bwMode="auto">
          <a:xfrm>
            <a:off x="5473700" y="838200"/>
            <a:ext cx="1993900" cy="2286000"/>
          </a:xfrm>
          <a:custGeom>
            <a:avLst/>
            <a:gdLst>
              <a:gd name="T0" fmla="*/ 0 w 1340"/>
              <a:gd name="T1" fmla="*/ 1850 h 1850"/>
              <a:gd name="T2" fmla="*/ 280 w 1340"/>
              <a:gd name="T3" fmla="*/ 1610 h 1850"/>
              <a:gd name="T4" fmla="*/ 500 w 1340"/>
              <a:gd name="T5" fmla="*/ 1170 h 1850"/>
              <a:gd name="T6" fmla="*/ 680 w 1340"/>
              <a:gd name="T7" fmla="*/ 560 h 1850"/>
              <a:gd name="T8" fmla="*/ 1020 w 1340"/>
              <a:gd name="T9" fmla="*/ 180 h 1850"/>
              <a:gd name="T10" fmla="*/ 1340 w 1340"/>
              <a:gd name="T11" fmla="*/ 0 h 1850"/>
              <a:gd name="T12" fmla="*/ 0 60000 65536"/>
              <a:gd name="T13" fmla="*/ 0 60000 65536"/>
              <a:gd name="T14" fmla="*/ 0 60000 65536"/>
              <a:gd name="T15" fmla="*/ 0 60000 65536"/>
              <a:gd name="T16" fmla="*/ 0 60000 65536"/>
              <a:gd name="T17" fmla="*/ 0 60000 65536"/>
              <a:gd name="T18" fmla="*/ 0 w 1340"/>
              <a:gd name="T19" fmla="*/ 0 h 1850"/>
              <a:gd name="T20" fmla="*/ 1340 w 1340"/>
              <a:gd name="T21" fmla="*/ 1850 h 1850"/>
            </a:gdLst>
            <a:ahLst/>
            <a:cxnLst>
              <a:cxn ang="T12">
                <a:pos x="T0" y="T1"/>
              </a:cxn>
              <a:cxn ang="T13">
                <a:pos x="T2" y="T3"/>
              </a:cxn>
              <a:cxn ang="T14">
                <a:pos x="T4" y="T5"/>
              </a:cxn>
              <a:cxn ang="T15">
                <a:pos x="T6" y="T7"/>
              </a:cxn>
              <a:cxn ang="T16">
                <a:pos x="T8" y="T9"/>
              </a:cxn>
              <a:cxn ang="T17">
                <a:pos x="T10" y="T11"/>
              </a:cxn>
            </a:cxnLst>
            <a:rect l="T18" t="T19" r="T20" b="T21"/>
            <a:pathLst>
              <a:path w="1340" h="1850">
                <a:moveTo>
                  <a:pt x="0" y="1850"/>
                </a:moveTo>
                <a:cubicBezTo>
                  <a:pt x="98" y="1786"/>
                  <a:pt x="197" y="1723"/>
                  <a:pt x="280" y="1610"/>
                </a:cubicBezTo>
                <a:cubicBezTo>
                  <a:pt x="363" y="1497"/>
                  <a:pt x="433" y="1345"/>
                  <a:pt x="500" y="1170"/>
                </a:cubicBezTo>
                <a:cubicBezTo>
                  <a:pt x="567" y="995"/>
                  <a:pt x="593" y="725"/>
                  <a:pt x="680" y="560"/>
                </a:cubicBezTo>
                <a:cubicBezTo>
                  <a:pt x="767" y="395"/>
                  <a:pt x="910" y="273"/>
                  <a:pt x="1020" y="180"/>
                </a:cubicBezTo>
                <a:cubicBezTo>
                  <a:pt x="1130" y="87"/>
                  <a:pt x="1287" y="30"/>
                  <a:pt x="1340" y="0"/>
                </a:cubicBezTo>
              </a:path>
            </a:pathLst>
          </a:custGeom>
          <a:noFill/>
          <a:ln w="28575">
            <a:solidFill>
              <a:srgbClr val="000000"/>
            </a:solidFill>
            <a:round/>
            <a:headEnd/>
            <a:tailEnd/>
          </a:ln>
        </p:spPr>
        <p:txBody>
          <a:bodyPr/>
          <a:lstStyle/>
          <a:p>
            <a:endParaRPr lang="en-US"/>
          </a:p>
        </p:txBody>
      </p:sp>
      <p:sp>
        <p:nvSpPr>
          <p:cNvPr id="49161" name="Text Box 9"/>
          <p:cNvSpPr txBox="1">
            <a:spLocks noChangeArrowheads="1"/>
          </p:cNvSpPr>
          <p:nvPr/>
        </p:nvSpPr>
        <p:spPr bwMode="auto">
          <a:xfrm>
            <a:off x="5407025" y="458787"/>
            <a:ext cx="354013" cy="461665"/>
          </a:xfrm>
          <a:prstGeom prst="rect">
            <a:avLst/>
          </a:prstGeom>
          <a:noFill/>
          <a:ln w="9525">
            <a:noFill/>
            <a:miter lim="800000"/>
            <a:headEnd/>
            <a:tailEnd/>
          </a:ln>
        </p:spPr>
        <p:txBody>
          <a:bodyPr>
            <a:spAutoFit/>
          </a:bodyPr>
          <a:lstStyle/>
          <a:p>
            <a:pPr algn="ctr" eaLnBrk="1" hangingPunct="1">
              <a:spcAft>
                <a:spcPts val="1000"/>
              </a:spcAft>
            </a:pPr>
            <a:r>
              <a:rPr lang="en-US" sz="2400">
                <a:latin typeface="Calibri" pitchFamily="34" charset="0"/>
              </a:rPr>
              <a:t>A</a:t>
            </a:r>
            <a:endParaRPr lang="en-US" sz="2400">
              <a:latin typeface="Arial" charset="0"/>
            </a:endParaRPr>
          </a:p>
        </p:txBody>
      </p:sp>
      <p:sp>
        <p:nvSpPr>
          <p:cNvPr id="49162" name="Text Box 10"/>
          <p:cNvSpPr txBox="1">
            <a:spLocks noChangeArrowheads="1"/>
          </p:cNvSpPr>
          <p:nvPr/>
        </p:nvSpPr>
        <p:spPr bwMode="auto">
          <a:xfrm>
            <a:off x="6046788" y="458787"/>
            <a:ext cx="354012" cy="461665"/>
          </a:xfrm>
          <a:prstGeom prst="rect">
            <a:avLst/>
          </a:prstGeom>
          <a:noFill/>
          <a:ln w="9525">
            <a:noFill/>
            <a:miter lim="800000"/>
            <a:headEnd/>
            <a:tailEnd/>
          </a:ln>
        </p:spPr>
        <p:txBody>
          <a:bodyPr>
            <a:spAutoFit/>
          </a:bodyPr>
          <a:lstStyle/>
          <a:p>
            <a:pPr algn="ctr" eaLnBrk="1" hangingPunct="1">
              <a:spcAft>
                <a:spcPts val="1000"/>
              </a:spcAft>
            </a:pPr>
            <a:r>
              <a:rPr lang="en-US" sz="2400" dirty="0">
                <a:latin typeface="Calibri" pitchFamily="34" charset="0"/>
              </a:rPr>
              <a:t>B</a:t>
            </a:r>
            <a:endParaRPr lang="en-US" sz="2400" dirty="0">
              <a:latin typeface="Arial" charset="0"/>
            </a:endParaRPr>
          </a:p>
        </p:txBody>
      </p:sp>
      <p:sp>
        <p:nvSpPr>
          <p:cNvPr id="49163" name="Text Box 11"/>
          <p:cNvSpPr txBox="1">
            <a:spLocks noChangeArrowheads="1"/>
          </p:cNvSpPr>
          <p:nvPr/>
        </p:nvSpPr>
        <p:spPr bwMode="auto">
          <a:xfrm>
            <a:off x="6705600" y="457200"/>
            <a:ext cx="354013" cy="461665"/>
          </a:xfrm>
          <a:prstGeom prst="rect">
            <a:avLst/>
          </a:prstGeom>
          <a:noFill/>
          <a:ln w="9525">
            <a:noFill/>
            <a:miter lim="800000"/>
            <a:headEnd/>
            <a:tailEnd/>
          </a:ln>
        </p:spPr>
        <p:txBody>
          <a:bodyPr>
            <a:spAutoFit/>
          </a:bodyPr>
          <a:lstStyle/>
          <a:p>
            <a:pPr algn="ctr" eaLnBrk="1" hangingPunct="1">
              <a:spcAft>
                <a:spcPts val="1000"/>
              </a:spcAft>
            </a:pPr>
            <a:r>
              <a:rPr lang="en-US" sz="2400" dirty="0">
                <a:latin typeface="Calibri" pitchFamily="34" charset="0"/>
              </a:rPr>
              <a:t>C</a:t>
            </a:r>
            <a:endParaRPr lang="en-US" sz="2400" dirty="0">
              <a:latin typeface="Arial" charset="0"/>
            </a:endParaRPr>
          </a:p>
        </p:txBody>
      </p:sp>
      <p:sp>
        <p:nvSpPr>
          <p:cNvPr id="49164" name="Text Box 12"/>
          <p:cNvSpPr txBox="1">
            <a:spLocks noChangeArrowheads="1"/>
          </p:cNvSpPr>
          <p:nvPr/>
        </p:nvSpPr>
        <p:spPr bwMode="auto">
          <a:xfrm>
            <a:off x="7464425" y="457200"/>
            <a:ext cx="384175" cy="461665"/>
          </a:xfrm>
          <a:prstGeom prst="rect">
            <a:avLst/>
          </a:prstGeom>
          <a:noFill/>
          <a:ln w="9525">
            <a:noFill/>
            <a:miter lim="800000"/>
            <a:headEnd/>
            <a:tailEnd/>
          </a:ln>
        </p:spPr>
        <p:txBody>
          <a:bodyPr>
            <a:spAutoFit/>
          </a:bodyPr>
          <a:lstStyle/>
          <a:p>
            <a:pPr algn="ctr" eaLnBrk="1" hangingPunct="1">
              <a:spcAft>
                <a:spcPts val="1000"/>
              </a:spcAft>
            </a:pPr>
            <a:r>
              <a:rPr lang="en-US" sz="2400" dirty="0">
                <a:latin typeface="Calibri" pitchFamily="34" charset="0"/>
              </a:rPr>
              <a:t>D</a:t>
            </a:r>
            <a:endParaRPr lang="en-US" sz="2400" dirty="0">
              <a:latin typeface="Arial" charset="0"/>
            </a:endParaRPr>
          </a:p>
        </p:txBody>
      </p:sp>
      <p:sp>
        <p:nvSpPr>
          <p:cNvPr id="15" name="Content Placeholder 14"/>
          <p:cNvSpPr>
            <a:spLocks noGrp="1"/>
          </p:cNvSpPr>
          <p:nvPr>
            <p:ph idx="1"/>
          </p:nvPr>
        </p:nvSpPr>
        <p:spPr>
          <a:xfrm>
            <a:off x="152400" y="3352800"/>
            <a:ext cx="8763000" cy="3352800"/>
          </a:xfrm>
        </p:spPr>
        <p:txBody>
          <a:bodyPr/>
          <a:lstStyle/>
          <a:p>
            <a:pPr>
              <a:buFont typeface="Arial" pitchFamily="34" charset="0"/>
              <a:buChar char="•"/>
            </a:pPr>
            <a:r>
              <a:rPr lang="en-US" sz="1800" dirty="0" smtClean="0"/>
              <a:t>B, C and D represent the increase of the agonist that diminishes the effects of the antagonist. The antagonist makes the agonist doses needed to create a response become more. Acetylcholine can be overcome by atropine, D-</a:t>
            </a:r>
            <a:r>
              <a:rPr lang="en-US" sz="1800" dirty="0" err="1" smtClean="0"/>
              <a:t>tubocorarine</a:t>
            </a:r>
            <a:r>
              <a:rPr lang="en-US" sz="1800" dirty="0" smtClean="0"/>
              <a:t> at neuromuscular junctions which are antagonists</a:t>
            </a:r>
          </a:p>
          <a:p>
            <a:pPr>
              <a:buFont typeface="Arial" pitchFamily="34" charset="0"/>
              <a:buChar char="•"/>
            </a:pPr>
            <a:r>
              <a:rPr lang="en-US" sz="1800" dirty="0" smtClean="0"/>
              <a:t>If graph A is the agonist, when an antagonist is introduced, you get graph B meaning, you need more of drug A to create the same earlier response before the antagonist was introduced. </a:t>
            </a:r>
          </a:p>
          <a:p>
            <a:pPr>
              <a:buFont typeface="Arial" pitchFamily="34" charset="0"/>
              <a:buChar char="•"/>
            </a:pPr>
            <a:r>
              <a:rPr lang="en-US" sz="1800" dirty="0" smtClean="0"/>
              <a:t>In </a:t>
            </a:r>
            <a:r>
              <a:rPr lang="en-US" sz="1800" dirty="0" err="1" smtClean="0"/>
              <a:t>phaechromocytoma</a:t>
            </a:r>
            <a:r>
              <a:rPr lang="en-US" sz="1800" dirty="0" smtClean="0"/>
              <a:t> (tumor resulting to excessive production of adrenalin), a drug like </a:t>
            </a:r>
            <a:r>
              <a:rPr lang="en-US" sz="1800" dirty="0" err="1" smtClean="0"/>
              <a:t>phenoxybenzamine</a:t>
            </a:r>
            <a:r>
              <a:rPr lang="en-US" sz="1800" dirty="0" smtClean="0"/>
              <a:t> which is a non-equilibrium antagonist of adrenalin is used which binds to adrenergic receptors blocking the adrenalin effects hence now the patient can be prepared for surgery</a:t>
            </a:r>
          </a:p>
          <a:p>
            <a:pPr>
              <a:buFont typeface="Arial" pitchFamily="34" charset="0"/>
              <a:buChar char="•"/>
            </a:pPr>
            <a:endParaRPr lang="en-US" sz="1800" dirty="0" smtClean="0"/>
          </a:p>
          <a:p>
            <a:endParaRPr lang="en-US" sz="18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1"/>
          <p:cNvSpPr>
            <a:spLocks noGrp="1"/>
          </p:cNvSpPr>
          <p:nvPr>
            <p:ph type="title"/>
          </p:nvPr>
        </p:nvSpPr>
        <p:spPr>
          <a:xfrm>
            <a:off x="152400" y="228600"/>
            <a:ext cx="8534400" cy="762000"/>
          </a:xfrm>
        </p:spPr>
        <p:txBody>
          <a:bodyPr/>
          <a:lstStyle/>
          <a:p>
            <a:r>
              <a:rPr lang="en-US" b="1" dirty="0" smtClean="0"/>
              <a:t>Non-Competitive Antagonists</a:t>
            </a:r>
            <a:endParaRPr lang="en-US" dirty="0" smtClean="0"/>
          </a:p>
        </p:txBody>
      </p:sp>
      <p:sp>
        <p:nvSpPr>
          <p:cNvPr id="13" name="Content Placeholder 12"/>
          <p:cNvSpPr>
            <a:spLocks noGrp="1"/>
          </p:cNvSpPr>
          <p:nvPr>
            <p:ph idx="1"/>
          </p:nvPr>
        </p:nvSpPr>
        <p:spPr>
          <a:xfrm>
            <a:off x="0" y="1143000"/>
            <a:ext cx="9144000" cy="5486400"/>
          </a:xfrm>
        </p:spPr>
        <p:txBody>
          <a:bodyPr rtlCol="0">
            <a:normAutofit fontScale="92500" lnSpcReduction="20000"/>
          </a:bodyPr>
          <a:lstStyle/>
          <a:p>
            <a:pPr fontAlgn="auto">
              <a:spcAft>
                <a:spcPts val="0"/>
              </a:spcAft>
              <a:buFont typeface="Arial" pitchFamily="34" charset="0"/>
              <a:buNone/>
              <a:defRPr/>
            </a:pPr>
            <a:r>
              <a:rPr lang="en-US" dirty="0" smtClean="0"/>
              <a:t>A + R</a:t>
            </a:r>
            <a:r>
              <a:rPr lang="en-US" baseline="-25000" dirty="0" smtClean="0"/>
              <a:t>A</a:t>
            </a:r>
          </a:p>
          <a:p>
            <a:pPr fontAlgn="auto">
              <a:spcAft>
                <a:spcPts val="0"/>
              </a:spcAft>
              <a:buFont typeface="Arial" pitchFamily="34" charset="0"/>
              <a:buNone/>
              <a:defRPr/>
            </a:pPr>
            <a:r>
              <a:rPr lang="en-US" baseline="-25000" dirty="0" smtClean="0"/>
              <a:t> </a:t>
            </a:r>
            <a:r>
              <a:rPr lang="en-US" dirty="0" smtClean="0"/>
              <a:t>                 Depolarization          Increased           Contraction </a:t>
            </a:r>
          </a:p>
          <a:p>
            <a:pPr fontAlgn="auto">
              <a:spcAft>
                <a:spcPts val="0"/>
              </a:spcAft>
              <a:buFont typeface="Arial" pitchFamily="34" charset="0"/>
              <a:buNone/>
              <a:defRPr/>
            </a:pPr>
            <a:r>
              <a:rPr lang="en-US" dirty="0" smtClean="0"/>
              <a:t>                                                       Calcium 		</a:t>
            </a:r>
          </a:p>
          <a:p>
            <a:pPr fontAlgn="auto">
              <a:spcAft>
                <a:spcPts val="0"/>
              </a:spcAft>
              <a:buFont typeface="Arial" pitchFamily="34" charset="0"/>
              <a:buNone/>
              <a:defRPr/>
            </a:pPr>
            <a:r>
              <a:rPr lang="en-US" dirty="0" smtClean="0"/>
              <a:t>B + R</a:t>
            </a:r>
            <a:r>
              <a:rPr lang="en-US" baseline="-25000" dirty="0" smtClean="0"/>
              <a:t>B</a:t>
            </a:r>
            <a:r>
              <a:rPr lang="en-US" b="1" dirty="0" smtClean="0"/>
              <a:t> </a:t>
            </a:r>
            <a:endParaRPr lang="en-US" dirty="0" smtClean="0"/>
          </a:p>
          <a:p>
            <a:pPr fontAlgn="auto">
              <a:spcAft>
                <a:spcPts val="0"/>
              </a:spcAft>
              <a:buFont typeface="Arial" pitchFamily="34" charset="0"/>
              <a:buNone/>
              <a:defRPr/>
            </a:pPr>
            <a:r>
              <a:rPr lang="en-US" b="1" dirty="0" smtClean="0"/>
              <a:t> </a:t>
            </a:r>
            <a:endParaRPr lang="en-US" dirty="0" smtClean="0"/>
          </a:p>
          <a:p>
            <a:pPr fontAlgn="auto">
              <a:spcAft>
                <a:spcPts val="0"/>
              </a:spcAft>
              <a:buFont typeface="Arial" pitchFamily="34" charset="0"/>
              <a:buNone/>
              <a:defRPr/>
            </a:pPr>
            <a:endParaRPr lang="en-US" b="1" dirty="0" smtClean="0"/>
          </a:p>
          <a:p>
            <a:pPr fontAlgn="auto">
              <a:spcAft>
                <a:spcPts val="0"/>
              </a:spcAft>
              <a:buFont typeface="Arial" pitchFamily="34" charset="0"/>
              <a:buNone/>
              <a:defRPr/>
            </a:pPr>
            <a:r>
              <a:rPr lang="en-US" b="1" dirty="0" smtClean="0"/>
              <a:t>       X					 Y</a:t>
            </a:r>
            <a:endParaRPr lang="en-US" dirty="0" smtClean="0"/>
          </a:p>
          <a:p>
            <a:pPr fontAlgn="auto">
              <a:spcAft>
                <a:spcPts val="0"/>
              </a:spcAft>
              <a:buFont typeface="Arial" pitchFamily="34" charset="0"/>
              <a:buChar char="•"/>
              <a:defRPr/>
            </a:pPr>
            <a:r>
              <a:rPr lang="en-US" b="1" dirty="0" smtClean="0"/>
              <a:t>X </a:t>
            </a:r>
            <a:r>
              <a:rPr lang="en-US" dirty="0" smtClean="0"/>
              <a:t>is a competitive antagonist while Y is not a competitive. Both cause the same effect but at different levels. X competes with receptors for e.g. adrenalin while Y also hinders contraction but by blocking calcium channels.</a:t>
            </a:r>
          </a:p>
          <a:p>
            <a:pPr fontAlgn="auto">
              <a:spcAft>
                <a:spcPts val="0"/>
              </a:spcAft>
              <a:buFont typeface="Arial" pitchFamily="34" charset="0"/>
              <a:buChar char="•"/>
              <a:defRPr/>
            </a:pPr>
            <a:endParaRPr lang="en-US" dirty="0"/>
          </a:p>
        </p:txBody>
      </p:sp>
      <p:sp>
        <p:nvSpPr>
          <p:cNvPr id="15" name="Right Arrow 14"/>
          <p:cNvSpPr/>
          <p:nvPr/>
        </p:nvSpPr>
        <p:spPr>
          <a:xfrm>
            <a:off x="3886200" y="1600200"/>
            <a:ext cx="762000"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Right Arrow 15"/>
          <p:cNvSpPr/>
          <p:nvPr/>
        </p:nvSpPr>
        <p:spPr>
          <a:xfrm>
            <a:off x="6324600" y="1600200"/>
            <a:ext cx="762000"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Up Arrow 9"/>
          <p:cNvSpPr/>
          <p:nvPr/>
        </p:nvSpPr>
        <p:spPr>
          <a:xfrm>
            <a:off x="4620768" y="2590800"/>
            <a:ext cx="484632" cy="12954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Up Arrow 10"/>
          <p:cNvSpPr/>
          <p:nvPr/>
        </p:nvSpPr>
        <p:spPr>
          <a:xfrm>
            <a:off x="533400" y="2971800"/>
            <a:ext cx="484632" cy="8382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Up Arrow 13"/>
          <p:cNvSpPr/>
          <p:nvPr/>
        </p:nvSpPr>
        <p:spPr>
          <a:xfrm rot="6830050">
            <a:off x="1106251" y="1334374"/>
            <a:ext cx="484632" cy="56858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Up Arrow 16"/>
          <p:cNvSpPr/>
          <p:nvPr/>
        </p:nvSpPr>
        <p:spPr>
          <a:xfrm rot="2456703">
            <a:off x="1052602" y="1885061"/>
            <a:ext cx="484632" cy="8382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b="1" dirty="0" smtClean="0"/>
              <a:t>Other Drug Effects</a:t>
            </a:r>
            <a:r>
              <a:rPr lang="en-US" dirty="0" smtClean="0"/>
              <a:t/>
            </a:r>
            <a:br>
              <a:rPr lang="en-US" dirty="0" smtClean="0"/>
            </a:br>
            <a:endParaRPr lang="en-US" dirty="0"/>
          </a:p>
        </p:txBody>
      </p:sp>
      <p:sp>
        <p:nvSpPr>
          <p:cNvPr id="3" name="Content Placeholder 2"/>
          <p:cNvSpPr>
            <a:spLocks noGrp="1"/>
          </p:cNvSpPr>
          <p:nvPr>
            <p:ph idx="1"/>
          </p:nvPr>
        </p:nvSpPr>
        <p:spPr>
          <a:xfrm>
            <a:off x="228600" y="990600"/>
            <a:ext cx="8686800" cy="5867400"/>
          </a:xfrm>
        </p:spPr>
        <p:txBody>
          <a:bodyPr rtlCol="0">
            <a:normAutofit fontScale="70000" lnSpcReduction="20000"/>
          </a:bodyPr>
          <a:lstStyle/>
          <a:p>
            <a:pPr fontAlgn="auto">
              <a:spcAft>
                <a:spcPts val="0"/>
              </a:spcAft>
              <a:buFont typeface="Arial" pitchFamily="34" charset="0"/>
              <a:buChar char="•"/>
              <a:defRPr/>
            </a:pPr>
            <a:r>
              <a:rPr lang="en-US" dirty="0" smtClean="0"/>
              <a:t>There are other drugs that affect drug effects;</a:t>
            </a:r>
          </a:p>
          <a:p>
            <a:pPr lvl="1" fontAlgn="auto">
              <a:spcAft>
                <a:spcPts val="0"/>
              </a:spcAft>
              <a:buFont typeface="Arial" pitchFamily="34" charset="0"/>
              <a:buChar char="–"/>
              <a:defRPr/>
            </a:pPr>
            <a:r>
              <a:rPr lang="en-US" b="1" dirty="0" smtClean="0"/>
              <a:t>Human</a:t>
            </a:r>
            <a:r>
              <a:rPr lang="en-US" dirty="0" smtClean="0"/>
              <a:t>: These refer to medication errors (made by the pharmacist) and compliance (lack of following instructions by the patient)</a:t>
            </a:r>
          </a:p>
          <a:p>
            <a:pPr lvl="1" fontAlgn="auto">
              <a:spcAft>
                <a:spcPts val="0"/>
              </a:spcAft>
              <a:buFont typeface="Arial" pitchFamily="34" charset="0"/>
              <a:buChar char="–"/>
              <a:defRPr/>
            </a:pPr>
            <a:r>
              <a:rPr lang="en-US" b="1" dirty="0" smtClean="0"/>
              <a:t>Placebo effect</a:t>
            </a:r>
            <a:r>
              <a:rPr lang="en-US" dirty="0" smtClean="0"/>
              <a:t>: Patients get well not because of the drug but due to psychological effects</a:t>
            </a:r>
          </a:p>
          <a:p>
            <a:pPr lvl="1" fontAlgn="auto">
              <a:spcAft>
                <a:spcPts val="0"/>
              </a:spcAft>
              <a:buFont typeface="Arial" pitchFamily="34" charset="0"/>
              <a:buChar char="–"/>
              <a:defRPr/>
            </a:pPr>
            <a:r>
              <a:rPr lang="en-US" b="1" dirty="0" smtClean="0"/>
              <a:t>Body weight</a:t>
            </a:r>
            <a:r>
              <a:rPr lang="en-US" dirty="0" smtClean="0"/>
              <a:t>: Volume of distribution</a:t>
            </a:r>
          </a:p>
          <a:p>
            <a:pPr lvl="1" fontAlgn="auto">
              <a:spcAft>
                <a:spcPts val="0"/>
              </a:spcAft>
              <a:buFont typeface="Arial" pitchFamily="34" charset="0"/>
              <a:buChar char="–"/>
              <a:defRPr/>
            </a:pPr>
            <a:r>
              <a:rPr lang="en-US" b="1" dirty="0" smtClean="0"/>
              <a:t>Age</a:t>
            </a:r>
            <a:r>
              <a:rPr lang="en-US" dirty="0" smtClean="0"/>
              <a:t>: Varies from children to adults. Extreme age groups are very sensitive to drugs</a:t>
            </a:r>
          </a:p>
          <a:p>
            <a:pPr lvl="1" fontAlgn="auto">
              <a:spcAft>
                <a:spcPts val="0"/>
              </a:spcAft>
              <a:buFont typeface="Arial" pitchFamily="34" charset="0"/>
              <a:buChar char="–"/>
              <a:defRPr/>
            </a:pPr>
            <a:r>
              <a:rPr lang="en-US" b="1" dirty="0" smtClean="0"/>
              <a:t>Sex</a:t>
            </a:r>
            <a:r>
              <a:rPr lang="en-US" dirty="0" smtClean="0"/>
              <a:t>: Females and males respond differently to drugs. Women are more sensitive to drugs</a:t>
            </a:r>
          </a:p>
          <a:p>
            <a:pPr lvl="1" fontAlgn="auto">
              <a:spcAft>
                <a:spcPts val="0"/>
              </a:spcAft>
              <a:buFont typeface="Arial" pitchFamily="34" charset="0"/>
              <a:buChar char="–"/>
              <a:defRPr/>
            </a:pPr>
            <a:r>
              <a:rPr lang="en-US" dirty="0" smtClean="0"/>
              <a:t>Pregnancy and lactation </a:t>
            </a:r>
          </a:p>
          <a:p>
            <a:pPr lvl="1" fontAlgn="auto">
              <a:spcAft>
                <a:spcPts val="0"/>
              </a:spcAft>
              <a:buFont typeface="Arial" pitchFamily="34" charset="0"/>
              <a:buChar char="–"/>
              <a:defRPr/>
            </a:pPr>
            <a:r>
              <a:rPr lang="en-US" dirty="0" smtClean="0"/>
              <a:t>Route of administration used</a:t>
            </a:r>
          </a:p>
          <a:p>
            <a:pPr lvl="1" fontAlgn="auto">
              <a:spcAft>
                <a:spcPts val="0"/>
              </a:spcAft>
              <a:buFont typeface="Arial" pitchFamily="34" charset="0"/>
              <a:buChar char="–"/>
              <a:defRPr/>
            </a:pPr>
            <a:r>
              <a:rPr lang="en-US" dirty="0" smtClean="0"/>
              <a:t>Time of administration: Some drugs are absorbed better in the day than at night. </a:t>
            </a:r>
            <a:r>
              <a:rPr lang="en-US" dirty="0" err="1" smtClean="0"/>
              <a:t>Paracetamol</a:t>
            </a:r>
            <a:r>
              <a:rPr lang="en-US" dirty="0" smtClean="0"/>
              <a:t> is absorbed best during the day than at night</a:t>
            </a:r>
          </a:p>
          <a:p>
            <a:pPr lvl="1" fontAlgn="auto">
              <a:spcAft>
                <a:spcPts val="0"/>
              </a:spcAft>
              <a:buFont typeface="Arial" pitchFamily="34" charset="0"/>
              <a:buChar char="–"/>
              <a:defRPr/>
            </a:pPr>
            <a:r>
              <a:rPr lang="en-US" dirty="0" smtClean="0"/>
              <a:t>Rate of elimination </a:t>
            </a:r>
          </a:p>
          <a:p>
            <a:pPr lvl="1" fontAlgn="auto">
              <a:spcAft>
                <a:spcPts val="0"/>
              </a:spcAft>
              <a:buFont typeface="Arial" pitchFamily="34" charset="0"/>
              <a:buChar char="–"/>
              <a:defRPr/>
            </a:pPr>
            <a:r>
              <a:rPr lang="en-US" dirty="0" smtClean="0"/>
              <a:t>Tolerance; some people tolerate some drugs</a:t>
            </a:r>
          </a:p>
          <a:p>
            <a:pPr lvl="1" fontAlgn="auto">
              <a:spcAft>
                <a:spcPts val="0"/>
              </a:spcAft>
              <a:buFont typeface="Arial" pitchFamily="34" charset="0"/>
              <a:buChar char="–"/>
              <a:defRPr/>
            </a:pPr>
            <a:r>
              <a:rPr lang="en-US" dirty="0" smtClean="0"/>
              <a:t>Amount of hormones in the body</a:t>
            </a:r>
          </a:p>
          <a:p>
            <a:pPr lvl="1" fontAlgn="auto">
              <a:spcAft>
                <a:spcPts val="0"/>
              </a:spcAft>
              <a:buFont typeface="Arial" pitchFamily="34" charset="0"/>
              <a:buChar char="–"/>
              <a:defRPr/>
            </a:pPr>
            <a:r>
              <a:rPr lang="en-US" dirty="0" smtClean="0"/>
              <a:t>Pathological factors; genetic weaknesses and presence of other diseases in the body</a:t>
            </a:r>
          </a:p>
          <a:p>
            <a:pPr fontAlgn="auto">
              <a:spcAft>
                <a:spcPts val="0"/>
              </a:spcAft>
              <a:buFont typeface="Arial" pitchFamily="34" charset="0"/>
              <a:buChar char="•"/>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304800"/>
            <a:ext cx="8382000" cy="6172200"/>
          </a:xfrm>
        </p:spPr>
        <p:txBody>
          <a:bodyPr rtlCol="0">
            <a:normAutofit fontScale="92500" lnSpcReduction="20000"/>
          </a:bodyPr>
          <a:lstStyle/>
          <a:p>
            <a:pPr fontAlgn="auto">
              <a:spcAft>
                <a:spcPts val="0"/>
              </a:spcAft>
              <a:buFont typeface="Arial" pitchFamily="34" charset="0"/>
              <a:buNone/>
              <a:defRPr/>
            </a:pPr>
            <a:r>
              <a:rPr lang="en-GB" b="1" dirty="0"/>
              <a:t>Drug Receptor Interaction </a:t>
            </a:r>
            <a:endParaRPr lang="en-US" dirty="0"/>
          </a:p>
          <a:p>
            <a:pPr fontAlgn="auto">
              <a:spcAft>
                <a:spcPts val="0"/>
              </a:spcAft>
              <a:buFont typeface="Arial" pitchFamily="34" charset="0"/>
              <a:buChar char="•"/>
              <a:defRPr/>
            </a:pPr>
            <a:r>
              <a:rPr lang="en-GB" dirty="0"/>
              <a:t>Occupation is governed by affinity</a:t>
            </a:r>
            <a:endParaRPr lang="en-US" dirty="0"/>
          </a:p>
          <a:p>
            <a:pPr fontAlgn="auto">
              <a:spcAft>
                <a:spcPts val="0"/>
              </a:spcAft>
              <a:buFont typeface="Arial" pitchFamily="34" charset="0"/>
              <a:buChar char="•"/>
              <a:defRPr/>
            </a:pPr>
            <a:r>
              <a:rPr lang="en-GB" dirty="0"/>
              <a:t>Activation is governed by efficacy</a:t>
            </a:r>
            <a:endParaRPr lang="en-US" dirty="0"/>
          </a:p>
          <a:p>
            <a:pPr fontAlgn="auto">
              <a:spcAft>
                <a:spcPts val="0"/>
              </a:spcAft>
              <a:buFont typeface="Arial" pitchFamily="34" charset="0"/>
              <a:buChar char="•"/>
              <a:defRPr/>
            </a:pPr>
            <a:r>
              <a:rPr lang="en-GB" dirty="0"/>
              <a:t>Response – Partial agonist , full agonist , and antagonist (no response)</a:t>
            </a:r>
            <a:endParaRPr lang="en-US" dirty="0"/>
          </a:p>
          <a:p>
            <a:pPr fontAlgn="auto">
              <a:spcAft>
                <a:spcPts val="0"/>
              </a:spcAft>
              <a:buFont typeface="Arial" pitchFamily="34" charset="0"/>
              <a:buNone/>
              <a:defRPr/>
            </a:pPr>
            <a:r>
              <a:rPr lang="en-GB" b="1" dirty="0"/>
              <a:t>Target for Drug Action</a:t>
            </a:r>
            <a:endParaRPr lang="en-US" dirty="0"/>
          </a:p>
          <a:p>
            <a:pPr fontAlgn="auto">
              <a:spcAft>
                <a:spcPts val="0"/>
              </a:spcAft>
              <a:buFont typeface="Arial" pitchFamily="34" charset="0"/>
              <a:buChar char="•"/>
              <a:defRPr/>
            </a:pPr>
            <a:r>
              <a:rPr lang="en-GB" dirty="0"/>
              <a:t>Receptors</a:t>
            </a:r>
            <a:endParaRPr lang="en-US" dirty="0"/>
          </a:p>
          <a:p>
            <a:pPr fontAlgn="auto">
              <a:spcAft>
                <a:spcPts val="0"/>
              </a:spcAft>
              <a:buFont typeface="Arial" pitchFamily="34" charset="0"/>
              <a:buChar char="•"/>
              <a:defRPr/>
            </a:pPr>
            <a:r>
              <a:rPr lang="en-GB" dirty="0"/>
              <a:t>Ion channels</a:t>
            </a:r>
            <a:endParaRPr lang="en-US" dirty="0"/>
          </a:p>
          <a:p>
            <a:pPr fontAlgn="auto">
              <a:spcAft>
                <a:spcPts val="0"/>
              </a:spcAft>
              <a:buFont typeface="Arial" pitchFamily="34" charset="0"/>
              <a:buChar char="•"/>
              <a:defRPr/>
            </a:pPr>
            <a:r>
              <a:rPr lang="en-GB" dirty="0"/>
              <a:t>Enzymes</a:t>
            </a:r>
            <a:endParaRPr lang="en-US" dirty="0"/>
          </a:p>
          <a:p>
            <a:pPr fontAlgn="auto">
              <a:spcAft>
                <a:spcPts val="0"/>
              </a:spcAft>
              <a:buFont typeface="Arial" pitchFamily="34" charset="0"/>
              <a:buChar char="•"/>
              <a:defRPr/>
            </a:pPr>
            <a:r>
              <a:rPr lang="en-GB" dirty="0"/>
              <a:t>Carrier molecules</a:t>
            </a:r>
            <a:endParaRPr lang="en-US" dirty="0"/>
          </a:p>
          <a:p>
            <a:pPr fontAlgn="auto">
              <a:spcAft>
                <a:spcPts val="0"/>
              </a:spcAft>
              <a:buFont typeface="Arial" pitchFamily="34" charset="0"/>
              <a:buChar char="•"/>
              <a:defRPr/>
            </a:pPr>
            <a:r>
              <a:rPr lang="en-GB" dirty="0"/>
              <a:t>Structural proteins</a:t>
            </a:r>
            <a:endParaRPr lang="en-US" dirty="0"/>
          </a:p>
          <a:p>
            <a:pPr fontAlgn="auto">
              <a:spcAft>
                <a:spcPts val="0"/>
              </a:spcAft>
              <a:buFont typeface="Arial" pitchFamily="34" charset="0"/>
              <a:buChar char="•"/>
              <a:defRPr/>
            </a:pPr>
            <a:r>
              <a:rPr lang="en-GB" dirty="0"/>
              <a:t>Cytokines</a:t>
            </a:r>
            <a:endParaRPr lang="en-US" dirty="0"/>
          </a:p>
          <a:p>
            <a:pPr fontAlgn="auto">
              <a:spcAft>
                <a:spcPts val="0"/>
              </a:spcAft>
              <a:buFont typeface="Arial" pitchFamily="34" charset="0"/>
              <a:buChar char="•"/>
              <a:defRPr/>
            </a:pPr>
            <a:r>
              <a:rPr lang="en-GB" dirty="0"/>
              <a:t>DNA and cell wall constituents</a:t>
            </a:r>
            <a:endParaRPr lang="en-US" dirty="0"/>
          </a:p>
          <a:p>
            <a:pPr fontAlgn="auto">
              <a:spcAft>
                <a:spcPts val="0"/>
              </a:spcAft>
              <a:buFont typeface="Arial" pitchFamily="34" charset="0"/>
              <a:buChar char="•"/>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b="1" smtClean="0"/>
              <a:t>Receptors</a:t>
            </a:r>
            <a:endParaRPr lang="en-US" smtClean="0"/>
          </a:p>
        </p:txBody>
      </p:sp>
      <p:sp>
        <p:nvSpPr>
          <p:cNvPr id="7171" name="Content Placeholder 2"/>
          <p:cNvSpPr>
            <a:spLocks noGrp="1"/>
          </p:cNvSpPr>
          <p:nvPr>
            <p:ph idx="1"/>
          </p:nvPr>
        </p:nvSpPr>
        <p:spPr/>
        <p:txBody>
          <a:bodyPr/>
          <a:lstStyle/>
          <a:p>
            <a:r>
              <a:rPr lang="en-GB" smtClean="0"/>
              <a:t>Sensing elements in  the system of chemical communication that control cell function</a:t>
            </a:r>
            <a:endParaRPr lang="en-US" smtClean="0"/>
          </a:p>
          <a:p>
            <a:r>
              <a:rPr lang="en-GB" smtClean="0"/>
              <a:t>Chemical messenger (ligand)- hormones , transmitters , other mediators</a:t>
            </a:r>
            <a:endParaRPr lang="en-US" smtClean="0"/>
          </a:p>
          <a:p>
            <a:r>
              <a:rPr lang="en-GB" smtClean="0"/>
              <a:t>Drugs may act as agonists or antagonist for known endogenous mediators</a:t>
            </a:r>
            <a:endParaRPr lang="en-US" smtClean="0"/>
          </a:p>
          <a:p>
            <a:r>
              <a:rPr lang="en-GB" smtClean="0"/>
              <a:t>Drug binding on a receptor may cause direct action or act via channels, enzymes, etc.</a:t>
            </a:r>
            <a:endParaRPr lang="en-US" smtClean="0"/>
          </a:p>
          <a:p>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b="1" smtClean="0"/>
              <a:t>Ion Channels </a:t>
            </a:r>
            <a:endParaRPr lang="en-US" smtClean="0"/>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n-GB" dirty="0" err="1" smtClean="0"/>
              <a:t>Ionotropic</a:t>
            </a:r>
            <a:r>
              <a:rPr lang="en-GB" dirty="0" smtClean="0"/>
              <a:t> </a:t>
            </a:r>
            <a:r>
              <a:rPr lang="en-GB" dirty="0"/>
              <a:t>receptors or </a:t>
            </a:r>
            <a:r>
              <a:rPr lang="en-GB" dirty="0" err="1"/>
              <a:t>ligand</a:t>
            </a:r>
            <a:r>
              <a:rPr lang="en-GB" dirty="0"/>
              <a:t>-gated ion channel</a:t>
            </a:r>
            <a:endParaRPr lang="en-US" dirty="0"/>
          </a:p>
          <a:p>
            <a:pPr fontAlgn="auto">
              <a:spcAft>
                <a:spcPts val="0"/>
              </a:spcAft>
              <a:buFont typeface="Arial" pitchFamily="34" charset="0"/>
              <a:buChar char="•"/>
              <a:defRPr/>
            </a:pPr>
            <a:r>
              <a:rPr lang="en-GB" dirty="0"/>
              <a:t>Opens when receptor is occupied by agonist</a:t>
            </a:r>
            <a:endParaRPr lang="en-US" dirty="0"/>
          </a:p>
          <a:p>
            <a:pPr fontAlgn="auto">
              <a:spcAft>
                <a:spcPts val="0"/>
              </a:spcAft>
              <a:buFont typeface="Arial" pitchFamily="34" charset="0"/>
              <a:buChar char="•"/>
              <a:defRPr/>
            </a:pPr>
            <a:r>
              <a:rPr lang="en-GB" dirty="0"/>
              <a:t>Gated by – voltage changes</a:t>
            </a:r>
            <a:endParaRPr lang="en-US" dirty="0"/>
          </a:p>
          <a:p>
            <a:pPr fontAlgn="auto">
              <a:spcAft>
                <a:spcPts val="0"/>
              </a:spcAft>
              <a:buFont typeface="Arial" pitchFamily="34" charset="0"/>
              <a:buChar char="•"/>
              <a:defRPr/>
            </a:pPr>
            <a:r>
              <a:rPr lang="en-GB" dirty="0"/>
              <a:t>Indirect interaction  involves G- proteins</a:t>
            </a:r>
            <a:endParaRPr lang="en-US" dirty="0"/>
          </a:p>
          <a:p>
            <a:pPr fontAlgn="auto">
              <a:spcAft>
                <a:spcPts val="0"/>
              </a:spcAft>
              <a:buFont typeface="Arial" pitchFamily="34" charset="0"/>
              <a:buChar char="•"/>
              <a:defRPr/>
            </a:pPr>
            <a:r>
              <a:rPr lang="en-GB" dirty="0"/>
              <a:t>Direct  when drug binds on to channel protein</a:t>
            </a:r>
            <a:endParaRPr lang="en-US" dirty="0"/>
          </a:p>
          <a:p>
            <a:pPr fontAlgn="auto">
              <a:spcAft>
                <a:spcPts val="0"/>
              </a:spcAft>
              <a:buFont typeface="Arial" pitchFamily="34" charset="0"/>
              <a:buChar char="•"/>
              <a:defRPr/>
            </a:pPr>
            <a:r>
              <a:rPr lang="en-GB" dirty="0"/>
              <a:t>LA and voltage gated Na+ channels</a:t>
            </a:r>
            <a:endParaRPr lang="en-US" dirty="0"/>
          </a:p>
          <a:p>
            <a:pPr fontAlgn="auto">
              <a:spcAft>
                <a:spcPts val="0"/>
              </a:spcAft>
              <a:buFont typeface="Arial" pitchFamily="34" charset="0"/>
              <a:buChar char="•"/>
              <a:defRPr/>
            </a:pPr>
            <a:r>
              <a:rPr lang="en-GB" dirty="0"/>
              <a:t>Vasodilators that inhibit L-type Ca++ channels</a:t>
            </a:r>
            <a:endParaRPr lang="en-US" dirty="0"/>
          </a:p>
          <a:p>
            <a:pPr fontAlgn="auto">
              <a:spcAft>
                <a:spcPts val="0"/>
              </a:spcAft>
              <a:buFont typeface="Arial" pitchFamily="34" charset="0"/>
              <a:buChar char="•"/>
              <a:defRPr/>
            </a:pPr>
            <a:r>
              <a:rPr lang="en-GB" dirty="0"/>
              <a:t>Benzodiazepines  and GABA receptor/chloride channel complex</a:t>
            </a:r>
            <a:endParaRPr lang="en-US" dirty="0"/>
          </a:p>
          <a:p>
            <a:pPr fontAlgn="auto">
              <a:spcAft>
                <a:spcPts val="0"/>
              </a:spcAft>
              <a:buFont typeface="Arial" pitchFamily="34" charset="0"/>
              <a:buChar char="•"/>
              <a:defRPr/>
            </a:pPr>
            <a:r>
              <a:rPr lang="en-GB" dirty="0" err="1"/>
              <a:t>Sulphonylureas</a:t>
            </a:r>
            <a:r>
              <a:rPr lang="en-GB" dirty="0"/>
              <a:t> on ATP-sensitive K+ channels</a:t>
            </a:r>
            <a:endParaRPr lang="en-US" dirty="0"/>
          </a:p>
          <a:p>
            <a:pPr fontAlgn="auto">
              <a:spcAft>
                <a:spcPts val="0"/>
              </a:spcAft>
              <a:buFont typeface="Arial" pitchFamily="34" charset="0"/>
              <a:buChar char="•"/>
              <a:defRP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smtClean="0"/>
              <a:t>Enzymes </a:t>
            </a:r>
            <a:endParaRPr lang="en-US" dirty="0"/>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GB" dirty="0" smtClean="0"/>
              <a:t>Drug </a:t>
            </a:r>
            <a:r>
              <a:rPr lang="en-GB" dirty="0"/>
              <a:t>molecule a substrate  analogue that is a competitive inhibitor of the enzyme </a:t>
            </a:r>
            <a:r>
              <a:rPr lang="en-GB" dirty="0" err="1"/>
              <a:t>e.g</a:t>
            </a:r>
            <a:r>
              <a:rPr lang="en-GB" dirty="0"/>
              <a:t> </a:t>
            </a:r>
            <a:r>
              <a:rPr lang="en-GB" dirty="0" err="1"/>
              <a:t>Neostigmine</a:t>
            </a:r>
            <a:r>
              <a:rPr lang="en-GB" dirty="0"/>
              <a:t> and acetyl cholinesterase, ASA and COX</a:t>
            </a:r>
            <a:endParaRPr lang="en-US" dirty="0"/>
          </a:p>
          <a:p>
            <a:pPr fontAlgn="auto">
              <a:spcAft>
                <a:spcPts val="0"/>
              </a:spcAft>
              <a:buFont typeface="Arial" pitchFamily="34" charset="0"/>
              <a:buChar char="•"/>
              <a:defRPr/>
            </a:pPr>
            <a:r>
              <a:rPr lang="en-GB" dirty="0"/>
              <a:t>Drugs act as false substrate forming abnormal metabolite that subverts the normal metabolic pathway </a:t>
            </a:r>
            <a:r>
              <a:rPr lang="en-GB" dirty="0" err="1"/>
              <a:t>e.g</a:t>
            </a:r>
            <a:r>
              <a:rPr lang="en-GB" dirty="0"/>
              <a:t> fluorouracil, </a:t>
            </a:r>
            <a:r>
              <a:rPr lang="en-GB" dirty="0" err="1"/>
              <a:t>azidothymidine</a:t>
            </a:r>
            <a:endParaRPr lang="en-US" dirty="0"/>
          </a:p>
          <a:p>
            <a:pPr fontAlgn="auto">
              <a:spcAft>
                <a:spcPts val="0"/>
              </a:spcAft>
              <a:buFont typeface="Arial" pitchFamily="34" charset="0"/>
              <a:buChar char="•"/>
              <a:defRPr/>
            </a:pPr>
            <a:r>
              <a:rPr lang="en-GB" dirty="0"/>
              <a:t>Pro-drug </a:t>
            </a:r>
            <a:r>
              <a:rPr lang="en-GB" dirty="0" err="1"/>
              <a:t>eg</a:t>
            </a:r>
            <a:r>
              <a:rPr lang="en-GB" dirty="0"/>
              <a:t>  </a:t>
            </a:r>
            <a:r>
              <a:rPr lang="en-GB" dirty="0" err="1"/>
              <a:t>enalapril</a:t>
            </a:r>
            <a:r>
              <a:rPr lang="en-GB" dirty="0"/>
              <a:t>  to </a:t>
            </a:r>
            <a:r>
              <a:rPr lang="en-GB" dirty="0" err="1" smtClean="0"/>
              <a:t>enalaprilat</a:t>
            </a:r>
            <a:endParaRPr lang="en-GB" dirty="0" smtClean="0"/>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TotalTime>
  <Words>4180</Words>
  <Application>Microsoft Office PowerPoint</Application>
  <PresentationFormat>On-screen Show (4:3)</PresentationFormat>
  <Paragraphs>292</Paragraphs>
  <Slides>54</Slides>
  <Notes>1</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1_Office Theme</vt:lpstr>
      <vt:lpstr>RECEPTORS AND SIGNAL TRANSDUCTION MECHANISMS, G-PROTEINS AND SECOND MESSENGERS, DRUG ACTION</vt:lpstr>
      <vt:lpstr>PowerPoint Presentation</vt:lpstr>
      <vt:lpstr>PowerPoint Presentation</vt:lpstr>
      <vt:lpstr>PowerPoint Presentation</vt:lpstr>
      <vt:lpstr>PowerPoint Presentation</vt:lpstr>
      <vt:lpstr>PowerPoint Presentation</vt:lpstr>
      <vt:lpstr>Receptors</vt:lpstr>
      <vt:lpstr>Ion Channels </vt:lpstr>
      <vt:lpstr>Enzymes </vt:lpstr>
      <vt:lpstr>Carrier Molecules </vt:lpstr>
      <vt:lpstr>PowerPoint Presentation</vt:lpstr>
      <vt:lpstr>PowerPoint Presentation</vt:lpstr>
      <vt:lpstr>PowerPoint Presentation</vt:lpstr>
      <vt:lpstr>G-PROTEINS AND SECOND MESSENGERS</vt:lpstr>
      <vt:lpstr>PHARMACODYNAMICS</vt:lpstr>
      <vt:lpstr>G-Protein G-Protein Structure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Activation of G-Proteins</vt:lpstr>
      <vt:lpstr>PowerPoint Presentation</vt:lpstr>
      <vt:lpstr>G-Protein G-Protein Structure</vt:lpstr>
      <vt:lpstr>Activation</vt:lpstr>
      <vt:lpstr>SECOND MESSENGERS </vt:lpstr>
      <vt:lpstr>PowerPoint Presentation</vt:lpstr>
      <vt:lpstr>PowerPoint Presentation</vt:lpstr>
      <vt:lpstr>i.  cAMP</vt:lpstr>
      <vt:lpstr>How does it work?</vt:lpstr>
      <vt:lpstr>ii.  cGMP</vt:lpstr>
      <vt:lpstr>iii.   Calcium </vt:lpstr>
      <vt:lpstr>iv.  Phosphoinositites</vt:lpstr>
      <vt:lpstr>PowerPoint Presentation</vt:lpstr>
      <vt:lpstr>DRUG ACTION</vt:lpstr>
      <vt:lpstr>PowerPoint Presentation</vt:lpstr>
      <vt:lpstr>Drug, Dose and Responses</vt:lpstr>
      <vt:lpstr>PowerPoint Presentation</vt:lpstr>
      <vt:lpstr>PowerPoint Presentation</vt:lpstr>
      <vt:lpstr>PowerPoint Presentation</vt:lpstr>
      <vt:lpstr>PowerPoint Presentation</vt:lpstr>
      <vt:lpstr>Therapeutic Index</vt:lpstr>
      <vt:lpstr>Protective Index</vt:lpstr>
      <vt:lpstr>Potency</vt:lpstr>
      <vt:lpstr>PowerPoint Presentation</vt:lpstr>
      <vt:lpstr>PowerPoint Presentation</vt:lpstr>
      <vt:lpstr>Drug Antagonism </vt:lpstr>
      <vt:lpstr>PowerPoint Presentation</vt:lpstr>
      <vt:lpstr>PowerPoint Presentation</vt:lpstr>
      <vt:lpstr>PowerPoint Presentation</vt:lpstr>
      <vt:lpstr>Non-Competitive Antagonists</vt:lpstr>
      <vt:lpstr>Other Drug Effects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SIGNAL TRANSDUCTION MECHANISMS</dc:title>
  <dc:creator>MBChB</dc:creator>
  <cp:lastModifiedBy>Dr. Kimaiga H.O. MBChB (UoN)</cp:lastModifiedBy>
  <cp:revision>24</cp:revision>
  <dcterms:created xsi:type="dcterms:W3CDTF">2012-12-05T03:50:25Z</dcterms:created>
  <dcterms:modified xsi:type="dcterms:W3CDTF">2013-08-21T22:36:30Z</dcterms:modified>
</cp:coreProperties>
</file>