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6" r:id="rId4"/>
    <p:sldId id="258" r:id="rId5"/>
    <p:sldId id="259" r:id="rId6"/>
    <p:sldId id="260" r:id="rId7"/>
    <p:sldId id="262" r:id="rId8"/>
    <p:sldId id="263" r:id="rId9"/>
    <p:sldId id="264" r:id="rId10"/>
    <p:sldId id="265" r:id="rId11"/>
    <p:sldId id="266" r:id="rId12"/>
    <p:sldId id="267" r:id="rId13"/>
    <p:sldId id="285"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F9F9F32-E916-41EE-90C3-3C1F073811FC}" type="datetimeFigureOut">
              <a:rPr lang="en-US" smtClean="0"/>
              <a:pPr/>
              <a:t>12/11/2012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621FAB3-A7F9-4B6A-9CC9-30BA8AC597A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9F9F32-E916-41EE-90C3-3C1F073811FC}"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FAB3-A7F9-4B6A-9CC9-30BA8AC597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9F9F32-E916-41EE-90C3-3C1F073811FC}"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FAB3-A7F9-4B6A-9CC9-30BA8AC597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9F9F32-E916-41EE-90C3-3C1F073811FC}"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FAB3-A7F9-4B6A-9CC9-30BA8AC597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F9F9F32-E916-41EE-90C3-3C1F073811FC}"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FAB3-A7F9-4B6A-9CC9-30BA8AC597A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F9F9F32-E916-41EE-90C3-3C1F073811FC}" type="datetimeFigureOut">
              <a:rPr lang="en-US" smtClean="0"/>
              <a:pPr/>
              <a:t>12/11/2012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1FAB3-A7F9-4B6A-9CC9-30BA8AC597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F9F9F32-E916-41EE-90C3-3C1F073811FC}" type="datetimeFigureOut">
              <a:rPr lang="en-US" smtClean="0"/>
              <a:pPr/>
              <a:t>12/11/2012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21FAB3-A7F9-4B6A-9CC9-30BA8AC597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F9F9F32-E916-41EE-90C3-3C1F073811FC}" type="datetimeFigureOut">
              <a:rPr lang="en-US" smtClean="0"/>
              <a:pPr/>
              <a:t>12/11/2012</a:t>
            </a:fld>
            <a:endParaRPr lang="en-US"/>
          </a:p>
        </p:txBody>
      </p:sp>
      <p:sp>
        <p:nvSpPr>
          <p:cNvPr id="8" name="Slide Number Placeholder 7"/>
          <p:cNvSpPr>
            <a:spLocks noGrp="1"/>
          </p:cNvSpPr>
          <p:nvPr>
            <p:ph type="sldNum" sz="quarter" idx="11"/>
          </p:nvPr>
        </p:nvSpPr>
        <p:spPr/>
        <p:txBody>
          <a:bodyPr/>
          <a:lstStyle/>
          <a:p>
            <a:fld id="{A621FAB3-A7F9-4B6A-9CC9-30BA8AC597A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9F9F32-E916-41EE-90C3-3C1F073811FC}" type="datetimeFigureOut">
              <a:rPr lang="en-US" smtClean="0"/>
              <a:pPr/>
              <a:t>12/11/2012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21FAB3-A7F9-4B6A-9CC9-30BA8AC597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F9F9F32-E916-41EE-90C3-3C1F073811FC}" type="datetimeFigureOut">
              <a:rPr lang="en-US" smtClean="0"/>
              <a:pPr/>
              <a:t>12/11/2012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A621FAB3-A7F9-4B6A-9CC9-30BA8AC597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F9F9F32-E916-41EE-90C3-3C1F073811FC}" type="datetimeFigureOut">
              <a:rPr lang="en-US" smtClean="0"/>
              <a:pPr/>
              <a:t>12/11/2012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1FAB3-A7F9-4B6A-9CC9-30BA8AC597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F9F9F32-E916-41EE-90C3-3C1F073811FC}" type="datetimeFigureOut">
              <a:rPr lang="en-US" smtClean="0"/>
              <a:pPr/>
              <a:t>12/11/2012</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621FAB3-A7F9-4B6A-9CC9-30BA8AC597A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752600"/>
            <a:ext cx="6480048" cy="2301240"/>
          </a:xfrm>
        </p:spPr>
        <p:txBody>
          <a:bodyPr>
            <a:normAutofit/>
          </a:bodyPr>
          <a:lstStyle/>
          <a:p>
            <a:pPr algn="ctr"/>
            <a:r>
              <a:rPr smtClean="0"/>
              <a:t>DRUG DISPOSITION in DISEASE </a:t>
            </a:r>
            <a:r>
              <a:rPr smtClean="0"/>
              <a:t>states</a:t>
            </a:r>
            <a:endParaRPr lang="en-US" dirty="0"/>
          </a:p>
        </p:txBody>
      </p:sp>
      <p:sp>
        <p:nvSpPr>
          <p:cNvPr id="3" name="Subtitle 2"/>
          <p:cNvSpPr>
            <a:spLocks noGrp="1"/>
          </p:cNvSpPr>
          <p:nvPr>
            <p:ph type="subTitle" idx="1"/>
          </p:nvPr>
        </p:nvSpPr>
        <p:spPr>
          <a:xfrm>
            <a:off x="990600" y="3657600"/>
            <a:ext cx="6480048" cy="1752600"/>
          </a:xfrm>
        </p:spPr>
        <p:txBody>
          <a:bodyPr>
            <a:normAutofit/>
          </a:bodyPr>
          <a:lstStyle/>
          <a:p>
            <a:pPr algn="ctr"/>
            <a:r>
              <a:rPr lang="en-US" b="1" dirty="0" smtClean="0"/>
              <a:t>KIMAIGA H.O</a:t>
            </a:r>
          </a:p>
          <a:p>
            <a:pPr algn="ctr"/>
            <a:r>
              <a:rPr lang="en-US" b="1" dirty="0" smtClean="0"/>
              <a:t>MBChB (University of Nairobi)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Abnormal absorption </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Lower GIT disease like </a:t>
            </a:r>
            <a:r>
              <a:rPr lang="en-US" dirty="0" err="1" smtClean="0"/>
              <a:t>Crohn’s</a:t>
            </a:r>
            <a:r>
              <a:rPr lang="en-US" dirty="0" smtClean="0"/>
              <a:t> Disease</a:t>
            </a:r>
          </a:p>
          <a:p>
            <a:pPr lvl="0"/>
            <a:r>
              <a:rPr lang="en-US" dirty="0" smtClean="0"/>
              <a:t>Physiochemical and pharmacokinetic properties of the drug and disease </a:t>
            </a:r>
            <a:r>
              <a:rPr lang="en-US" dirty="0" err="1" smtClean="0"/>
              <a:t>pathophysiology</a:t>
            </a:r>
            <a:r>
              <a:rPr lang="en-US" dirty="0" smtClean="0"/>
              <a:t> will not help predict pattern of absorption </a:t>
            </a:r>
          </a:p>
          <a:p>
            <a:pPr lvl="0"/>
            <a:r>
              <a:rPr lang="en-US" dirty="0" smtClean="0"/>
              <a:t>Variable absorption from patient to patient with the same condition. </a:t>
            </a:r>
          </a:p>
          <a:p>
            <a:pPr lvl="0"/>
            <a:r>
              <a:rPr lang="en-US" dirty="0" smtClean="0"/>
              <a:t>Dose adjustments are thus important in cases of reduced absorptive surfaces but this is difficult because it is hard to work out the exact surface impairment and how to adjust to the drug.</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Application </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Migraine reduces drug absorption by causing GIT stasis and reduce the rate of gastric emptying</a:t>
            </a:r>
          </a:p>
          <a:p>
            <a:pPr lvl="0"/>
            <a:r>
              <a:rPr lang="en-US" dirty="0" smtClean="0"/>
              <a:t>Migraine is characterized by severe headache due to vessel constriction in the brain. Blood supply thus reduces leading to impaired oxygenation and blood transport. One hence gets relative ischemia and blurred vision and the body responds by producing </a:t>
            </a:r>
            <a:r>
              <a:rPr lang="en-US" dirty="0" err="1" smtClean="0"/>
              <a:t>autocoids</a:t>
            </a:r>
            <a:r>
              <a:rPr lang="en-US" dirty="0" smtClean="0"/>
              <a:t> which are biological amines and cause the vessels to dilate.</a:t>
            </a:r>
          </a:p>
          <a:p>
            <a:pPr lvl="0"/>
            <a:r>
              <a:rPr lang="en-US" dirty="0" smtClean="0"/>
              <a:t>It dilates more than it should and blood flow increases suddenly and causes a throbbing headache</a:t>
            </a:r>
          </a:p>
          <a:p>
            <a:pPr lvl="0"/>
            <a:r>
              <a:rPr lang="en-US" dirty="0" smtClean="0"/>
              <a:t>Use of </a:t>
            </a:r>
            <a:r>
              <a:rPr lang="en-US" dirty="0" err="1" smtClean="0"/>
              <a:t>prokinetic</a:t>
            </a:r>
            <a:r>
              <a:rPr lang="en-US" dirty="0" smtClean="0"/>
              <a:t> drug improves analgesic effect of aspirin by enhancing absorption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lgn="ctr"/>
            <a:r>
              <a:rPr lang="en-US" b="1" dirty="0" smtClean="0">
                <a:latin typeface="Times New Roman"/>
                <a:ea typeface="Times New Roman"/>
              </a:rPr>
              <a:t>2. Volume of Distribution</a:t>
            </a:r>
            <a:endParaRPr lang="en-US" dirty="0"/>
          </a:p>
        </p:txBody>
      </p:sp>
      <p:sp>
        <p:nvSpPr>
          <p:cNvPr id="3" name="Content Placeholder 2"/>
          <p:cNvSpPr>
            <a:spLocks noGrp="1"/>
          </p:cNvSpPr>
          <p:nvPr>
            <p:ph idx="1"/>
          </p:nvPr>
        </p:nvSpPr>
        <p:spPr>
          <a:xfrm>
            <a:off x="228600" y="1066800"/>
            <a:ext cx="8686800" cy="5486400"/>
          </a:xfrm>
        </p:spPr>
        <p:txBody>
          <a:bodyPr>
            <a:normAutofit fontScale="77500" lnSpcReduction="20000"/>
          </a:bodyPr>
          <a:lstStyle/>
          <a:p>
            <a:pPr marL="0" algn="just">
              <a:lnSpc>
                <a:spcPct val="150000"/>
              </a:lnSpc>
              <a:spcBef>
                <a:spcPts val="0"/>
              </a:spcBef>
            </a:pPr>
            <a:r>
              <a:rPr lang="en-US" dirty="0" smtClean="0">
                <a:latin typeface="Times New Roman"/>
                <a:ea typeface="Times New Roman"/>
              </a:rPr>
              <a:t>Relates drug concentration to the plasma to the total amount of drug in the body</a:t>
            </a:r>
          </a:p>
          <a:p>
            <a:pPr algn="just">
              <a:lnSpc>
                <a:spcPct val="150000"/>
              </a:lnSpc>
              <a:spcBef>
                <a:spcPts val="0"/>
              </a:spcBef>
            </a:pPr>
            <a:r>
              <a:rPr lang="en-US" dirty="0" smtClean="0">
                <a:latin typeface="Times New Roman"/>
                <a:ea typeface="Times New Roman"/>
              </a:rPr>
              <a:t>Changes induced by disease influence therapeutic or toxic significance</a:t>
            </a:r>
          </a:p>
          <a:p>
            <a:pPr algn="just">
              <a:lnSpc>
                <a:spcPct val="150000"/>
              </a:lnSpc>
              <a:spcBef>
                <a:spcPts val="0"/>
              </a:spcBef>
            </a:pPr>
            <a:r>
              <a:rPr lang="en-US" dirty="0" smtClean="0">
                <a:latin typeface="Times New Roman"/>
                <a:ea typeface="Times New Roman"/>
              </a:rPr>
              <a:t>Plasma protein binding (PPB), weight and are important </a:t>
            </a:r>
          </a:p>
          <a:p>
            <a:pPr algn="just">
              <a:lnSpc>
                <a:spcPct val="150000"/>
              </a:lnSpc>
              <a:spcBef>
                <a:spcPts val="0"/>
              </a:spcBef>
            </a:pPr>
            <a:r>
              <a:rPr lang="en-US" dirty="0" smtClean="0">
                <a:latin typeface="Times New Roman"/>
                <a:ea typeface="Times New Roman"/>
              </a:rPr>
              <a:t>PPB is lower in hepatic and renal disease, in neonates and elderly individuals. </a:t>
            </a:r>
          </a:p>
          <a:p>
            <a:pPr algn="just">
              <a:lnSpc>
                <a:spcPct val="150000"/>
              </a:lnSpc>
              <a:spcBef>
                <a:spcPts val="0"/>
              </a:spcBef>
            </a:pPr>
            <a:r>
              <a:rPr lang="en-US" dirty="0" smtClean="0">
                <a:latin typeface="Times New Roman"/>
                <a:ea typeface="Times New Roman"/>
              </a:rPr>
              <a:t>Heart, liver and the kidney determine;</a:t>
            </a:r>
          </a:p>
          <a:p>
            <a:pPr lvl="1" algn="just">
              <a:lnSpc>
                <a:spcPct val="150000"/>
              </a:lnSpc>
              <a:spcBef>
                <a:spcPts val="0"/>
              </a:spcBef>
              <a:buFont typeface="Wingdings"/>
              <a:buChar char=""/>
            </a:pPr>
            <a:r>
              <a:rPr lang="en-US" dirty="0" smtClean="0">
                <a:latin typeface="Times New Roman"/>
                <a:ea typeface="Times New Roman"/>
              </a:rPr>
              <a:t>Volume of distribution </a:t>
            </a:r>
          </a:p>
          <a:p>
            <a:pPr lvl="1" algn="just">
              <a:lnSpc>
                <a:spcPct val="150000"/>
              </a:lnSpc>
              <a:spcBef>
                <a:spcPts val="0"/>
              </a:spcBef>
              <a:buFont typeface="Wingdings"/>
              <a:buChar char=""/>
            </a:pPr>
            <a:r>
              <a:rPr lang="en-US" dirty="0" smtClean="0">
                <a:latin typeface="Times New Roman"/>
                <a:ea typeface="Times New Roman"/>
              </a:rPr>
              <a:t>Drug transport and metabolism</a:t>
            </a:r>
          </a:p>
          <a:p>
            <a:pPr lvl="1" algn="just">
              <a:lnSpc>
                <a:spcPct val="150000"/>
              </a:lnSpc>
              <a:spcBef>
                <a:spcPts val="0"/>
              </a:spcBef>
              <a:buFont typeface="Wingdings"/>
              <a:buChar char=""/>
            </a:pPr>
            <a:r>
              <a:rPr lang="en-US" dirty="0" smtClean="0">
                <a:latin typeface="Times New Roman"/>
                <a:ea typeface="Times New Roman"/>
              </a:rPr>
              <a:t>Elimination of the drug</a:t>
            </a:r>
          </a:p>
          <a:p>
            <a:pPr lvl="1" algn="just">
              <a:lnSpc>
                <a:spcPct val="150000"/>
              </a:lnSpc>
              <a:spcBef>
                <a:spcPts val="0"/>
              </a:spcBef>
              <a:buFont typeface="Wingdings"/>
              <a:buChar char=""/>
            </a:pPr>
            <a:r>
              <a:rPr lang="en-US" dirty="0" smtClean="0">
                <a:latin typeface="Times New Roman"/>
                <a:ea typeface="Times New Roman"/>
              </a:rPr>
              <a:t>Alteration of organ function thus influences pharmacokinetics of the drug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85000" lnSpcReduction="20000"/>
          </a:bodyPr>
          <a:lstStyle/>
          <a:p>
            <a:pPr algn="just">
              <a:lnSpc>
                <a:spcPct val="150000"/>
              </a:lnSpc>
              <a:spcBef>
                <a:spcPts val="0"/>
              </a:spcBef>
            </a:pPr>
            <a:r>
              <a:rPr lang="en-US" dirty="0" smtClean="0">
                <a:latin typeface="Times New Roman"/>
                <a:ea typeface="Times New Roman"/>
              </a:rPr>
              <a:t>Drug with high PPB e.g. </a:t>
            </a:r>
            <a:r>
              <a:rPr lang="en-US" dirty="0" err="1" smtClean="0">
                <a:latin typeface="Times New Roman"/>
                <a:ea typeface="Times New Roman"/>
              </a:rPr>
              <a:t>phenytoin</a:t>
            </a:r>
            <a:r>
              <a:rPr lang="en-US" dirty="0" smtClean="0">
                <a:latin typeface="Times New Roman"/>
                <a:ea typeface="Times New Roman"/>
              </a:rPr>
              <a:t> and diazepam demonstrate increased volume of distribution in liver or kidney disease</a:t>
            </a:r>
          </a:p>
          <a:p>
            <a:pPr algn="just">
              <a:lnSpc>
                <a:spcPct val="150000"/>
              </a:lnSpc>
              <a:spcBef>
                <a:spcPts val="0"/>
              </a:spcBef>
            </a:pPr>
            <a:r>
              <a:rPr lang="en-US" dirty="0" smtClean="0">
                <a:latin typeface="Times New Roman"/>
                <a:ea typeface="Times New Roman"/>
              </a:rPr>
              <a:t>This is due to lower PPB</a:t>
            </a:r>
          </a:p>
          <a:p>
            <a:pPr algn="just">
              <a:lnSpc>
                <a:spcPct val="150000"/>
              </a:lnSpc>
              <a:spcBef>
                <a:spcPts val="0"/>
              </a:spcBef>
            </a:pPr>
            <a:r>
              <a:rPr lang="en-US" dirty="0" smtClean="0">
                <a:latin typeface="Times New Roman"/>
                <a:ea typeface="Times New Roman"/>
              </a:rPr>
              <a:t>Renal failure is associated with reduced volume of distribution compared to </a:t>
            </a:r>
            <a:r>
              <a:rPr lang="en-US" dirty="0" err="1" smtClean="0">
                <a:latin typeface="Times New Roman"/>
                <a:ea typeface="Times New Roman"/>
              </a:rPr>
              <a:t>digoxin</a:t>
            </a:r>
            <a:endParaRPr lang="en-US" dirty="0" smtClean="0">
              <a:latin typeface="Times New Roman"/>
              <a:ea typeface="Times New Roman"/>
            </a:endParaRPr>
          </a:p>
          <a:p>
            <a:pPr algn="just">
              <a:lnSpc>
                <a:spcPct val="150000"/>
              </a:lnSpc>
              <a:spcBef>
                <a:spcPts val="0"/>
              </a:spcBef>
            </a:pPr>
            <a:r>
              <a:rPr lang="en-US" dirty="0" smtClean="0">
                <a:latin typeface="Times New Roman"/>
                <a:ea typeface="Times New Roman"/>
              </a:rPr>
              <a:t>One should monitor plasma protein in hepatic, renal and cardiac disease.</a:t>
            </a:r>
          </a:p>
          <a:p>
            <a:pPr algn="just">
              <a:lnSpc>
                <a:spcPct val="150000"/>
              </a:lnSpc>
              <a:spcBef>
                <a:spcPts val="0"/>
              </a:spcBef>
              <a:buNone/>
            </a:pPr>
            <a:r>
              <a:rPr lang="en-US" b="1" dirty="0" smtClean="0">
                <a:latin typeface="Times New Roman"/>
                <a:ea typeface="Times New Roman"/>
              </a:rPr>
              <a:t>Consideration </a:t>
            </a:r>
          </a:p>
          <a:p>
            <a:pPr algn="just">
              <a:lnSpc>
                <a:spcPct val="150000"/>
              </a:lnSpc>
              <a:spcBef>
                <a:spcPts val="0"/>
              </a:spcBef>
            </a:pPr>
            <a:r>
              <a:rPr lang="en-US" dirty="0" smtClean="0">
                <a:latin typeface="Times New Roman"/>
                <a:ea typeface="Times New Roman"/>
              </a:rPr>
              <a:t>Does reduced PPB have significance in influencing pharmacologic effect of the drug?</a:t>
            </a:r>
          </a:p>
          <a:p>
            <a:pPr algn="just">
              <a:lnSpc>
                <a:spcPct val="150000"/>
              </a:lnSpc>
              <a:spcBef>
                <a:spcPts val="0"/>
              </a:spcBef>
            </a:pPr>
            <a:r>
              <a:rPr lang="en-US" dirty="0" smtClean="0">
                <a:latin typeface="Times New Roman"/>
                <a:ea typeface="Times New Roman"/>
              </a:rPr>
              <a:t>Do you correct drug dosage or level of plasma protein?</a:t>
            </a:r>
          </a:p>
          <a:p>
            <a:pPr algn="just">
              <a:lnSpc>
                <a:spcPct val="150000"/>
              </a:lnSpc>
              <a:spcBef>
                <a:spcPts val="0"/>
              </a:spcBef>
            </a:pPr>
            <a:endParaRPr lang="en-US" dirty="0" smtClean="0">
              <a:latin typeface="Times New Roman"/>
              <a:ea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latin typeface="Times New Roman"/>
                <a:ea typeface="Times New Roman"/>
              </a:rPr>
              <a:t>3. Metabolism </a:t>
            </a:r>
            <a:endParaRPr lang="en-US" dirty="0"/>
          </a:p>
        </p:txBody>
      </p:sp>
      <p:sp>
        <p:nvSpPr>
          <p:cNvPr id="3" name="Content Placeholder 2"/>
          <p:cNvSpPr>
            <a:spLocks noGrp="1"/>
          </p:cNvSpPr>
          <p:nvPr>
            <p:ph idx="1"/>
          </p:nvPr>
        </p:nvSpPr>
        <p:spPr/>
        <p:txBody>
          <a:bodyPr>
            <a:normAutofit fontScale="85000" lnSpcReduction="20000"/>
          </a:bodyPr>
          <a:lstStyle/>
          <a:p>
            <a:pPr lvl="0" algn="just">
              <a:lnSpc>
                <a:spcPct val="150000"/>
              </a:lnSpc>
              <a:spcBef>
                <a:spcPts val="0"/>
              </a:spcBef>
              <a:buFont typeface="Symbol"/>
              <a:buChar char=""/>
            </a:pPr>
            <a:r>
              <a:rPr lang="en-US" dirty="0" smtClean="0">
                <a:latin typeface="Times New Roman"/>
                <a:ea typeface="Times New Roman"/>
              </a:rPr>
              <a:t>Hepatic </a:t>
            </a:r>
          </a:p>
          <a:p>
            <a:pPr lvl="0" algn="just">
              <a:lnSpc>
                <a:spcPct val="150000"/>
              </a:lnSpc>
              <a:spcBef>
                <a:spcPts val="0"/>
              </a:spcBef>
              <a:buFont typeface="Symbol"/>
              <a:buChar char=""/>
            </a:pPr>
            <a:r>
              <a:rPr lang="en-US" dirty="0" smtClean="0">
                <a:latin typeface="Times New Roman"/>
                <a:ea typeface="Times New Roman"/>
              </a:rPr>
              <a:t>Renal; </a:t>
            </a:r>
            <a:r>
              <a:rPr lang="en-US" dirty="0" err="1" smtClean="0">
                <a:latin typeface="Times New Roman"/>
                <a:ea typeface="Times New Roman"/>
              </a:rPr>
              <a:t>Nephrotic</a:t>
            </a:r>
            <a:r>
              <a:rPr lang="en-US" dirty="0" smtClean="0">
                <a:latin typeface="Times New Roman"/>
                <a:ea typeface="Times New Roman"/>
              </a:rPr>
              <a:t> Syndrome – </a:t>
            </a:r>
            <a:r>
              <a:rPr lang="en-US" dirty="0" err="1" smtClean="0">
                <a:latin typeface="Times New Roman"/>
                <a:ea typeface="Times New Roman"/>
              </a:rPr>
              <a:t>Hyperpolyurea</a:t>
            </a:r>
            <a:r>
              <a:rPr lang="en-US" dirty="0" smtClean="0">
                <a:latin typeface="Times New Roman"/>
                <a:ea typeface="Times New Roman"/>
              </a:rPr>
              <a:t> and </a:t>
            </a:r>
            <a:r>
              <a:rPr lang="en-US" dirty="0" err="1" smtClean="0">
                <a:latin typeface="Times New Roman"/>
                <a:ea typeface="Times New Roman"/>
              </a:rPr>
              <a:t>hypoalbuminea</a:t>
            </a:r>
            <a:r>
              <a:rPr lang="en-US" dirty="0" smtClean="0">
                <a:latin typeface="Times New Roman"/>
                <a:ea typeface="Times New Roman"/>
              </a:rPr>
              <a:t>  </a:t>
            </a:r>
          </a:p>
          <a:p>
            <a:pPr lvl="0" algn="just">
              <a:lnSpc>
                <a:spcPct val="150000"/>
              </a:lnSpc>
              <a:spcBef>
                <a:spcPts val="0"/>
              </a:spcBef>
              <a:buFont typeface="Symbol"/>
              <a:buChar char=""/>
            </a:pPr>
            <a:r>
              <a:rPr lang="en-US" dirty="0" smtClean="0">
                <a:latin typeface="Times New Roman"/>
                <a:ea typeface="Times New Roman"/>
              </a:rPr>
              <a:t>GIT</a:t>
            </a:r>
          </a:p>
          <a:p>
            <a:pPr lvl="0" algn="just">
              <a:lnSpc>
                <a:spcPct val="150000"/>
              </a:lnSpc>
              <a:spcBef>
                <a:spcPts val="0"/>
              </a:spcBef>
              <a:buFont typeface="Symbol"/>
              <a:buChar char=""/>
            </a:pPr>
            <a:r>
              <a:rPr lang="en-US" dirty="0" smtClean="0">
                <a:latin typeface="Times New Roman"/>
                <a:ea typeface="Times New Roman"/>
              </a:rPr>
              <a:t>Enzyme systems;</a:t>
            </a:r>
          </a:p>
          <a:p>
            <a:pPr lvl="1" algn="just">
              <a:lnSpc>
                <a:spcPct val="150000"/>
              </a:lnSpc>
              <a:spcBef>
                <a:spcPts val="0"/>
              </a:spcBef>
              <a:buFont typeface="Wingdings"/>
              <a:buChar char=""/>
            </a:pPr>
            <a:r>
              <a:rPr lang="en-US" dirty="0" smtClean="0">
                <a:latin typeface="Times New Roman"/>
                <a:ea typeface="Times New Roman"/>
              </a:rPr>
              <a:t>MFO (Mixed Functional </a:t>
            </a:r>
            <a:r>
              <a:rPr lang="en-US" dirty="0" err="1" smtClean="0">
                <a:latin typeface="Times New Roman"/>
                <a:ea typeface="Times New Roman"/>
              </a:rPr>
              <a:t>Oxidases</a:t>
            </a:r>
            <a:r>
              <a:rPr lang="en-US" dirty="0" smtClean="0">
                <a:latin typeface="Times New Roman"/>
                <a:ea typeface="Times New Roman"/>
              </a:rPr>
              <a:t>)</a:t>
            </a:r>
          </a:p>
          <a:p>
            <a:pPr lvl="1" algn="just">
              <a:lnSpc>
                <a:spcPct val="150000"/>
              </a:lnSpc>
              <a:spcBef>
                <a:spcPts val="0"/>
              </a:spcBef>
              <a:buFont typeface="Wingdings"/>
              <a:buChar char=""/>
            </a:pPr>
            <a:r>
              <a:rPr lang="en-US" dirty="0" smtClean="0">
                <a:latin typeface="Times New Roman"/>
                <a:ea typeface="Times New Roman"/>
              </a:rPr>
              <a:t>CYP 450 (</a:t>
            </a:r>
            <a:r>
              <a:rPr lang="en-US" dirty="0" err="1" smtClean="0">
                <a:latin typeface="Times New Roman"/>
                <a:ea typeface="Times New Roman"/>
              </a:rPr>
              <a:t>Cytochrome</a:t>
            </a:r>
            <a:r>
              <a:rPr lang="en-US" dirty="0" smtClean="0">
                <a:latin typeface="Times New Roman"/>
                <a:ea typeface="Times New Roman"/>
              </a:rPr>
              <a:t> P450) – Metabolizes over 60% of all the drugs presented to the body</a:t>
            </a:r>
          </a:p>
          <a:p>
            <a:pPr lvl="1" algn="just">
              <a:lnSpc>
                <a:spcPct val="150000"/>
              </a:lnSpc>
              <a:spcBef>
                <a:spcPts val="0"/>
              </a:spcBef>
              <a:buFont typeface="Wingdings"/>
              <a:buChar char=""/>
            </a:pPr>
            <a:r>
              <a:rPr lang="en-US" dirty="0" err="1" smtClean="0">
                <a:latin typeface="Times New Roman"/>
                <a:ea typeface="Times New Roman"/>
              </a:rPr>
              <a:t>Cytochrome</a:t>
            </a:r>
            <a:r>
              <a:rPr lang="en-US" dirty="0" smtClean="0">
                <a:latin typeface="Times New Roman"/>
                <a:ea typeface="Times New Roman"/>
              </a:rPr>
              <a:t> </a:t>
            </a:r>
            <a:r>
              <a:rPr lang="en-US" dirty="0" err="1" smtClean="0">
                <a:latin typeface="Times New Roman"/>
                <a:ea typeface="Times New Roman"/>
              </a:rPr>
              <a:t>reductase</a:t>
            </a:r>
            <a:endParaRPr lang="en-US" dirty="0" smtClean="0">
              <a:latin typeface="Times New Roman"/>
              <a:ea typeface="Times New Roman"/>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534400" cy="6172200"/>
          </a:xfrm>
        </p:spPr>
        <p:txBody>
          <a:bodyPr>
            <a:normAutofit/>
          </a:bodyPr>
          <a:lstStyle/>
          <a:p>
            <a:pPr lvl="0">
              <a:buNone/>
            </a:pPr>
            <a:r>
              <a:rPr lang="en-US" b="1" u="sng" dirty="0" smtClean="0"/>
              <a:t>Thyroid Disease</a:t>
            </a:r>
          </a:p>
          <a:p>
            <a:pPr lvl="0"/>
            <a:r>
              <a:rPr lang="en-US" dirty="0" smtClean="0"/>
              <a:t>Affect rate of metabolism and elimination </a:t>
            </a:r>
          </a:p>
          <a:p>
            <a:pPr lvl="0"/>
            <a:r>
              <a:rPr lang="en-US" dirty="0" err="1" smtClean="0"/>
              <a:t>Digoxin</a:t>
            </a:r>
            <a:r>
              <a:rPr lang="en-US" dirty="0" smtClean="0"/>
              <a:t> in thyroid disease is increased</a:t>
            </a:r>
          </a:p>
          <a:p>
            <a:pPr lvl="0"/>
            <a:r>
              <a:rPr lang="en-US" dirty="0" err="1" smtClean="0"/>
              <a:t>Antipyrine</a:t>
            </a:r>
            <a:r>
              <a:rPr lang="en-US" dirty="0" smtClean="0"/>
              <a:t> decreased in </a:t>
            </a:r>
            <a:r>
              <a:rPr lang="en-US" dirty="0" err="1" smtClean="0"/>
              <a:t>thyrotoxic</a:t>
            </a:r>
            <a:r>
              <a:rPr lang="en-US" dirty="0" smtClean="0"/>
              <a:t> patients </a:t>
            </a:r>
          </a:p>
          <a:p>
            <a:pPr lvl="0"/>
            <a:r>
              <a:rPr lang="en-US" dirty="0" err="1" smtClean="0"/>
              <a:t>Propylthiouracil</a:t>
            </a:r>
            <a:r>
              <a:rPr lang="en-US" dirty="0" smtClean="0"/>
              <a:t> disposition not changed in </a:t>
            </a:r>
            <a:r>
              <a:rPr lang="en-US" dirty="0" err="1" smtClean="0"/>
              <a:t>thyrotoxicosis</a:t>
            </a:r>
            <a:r>
              <a:rPr lang="en-US" dirty="0" smtClean="0"/>
              <a:t> unlike </a:t>
            </a:r>
            <a:r>
              <a:rPr lang="en-US" dirty="0" err="1" smtClean="0"/>
              <a:t>methimazole</a:t>
            </a:r>
            <a:r>
              <a:rPr lang="en-US" dirty="0" smtClean="0"/>
              <a:t> which is reduced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324600"/>
          </a:xfrm>
        </p:spPr>
        <p:txBody>
          <a:bodyPr>
            <a:normAutofit fontScale="92500" lnSpcReduction="10000"/>
          </a:bodyPr>
          <a:lstStyle/>
          <a:p>
            <a:pPr lvl="0">
              <a:buNone/>
            </a:pPr>
            <a:r>
              <a:rPr lang="en-US" b="1" u="sng" dirty="0" smtClean="0"/>
              <a:t>Cardiac Failure</a:t>
            </a:r>
          </a:p>
          <a:p>
            <a:pPr lvl="0"/>
            <a:r>
              <a:rPr lang="en-US" dirty="0" smtClean="0"/>
              <a:t>Changes in cardiac output, ANS, sodium and water retention</a:t>
            </a:r>
          </a:p>
          <a:p>
            <a:pPr lvl="0"/>
            <a:r>
              <a:rPr lang="en-US" dirty="0" smtClean="0"/>
              <a:t>Influences tissue perfusion hence edema</a:t>
            </a:r>
          </a:p>
          <a:p>
            <a:pPr lvl="0"/>
            <a:r>
              <a:rPr lang="en-US" dirty="0" smtClean="0"/>
              <a:t>Influences GIT motility </a:t>
            </a:r>
          </a:p>
          <a:p>
            <a:pPr lvl="0"/>
            <a:r>
              <a:rPr lang="en-US" dirty="0" smtClean="0"/>
              <a:t>Visceral congestion</a:t>
            </a:r>
          </a:p>
          <a:p>
            <a:pPr lvl="0"/>
            <a:r>
              <a:rPr lang="en-US" dirty="0" smtClean="0"/>
              <a:t>Volume of distribution changes after use of drugs like </a:t>
            </a:r>
            <a:r>
              <a:rPr lang="en-US" dirty="0" err="1" smtClean="0"/>
              <a:t>lignocaine</a:t>
            </a:r>
            <a:endParaRPr lang="en-US" dirty="0" smtClean="0"/>
          </a:p>
          <a:p>
            <a:pPr lvl="0"/>
            <a:r>
              <a:rPr lang="en-US" dirty="0" smtClean="0"/>
              <a:t>Hepatic function is altered</a:t>
            </a:r>
          </a:p>
          <a:p>
            <a:pPr lvl="0"/>
            <a:r>
              <a:rPr lang="en-US" dirty="0" smtClean="0"/>
              <a:t>In general, accumulation of drug metabolites and interaction</a:t>
            </a:r>
          </a:p>
          <a:p>
            <a:pPr>
              <a:buNone/>
            </a:pPr>
            <a:r>
              <a:rPr lang="en-US" b="1" u="sng" dirty="0" smtClean="0"/>
              <a:t>Nephritic Syndrome</a:t>
            </a:r>
            <a:endParaRPr lang="en-US" u="sng" dirty="0" smtClean="0"/>
          </a:p>
          <a:p>
            <a:pPr lvl="0"/>
            <a:r>
              <a:rPr lang="en-US" dirty="0" smtClean="0"/>
              <a:t>Decrease in plasma albumin which increases the fraction of unbound drugs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173162"/>
          </a:xfrm>
        </p:spPr>
        <p:txBody>
          <a:bodyPr>
            <a:normAutofit fontScale="90000"/>
          </a:bodyPr>
          <a:lstStyle/>
          <a:p>
            <a:pPr algn="ctr"/>
            <a:r>
              <a:rPr lang="en-US" b="1" dirty="0" smtClean="0"/>
              <a:t>EFFECTS OF DISEASE ON DRUG DISPOSITION</a:t>
            </a:r>
            <a:endParaRPr lang="en-US" b="1" dirty="0"/>
          </a:p>
        </p:txBody>
      </p:sp>
      <p:sp>
        <p:nvSpPr>
          <p:cNvPr id="3" name="Content Placeholder 2"/>
          <p:cNvSpPr>
            <a:spLocks noGrp="1"/>
          </p:cNvSpPr>
          <p:nvPr>
            <p:ph idx="1"/>
          </p:nvPr>
        </p:nvSpPr>
        <p:spPr/>
        <p:txBody>
          <a:bodyPr>
            <a:normAutofit/>
          </a:bodyPr>
          <a:lstStyle/>
          <a:p>
            <a:pPr marL="0" marR="0">
              <a:lnSpc>
                <a:spcPct val="150000"/>
              </a:lnSpc>
              <a:spcBef>
                <a:spcPts val="0"/>
              </a:spcBef>
              <a:spcAft>
                <a:spcPts val="0"/>
              </a:spcAft>
              <a:buNone/>
            </a:pPr>
            <a:r>
              <a:rPr lang="en-US" b="1" dirty="0" smtClean="0">
                <a:latin typeface="Times New Roman"/>
                <a:ea typeface="Times New Roman"/>
              </a:rPr>
              <a:t>Normal Physiology </a:t>
            </a:r>
            <a:endParaRPr lang="en-US" dirty="0" smtClean="0">
              <a:latin typeface="Times New Roman"/>
              <a:ea typeface="Times New Roman"/>
            </a:endParaRPr>
          </a:p>
          <a:p>
            <a:pPr lvl="0" algn="just">
              <a:lnSpc>
                <a:spcPct val="150000"/>
              </a:lnSpc>
              <a:spcBef>
                <a:spcPts val="0"/>
              </a:spcBef>
              <a:buFont typeface="Symbol"/>
              <a:buChar char=""/>
            </a:pPr>
            <a:r>
              <a:rPr lang="en-US" dirty="0" smtClean="0">
                <a:latin typeface="Times New Roman"/>
                <a:ea typeface="Times New Roman"/>
              </a:rPr>
              <a:t>Pharmacokinetics </a:t>
            </a:r>
          </a:p>
          <a:p>
            <a:pPr lvl="0" algn="just">
              <a:lnSpc>
                <a:spcPct val="150000"/>
              </a:lnSpc>
              <a:spcBef>
                <a:spcPts val="0"/>
              </a:spcBef>
              <a:buFont typeface="Symbol"/>
              <a:buChar char=""/>
            </a:pPr>
            <a:r>
              <a:rPr lang="en-US" dirty="0" err="1" smtClean="0">
                <a:latin typeface="Times New Roman"/>
                <a:ea typeface="Times New Roman"/>
              </a:rPr>
              <a:t>Pharmacodynamics</a:t>
            </a:r>
            <a:r>
              <a:rPr lang="en-US" dirty="0" smtClean="0">
                <a:latin typeface="Times New Roman"/>
                <a:ea typeface="Times New Roman"/>
              </a:rPr>
              <a:t> </a:t>
            </a:r>
          </a:p>
          <a:p>
            <a:pPr lvl="0" algn="just">
              <a:lnSpc>
                <a:spcPct val="150000"/>
              </a:lnSpc>
              <a:spcBef>
                <a:spcPts val="0"/>
              </a:spcBef>
              <a:buFont typeface="Symbol"/>
              <a:buChar char=""/>
            </a:pPr>
            <a:r>
              <a:rPr lang="en-US" dirty="0" smtClean="0">
                <a:latin typeface="Times New Roman"/>
                <a:ea typeface="Times New Roman"/>
              </a:rPr>
              <a:t>Signal transduction mechanisms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a:ea typeface="Times New Roman"/>
              </a:rPr>
              <a:t>1. Absorption </a:t>
            </a:r>
            <a:endParaRPr lang="en-US" dirty="0"/>
          </a:p>
        </p:txBody>
      </p:sp>
      <p:sp>
        <p:nvSpPr>
          <p:cNvPr id="3" name="Content Placeholder 2"/>
          <p:cNvSpPr>
            <a:spLocks noGrp="1"/>
          </p:cNvSpPr>
          <p:nvPr>
            <p:ph idx="1"/>
          </p:nvPr>
        </p:nvSpPr>
        <p:spPr/>
        <p:txBody>
          <a:bodyPr>
            <a:normAutofit fontScale="92500" lnSpcReduction="10000"/>
          </a:bodyPr>
          <a:lstStyle/>
          <a:p>
            <a:pPr lvl="0" algn="just">
              <a:lnSpc>
                <a:spcPct val="150000"/>
              </a:lnSpc>
              <a:spcBef>
                <a:spcPts val="0"/>
              </a:spcBef>
              <a:buFont typeface="Symbol"/>
              <a:buChar char=""/>
            </a:pPr>
            <a:r>
              <a:rPr lang="en-US" dirty="0" smtClean="0">
                <a:latin typeface="Times New Roman"/>
                <a:ea typeface="Times New Roman"/>
              </a:rPr>
              <a:t>Influenced by factors that determine the rate of gastric emptying and absorption  which include;</a:t>
            </a:r>
          </a:p>
          <a:p>
            <a:pPr lvl="1" algn="just">
              <a:lnSpc>
                <a:spcPct val="150000"/>
              </a:lnSpc>
              <a:spcBef>
                <a:spcPts val="0"/>
              </a:spcBef>
              <a:buFont typeface="Wingdings"/>
              <a:buChar char=""/>
            </a:pPr>
            <a:r>
              <a:rPr lang="en-US" dirty="0" smtClean="0">
                <a:latin typeface="Times New Roman"/>
                <a:ea typeface="Times New Roman"/>
              </a:rPr>
              <a:t>Food </a:t>
            </a:r>
          </a:p>
          <a:p>
            <a:pPr lvl="1" algn="just">
              <a:lnSpc>
                <a:spcPct val="150000"/>
              </a:lnSpc>
              <a:spcBef>
                <a:spcPts val="0"/>
              </a:spcBef>
              <a:buFont typeface="Wingdings"/>
              <a:buChar char=""/>
            </a:pPr>
            <a:r>
              <a:rPr lang="en-US" dirty="0" smtClean="0">
                <a:latin typeface="Times New Roman"/>
                <a:ea typeface="Times New Roman"/>
              </a:rPr>
              <a:t>Hormones </a:t>
            </a:r>
          </a:p>
          <a:p>
            <a:pPr lvl="1" algn="just">
              <a:lnSpc>
                <a:spcPct val="150000"/>
              </a:lnSpc>
              <a:spcBef>
                <a:spcPts val="0"/>
              </a:spcBef>
              <a:buFont typeface="Wingdings"/>
              <a:buChar char=""/>
            </a:pPr>
            <a:r>
              <a:rPr lang="en-US" dirty="0" smtClean="0">
                <a:latin typeface="Times New Roman"/>
                <a:ea typeface="Times New Roman"/>
              </a:rPr>
              <a:t>Posture </a:t>
            </a:r>
          </a:p>
          <a:p>
            <a:pPr lvl="1" algn="just">
              <a:lnSpc>
                <a:spcPct val="150000"/>
              </a:lnSpc>
              <a:spcBef>
                <a:spcPts val="0"/>
              </a:spcBef>
              <a:buFont typeface="Wingdings"/>
              <a:buChar char=""/>
            </a:pPr>
            <a:r>
              <a:rPr lang="en-US" dirty="0" smtClean="0">
                <a:latin typeface="Times New Roman"/>
                <a:ea typeface="Times New Roman"/>
              </a:rPr>
              <a:t>Peritoneal irritation </a:t>
            </a:r>
          </a:p>
          <a:p>
            <a:pPr lvl="1" algn="just">
              <a:lnSpc>
                <a:spcPct val="150000"/>
              </a:lnSpc>
              <a:spcBef>
                <a:spcPts val="0"/>
              </a:spcBef>
              <a:buFont typeface="Wingdings"/>
              <a:buChar char=""/>
            </a:pPr>
            <a:r>
              <a:rPr lang="en-US" dirty="0" smtClean="0">
                <a:latin typeface="Times New Roman"/>
                <a:ea typeface="Times New Roman"/>
              </a:rPr>
              <a:t>Pain</a:t>
            </a:r>
          </a:p>
          <a:p>
            <a:pPr lvl="1" algn="just">
              <a:lnSpc>
                <a:spcPct val="150000"/>
              </a:lnSpc>
              <a:spcBef>
                <a:spcPts val="0"/>
              </a:spcBef>
              <a:buFont typeface="Wingdings"/>
              <a:buChar char=""/>
            </a:pPr>
            <a:r>
              <a:rPr lang="en-US" dirty="0" smtClean="0">
                <a:latin typeface="Times New Roman"/>
                <a:ea typeface="Times New Roman"/>
              </a:rPr>
              <a:t>Gastric ulcer (reduces absorption surface of a drug)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rcRect/>
          <a:stretch>
            <a:fillRect/>
          </a:stretch>
        </p:blipFill>
        <p:spPr bwMode="auto">
          <a:xfrm>
            <a:off x="0" y="914400"/>
            <a:ext cx="9144000" cy="5638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Drugs influencing the rate of gastric emptying and absorption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Alcohol </a:t>
            </a:r>
          </a:p>
          <a:p>
            <a:r>
              <a:rPr lang="en-US" dirty="0" err="1" smtClean="0"/>
              <a:t>Anticholinergics</a:t>
            </a:r>
            <a:r>
              <a:rPr lang="en-US" dirty="0" smtClean="0"/>
              <a:t> </a:t>
            </a:r>
          </a:p>
          <a:p>
            <a:r>
              <a:rPr lang="en-US" dirty="0" smtClean="0"/>
              <a:t>Narcotic analgesics (slow bowel activity and can stop diarrhea)</a:t>
            </a:r>
          </a:p>
          <a:p>
            <a:r>
              <a:rPr lang="en-US" dirty="0" smtClean="0"/>
              <a:t>Adrenergic blocking drugs</a:t>
            </a:r>
          </a:p>
          <a:p>
            <a:r>
              <a:rPr lang="en-US" dirty="0" smtClean="0"/>
              <a:t>Antacids (given during hyperacidity)</a:t>
            </a:r>
          </a:p>
          <a:p>
            <a:r>
              <a:rPr lang="en-US" dirty="0" err="1" smtClean="0"/>
              <a:t>Metoclopramide</a:t>
            </a:r>
            <a:r>
              <a:rPr lang="en-US" dirty="0" smtClean="0"/>
              <a:t> (used as a </a:t>
            </a:r>
            <a:r>
              <a:rPr lang="en-US" dirty="0" err="1" smtClean="0"/>
              <a:t>prokinetic</a:t>
            </a:r>
            <a:r>
              <a:rPr lang="en-US" dirty="0" smtClean="0"/>
              <a:t> drug – given to patients with </a:t>
            </a:r>
            <a:r>
              <a:rPr lang="en-US" dirty="0" err="1" smtClean="0"/>
              <a:t>upflow</a:t>
            </a:r>
            <a:r>
              <a:rPr lang="en-US" dirty="0" smtClean="0"/>
              <a:t> of the GIT contents thus influencing absorption by influencing kinesis) </a:t>
            </a:r>
          </a:p>
          <a:p>
            <a:pPr>
              <a:buNone/>
            </a:pPr>
            <a:r>
              <a:rPr lang="en-US" dirty="0" smtClean="0"/>
              <a:t>These may all influence absorption of other drugs;</a:t>
            </a:r>
          </a:p>
          <a:p>
            <a:pPr>
              <a:buNone/>
            </a:pPr>
            <a:r>
              <a:rPr lang="en-US" b="1" i="1" dirty="0" smtClean="0"/>
              <a:t>Assignment: </a:t>
            </a:r>
            <a:r>
              <a:rPr lang="en-US" i="1" dirty="0" smtClean="0"/>
              <a:t>Find out the role of alcohol, adrenergic and </a:t>
            </a:r>
            <a:r>
              <a:rPr lang="en-US" i="1" dirty="0" err="1" smtClean="0"/>
              <a:t>anticholinergics</a:t>
            </a:r>
            <a:r>
              <a:rPr lang="en-US" i="1" dirty="0" smtClean="0"/>
              <a:t> in drug absorption</a:t>
            </a:r>
            <a:endParaRPr lang="en-US" dirty="0" smtClean="0"/>
          </a:p>
          <a:p>
            <a:pPr>
              <a:buNone/>
            </a:pPr>
            <a:r>
              <a:rPr lang="en-US" dirty="0" smtClean="0"/>
              <a:t>From the Net…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9144000" cy="914400"/>
          </a:xfrm>
        </p:spPr>
        <p:txBody>
          <a:bodyPr>
            <a:normAutofit/>
          </a:bodyPr>
          <a:lstStyle/>
          <a:p>
            <a:r>
              <a:rPr lang="en-US" b="1" dirty="0" smtClean="0"/>
              <a:t>Alcohol </a:t>
            </a:r>
            <a:endParaRPr lang="en-US" dirty="0"/>
          </a:p>
        </p:txBody>
      </p:sp>
      <p:sp>
        <p:nvSpPr>
          <p:cNvPr id="3" name="Content Placeholder 2"/>
          <p:cNvSpPr>
            <a:spLocks noGrp="1"/>
          </p:cNvSpPr>
          <p:nvPr>
            <p:ph idx="1"/>
          </p:nvPr>
        </p:nvSpPr>
        <p:spPr>
          <a:xfrm>
            <a:off x="152400" y="1219200"/>
            <a:ext cx="8763000" cy="2819400"/>
          </a:xfrm>
        </p:spPr>
        <p:txBody>
          <a:bodyPr>
            <a:normAutofit fontScale="70000" lnSpcReduction="20000"/>
          </a:bodyPr>
          <a:lstStyle/>
          <a:p>
            <a:pPr lvl="0"/>
            <a:r>
              <a:rPr lang="en-US" dirty="0" smtClean="0"/>
              <a:t>Alcohol produces a synergistic effect when taken with other central nervous system depressants. These include: sedative hypnotics, barbiturates, minor tranquilizers, narcotics, codeine, methadone, and some analgesics.</a:t>
            </a:r>
          </a:p>
          <a:p>
            <a:pPr lvl="0"/>
            <a:r>
              <a:rPr lang="en-US" dirty="0" smtClean="0"/>
              <a:t>Alcohol can be additive in nature when taken with antipsychotic medications, antihistamines, solvents or motion sickness preparations. When used on a daily basis, in conjunction with aspirin, it may cause gastro intestinal bleeding. Also, when used with acetaminophen, an increase in liver damage could occur.</a:t>
            </a:r>
          </a:p>
          <a:p>
            <a:endParaRPr lang="en-US" dirty="0"/>
          </a:p>
        </p:txBody>
      </p:sp>
      <p:pic>
        <p:nvPicPr>
          <p:cNvPr id="4" name="Content Placeholder 4"/>
          <p:cNvPicPr>
            <a:picLocks/>
          </p:cNvPicPr>
          <p:nvPr/>
        </p:nvPicPr>
        <p:blipFill>
          <a:blip r:embed="rId2"/>
          <a:stretch>
            <a:fillRect/>
          </a:stretch>
        </p:blipFill>
        <p:spPr bwMode="auto">
          <a:xfrm>
            <a:off x="76201" y="4191001"/>
            <a:ext cx="8991599" cy="2590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Gastric Emptying </a:t>
            </a:r>
            <a:endParaRPr lang="en-US" dirty="0"/>
          </a:p>
        </p:txBody>
      </p:sp>
      <p:sp>
        <p:nvSpPr>
          <p:cNvPr id="3" name="Content Placeholder 2"/>
          <p:cNvSpPr>
            <a:spLocks noGrp="1"/>
          </p:cNvSpPr>
          <p:nvPr>
            <p:ph idx="1"/>
          </p:nvPr>
        </p:nvSpPr>
        <p:spPr/>
        <p:txBody>
          <a:bodyPr/>
          <a:lstStyle/>
          <a:p>
            <a:pPr lvl="0"/>
            <a:r>
              <a:rPr lang="en-US" dirty="0" smtClean="0"/>
              <a:t>Increasing rate by </a:t>
            </a:r>
            <a:r>
              <a:rPr lang="en-US" dirty="0" err="1" smtClean="0"/>
              <a:t>prokinetics</a:t>
            </a:r>
            <a:r>
              <a:rPr lang="en-US" dirty="0" smtClean="0"/>
              <a:t> </a:t>
            </a:r>
          </a:p>
          <a:p>
            <a:pPr lvl="0"/>
            <a:r>
              <a:rPr lang="en-US" dirty="0" smtClean="0"/>
              <a:t>Increases the rate of some drug absorption </a:t>
            </a:r>
          </a:p>
          <a:p>
            <a:pPr lvl="0"/>
            <a:r>
              <a:rPr lang="en-US" dirty="0" err="1" smtClean="0"/>
              <a:t>Digoxin</a:t>
            </a:r>
            <a:r>
              <a:rPr lang="en-US" dirty="0" smtClean="0"/>
              <a:t> and riboflavin are exceptions and rate of absorption is decreased with increase in GIT motility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srcRect/>
          <a:stretch>
            <a:fillRect/>
          </a:stretch>
        </p:blipFill>
        <p:spPr bwMode="auto">
          <a:xfrm>
            <a:off x="0" y="304801"/>
            <a:ext cx="9144000" cy="6019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Delayed Absorption </a:t>
            </a:r>
            <a:endParaRPr lang="en-US" dirty="0"/>
          </a:p>
        </p:txBody>
      </p:sp>
      <p:sp>
        <p:nvSpPr>
          <p:cNvPr id="3" name="Content Placeholder 2"/>
          <p:cNvSpPr>
            <a:spLocks noGrp="1"/>
          </p:cNvSpPr>
          <p:nvPr>
            <p:ph idx="1"/>
          </p:nvPr>
        </p:nvSpPr>
        <p:spPr/>
        <p:txBody>
          <a:bodyPr/>
          <a:lstStyle/>
          <a:p>
            <a:pPr lvl="0"/>
            <a:r>
              <a:rPr lang="en-US" dirty="0" smtClean="0"/>
              <a:t>Altered motility of the intestines leads to</a:t>
            </a:r>
          </a:p>
          <a:p>
            <a:pPr lvl="0"/>
            <a:r>
              <a:rPr lang="en-US" dirty="0" smtClean="0"/>
              <a:t>Decreased rate of absorption which in turn causes </a:t>
            </a:r>
          </a:p>
          <a:p>
            <a:pPr lvl="0"/>
            <a:r>
              <a:rPr lang="en-US" dirty="0" smtClean="0"/>
              <a:t>Altered gastric emptying resulting to </a:t>
            </a:r>
          </a:p>
          <a:p>
            <a:pPr lvl="0"/>
            <a:r>
              <a:rPr lang="en-US" dirty="0" smtClean="0"/>
              <a:t>Therapeutic failure especially if the drug has a short half life</a:t>
            </a:r>
          </a:p>
          <a:p>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121</TotalTime>
  <Words>751</Words>
  <Application>Microsoft Office PowerPoint</Application>
  <PresentationFormat>On-screen Show (4:3)</PresentationFormat>
  <Paragraphs>88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Technic</vt:lpstr>
      <vt:lpstr>DRUG DISPOSITION in DISEASE states</vt:lpstr>
      <vt:lpstr>EFFECTS OF DISEASE ON DRUG DISPOSITION</vt:lpstr>
      <vt:lpstr>1. Absorption </vt:lpstr>
      <vt:lpstr>Slide 4</vt:lpstr>
      <vt:lpstr>Drugs influencing the rate of gastric emptying and absorption</vt:lpstr>
      <vt:lpstr>Alcohol </vt:lpstr>
      <vt:lpstr>Gastric Emptying </vt:lpstr>
      <vt:lpstr>Slide 8</vt:lpstr>
      <vt:lpstr>Delayed Absorption </vt:lpstr>
      <vt:lpstr>Abnormal absorption </vt:lpstr>
      <vt:lpstr>Application </vt:lpstr>
      <vt:lpstr>2. Volume of Distribution</vt:lpstr>
      <vt:lpstr>Slide 13</vt:lpstr>
      <vt:lpstr>3. Metabolism </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dc:title>
  <dc:creator>MBChB</dc:creator>
  <cp:lastModifiedBy>MBChB</cp:lastModifiedBy>
  <cp:revision>15</cp:revision>
  <dcterms:created xsi:type="dcterms:W3CDTF">2012-09-22T23:20:23Z</dcterms:created>
  <dcterms:modified xsi:type="dcterms:W3CDTF">2012-12-12T04:08:07Z</dcterms:modified>
</cp:coreProperties>
</file>