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90" r:id="rId9"/>
    <p:sldId id="263" r:id="rId10"/>
    <p:sldId id="291" r:id="rId11"/>
    <p:sldId id="280" r:id="rId12"/>
    <p:sldId id="264" r:id="rId13"/>
    <p:sldId id="265" r:id="rId14"/>
    <p:sldId id="266" r:id="rId15"/>
    <p:sldId id="267" r:id="rId16"/>
    <p:sldId id="268" r:id="rId17"/>
    <p:sldId id="269" r:id="rId18"/>
    <p:sldId id="289" r:id="rId19"/>
    <p:sldId id="270" r:id="rId20"/>
    <p:sldId id="271" r:id="rId21"/>
    <p:sldId id="292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976" autoAdjust="0"/>
    <p:restoredTop sz="94660"/>
  </p:normalViewPr>
  <p:slideViewPr>
    <p:cSldViewPr>
      <p:cViewPr>
        <p:scale>
          <a:sx n="90" d="100"/>
          <a:sy n="90" d="100"/>
        </p:scale>
        <p:origin x="-420" y="-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FA2DF8-BAB0-4B66-88BF-5D9E9CBE63D6}" type="datetimeFigureOut">
              <a:rPr lang="en-US" smtClean="0"/>
              <a:pPr/>
              <a:t>11/7/2014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F517C8-94CF-46F8-9498-F7DA2431EE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FA2DF8-BAB0-4B66-88BF-5D9E9CBE63D6}" type="datetimeFigureOut">
              <a:rPr lang="en-US" smtClean="0"/>
              <a:pPr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F517C8-94CF-46F8-9498-F7DA2431EE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FA2DF8-BAB0-4B66-88BF-5D9E9CBE63D6}" type="datetimeFigureOut">
              <a:rPr lang="en-US" smtClean="0"/>
              <a:pPr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F517C8-94CF-46F8-9498-F7DA2431EE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FA2DF8-BAB0-4B66-88BF-5D9E9CBE63D6}" type="datetimeFigureOut">
              <a:rPr lang="en-US" smtClean="0"/>
              <a:pPr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F517C8-94CF-46F8-9498-F7DA2431EE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FA2DF8-BAB0-4B66-88BF-5D9E9CBE63D6}" type="datetimeFigureOut">
              <a:rPr lang="en-US" smtClean="0"/>
              <a:pPr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F517C8-94CF-46F8-9498-F7DA2431EE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FA2DF8-BAB0-4B66-88BF-5D9E9CBE63D6}" type="datetimeFigureOut">
              <a:rPr lang="en-US" smtClean="0"/>
              <a:pPr/>
              <a:t>11/7/2014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F517C8-94CF-46F8-9498-F7DA2431EE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FA2DF8-BAB0-4B66-88BF-5D9E9CBE63D6}" type="datetimeFigureOut">
              <a:rPr lang="en-US" smtClean="0"/>
              <a:pPr/>
              <a:t>11/7/2014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F517C8-94CF-46F8-9498-F7DA2431EE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FA2DF8-BAB0-4B66-88BF-5D9E9CBE63D6}" type="datetimeFigureOut">
              <a:rPr lang="en-US" smtClean="0"/>
              <a:pPr/>
              <a:t>11/7/2014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F517C8-94CF-46F8-9498-F7DA2431EE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FA2DF8-BAB0-4B66-88BF-5D9E9CBE63D6}" type="datetimeFigureOut">
              <a:rPr lang="en-US" smtClean="0"/>
              <a:pPr/>
              <a:t>11/7/2014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F517C8-94CF-46F8-9498-F7DA2431EE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FA2DF8-BAB0-4B66-88BF-5D9E9CBE63D6}" type="datetimeFigureOut">
              <a:rPr lang="en-US" smtClean="0"/>
              <a:pPr/>
              <a:t>11/7/2014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F517C8-94CF-46F8-9498-F7DA2431EE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66FA2DF8-BAB0-4B66-88BF-5D9E9CBE63D6}" type="datetimeFigureOut">
              <a:rPr lang="en-US" smtClean="0"/>
              <a:pPr/>
              <a:t>11/7/2014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E4F517C8-94CF-46F8-9498-F7DA2431EE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6FA2DF8-BAB0-4B66-88BF-5D9E9CBE63D6}" type="datetimeFigureOut">
              <a:rPr lang="en-US" smtClean="0"/>
              <a:pPr/>
              <a:t>11/7/2014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E4F517C8-94CF-46F8-9498-F7DA2431EE6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514600"/>
            <a:ext cx="7772400" cy="1975104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 smtClean="0"/>
              <a:t>HAEMOPOIESIS</a:t>
            </a:r>
            <a:endParaRPr lang="en-US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772400" cy="914400"/>
          </a:xfrm>
        </p:spPr>
        <p:txBody>
          <a:bodyPr/>
          <a:lstStyle/>
          <a:p>
            <a:r>
              <a:rPr lang="en-US" sz="3500" b="1" dirty="0" smtClean="0">
                <a:latin typeface="Arial" pitchFamily="34" charset="0"/>
                <a:cs typeface="Arial" pitchFamily="34" charset="0"/>
              </a:rPr>
              <a:t>Fe</a:t>
            </a:r>
            <a:endParaRPr lang="en-US" sz="3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686800" cy="6400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Duodenum</a:t>
            </a:r>
            <a:endParaRPr lang="en-US" sz="35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Upper jejunum</a:t>
            </a:r>
          </a:p>
          <a:p>
            <a:pPr>
              <a:buFont typeface="Wingdings" pitchFamily="2" charset="2"/>
              <a:buChar char="§"/>
            </a:pP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Active transport via CMT</a:t>
            </a:r>
          </a:p>
          <a:p>
            <a:pPr>
              <a:buFont typeface="Wingdings" pitchFamily="2" charset="2"/>
              <a:buChar char="§"/>
            </a:pP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10% of NDR  15-18mg</a:t>
            </a:r>
          </a:p>
          <a:p>
            <a:pPr>
              <a:buFont typeface="Wingdings" pitchFamily="2" charset="2"/>
              <a:buChar char="§"/>
            </a:pP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HCL from stomach : </a:t>
            </a:r>
            <a:r>
              <a:rPr lang="en-US" sz="3500" b="1" dirty="0" err="1" smtClean="0">
                <a:latin typeface="Arial" pitchFamily="34" charset="0"/>
                <a:cs typeface="Arial" pitchFamily="34" charset="0"/>
              </a:rPr>
              <a:t>oxyntic</a:t>
            </a: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 cells (parietal cells) </a:t>
            </a:r>
            <a:r>
              <a:rPr lang="en-US" sz="3500" b="1" dirty="0" err="1" smtClean="0">
                <a:latin typeface="Arial" pitchFamily="34" charset="0"/>
                <a:cs typeface="Arial" pitchFamily="34" charset="0"/>
              </a:rPr>
              <a:t>Achlorhydria</a:t>
            </a:r>
            <a:endParaRPr lang="en-US" sz="35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3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772400" cy="914400"/>
          </a:xfrm>
        </p:spPr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Fe Absorption /Transport</a:t>
            </a:r>
            <a:endParaRPr lang="en-US" dirty="0"/>
          </a:p>
        </p:txBody>
      </p:sp>
      <p:grpSp>
        <p:nvGrpSpPr>
          <p:cNvPr id="29" name="Group 28"/>
          <p:cNvGrpSpPr/>
          <p:nvPr/>
        </p:nvGrpSpPr>
        <p:grpSpPr>
          <a:xfrm>
            <a:off x="609600" y="838200"/>
            <a:ext cx="8534400" cy="4978063"/>
            <a:chOff x="609600" y="1066800"/>
            <a:chExt cx="8534400" cy="4978063"/>
          </a:xfrm>
        </p:grpSpPr>
        <p:grpSp>
          <p:nvGrpSpPr>
            <p:cNvPr id="14" name="Group 13"/>
            <p:cNvGrpSpPr/>
            <p:nvPr/>
          </p:nvGrpSpPr>
          <p:grpSpPr>
            <a:xfrm>
              <a:off x="1752600" y="1828800"/>
              <a:ext cx="5257800" cy="3201988"/>
              <a:chOff x="1447800" y="2971800"/>
              <a:chExt cx="5257800" cy="3201988"/>
            </a:xfrm>
          </p:grpSpPr>
          <p:cxnSp>
            <p:nvCxnSpPr>
              <p:cNvPr id="5" name="Straight Connector 4"/>
              <p:cNvCxnSpPr/>
              <p:nvPr/>
            </p:nvCxnSpPr>
            <p:spPr>
              <a:xfrm>
                <a:off x="1447800" y="6172200"/>
                <a:ext cx="5257800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" name="Rectangle 5"/>
              <p:cNvSpPr/>
              <p:nvPr/>
            </p:nvSpPr>
            <p:spPr>
              <a:xfrm>
                <a:off x="1828800" y="4953000"/>
                <a:ext cx="685800" cy="1219200"/>
              </a:xfrm>
              <a:prstGeom prst="rect">
                <a:avLst/>
              </a:prstGeom>
              <a:solidFill>
                <a:schemeClr val="tx1">
                  <a:lumMod val="85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2895600" y="5715000"/>
                <a:ext cx="685800" cy="457200"/>
              </a:xfrm>
              <a:prstGeom prst="rect">
                <a:avLst/>
              </a:prstGeom>
              <a:solidFill>
                <a:schemeClr val="tx1">
                  <a:lumMod val="85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3962400" y="5410200"/>
                <a:ext cx="685800" cy="762000"/>
              </a:xfrm>
              <a:prstGeom prst="rect">
                <a:avLst/>
              </a:prstGeom>
              <a:solidFill>
                <a:schemeClr val="tx1">
                  <a:lumMod val="85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5029200" y="2971800"/>
                <a:ext cx="685800" cy="3200400"/>
              </a:xfrm>
              <a:prstGeom prst="rect">
                <a:avLst/>
              </a:prstGeom>
              <a:solidFill>
                <a:schemeClr val="tx1">
                  <a:lumMod val="85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1828800" y="2971800"/>
                <a:ext cx="685800" cy="19812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2895600" y="2971800"/>
                <a:ext cx="685800" cy="27432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3962400" y="2971800"/>
                <a:ext cx="685800" cy="24384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 rot="16200000" flipH="1">
              <a:off x="5753100" y="4838700"/>
              <a:ext cx="838200" cy="762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6858000" y="5410200"/>
              <a:ext cx="2286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Fe Overload</a:t>
              </a:r>
              <a:endParaRPr lang="en-US" sz="2000" b="1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114800" y="5029200"/>
              <a:ext cx="13716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Anemia of Chronic disorders</a:t>
              </a:r>
              <a:endParaRPr lang="en-US" sz="2000" b="1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200400" y="5029200"/>
              <a:ext cx="6858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Fe Def.</a:t>
              </a:r>
              <a:endParaRPr lang="en-US" sz="2000" b="1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905000" y="5029200"/>
              <a:ext cx="10668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/>
                <a:t>(N) Serum Fe</a:t>
              </a:r>
              <a:endParaRPr lang="en-US" sz="2000" b="1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09600" y="3103602"/>
              <a:ext cx="106680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000" b="1" dirty="0" smtClean="0"/>
                <a:t>TIBC</a:t>
              </a:r>
              <a:endParaRPr lang="en-US" sz="3000" b="1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295400" y="1066800"/>
              <a:ext cx="106680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000" b="1" dirty="0" smtClean="0"/>
                <a:t>UIBC</a:t>
              </a:r>
              <a:endParaRPr lang="en-US" sz="3000" b="1" dirty="0"/>
            </a:p>
          </p:txBody>
        </p:sp>
        <p:cxnSp>
          <p:nvCxnSpPr>
            <p:cNvPr id="26" name="Straight Connector 25"/>
            <p:cNvCxnSpPr/>
            <p:nvPr/>
          </p:nvCxnSpPr>
          <p:spPr>
            <a:xfrm rot="16200000" flipV="1">
              <a:off x="1866900" y="1714500"/>
              <a:ext cx="533400" cy="4572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Left Brace 26"/>
            <p:cNvSpPr/>
            <p:nvPr/>
          </p:nvSpPr>
          <p:spPr>
            <a:xfrm>
              <a:off x="1600200" y="1905000"/>
              <a:ext cx="304800" cy="2971800"/>
            </a:xfrm>
            <a:prstGeom prst="leftBrac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324600" y="1295400"/>
              <a:ext cx="228600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000" b="1" dirty="0" err="1" smtClean="0"/>
                <a:t>Transferrin</a:t>
              </a:r>
              <a:r>
                <a:rPr lang="en-US" sz="3000" b="1" dirty="0" smtClean="0"/>
                <a:t> </a:t>
              </a:r>
              <a:endParaRPr lang="en-US" sz="3000" b="1" dirty="0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533400" y="5791201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TIBC 40 – 75 </a:t>
            </a:r>
            <a:r>
              <a:rPr lang="en-US" sz="2400" b="1" dirty="0" smtClean="0">
                <a:latin typeface="Arial" pitchFamily="34" charset="0"/>
                <a:cs typeface="Arial" pitchFamily="34" charset="0"/>
                <a:sym typeface="Symbol"/>
              </a:rPr>
              <a:t>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mol/L = Serum Fe10 – 30 </a:t>
            </a:r>
            <a:r>
              <a:rPr lang="en-US" sz="2400" b="1" dirty="0" smtClean="0">
                <a:latin typeface="Arial" pitchFamily="34" charset="0"/>
                <a:cs typeface="Arial" pitchFamily="34" charset="0"/>
                <a:sym typeface="Symbol"/>
              </a:rPr>
              <a:t>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mol/L  + UIBC</a:t>
            </a:r>
          </a:p>
          <a:p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09600"/>
            <a:ext cx="7924800" cy="5745960"/>
          </a:xfrm>
        </p:spPr>
        <p:txBody>
          <a:bodyPr>
            <a:normAutofit/>
          </a:bodyPr>
          <a:lstStyle/>
          <a:p>
            <a:r>
              <a:rPr lang="en-US" sz="3500" b="1" dirty="0" err="1" smtClean="0">
                <a:latin typeface="Arial" pitchFamily="34" charset="0"/>
                <a:cs typeface="Arial" pitchFamily="34" charset="0"/>
              </a:rPr>
              <a:t>Transferrin</a:t>
            </a: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b="1" dirty="0" smtClean="0">
                <a:latin typeface="Arial" pitchFamily="34" charset="0"/>
                <a:cs typeface="Arial" pitchFamily="34" charset="0"/>
                <a:sym typeface="Symbol"/>
              </a:rPr>
              <a:t> globulin 80,000 liver synthesis rate &amp; level of stored iron.</a:t>
            </a:r>
          </a:p>
          <a:p>
            <a:r>
              <a:rPr lang="en-US" sz="3500" b="1" dirty="0" smtClean="0">
                <a:latin typeface="Arial" pitchFamily="34" charset="0"/>
                <a:cs typeface="Arial" pitchFamily="34" charset="0"/>
                <a:sym typeface="Symbol"/>
              </a:rPr>
              <a:t>Binds iron loosely : 2 atoms / molecule</a:t>
            </a:r>
          </a:p>
          <a:p>
            <a:r>
              <a:rPr lang="en-US" sz="3500" b="1" dirty="0" smtClean="0">
                <a:latin typeface="Arial" pitchFamily="34" charset="0"/>
                <a:cs typeface="Arial" pitchFamily="34" charset="0"/>
                <a:sym typeface="Symbol"/>
              </a:rPr>
              <a:t>30% saturated when plasma Fe is within (N) limits</a:t>
            </a:r>
            <a:endParaRPr lang="en-US" sz="3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 b="1" dirty="0" smtClean="0">
                <a:latin typeface="Arial" pitchFamily="34" charset="0"/>
                <a:cs typeface="Arial" pitchFamily="34" charset="0"/>
              </a:rPr>
              <a:t>Fe Absorption</a:t>
            </a:r>
            <a:endParaRPr lang="en-US" sz="3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3000" y="1981200"/>
            <a:ext cx="23622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Fe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Reductase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53496" y="5029200"/>
            <a:ext cx="19812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Heme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Transporter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81800" y="2819400"/>
            <a:ext cx="19812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Hephaestin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6858000" y="3276600"/>
            <a:ext cx="1905000" cy="838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IREG 1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91200" y="5105400"/>
            <a:ext cx="1524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Ferritin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" y="12954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Fe</a:t>
            </a:r>
            <a:r>
              <a:rPr lang="en-US" sz="2400" b="1" baseline="30000" dirty="0" smtClean="0">
                <a:latin typeface="Arial" pitchFamily="34" charset="0"/>
                <a:cs typeface="Arial" pitchFamily="34" charset="0"/>
              </a:rPr>
              <a:t>3+</a:t>
            </a:r>
            <a:endParaRPr lang="en-US" sz="2400" b="1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" y="30480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Fe</a:t>
            </a:r>
            <a:r>
              <a:rPr lang="en-US" sz="2400" b="1" baseline="30000" dirty="0" smtClean="0">
                <a:latin typeface="Arial" pitchFamily="34" charset="0"/>
                <a:cs typeface="Arial" pitchFamily="34" charset="0"/>
              </a:rPr>
              <a:t>2+</a:t>
            </a:r>
            <a:endParaRPr lang="en-US" sz="2400" b="1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600" y="38862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H</a:t>
            </a:r>
            <a:r>
              <a:rPr lang="en-US" sz="2400" b="1" baseline="30000" dirty="0" smtClean="0">
                <a:latin typeface="Arial" pitchFamily="34" charset="0"/>
                <a:cs typeface="Arial" pitchFamily="34" charset="0"/>
              </a:rPr>
              <a:t>+</a:t>
            </a:r>
            <a:endParaRPr lang="en-US" sz="2400" b="1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5696" y="54102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Heme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1000" y="6019800"/>
            <a:ext cx="167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Intestinal Lumen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14600" y="6027003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Enterocyte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239000" y="6027003"/>
            <a:ext cx="190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Storage Pathway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715000" y="46482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Fe</a:t>
            </a:r>
            <a:r>
              <a:rPr lang="en-US" sz="2400" b="1" baseline="30000" dirty="0" smtClean="0">
                <a:latin typeface="Arial" pitchFamily="34" charset="0"/>
                <a:cs typeface="Arial" pitchFamily="34" charset="0"/>
              </a:rPr>
              <a:t>3+</a:t>
            </a:r>
            <a:endParaRPr lang="en-US" sz="2400" b="1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629400" y="46482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Fe</a:t>
            </a:r>
            <a:r>
              <a:rPr lang="en-US" sz="2400" b="1" baseline="30000" dirty="0" smtClean="0">
                <a:latin typeface="Arial" pitchFamily="34" charset="0"/>
                <a:cs typeface="Arial" pitchFamily="34" charset="0"/>
              </a:rPr>
              <a:t>3+</a:t>
            </a:r>
            <a:endParaRPr lang="en-US" sz="2400" b="1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315200" y="51054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Fe</a:t>
            </a:r>
            <a:r>
              <a:rPr lang="en-US" sz="2400" b="1" baseline="30000" dirty="0" smtClean="0">
                <a:latin typeface="Arial" pitchFamily="34" charset="0"/>
                <a:cs typeface="Arial" pitchFamily="34" charset="0"/>
              </a:rPr>
              <a:t>3+</a:t>
            </a:r>
            <a:endParaRPr lang="en-US" sz="2400" b="1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029200" y="51009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Fe</a:t>
            </a:r>
            <a:r>
              <a:rPr lang="en-US" sz="2400" b="1" baseline="30000" dirty="0" smtClean="0">
                <a:latin typeface="Arial" pitchFamily="34" charset="0"/>
                <a:cs typeface="Arial" pitchFamily="34" charset="0"/>
              </a:rPr>
              <a:t>3+</a:t>
            </a:r>
            <a:endParaRPr lang="en-US" sz="2400" b="1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638800" y="55626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Fe</a:t>
            </a:r>
            <a:r>
              <a:rPr lang="en-US" sz="2400" b="1" baseline="30000" dirty="0" smtClean="0">
                <a:latin typeface="Arial" pitchFamily="34" charset="0"/>
                <a:cs typeface="Arial" pitchFamily="34" charset="0"/>
              </a:rPr>
              <a:t>3+</a:t>
            </a:r>
            <a:endParaRPr lang="en-US" sz="2400" b="1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629400" y="55626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Fe</a:t>
            </a:r>
            <a:r>
              <a:rPr lang="en-US" sz="2400" b="1" baseline="30000" dirty="0" smtClean="0">
                <a:latin typeface="Arial" pitchFamily="34" charset="0"/>
                <a:cs typeface="Arial" pitchFamily="34" charset="0"/>
              </a:rPr>
              <a:t>3+</a:t>
            </a:r>
            <a:endParaRPr lang="en-US" sz="2400" b="1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124200" y="39624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H</a:t>
            </a:r>
            <a:r>
              <a:rPr lang="en-US" sz="2400" b="1" baseline="30000" dirty="0" smtClean="0">
                <a:latin typeface="Arial" pitchFamily="34" charset="0"/>
                <a:cs typeface="Arial" pitchFamily="34" charset="0"/>
              </a:rPr>
              <a:t>+</a:t>
            </a:r>
            <a:endParaRPr lang="en-US" sz="2400" b="1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1219200" y="3276600"/>
            <a:ext cx="1600200" cy="914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DCT1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505200" y="31242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Fe</a:t>
            </a:r>
            <a:r>
              <a:rPr lang="en-US" sz="2400" b="1" baseline="30000" dirty="0" smtClean="0">
                <a:latin typeface="Arial" pitchFamily="34" charset="0"/>
                <a:cs typeface="Arial" pitchFamily="34" charset="0"/>
              </a:rPr>
              <a:t>++</a:t>
            </a:r>
            <a:endParaRPr lang="en-US" sz="2400" b="1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810000" y="4495800"/>
            <a:ext cx="121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Heme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Oxidase</a:t>
            </a:r>
            <a:endParaRPr lang="en-US" sz="2000" b="1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581400" y="53340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Heme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267200" y="3124200"/>
            <a:ext cx="106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Ferro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xidase</a:t>
            </a:r>
            <a:endParaRPr lang="en-US" sz="2000" b="1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486400" y="32766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Fe</a:t>
            </a:r>
            <a:r>
              <a:rPr lang="en-US" sz="2400" b="1" baseline="30000" dirty="0" smtClean="0">
                <a:latin typeface="Arial" pitchFamily="34" charset="0"/>
                <a:cs typeface="Arial" pitchFamily="34" charset="0"/>
              </a:rPr>
              <a:t>3+</a:t>
            </a:r>
            <a:endParaRPr lang="en-US" sz="2400" b="1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715000" y="304800"/>
            <a:ext cx="175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Transport Pathway</a:t>
            </a:r>
            <a:endParaRPr lang="en-US" sz="2400" b="1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086600" y="15240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Fe</a:t>
            </a:r>
            <a:r>
              <a:rPr lang="en-US" sz="2400" b="1" baseline="30000" dirty="0" smtClean="0">
                <a:latin typeface="Arial" pitchFamily="34" charset="0"/>
                <a:cs typeface="Arial" pitchFamily="34" charset="0"/>
              </a:rPr>
              <a:t>3+</a:t>
            </a:r>
            <a:endParaRPr lang="en-US" sz="2400" b="1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924800" y="19812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Fe</a:t>
            </a:r>
            <a:r>
              <a:rPr lang="en-US" sz="2400" b="1" baseline="30000" dirty="0" smtClean="0">
                <a:latin typeface="Arial" pitchFamily="34" charset="0"/>
                <a:cs typeface="Arial" pitchFamily="34" charset="0"/>
              </a:rPr>
              <a:t>3+</a:t>
            </a:r>
            <a:endParaRPr lang="en-US" sz="2400" b="1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029200" y="15240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Fe</a:t>
            </a:r>
            <a:r>
              <a:rPr lang="en-US" sz="2400" b="1" baseline="30000" dirty="0" smtClean="0">
                <a:latin typeface="Arial" pitchFamily="34" charset="0"/>
                <a:cs typeface="Arial" pitchFamily="34" charset="0"/>
              </a:rPr>
              <a:t>3+</a:t>
            </a:r>
            <a:endParaRPr lang="en-US" sz="2400" b="1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867400" y="1524000"/>
            <a:ext cx="1219200" cy="838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Fe</a:t>
            </a:r>
          </a:p>
          <a:p>
            <a:pPr algn="ctr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Binding Proteins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Freeform 37"/>
          <p:cNvSpPr/>
          <p:nvPr/>
        </p:nvSpPr>
        <p:spPr>
          <a:xfrm>
            <a:off x="1881503" y="4228651"/>
            <a:ext cx="633097" cy="800549"/>
          </a:xfrm>
          <a:custGeom>
            <a:avLst/>
            <a:gdLst>
              <a:gd name="connsiteX0" fmla="*/ 153774 w 994432"/>
              <a:gd name="connsiteY0" fmla="*/ 4136 h 874291"/>
              <a:gd name="connsiteX1" fmla="*/ 596226 w 994432"/>
              <a:gd name="connsiteY1" fmla="*/ 18884 h 874291"/>
              <a:gd name="connsiteX2" fmla="*/ 610974 w 994432"/>
              <a:gd name="connsiteY2" fmla="*/ 63130 h 874291"/>
              <a:gd name="connsiteX3" fmla="*/ 596226 w 994432"/>
              <a:gd name="connsiteY3" fmla="*/ 225362 h 874291"/>
              <a:gd name="connsiteX4" fmla="*/ 492987 w 994432"/>
              <a:gd name="connsiteY4" fmla="*/ 269607 h 874291"/>
              <a:gd name="connsiteX5" fmla="*/ 360252 w 994432"/>
              <a:gd name="connsiteY5" fmla="*/ 343349 h 874291"/>
              <a:gd name="connsiteX6" fmla="*/ 271762 w 994432"/>
              <a:gd name="connsiteY6" fmla="*/ 387594 h 874291"/>
              <a:gd name="connsiteX7" fmla="*/ 227516 w 994432"/>
              <a:gd name="connsiteY7" fmla="*/ 417091 h 874291"/>
              <a:gd name="connsiteX8" fmla="*/ 168523 w 994432"/>
              <a:gd name="connsiteY8" fmla="*/ 431839 h 874291"/>
              <a:gd name="connsiteX9" fmla="*/ 35787 w 994432"/>
              <a:gd name="connsiteY9" fmla="*/ 461336 h 874291"/>
              <a:gd name="connsiteX10" fmla="*/ 271762 w 994432"/>
              <a:gd name="connsiteY10" fmla="*/ 520330 h 874291"/>
              <a:gd name="connsiteX11" fmla="*/ 389749 w 994432"/>
              <a:gd name="connsiteY11" fmla="*/ 535078 h 874291"/>
              <a:gd name="connsiteX12" fmla="*/ 802703 w 994432"/>
              <a:gd name="connsiteY12" fmla="*/ 579323 h 874291"/>
              <a:gd name="connsiteX13" fmla="*/ 891194 w 994432"/>
              <a:gd name="connsiteY13" fmla="*/ 608820 h 874291"/>
              <a:gd name="connsiteX14" fmla="*/ 994432 w 994432"/>
              <a:gd name="connsiteY14" fmla="*/ 623568 h 874291"/>
              <a:gd name="connsiteX15" fmla="*/ 891194 w 994432"/>
              <a:gd name="connsiteY15" fmla="*/ 653065 h 874291"/>
              <a:gd name="connsiteX16" fmla="*/ 802703 w 994432"/>
              <a:gd name="connsiteY16" fmla="*/ 697310 h 874291"/>
              <a:gd name="connsiteX17" fmla="*/ 640471 w 994432"/>
              <a:gd name="connsiteY17" fmla="*/ 785801 h 874291"/>
              <a:gd name="connsiteX18" fmla="*/ 596226 w 994432"/>
              <a:gd name="connsiteY18" fmla="*/ 800549 h 874291"/>
              <a:gd name="connsiteX19" fmla="*/ 551981 w 994432"/>
              <a:gd name="connsiteY19" fmla="*/ 830046 h 874291"/>
              <a:gd name="connsiteX20" fmla="*/ 360252 w 994432"/>
              <a:gd name="connsiteY20" fmla="*/ 844794 h 874291"/>
              <a:gd name="connsiteX21" fmla="*/ 271762 w 994432"/>
              <a:gd name="connsiteY21" fmla="*/ 859543 h 874291"/>
              <a:gd name="connsiteX22" fmla="*/ 227516 w 994432"/>
              <a:gd name="connsiteY22" fmla="*/ 874291 h 874291"/>
              <a:gd name="connsiteX23" fmla="*/ 212768 w 994432"/>
              <a:gd name="connsiteY23" fmla="*/ 859543 h 874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994432" h="874291">
                <a:moveTo>
                  <a:pt x="153774" y="4136"/>
                </a:moveTo>
                <a:cubicBezTo>
                  <a:pt x="301258" y="9052"/>
                  <a:pt x="449873" y="0"/>
                  <a:pt x="596226" y="18884"/>
                </a:cubicBezTo>
                <a:cubicBezTo>
                  <a:pt x="611645" y="20874"/>
                  <a:pt x="610974" y="47584"/>
                  <a:pt x="610974" y="63130"/>
                </a:cubicBezTo>
                <a:cubicBezTo>
                  <a:pt x="610974" y="117430"/>
                  <a:pt x="612195" y="173463"/>
                  <a:pt x="596226" y="225362"/>
                </a:cubicBezTo>
                <a:cubicBezTo>
                  <a:pt x="587738" y="252948"/>
                  <a:pt x="509000" y="265604"/>
                  <a:pt x="492987" y="269607"/>
                </a:cubicBezTo>
                <a:cubicBezTo>
                  <a:pt x="391562" y="337224"/>
                  <a:pt x="438129" y="317391"/>
                  <a:pt x="360252" y="343349"/>
                </a:cubicBezTo>
                <a:cubicBezTo>
                  <a:pt x="233456" y="427880"/>
                  <a:pt x="393879" y="326536"/>
                  <a:pt x="271762" y="387594"/>
                </a:cubicBezTo>
                <a:cubicBezTo>
                  <a:pt x="255908" y="395521"/>
                  <a:pt x="243808" y="410109"/>
                  <a:pt x="227516" y="417091"/>
                </a:cubicBezTo>
                <a:cubicBezTo>
                  <a:pt x="208885" y="425076"/>
                  <a:pt x="188310" y="427442"/>
                  <a:pt x="168523" y="431839"/>
                </a:cubicBezTo>
                <a:cubicBezTo>
                  <a:pt x="0" y="469289"/>
                  <a:pt x="179669" y="425367"/>
                  <a:pt x="35787" y="461336"/>
                </a:cubicBezTo>
                <a:cubicBezTo>
                  <a:pt x="104355" y="564187"/>
                  <a:pt x="44505" y="499670"/>
                  <a:pt x="271762" y="520330"/>
                </a:cubicBezTo>
                <a:cubicBezTo>
                  <a:pt x="311234" y="523918"/>
                  <a:pt x="350420" y="530162"/>
                  <a:pt x="389749" y="535078"/>
                </a:cubicBezTo>
                <a:cubicBezTo>
                  <a:pt x="591057" y="585404"/>
                  <a:pt x="268180" y="508053"/>
                  <a:pt x="802703" y="579323"/>
                </a:cubicBezTo>
                <a:cubicBezTo>
                  <a:pt x="833523" y="583432"/>
                  <a:pt x="860414" y="604423"/>
                  <a:pt x="891194" y="608820"/>
                </a:cubicBezTo>
                <a:lnTo>
                  <a:pt x="994432" y="623568"/>
                </a:lnTo>
                <a:cubicBezTo>
                  <a:pt x="975536" y="628292"/>
                  <a:pt x="912348" y="642488"/>
                  <a:pt x="891194" y="653065"/>
                </a:cubicBezTo>
                <a:cubicBezTo>
                  <a:pt x="776836" y="710244"/>
                  <a:pt x="913914" y="660241"/>
                  <a:pt x="802703" y="697310"/>
                </a:cubicBezTo>
                <a:cubicBezTo>
                  <a:pt x="748849" y="733213"/>
                  <a:pt x="707390" y="763495"/>
                  <a:pt x="640471" y="785801"/>
                </a:cubicBezTo>
                <a:lnTo>
                  <a:pt x="596226" y="800549"/>
                </a:lnTo>
                <a:cubicBezTo>
                  <a:pt x="581478" y="810381"/>
                  <a:pt x="569403" y="826779"/>
                  <a:pt x="551981" y="830046"/>
                </a:cubicBezTo>
                <a:cubicBezTo>
                  <a:pt x="488980" y="841859"/>
                  <a:pt x="423998" y="838084"/>
                  <a:pt x="360252" y="844794"/>
                </a:cubicBezTo>
                <a:cubicBezTo>
                  <a:pt x="330513" y="847924"/>
                  <a:pt x="300953" y="853056"/>
                  <a:pt x="271762" y="859543"/>
                </a:cubicBezTo>
                <a:cubicBezTo>
                  <a:pt x="256586" y="862915"/>
                  <a:pt x="243062" y="874291"/>
                  <a:pt x="227516" y="874291"/>
                </a:cubicBezTo>
                <a:cubicBezTo>
                  <a:pt x="220564" y="874291"/>
                  <a:pt x="217684" y="864459"/>
                  <a:pt x="212768" y="859543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1752600" y="2362201"/>
            <a:ext cx="530942" cy="914400"/>
          </a:xfrm>
          <a:custGeom>
            <a:avLst/>
            <a:gdLst>
              <a:gd name="connsiteX0" fmla="*/ 0 w 530942"/>
              <a:gd name="connsiteY0" fmla="*/ 0 h 958645"/>
              <a:gd name="connsiteX1" fmla="*/ 44246 w 530942"/>
              <a:gd name="connsiteY1" fmla="*/ 14748 h 958645"/>
              <a:gd name="connsiteX2" fmla="*/ 280220 w 530942"/>
              <a:gd name="connsiteY2" fmla="*/ 44245 h 958645"/>
              <a:gd name="connsiteX3" fmla="*/ 383458 w 530942"/>
              <a:gd name="connsiteY3" fmla="*/ 117987 h 958645"/>
              <a:gd name="connsiteX4" fmla="*/ 471949 w 530942"/>
              <a:gd name="connsiteY4" fmla="*/ 206478 h 958645"/>
              <a:gd name="connsiteX5" fmla="*/ 516194 w 530942"/>
              <a:gd name="connsiteY5" fmla="*/ 250723 h 958645"/>
              <a:gd name="connsiteX6" fmla="*/ 530942 w 530942"/>
              <a:gd name="connsiteY6" fmla="*/ 294968 h 958645"/>
              <a:gd name="connsiteX7" fmla="*/ 309716 w 530942"/>
              <a:gd name="connsiteY7" fmla="*/ 383458 h 958645"/>
              <a:gd name="connsiteX8" fmla="*/ 250723 w 530942"/>
              <a:gd name="connsiteY8" fmla="*/ 471948 h 958645"/>
              <a:gd name="connsiteX9" fmla="*/ 162233 w 530942"/>
              <a:gd name="connsiteY9" fmla="*/ 501445 h 958645"/>
              <a:gd name="connsiteX10" fmla="*/ 117987 w 530942"/>
              <a:gd name="connsiteY10" fmla="*/ 530942 h 958645"/>
              <a:gd name="connsiteX11" fmla="*/ 73742 w 530942"/>
              <a:gd name="connsiteY11" fmla="*/ 545690 h 958645"/>
              <a:gd name="connsiteX12" fmla="*/ 44246 w 530942"/>
              <a:gd name="connsiteY12" fmla="*/ 589936 h 958645"/>
              <a:gd name="connsiteX13" fmla="*/ 58994 w 530942"/>
              <a:gd name="connsiteY13" fmla="*/ 781665 h 958645"/>
              <a:gd name="connsiteX14" fmla="*/ 73742 w 530942"/>
              <a:gd name="connsiteY14" fmla="*/ 825910 h 958645"/>
              <a:gd name="connsiteX15" fmla="*/ 117987 w 530942"/>
              <a:gd name="connsiteY15" fmla="*/ 855407 h 958645"/>
              <a:gd name="connsiteX16" fmla="*/ 206478 w 530942"/>
              <a:gd name="connsiteY16" fmla="*/ 943897 h 958645"/>
              <a:gd name="connsiteX17" fmla="*/ 250723 w 530942"/>
              <a:gd name="connsiteY17" fmla="*/ 958645 h 958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30942" h="958645">
                <a:moveTo>
                  <a:pt x="0" y="0"/>
                </a:moveTo>
                <a:cubicBezTo>
                  <a:pt x="14749" y="4916"/>
                  <a:pt x="28890" y="12323"/>
                  <a:pt x="44246" y="14748"/>
                </a:cubicBezTo>
                <a:cubicBezTo>
                  <a:pt x="122546" y="27111"/>
                  <a:pt x="280220" y="44245"/>
                  <a:pt x="280220" y="44245"/>
                </a:cubicBezTo>
                <a:cubicBezTo>
                  <a:pt x="471950" y="108156"/>
                  <a:pt x="314632" y="29496"/>
                  <a:pt x="383458" y="117987"/>
                </a:cubicBezTo>
                <a:cubicBezTo>
                  <a:pt x="409069" y="150915"/>
                  <a:pt x="442452" y="176981"/>
                  <a:pt x="471949" y="206478"/>
                </a:cubicBezTo>
                <a:lnTo>
                  <a:pt x="516194" y="250723"/>
                </a:lnTo>
                <a:cubicBezTo>
                  <a:pt x="521110" y="265471"/>
                  <a:pt x="530942" y="279422"/>
                  <a:pt x="530942" y="294968"/>
                </a:cubicBezTo>
                <a:cubicBezTo>
                  <a:pt x="530942" y="434352"/>
                  <a:pt x="463354" y="372484"/>
                  <a:pt x="309716" y="383458"/>
                </a:cubicBezTo>
                <a:cubicBezTo>
                  <a:pt x="290052" y="412955"/>
                  <a:pt x="284354" y="460737"/>
                  <a:pt x="250723" y="471948"/>
                </a:cubicBezTo>
                <a:lnTo>
                  <a:pt x="162233" y="501445"/>
                </a:lnTo>
                <a:cubicBezTo>
                  <a:pt x="147484" y="511277"/>
                  <a:pt x="133841" y="523015"/>
                  <a:pt x="117987" y="530942"/>
                </a:cubicBezTo>
                <a:cubicBezTo>
                  <a:pt x="104082" y="537894"/>
                  <a:pt x="85881" y="535978"/>
                  <a:pt x="73742" y="545690"/>
                </a:cubicBezTo>
                <a:cubicBezTo>
                  <a:pt x="59901" y="556763"/>
                  <a:pt x="54078" y="575187"/>
                  <a:pt x="44246" y="589936"/>
                </a:cubicBezTo>
                <a:cubicBezTo>
                  <a:pt x="49162" y="653846"/>
                  <a:pt x="51044" y="718061"/>
                  <a:pt x="58994" y="781665"/>
                </a:cubicBezTo>
                <a:cubicBezTo>
                  <a:pt x="60922" y="797091"/>
                  <a:pt x="64031" y="813771"/>
                  <a:pt x="73742" y="825910"/>
                </a:cubicBezTo>
                <a:cubicBezTo>
                  <a:pt x="84815" y="839751"/>
                  <a:pt x="104739" y="843631"/>
                  <a:pt x="117987" y="855407"/>
                </a:cubicBezTo>
                <a:cubicBezTo>
                  <a:pt x="149165" y="883121"/>
                  <a:pt x="166904" y="930706"/>
                  <a:pt x="206478" y="943897"/>
                </a:cubicBezTo>
                <a:lnTo>
                  <a:pt x="250723" y="958645"/>
                </a:ln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1917290" y="1093585"/>
            <a:ext cx="1091381" cy="867950"/>
          </a:xfrm>
          <a:custGeom>
            <a:avLst/>
            <a:gdLst>
              <a:gd name="connsiteX0" fmla="*/ 427704 w 1091381"/>
              <a:gd name="connsiteY0" fmla="*/ 867950 h 867950"/>
              <a:gd name="connsiteX1" fmla="*/ 383458 w 1091381"/>
              <a:gd name="connsiteY1" fmla="*/ 823705 h 867950"/>
              <a:gd name="connsiteX2" fmla="*/ 324465 w 1091381"/>
              <a:gd name="connsiteY2" fmla="*/ 749963 h 867950"/>
              <a:gd name="connsiteX3" fmla="*/ 235975 w 1091381"/>
              <a:gd name="connsiteY3" fmla="*/ 690970 h 867950"/>
              <a:gd name="connsiteX4" fmla="*/ 191729 w 1091381"/>
              <a:gd name="connsiteY4" fmla="*/ 661473 h 867950"/>
              <a:gd name="connsiteX5" fmla="*/ 147484 w 1091381"/>
              <a:gd name="connsiteY5" fmla="*/ 631976 h 867950"/>
              <a:gd name="connsiteX6" fmla="*/ 103239 w 1091381"/>
              <a:gd name="connsiteY6" fmla="*/ 617228 h 867950"/>
              <a:gd name="connsiteX7" fmla="*/ 0 w 1091381"/>
              <a:gd name="connsiteY7" fmla="*/ 513989 h 867950"/>
              <a:gd name="connsiteX8" fmla="*/ 412955 w 1091381"/>
              <a:gd name="connsiteY8" fmla="*/ 469744 h 867950"/>
              <a:gd name="connsiteX9" fmla="*/ 471949 w 1091381"/>
              <a:gd name="connsiteY9" fmla="*/ 454996 h 867950"/>
              <a:gd name="connsiteX10" fmla="*/ 412955 w 1091381"/>
              <a:gd name="connsiteY10" fmla="*/ 307512 h 867950"/>
              <a:gd name="connsiteX11" fmla="*/ 368710 w 1091381"/>
              <a:gd name="connsiteY11" fmla="*/ 278015 h 867950"/>
              <a:gd name="connsiteX12" fmla="*/ 339213 w 1091381"/>
              <a:gd name="connsiteY12" fmla="*/ 233770 h 867950"/>
              <a:gd name="connsiteX13" fmla="*/ 250723 w 1091381"/>
              <a:gd name="connsiteY13" fmla="*/ 174776 h 867950"/>
              <a:gd name="connsiteX14" fmla="*/ 147484 w 1091381"/>
              <a:gd name="connsiteY14" fmla="*/ 86286 h 867950"/>
              <a:gd name="connsiteX15" fmla="*/ 1091381 w 1091381"/>
              <a:gd name="connsiteY15" fmla="*/ 71538 h 867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91381" h="867950">
                <a:moveTo>
                  <a:pt x="427704" y="867950"/>
                </a:moveTo>
                <a:cubicBezTo>
                  <a:pt x="412955" y="853202"/>
                  <a:pt x="397193" y="839402"/>
                  <a:pt x="383458" y="823705"/>
                </a:cubicBezTo>
                <a:cubicBezTo>
                  <a:pt x="362729" y="800015"/>
                  <a:pt x="347863" y="771021"/>
                  <a:pt x="324465" y="749963"/>
                </a:cubicBezTo>
                <a:cubicBezTo>
                  <a:pt x="298115" y="726248"/>
                  <a:pt x="265472" y="710634"/>
                  <a:pt x="235975" y="690970"/>
                </a:cubicBezTo>
                <a:lnTo>
                  <a:pt x="191729" y="661473"/>
                </a:lnTo>
                <a:cubicBezTo>
                  <a:pt x="176981" y="651641"/>
                  <a:pt x="164300" y="637581"/>
                  <a:pt x="147484" y="631976"/>
                </a:cubicBezTo>
                <a:lnTo>
                  <a:pt x="103239" y="617228"/>
                </a:lnTo>
                <a:cubicBezTo>
                  <a:pt x="1814" y="549610"/>
                  <a:pt x="25960" y="591865"/>
                  <a:pt x="0" y="513989"/>
                </a:cubicBezTo>
                <a:cubicBezTo>
                  <a:pt x="191201" y="450255"/>
                  <a:pt x="57431" y="485904"/>
                  <a:pt x="412955" y="469744"/>
                </a:cubicBezTo>
                <a:cubicBezTo>
                  <a:pt x="432620" y="464828"/>
                  <a:pt x="464832" y="473975"/>
                  <a:pt x="471949" y="454996"/>
                </a:cubicBezTo>
                <a:cubicBezTo>
                  <a:pt x="497669" y="386410"/>
                  <a:pt x="455730" y="343158"/>
                  <a:pt x="412955" y="307512"/>
                </a:cubicBezTo>
                <a:cubicBezTo>
                  <a:pt x="399338" y="296164"/>
                  <a:pt x="383458" y="287847"/>
                  <a:pt x="368710" y="278015"/>
                </a:cubicBezTo>
                <a:cubicBezTo>
                  <a:pt x="358878" y="263267"/>
                  <a:pt x="352553" y="245442"/>
                  <a:pt x="339213" y="233770"/>
                </a:cubicBezTo>
                <a:cubicBezTo>
                  <a:pt x="312534" y="210425"/>
                  <a:pt x="279084" y="196046"/>
                  <a:pt x="250723" y="174776"/>
                </a:cubicBezTo>
                <a:cubicBezTo>
                  <a:pt x="175043" y="118017"/>
                  <a:pt x="209110" y="147912"/>
                  <a:pt x="147484" y="86286"/>
                </a:cubicBezTo>
                <a:cubicBezTo>
                  <a:pt x="492639" y="0"/>
                  <a:pt x="186208" y="71538"/>
                  <a:pt x="1091381" y="71538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Connector 44"/>
          <p:cNvCxnSpPr/>
          <p:nvPr/>
        </p:nvCxnSpPr>
        <p:spPr>
          <a:xfrm>
            <a:off x="2362200" y="1143000"/>
            <a:ext cx="5486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5400000">
            <a:off x="7011194" y="1980406"/>
            <a:ext cx="1676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>
            <a:off x="6858794" y="5104606"/>
            <a:ext cx="1981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10800000">
            <a:off x="2133600" y="6096000"/>
            <a:ext cx="5715000" cy="15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7924800" y="4719935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Blood</a:t>
            </a:r>
            <a:endParaRPr lang="en-US" sz="2400" b="1" baseline="30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8" name="Straight Arrow Connector 57"/>
          <p:cNvCxnSpPr/>
          <p:nvPr/>
        </p:nvCxnSpPr>
        <p:spPr>
          <a:xfrm rot="5400000" flipH="1" flipV="1">
            <a:off x="8154194" y="4495006"/>
            <a:ext cx="6096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rot="10800000">
            <a:off x="7239000" y="5486400"/>
            <a:ext cx="1295400" cy="68580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V="1">
            <a:off x="7086600" y="4191000"/>
            <a:ext cx="685800" cy="609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rot="16200000" flipH="1">
            <a:off x="5334000" y="4038600"/>
            <a:ext cx="1066800" cy="3048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endCxn id="36" idx="2"/>
          </p:cNvCxnSpPr>
          <p:nvPr/>
        </p:nvCxnSpPr>
        <p:spPr>
          <a:xfrm rot="16200000" flipV="1">
            <a:off x="4974283" y="2459683"/>
            <a:ext cx="1290935" cy="3429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rot="5400000">
            <a:off x="6515100" y="1257300"/>
            <a:ext cx="381000" cy="1588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rot="5400000" flipH="1" flipV="1">
            <a:off x="2971800" y="4495800"/>
            <a:ext cx="19812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762000" y="4191000"/>
            <a:ext cx="2590800" cy="1588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990600" y="3276600"/>
            <a:ext cx="2590800" cy="1588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Arc 81"/>
          <p:cNvSpPr/>
          <p:nvPr/>
        </p:nvSpPr>
        <p:spPr>
          <a:xfrm>
            <a:off x="762000" y="1676400"/>
            <a:ext cx="457200" cy="1676400"/>
          </a:xfrm>
          <a:prstGeom prst="arc">
            <a:avLst>
              <a:gd name="adj1" fmla="val 16200000"/>
              <a:gd name="adj2" fmla="val 4780559"/>
            </a:avLst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Arc 82"/>
          <p:cNvSpPr/>
          <p:nvPr/>
        </p:nvSpPr>
        <p:spPr>
          <a:xfrm>
            <a:off x="1157748" y="1981200"/>
            <a:ext cx="45719" cy="1066800"/>
          </a:xfrm>
          <a:prstGeom prst="arc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7" name="Straight Connector 86"/>
          <p:cNvCxnSpPr/>
          <p:nvPr/>
        </p:nvCxnSpPr>
        <p:spPr>
          <a:xfrm>
            <a:off x="1248696" y="5653548"/>
            <a:ext cx="304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3534696" y="5562600"/>
            <a:ext cx="304800" cy="1588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 rot="16200000" flipH="1">
            <a:off x="6019800" y="2743200"/>
            <a:ext cx="1143000" cy="533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 rot="5400000" flipH="1" flipV="1">
            <a:off x="7962900" y="2476500"/>
            <a:ext cx="533400" cy="152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flipV="1">
            <a:off x="4114800" y="3505200"/>
            <a:ext cx="1295400" cy="223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rot="16200000" flipH="1">
            <a:off x="2019302" y="5981699"/>
            <a:ext cx="228597" cy="1"/>
          </a:xfrm>
          <a:prstGeom prst="line">
            <a:avLst/>
          </a:prstGeom>
          <a:ln w="19050">
            <a:solidFill>
              <a:schemeClr val="bg2">
                <a:lumMod val="20000"/>
                <a:lumOff val="80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81000"/>
            <a:ext cx="8305800" cy="61722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3500" dirty="0" smtClean="0">
                <a:latin typeface="Arial" pitchFamily="34" charset="0"/>
                <a:cs typeface="Arial" pitchFamily="34" charset="0"/>
              </a:rPr>
              <a:t>							   Fe</a:t>
            </a:r>
            <a:r>
              <a:rPr lang="en-US" sz="3500" baseline="30000" dirty="0" smtClean="0">
                <a:latin typeface="Arial" pitchFamily="34" charset="0"/>
                <a:cs typeface="Arial" pitchFamily="34" charset="0"/>
              </a:rPr>
              <a:t>2+</a:t>
            </a:r>
          </a:p>
          <a:p>
            <a:pPr>
              <a:spcBef>
                <a:spcPts val="0"/>
              </a:spcBef>
              <a:buNone/>
            </a:pPr>
            <a:r>
              <a:rPr lang="en-US" sz="3500" dirty="0" smtClean="0">
                <a:latin typeface="Arial" pitchFamily="34" charset="0"/>
                <a:cs typeface="Arial" pitchFamily="34" charset="0"/>
              </a:rPr>
              <a:t>DCT 1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Costransporter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	    	</a:t>
            </a:r>
          </a:p>
          <a:p>
            <a:pPr>
              <a:spcBef>
                <a:spcPts val="0"/>
              </a:spcBef>
              <a:buNone/>
            </a:pPr>
            <a:r>
              <a:rPr lang="en-US" sz="3500" dirty="0" smtClean="0">
                <a:latin typeface="Arial" pitchFamily="34" charset="0"/>
                <a:cs typeface="Arial" pitchFamily="34" charset="0"/>
              </a:rPr>
              <a:t>							     H</a:t>
            </a:r>
            <a:r>
              <a:rPr lang="en-US" sz="3500" baseline="30000" dirty="0" smtClean="0">
                <a:latin typeface="Arial" pitchFamily="34" charset="0"/>
                <a:cs typeface="Arial" pitchFamily="34" charset="0"/>
              </a:rPr>
              <a:t>+</a:t>
            </a:r>
          </a:p>
          <a:p>
            <a:pPr>
              <a:spcBef>
                <a:spcPts val="0"/>
              </a:spcBef>
              <a:buNone/>
            </a:pP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Tf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: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Transferin</a:t>
            </a:r>
            <a:endParaRPr lang="en-US" sz="35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3500" dirty="0" smtClean="0">
                <a:latin typeface="Arial" pitchFamily="34" charset="0"/>
                <a:cs typeface="Arial" pitchFamily="34" charset="0"/>
              </a:rPr>
              <a:t>IREG 1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Basolateral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Membrane</a:t>
            </a:r>
          </a:p>
          <a:p>
            <a:pPr>
              <a:spcBef>
                <a:spcPts val="0"/>
              </a:spcBef>
              <a:buNone/>
            </a:pP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Hephaestin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Cu</a:t>
            </a:r>
            <a:r>
              <a:rPr lang="en-US" sz="3500" baseline="30000" dirty="0" smtClean="0">
                <a:latin typeface="Arial" pitchFamily="34" charset="0"/>
                <a:cs typeface="Arial" pitchFamily="34" charset="0"/>
              </a:rPr>
              <a:t>2+ 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containing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oxidase</a:t>
            </a:r>
            <a:endParaRPr lang="en-US" sz="3500" dirty="0" smtClean="0">
              <a:latin typeface="Arial" pitchFamily="34" charset="0"/>
              <a:cs typeface="Arial" pitchFamily="34" charset="0"/>
            </a:endParaRPr>
          </a:p>
          <a:p>
            <a:pPr marL="58738" indent="9525">
              <a:spcBef>
                <a:spcPts val="0"/>
              </a:spcBef>
              <a:buNone/>
            </a:pPr>
            <a:r>
              <a:rPr lang="en-US" sz="3500" dirty="0" smtClean="0">
                <a:latin typeface="Arial" pitchFamily="34" charset="0"/>
                <a:cs typeface="Arial" pitchFamily="34" charset="0"/>
              </a:rPr>
              <a:t>Idiopathic :</a:t>
            </a:r>
            <a:r>
              <a:rPr lang="en-US" sz="3500" dirty="0" err="1" smtClean="0">
                <a:latin typeface="Arial" pitchFamily="34" charset="0"/>
                <a:cs typeface="Arial" pitchFamily="34" charset="0"/>
                <a:sym typeface="Symbol"/>
              </a:rPr>
              <a:t>Haemosiderosis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smtClean="0">
                <a:latin typeface="Arial" pitchFamily="34" charset="0"/>
                <a:cs typeface="Arial" pitchFamily="34" charset="0"/>
                <a:sym typeface="Symbol"/>
              </a:rPr>
              <a:t>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Haemachromatosis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3500" dirty="0" smtClean="0">
              <a:latin typeface="Arial" pitchFamily="34" charset="0"/>
              <a:cs typeface="Arial" pitchFamily="34" charset="0"/>
              <a:sym typeface="Symbol"/>
            </a:endParaRPr>
          </a:p>
          <a:p>
            <a:pPr>
              <a:spcBef>
                <a:spcPts val="0"/>
              </a:spcBef>
              <a:buNone/>
            </a:pP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AbN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large amts of Fe absorbed</a:t>
            </a:r>
          </a:p>
          <a:p>
            <a:pPr>
              <a:spcBef>
                <a:spcPts val="0"/>
              </a:spcBef>
              <a:buNone/>
            </a:pPr>
            <a:r>
              <a:rPr lang="en-US" sz="3500" dirty="0" smtClean="0">
                <a:latin typeface="Arial" pitchFamily="34" charset="0"/>
                <a:cs typeface="Arial" pitchFamily="34" charset="0"/>
              </a:rPr>
              <a:t>Some with </a:t>
            </a:r>
            <a:r>
              <a:rPr lang="en-US" sz="3500" dirty="0" smtClean="0">
                <a:latin typeface="Arial"/>
                <a:cs typeface="Arial"/>
              </a:rPr>
              <a:t>↑↑ levels of DCT 1 &amp; IREG 1</a:t>
            </a:r>
          </a:p>
          <a:p>
            <a:pPr>
              <a:spcBef>
                <a:spcPts val="0"/>
              </a:spcBef>
              <a:buNone/>
            </a:pPr>
            <a:r>
              <a:rPr lang="en-US" sz="3500" dirty="0" err="1" smtClean="0">
                <a:latin typeface="Arial"/>
                <a:cs typeface="Arial"/>
              </a:rPr>
              <a:t>Extramedullary</a:t>
            </a:r>
            <a:r>
              <a:rPr lang="en-US" sz="3500" dirty="0" smtClean="0">
                <a:latin typeface="Arial"/>
                <a:cs typeface="Arial"/>
              </a:rPr>
              <a:t> </a:t>
            </a:r>
            <a:r>
              <a:rPr lang="en-US" sz="3500" dirty="0" err="1" smtClean="0">
                <a:latin typeface="Arial"/>
                <a:cs typeface="Arial"/>
              </a:rPr>
              <a:t>haemopoiesis</a:t>
            </a:r>
            <a:endParaRPr lang="en-US" sz="35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5105400" y="685800"/>
            <a:ext cx="1632156" cy="1160208"/>
            <a:chOff x="5410200" y="2057400"/>
            <a:chExt cx="1632156" cy="1160208"/>
          </a:xfrm>
        </p:grpSpPr>
        <p:cxnSp>
          <p:nvCxnSpPr>
            <p:cNvPr id="5" name="Straight Connector 4"/>
            <p:cNvCxnSpPr/>
            <p:nvPr/>
          </p:nvCxnSpPr>
          <p:spPr>
            <a:xfrm flipV="1">
              <a:off x="5410200" y="2057400"/>
              <a:ext cx="1371600" cy="6096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5442156" y="2684208"/>
              <a:ext cx="1600200" cy="533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772400" cy="914400"/>
          </a:xfrm>
        </p:spPr>
        <p:txBody>
          <a:bodyPr/>
          <a:lstStyle/>
          <a:p>
            <a:r>
              <a:rPr lang="en-US" sz="3500" b="1" dirty="0" smtClean="0">
                <a:latin typeface="Arial" pitchFamily="34" charset="0"/>
                <a:cs typeface="Arial" pitchFamily="34" charset="0"/>
              </a:rPr>
              <a:t>Fe absorption </a:t>
            </a:r>
            <a:endParaRPr lang="en-US" sz="35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62000" y="853440"/>
          <a:ext cx="8077200" cy="568906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038600"/>
                <a:gridCol w="4038600"/>
              </a:tblGrid>
              <a:tr h="417394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INCREASE</a:t>
                      </a:r>
                      <a:r>
                        <a:rPr lang="en-US" sz="2200" baseline="0" dirty="0" smtClean="0"/>
                        <a:t> 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REDUCED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17394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Fe++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Fe</a:t>
                      </a:r>
                      <a:r>
                        <a:rPr lang="en-US" sz="2200" baseline="30000" dirty="0" smtClean="0"/>
                        <a:t>+++</a:t>
                      </a:r>
                      <a:endParaRPr lang="en-US" sz="2200" baseline="30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17394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Inorganic</a:t>
                      </a:r>
                      <a:r>
                        <a:rPr lang="en-US" sz="2200" baseline="0" dirty="0" smtClean="0"/>
                        <a:t> Fe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Organic Fe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17394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Acids/</a:t>
                      </a:r>
                      <a:r>
                        <a:rPr lang="en-US" sz="2200" dirty="0" err="1" smtClean="0"/>
                        <a:t>Vit</a:t>
                      </a:r>
                      <a:r>
                        <a:rPr lang="en-US" sz="2200" dirty="0" smtClean="0"/>
                        <a:t>.</a:t>
                      </a:r>
                      <a:r>
                        <a:rPr lang="en-US" sz="2200" baseline="0" dirty="0" smtClean="0"/>
                        <a:t> C/HCL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Alkali/antacids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51309">
                <a:tc>
                  <a:txBody>
                    <a:bodyPr/>
                    <a:lstStyle/>
                    <a:p>
                      <a:r>
                        <a:rPr lang="en-US" sz="2200" dirty="0" err="1" smtClean="0"/>
                        <a:t>Solubilizing</a:t>
                      </a:r>
                      <a:r>
                        <a:rPr lang="en-US" sz="2200" baseline="0" dirty="0" smtClean="0"/>
                        <a:t> agents : Sugars/AAs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Pancreatic secretion 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51309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Fe Deficiency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Precipitating  agents </a:t>
                      </a:r>
                      <a:r>
                        <a:rPr lang="en-US" sz="2200" dirty="0" err="1" smtClean="0"/>
                        <a:t>phytic</a:t>
                      </a:r>
                      <a:r>
                        <a:rPr lang="en-US" sz="2200" baseline="0" dirty="0" smtClean="0"/>
                        <a:t> acid</a:t>
                      </a:r>
                      <a:r>
                        <a:rPr lang="en-US" sz="2200" dirty="0" smtClean="0"/>
                        <a:t>/PO</a:t>
                      </a:r>
                      <a:r>
                        <a:rPr lang="en-US" sz="2200" baseline="-25000" dirty="0" smtClean="0"/>
                        <a:t>4</a:t>
                      </a:r>
                      <a:r>
                        <a:rPr lang="en-US" sz="2200" baseline="30000" dirty="0" smtClean="0"/>
                        <a:t>3-</a:t>
                      </a:r>
                      <a:r>
                        <a:rPr lang="en-US" sz="2200" dirty="0" smtClean="0"/>
                        <a:t>/HCO</a:t>
                      </a:r>
                      <a:r>
                        <a:rPr lang="en-US" sz="2200" baseline="-25000" dirty="0" smtClean="0"/>
                        <a:t>3</a:t>
                      </a:r>
                      <a:r>
                        <a:rPr lang="en-US" sz="2200" baseline="30000" dirty="0" smtClean="0"/>
                        <a:t>-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17394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↑ </a:t>
                      </a:r>
                      <a:r>
                        <a:rPr lang="en-US" sz="2200" dirty="0" err="1" smtClean="0"/>
                        <a:t>Erythropoiesis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Fe excess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17394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Pregnancy &amp; lactation 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↓ </a:t>
                      </a:r>
                      <a:r>
                        <a:rPr lang="en-US" sz="2200" dirty="0" err="1" smtClean="0"/>
                        <a:t>Erythropoiesis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17394"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Infection 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17394"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Tea </a:t>
                      </a:r>
                      <a:r>
                        <a:rPr lang="en-US" sz="2200" dirty="0" err="1" smtClean="0"/>
                        <a:t>desferrioxamine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51309"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err="1" smtClean="0"/>
                        <a:t>Hemosiderosis</a:t>
                      </a:r>
                      <a:r>
                        <a:rPr lang="en-US" sz="2200" dirty="0" smtClean="0"/>
                        <a:t>  – </a:t>
                      </a:r>
                      <a:r>
                        <a:rPr lang="en-US" sz="2200" dirty="0" err="1" smtClean="0"/>
                        <a:t>haemachromatosis</a:t>
                      </a:r>
                      <a:endParaRPr lang="en-US" sz="22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 b="1" dirty="0" smtClean="0">
                <a:latin typeface="Arial" pitchFamily="34" charset="0"/>
                <a:cs typeface="Arial" pitchFamily="34" charset="0"/>
              </a:rPr>
              <a:t>Bone Marrow Uptake</a:t>
            </a:r>
            <a:endParaRPr lang="en-US" sz="3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From </a:t>
            </a:r>
            <a:r>
              <a:rPr lang="en-US" sz="3500" b="1" dirty="0" err="1" smtClean="0">
                <a:latin typeface="Arial" pitchFamily="34" charset="0"/>
                <a:cs typeface="Arial" pitchFamily="34" charset="0"/>
              </a:rPr>
              <a:t>transferrin</a:t>
            </a: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 by </a:t>
            </a:r>
            <a:r>
              <a:rPr lang="en-US" sz="3500" b="1" dirty="0" err="1" smtClean="0">
                <a:latin typeface="Arial" pitchFamily="34" charset="0"/>
                <a:cs typeface="Arial" pitchFamily="34" charset="0"/>
              </a:rPr>
              <a:t>sideroblasts</a:t>
            </a: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 (RBC precursors)</a:t>
            </a:r>
          </a:p>
          <a:p>
            <a:pPr>
              <a:buNone/>
            </a:pP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Fe + </a:t>
            </a:r>
            <a:r>
              <a:rPr lang="en-US" sz="3500" b="1" dirty="0" err="1" smtClean="0">
                <a:latin typeface="Arial" pitchFamily="34" charset="0"/>
                <a:cs typeface="Arial" pitchFamily="34" charset="0"/>
              </a:rPr>
              <a:t>Apoferritin</a:t>
            </a: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b="1" dirty="0" smtClean="0">
                <a:latin typeface="Arial" pitchFamily="34" charset="0"/>
                <a:cs typeface="Arial" pitchFamily="34" charset="0"/>
                <a:sym typeface="Symbol"/>
              </a:rPr>
              <a:t></a:t>
            </a: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3500" b="1" dirty="0" err="1" smtClean="0">
                <a:latin typeface="Arial" pitchFamily="34" charset="0"/>
                <a:cs typeface="Arial" pitchFamily="34" charset="0"/>
              </a:rPr>
              <a:t>ferritin</a:t>
            </a: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3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3733800" y="3886200"/>
            <a:ext cx="3529497" cy="1902542"/>
          </a:xfrm>
          <a:custGeom>
            <a:avLst/>
            <a:gdLst>
              <a:gd name="connsiteX0" fmla="*/ 255355 w 3529497"/>
              <a:gd name="connsiteY0" fmla="*/ 1504336 h 1902542"/>
              <a:gd name="connsiteX1" fmla="*/ 712555 w 3529497"/>
              <a:gd name="connsiteY1" fmla="*/ 1725561 h 1902542"/>
              <a:gd name="connsiteX2" fmla="*/ 860039 w 3529497"/>
              <a:gd name="connsiteY2" fmla="*/ 1755058 h 1902542"/>
              <a:gd name="connsiteX3" fmla="*/ 992774 w 3529497"/>
              <a:gd name="connsiteY3" fmla="*/ 1784555 h 1902542"/>
              <a:gd name="connsiteX4" fmla="*/ 1494219 w 3529497"/>
              <a:gd name="connsiteY4" fmla="*/ 1843548 h 1902542"/>
              <a:gd name="connsiteX5" fmla="*/ 1656452 w 3529497"/>
              <a:gd name="connsiteY5" fmla="*/ 1887794 h 1902542"/>
              <a:gd name="connsiteX6" fmla="*/ 1730194 w 3529497"/>
              <a:gd name="connsiteY6" fmla="*/ 1902542 h 1902542"/>
              <a:gd name="connsiteX7" fmla="*/ 2733084 w 3529497"/>
              <a:gd name="connsiteY7" fmla="*/ 1887794 h 1902542"/>
              <a:gd name="connsiteX8" fmla="*/ 2865819 w 3529497"/>
              <a:gd name="connsiteY8" fmla="*/ 1873045 h 1902542"/>
              <a:gd name="connsiteX9" fmla="*/ 3072297 w 3529497"/>
              <a:gd name="connsiteY9" fmla="*/ 1858297 h 1902542"/>
              <a:gd name="connsiteX10" fmla="*/ 3175536 w 3529497"/>
              <a:gd name="connsiteY10" fmla="*/ 1814052 h 1902542"/>
              <a:gd name="connsiteX11" fmla="*/ 3234529 w 3529497"/>
              <a:gd name="connsiteY11" fmla="*/ 1769806 h 1902542"/>
              <a:gd name="connsiteX12" fmla="*/ 3278774 w 3529497"/>
              <a:gd name="connsiteY12" fmla="*/ 1740310 h 1902542"/>
              <a:gd name="connsiteX13" fmla="*/ 3367265 w 3529497"/>
              <a:gd name="connsiteY13" fmla="*/ 1651819 h 1902542"/>
              <a:gd name="connsiteX14" fmla="*/ 3455755 w 3529497"/>
              <a:gd name="connsiteY14" fmla="*/ 1548581 h 1902542"/>
              <a:gd name="connsiteX15" fmla="*/ 3470503 w 3529497"/>
              <a:gd name="connsiteY15" fmla="*/ 1504336 h 1902542"/>
              <a:gd name="connsiteX16" fmla="*/ 3500000 w 3529497"/>
              <a:gd name="connsiteY16" fmla="*/ 1460090 h 1902542"/>
              <a:gd name="connsiteX17" fmla="*/ 3529497 w 3529497"/>
              <a:gd name="connsiteY17" fmla="*/ 1371600 h 1902542"/>
              <a:gd name="connsiteX18" fmla="*/ 3514748 w 3529497"/>
              <a:gd name="connsiteY18" fmla="*/ 958645 h 1902542"/>
              <a:gd name="connsiteX19" fmla="*/ 3470503 w 3529497"/>
              <a:gd name="connsiteY19" fmla="*/ 870155 h 1902542"/>
              <a:gd name="connsiteX20" fmla="*/ 3426258 w 3529497"/>
              <a:gd name="connsiteY20" fmla="*/ 825910 h 1902542"/>
              <a:gd name="connsiteX21" fmla="*/ 3367265 w 3529497"/>
              <a:gd name="connsiteY21" fmla="*/ 737419 h 1902542"/>
              <a:gd name="connsiteX22" fmla="*/ 3337768 w 3529497"/>
              <a:gd name="connsiteY22" fmla="*/ 693174 h 1902542"/>
              <a:gd name="connsiteX23" fmla="*/ 3308271 w 3529497"/>
              <a:gd name="connsiteY23" fmla="*/ 648929 h 1902542"/>
              <a:gd name="connsiteX24" fmla="*/ 3160787 w 3529497"/>
              <a:gd name="connsiteY24" fmla="*/ 501445 h 1902542"/>
              <a:gd name="connsiteX25" fmla="*/ 3116542 w 3529497"/>
              <a:gd name="connsiteY25" fmla="*/ 457200 h 1902542"/>
              <a:gd name="connsiteX26" fmla="*/ 3087045 w 3529497"/>
              <a:gd name="connsiteY26" fmla="*/ 412955 h 1902542"/>
              <a:gd name="connsiteX27" fmla="*/ 2998555 w 3529497"/>
              <a:gd name="connsiteY27" fmla="*/ 353961 h 1902542"/>
              <a:gd name="connsiteX28" fmla="*/ 2865819 w 3529497"/>
              <a:gd name="connsiteY28" fmla="*/ 265471 h 1902542"/>
              <a:gd name="connsiteX29" fmla="*/ 2821574 w 3529497"/>
              <a:gd name="connsiteY29" fmla="*/ 250723 h 1902542"/>
              <a:gd name="connsiteX30" fmla="*/ 2762581 w 3529497"/>
              <a:gd name="connsiteY30" fmla="*/ 206477 h 1902542"/>
              <a:gd name="connsiteX31" fmla="*/ 2718336 w 3529497"/>
              <a:gd name="connsiteY31" fmla="*/ 191729 h 1902542"/>
              <a:gd name="connsiteX32" fmla="*/ 2659342 w 3529497"/>
              <a:gd name="connsiteY32" fmla="*/ 162232 h 1902542"/>
              <a:gd name="connsiteX33" fmla="*/ 2556103 w 3529497"/>
              <a:gd name="connsiteY33" fmla="*/ 103239 h 1902542"/>
              <a:gd name="connsiteX34" fmla="*/ 2438116 w 3529497"/>
              <a:gd name="connsiteY34" fmla="*/ 58994 h 1902542"/>
              <a:gd name="connsiteX35" fmla="*/ 2379123 w 3529497"/>
              <a:gd name="connsiteY35" fmla="*/ 44245 h 1902542"/>
              <a:gd name="connsiteX36" fmla="*/ 2290632 w 3529497"/>
              <a:gd name="connsiteY36" fmla="*/ 14748 h 1902542"/>
              <a:gd name="connsiteX37" fmla="*/ 1626955 w 3529497"/>
              <a:gd name="connsiteY37" fmla="*/ 0 h 1902542"/>
              <a:gd name="connsiteX38" fmla="*/ 609316 w 3529497"/>
              <a:gd name="connsiteY38" fmla="*/ 14748 h 1902542"/>
              <a:gd name="connsiteX39" fmla="*/ 506078 w 3529497"/>
              <a:gd name="connsiteY39" fmla="*/ 44245 h 1902542"/>
              <a:gd name="connsiteX40" fmla="*/ 402839 w 3529497"/>
              <a:gd name="connsiteY40" fmla="*/ 73742 h 1902542"/>
              <a:gd name="connsiteX41" fmla="*/ 358594 w 3529497"/>
              <a:gd name="connsiteY41" fmla="*/ 103239 h 1902542"/>
              <a:gd name="connsiteX42" fmla="*/ 314348 w 3529497"/>
              <a:gd name="connsiteY42" fmla="*/ 147484 h 1902542"/>
              <a:gd name="connsiteX43" fmla="*/ 270103 w 3529497"/>
              <a:gd name="connsiteY43" fmla="*/ 162232 h 1902542"/>
              <a:gd name="connsiteX44" fmla="*/ 211110 w 3529497"/>
              <a:gd name="connsiteY44" fmla="*/ 235974 h 1902542"/>
              <a:gd name="connsiteX45" fmla="*/ 166865 w 3529497"/>
              <a:gd name="connsiteY45" fmla="*/ 280219 h 1902542"/>
              <a:gd name="connsiteX46" fmla="*/ 137368 w 3529497"/>
              <a:gd name="connsiteY46" fmla="*/ 339213 h 1902542"/>
              <a:gd name="connsiteX47" fmla="*/ 48878 w 3529497"/>
              <a:gd name="connsiteY47" fmla="*/ 412955 h 1902542"/>
              <a:gd name="connsiteX48" fmla="*/ 34129 w 3529497"/>
              <a:gd name="connsiteY48" fmla="*/ 457200 h 1902542"/>
              <a:gd name="connsiteX49" fmla="*/ 4632 w 3529497"/>
              <a:gd name="connsiteY49" fmla="*/ 501445 h 1902542"/>
              <a:gd name="connsiteX50" fmla="*/ 19381 w 3529497"/>
              <a:gd name="connsiteY50" fmla="*/ 1224116 h 1902542"/>
              <a:gd name="connsiteX51" fmla="*/ 93123 w 3529497"/>
              <a:gd name="connsiteY51" fmla="*/ 1371600 h 1902542"/>
              <a:gd name="connsiteX52" fmla="*/ 225858 w 3529497"/>
              <a:gd name="connsiteY52" fmla="*/ 1445342 h 1902542"/>
              <a:gd name="connsiteX53" fmla="*/ 270103 w 3529497"/>
              <a:gd name="connsiteY53" fmla="*/ 1474839 h 1902542"/>
              <a:gd name="connsiteX54" fmla="*/ 299600 w 3529497"/>
              <a:gd name="connsiteY54" fmla="*/ 1563329 h 1902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3529497" h="1902542">
                <a:moveTo>
                  <a:pt x="255355" y="1504336"/>
                </a:moveTo>
                <a:cubicBezTo>
                  <a:pt x="399765" y="1648746"/>
                  <a:pt x="321583" y="1581519"/>
                  <a:pt x="712555" y="1725561"/>
                </a:cubicBezTo>
                <a:cubicBezTo>
                  <a:pt x="759599" y="1742893"/>
                  <a:pt x="811401" y="1742899"/>
                  <a:pt x="860039" y="1755058"/>
                </a:cubicBezTo>
                <a:cubicBezTo>
                  <a:pt x="898722" y="1764729"/>
                  <a:pt x="954350" y="1779629"/>
                  <a:pt x="992774" y="1784555"/>
                </a:cubicBezTo>
                <a:cubicBezTo>
                  <a:pt x="1159709" y="1805957"/>
                  <a:pt x="1494219" y="1843548"/>
                  <a:pt x="1494219" y="1843548"/>
                </a:cubicBezTo>
                <a:cubicBezTo>
                  <a:pt x="1544535" y="1857924"/>
                  <a:pt x="1603748" y="1876082"/>
                  <a:pt x="1656452" y="1887794"/>
                </a:cubicBezTo>
                <a:cubicBezTo>
                  <a:pt x="1680923" y="1893232"/>
                  <a:pt x="1705613" y="1897626"/>
                  <a:pt x="1730194" y="1902542"/>
                </a:cubicBezTo>
                <a:lnTo>
                  <a:pt x="2733084" y="1887794"/>
                </a:lnTo>
                <a:cubicBezTo>
                  <a:pt x="2777586" y="1886638"/>
                  <a:pt x="2821469" y="1876902"/>
                  <a:pt x="2865819" y="1873045"/>
                </a:cubicBezTo>
                <a:cubicBezTo>
                  <a:pt x="2934561" y="1867067"/>
                  <a:pt x="3003471" y="1863213"/>
                  <a:pt x="3072297" y="1858297"/>
                </a:cubicBezTo>
                <a:cubicBezTo>
                  <a:pt x="3115303" y="1843961"/>
                  <a:pt x="3133885" y="1840084"/>
                  <a:pt x="3175536" y="1814052"/>
                </a:cubicBezTo>
                <a:cubicBezTo>
                  <a:pt x="3196380" y="1801024"/>
                  <a:pt x="3214527" y="1784093"/>
                  <a:pt x="3234529" y="1769806"/>
                </a:cubicBezTo>
                <a:cubicBezTo>
                  <a:pt x="3248953" y="1759503"/>
                  <a:pt x="3265526" y="1752086"/>
                  <a:pt x="3278774" y="1740310"/>
                </a:cubicBezTo>
                <a:cubicBezTo>
                  <a:pt x="3309952" y="1712596"/>
                  <a:pt x="3337768" y="1681316"/>
                  <a:pt x="3367265" y="1651819"/>
                </a:cubicBezTo>
                <a:cubicBezTo>
                  <a:pt x="3438792" y="1580292"/>
                  <a:pt x="3410832" y="1615965"/>
                  <a:pt x="3455755" y="1548581"/>
                </a:cubicBezTo>
                <a:cubicBezTo>
                  <a:pt x="3460671" y="1533833"/>
                  <a:pt x="3463551" y="1518241"/>
                  <a:pt x="3470503" y="1504336"/>
                </a:cubicBezTo>
                <a:cubicBezTo>
                  <a:pt x="3478430" y="1488482"/>
                  <a:pt x="3492801" y="1476288"/>
                  <a:pt x="3500000" y="1460090"/>
                </a:cubicBezTo>
                <a:cubicBezTo>
                  <a:pt x="3512628" y="1431678"/>
                  <a:pt x="3529497" y="1371600"/>
                  <a:pt x="3529497" y="1371600"/>
                </a:cubicBezTo>
                <a:cubicBezTo>
                  <a:pt x="3524581" y="1233948"/>
                  <a:pt x="3523616" y="1096099"/>
                  <a:pt x="3514748" y="958645"/>
                </a:cubicBezTo>
                <a:cubicBezTo>
                  <a:pt x="3512887" y="929805"/>
                  <a:pt x="3487539" y="890598"/>
                  <a:pt x="3470503" y="870155"/>
                </a:cubicBezTo>
                <a:cubicBezTo>
                  <a:pt x="3457150" y="854132"/>
                  <a:pt x="3439063" y="842374"/>
                  <a:pt x="3426258" y="825910"/>
                </a:cubicBezTo>
                <a:cubicBezTo>
                  <a:pt x="3404493" y="797927"/>
                  <a:pt x="3386929" y="766916"/>
                  <a:pt x="3367265" y="737419"/>
                </a:cubicBezTo>
                <a:lnTo>
                  <a:pt x="3337768" y="693174"/>
                </a:lnTo>
                <a:cubicBezTo>
                  <a:pt x="3327936" y="678426"/>
                  <a:pt x="3320805" y="661463"/>
                  <a:pt x="3308271" y="648929"/>
                </a:cubicBezTo>
                <a:lnTo>
                  <a:pt x="3160787" y="501445"/>
                </a:lnTo>
                <a:cubicBezTo>
                  <a:pt x="3146039" y="486697"/>
                  <a:pt x="3128112" y="474554"/>
                  <a:pt x="3116542" y="457200"/>
                </a:cubicBezTo>
                <a:cubicBezTo>
                  <a:pt x="3106710" y="442452"/>
                  <a:pt x="3100385" y="424627"/>
                  <a:pt x="3087045" y="412955"/>
                </a:cubicBezTo>
                <a:cubicBezTo>
                  <a:pt x="3060366" y="389610"/>
                  <a:pt x="3026916" y="375231"/>
                  <a:pt x="2998555" y="353961"/>
                </a:cubicBezTo>
                <a:cubicBezTo>
                  <a:pt x="2949152" y="316910"/>
                  <a:pt x="2922710" y="293916"/>
                  <a:pt x="2865819" y="265471"/>
                </a:cubicBezTo>
                <a:cubicBezTo>
                  <a:pt x="2851914" y="258519"/>
                  <a:pt x="2836322" y="255639"/>
                  <a:pt x="2821574" y="250723"/>
                </a:cubicBezTo>
                <a:cubicBezTo>
                  <a:pt x="2801910" y="235974"/>
                  <a:pt x="2783923" y="218673"/>
                  <a:pt x="2762581" y="206477"/>
                </a:cubicBezTo>
                <a:cubicBezTo>
                  <a:pt x="2749083" y="198764"/>
                  <a:pt x="2732625" y="197853"/>
                  <a:pt x="2718336" y="191729"/>
                </a:cubicBezTo>
                <a:cubicBezTo>
                  <a:pt x="2698128" y="183068"/>
                  <a:pt x="2678431" y="173140"/>
                  <a:pt x="2659342" y="162232"/>
                </a:cubicBezTo>
                <a:cubicBezTo>
                  <a:pt x="2576302" y="114781"/>
                  <a:pt x="2656381" y="147807"/>
                  <a:pt x="2556103" y="103239"/>
                </a:cubicBezTo>
                <a:cubicBezTo>
                  <a:pt x="2528043" y="90768"/>
                  <a:pt x="2472175" y="68725"/>
                  <a:pt x="2438116" y="58994"/>
                </a:cubicBezTo>
                <a:cubicBezTo>
                  <a:pt x="2418626" y="53425"/>
                  <a:pt x="2398538" y="50070"/>
                  <a:pt x="2379123" y="44245"/>
                </a:cubicBezTo>
                <a:cubicBezTo>
                  <a:pt x="2349342" y="35310"/>
                  <a:pt x="2321717" y="15439"/>
                  <a:pt x="2290632" y="14748"/>
                </a:cubicBezTo>
                <a:lnTo>
                  <a:pt x="1626955" y="0"/>
                </a:lnTo>
                <a:lnTo>
                  <a:pt x="609316" y="14748"/>
                </a:lnTo>
                <a:cubicBezTo>
                  <a:pt x="583824" y="15446"/>
                  <a:pt x="532291" y="36756"/>
                  <a:pt x="506078" y="44245"/>
                </a:cubicBezTo>
                <a:cubicBezTo>
                  <a:pt x="376446" y="81283"/>
                  <a:pt x="508923" y="38382"/>
                  <a:pt x="402839" y="73742"/>
                </a:cubicBezTo>
                <a:cubicBezTo>
                  <a:pt x="388091" y="83574"/>
                  <a:pt x="372211" y="91892"/>
                  <a:pt x="358594" y="103239"/>
                </a:cubicBezTo>
                <a:cubicBezTo>
                  <a:pt x="342571" y="116592"/>
                  <a:pt x="331703" y="135914"/>
                  <a:pt x="314348" y="147484"/>
                </a:cubicBezTo>
                <a:cubicBezTo>
                  <a:pt x="301413" y="156107"/>
                  <a:pt x="284851" y="157316"/>
                  <a:pt x="270103" y="162232"/>
                </a:cubicBezTo>
                <a:cubicBezTo>
                  <a:pt x="171150" y="228201"/>
                  <a:pt x="268100" y="150488"/>
                  <a:pt x="211110" y="235974"/>
                </a:cubicBezTo>
                <a:cubicBezTo>
                  <a:pt x="199541" y="253328"/>
                  <a:pt x="178988" y="263247"/>
                  <a:pt x="166865" y="280219"/>
                </a:cubicBezTo>
                <a:cubicBezTo>
                  <a:pt x="154086" y="298110"/>
                  <a:pt x="150147" y="321322"/>
                  <a:pt x="137368" y="339213"/>
                </a:cubicBezTo>
                <a:cubicBezTo>
                  <a:pt x="111560" y="375344"/>
                  <a:pt x="84157" y="389435"/>
                  <a:pt x="48878" y="412955"/>
                </a:cubicBezTo>
                <a:cubicBezTo>
                  <a:pt x="43962" y="427703"/>
                  <a:pt x="41082" y="443295"/>
                  <a:pt x="34129" y="457200"/>
                </a:cubicBezTo>
                <a:cubicBezTo>
                  <a:pt x="26202" y="473054"/>
                  <a:pt x="4973" y="483723"/>
                  <a:pt x="4632" y="501445"/>
                </a:cubicBezTo>
                <a:cubicBezTo>
                  <a:pt x="0" y="742341"/>
                  <a:pt x="10295" y="983347"/>
                  <a:pt x="19381" y="1224116"/>
                </a:cubicBezTo>
                <a:cubicBezTo>
                  <a:pt x="21098" y="1269617"/>
                  <a:pt x="60713" y="1349993"/>
                  <a:pt x="93123" y="1371600"/>
                </a:cubicBezTo>
                <a:cubicBezTo>
                  <a:pt x="194548" y="1439217"/>
                  <a:pt x="147981" y="1419384"/>
                  <a:pt x="225858" y="1445342"/>
                </a:cubicBezTo>
                <a:cubicBezTo>
                  <a:pt x="240606" y="1455174"/>
                  <a:pt x="260709" y="1459808"/>
                  <a:pt x="270103" y="1474839"/>
                </a:cubicBezTo>
                <a:cubicBezTo>
                  <a:pt x="286582" y="1501205"/>
                  <a:pt x="299600" y="1563329"/>
                  <a:pt x="299600" y="1563329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867400" y="4800600"/>
            <a:ext cx="990600" cy="6858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114800" y="4648200"/>
            <a:ext cx="1524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724400" y="5181600"/>
            <a:ext cx="1524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648200" y="4267200"/>
            <a:ext cx="1524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 flipH="1" flipV="1">
            <a:off x="5486400" y="5410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3962400" y="5562600"/>
            <a:ext cx="381000" cy="228600"/>
            <a:chOff x="3962400" y="5562600"/>
            <a:chExt cx="381000" cy="228600"/>
          </a:xfrm>
        </p:grpSpPr>
        <p:cxnSp>
          <p:nvCxnSpPr>
            <p:cNvPr id="14" name="Straight Connector 13"/>
            <p:cNvCxnSpPr/>
            <p:nvPr/>
          </p:nvCxnSpPr>
          <p:spPr>
            <a:xfrm rot="10800000" flipV="1">
              <a:off x="3962400" y="5562600"/>
              <a:ext cx="228600" cy="152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6200000" flipV="1">
              <a:off x="4152900" y="5600700"/>
              <a:ext cx="228600" cy="152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6019800" y="5791200"/>
            <a:ext cx="381000" cy="228600"/>
            <a:chOff x="3962400" y="5562600"/>
            <a:chExt cx="381000" cy="228600"/>
          </a:xfrm>
        </p:grpSpPr>
        <p:cxnSp>
          <p:nvCxnSpPr>
            <p:cNvPr id="19" name="Straight Connector 18"/>
            <p:cNvCxnSpPr/>
            <p:nvPr/>
          </p:nvCxnSpPr>
          <p:spPr>
            <a:xfrm rot="10800000" flipV="1">
              <a:off x="3962400" y="5562600"/>
              <a:ext cx="228600" cy="152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4152900" y="5600700"/>
              <a:ext cx="228600" cy="152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 rot="12027816">
            <a:off x="6562534" y="3969196"/>
            <a:ext cx="526677" cy="287446"/>
            <a:chOff x="3962400" y="5562600"/>
            <a:chExt cx="381000" cy="228600"/>
          </a:xfrm>
        </p:grpSpPr>
        <p:cxnSp>
          <p:nvCxnSpPr>
            <p:cNvPr id="22" name="Straight Connector 21"/>
            <p:cNvCxnSpPr/>
            <p:nvPr/>
          </p:nvCxnSpPr>
          <p:spPr>
            <a:xfrm rot="10800000" flipV="1">
              <a:off x="3962400" y="5562600"/>
              <a:ext cx="228600" cy="152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16200000" flipV="1">
              <a:off x="4152900" y="5600700"/>
              <a:ext cx="228600" cy="152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 rot="10800000">
            <a:off x="5440435" y="3673684"/>
            <a:ext cx="381000" cy="228600"/>
            <a:chOff x="3962400" y="5562600"/>
            <a:chExt cx="381000" cy="228600"/>
          </a:xfrm>
        </p:grpSpPr>
        <p:cxnSp>
          <p:nvCxnSpPr>
            <p:cNvPr id="25" name="Straight Connector 24"/>
            <p:cNvCxnSpPr/>
            <p:nvPr/>
          </p:nvCxnSpPr>
          <p:spPr>
            <a:xfrm rot="10800000" flipV="1">
              <a:off x="3962400" y="5562600"/>
              <a:ext cx="228600" cy="152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V="1">
              <a:off x="4152900" y="5600700"/>
              <a:ext cx="228600" cy="152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/>
          <p:cNvGrpSpPr/>
          <p:nvPr/>
        </p:nvGrpSpPr>
        <p:grpSpPr>
          <a:xfrm rot="6759909">
            <a:off x="3505200" y="4114800"/>
            <a:ext cx="381000" cy="228600"/>
            <a:chOff x="3962400" y="5562600"/>
            <a:chExt cx="381000" cy="228600"/>
          </a:xfrm>
        </p:grpSpPr>
        <p:cxnSp>
          <p:nvCxnSpPr>
            <p:cNvPr id="28" name="Straight Connector 27"/>
            <p:cNvCxnSpPr/>
            <p:nvPr/>
          </p:nvCxnSpPr>
          <p:spPr>
            <a:xfrm rot="10800000" flipV="1">
              <a:off x="3962400" y="5562600"/>
              <a:ext cx="228600" cy="152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V="1">
              <a:off x="4152900" y="5600700"/>
              <a:ext cx="228600" cy="152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Isosceles Triangle 29"/>
          <p:cNvSpPr/>
          <p:nvPr/>
        </p:nvSpPr>
        <p:spPr>
          <a:xfrm rot="6573456">
            <a:off x="3340347" y="4020314"/>
            <a:ext cx="381000" cy="3048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Isosceles Triangle 30"/>
          <p:cNvSpPr/>
          <p:nvPr/>
        </p:nvSpPr>
        <p:spPr>
          <a:xfrm rot="6573456">
            <a:off x="2607678" y="3964326"/>
            <a:ext cx="381000" cy="3048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Isosceles Triangle 31"/>
          <p:cNvSpPr/>
          <p:nvPr/>
        </p:nvSpPr>
        <p:spPr>
          <a:xfrm rot="2286780">
            <a:off x="1806048" y="4129882"/>
            <a:ext cx="381000" cy="3048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Isosceles Triangle 32"/>
          <p:cNvSpPr/>
          <p:nvPr/>
        </p:nvSpPr>
        <p:spPr>
          <a:xfrm rot="1428569">
            <a:off x="3017111" y="4635934"/>
            <a:ext cx="381000" cy="3048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Arc 33"/>
          <p:cNvSpPr/>
          <p:nvPr/>
        </p:nvSpPr>
        <p:spPr>
          <a:xfrm>
            <a:off x="3276600" y="4343400"/>
            <a:ext cx="76200" cy="457200"/>
          </a:xfrm>
          <a:prstGeom prst="arc">
            <a:avLst/>
          </a:prstGeom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Arc 36"/>
          <p:cNvSpPr/>
          <p:nvPr/>
        </p:nvSpPr>
        <p:spPr>
          <a:xfrm rot="17685528">
            <a:off x="1265492" y="4549993"/>
            <a:ext cx="735419" cy="503955"/>
          </a:xfrm>
          <a:prstGeom prst="arc">
            <a:avLst/>
          </a:prstGeom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762000" y="4724400"/>
            <a:ext cx="173842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Transferrin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953000" y="6172200"/>
            <a:ext cx="159851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latin typeface="Arial" pitchFamily="34" charset="0"/>
                <a:cs typeface="Arial" pitchFamily="34" charset="0"/>
              </a:rPr>
              <a:t>Fe particle</a:t>
            </a:r>
            <a:endParaRPr lang="en-US" sz="2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705600" y="3429000"/>
            <a:ext cx="2438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Transferrin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receptor</a:t>
            </a:r>
            <a:endParaRPr lang="en-US" sz="22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2" name="Straight Arrow Connector 41"/>
          <p:cNvCxnSpPr>
            <a:stCxn id="40" idx="1"/>
          </p:cNvCxnSpPr>
          <p:nvPr/>
        </p:nvCxnSpPr>
        <p:spPr>
          <a:xfrm rot="10800000">
            <a:off x="5791200" y="3733801"/>
            <a:ext cx="914400" cy="799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10" idx="4"/>
          </p:cNvCxnSpPr>
          <p:nvPr/>
        </p:nvCxnSpPr>
        <p:spPr>
          <a:xfrm rot="16200000" flipH="1">
            <a:off x="4762500" y="5295900"/>
            <a:ext cx="990600" cy="914400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endCxn id="9" idx="1"/>
          </p:cNvCxnSpPr>
          <p:nvPr/>
        </p:nvCxnSpPr>
        <p:spPr>
          <a:xfrm>
            <a:off x="3810000" y="4343400"/>
            <a:ext cx="327118" cy="31595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rot="10800000">
            <a:off x="6934200" y="4876800"/>
            <a:ext cx="914400" cy="799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rot="10800000">
            <a:off x="6477001" y="5334002"/>
            <a:ext cx="838200" cy="304799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7737209" y="4741608"/>
            <a:ext cx="38824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latin typeface="Arial" pitchFamily="34" charset="0"/>
                <a:cs typeface="Arial" pitchFamily="34" charset="0"/>
              </a:rPr>
              <a:t>C</a:t>
            </a:r>
            <a:endParaRPr lang="en-US" sz="2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315200" y="5486400"/>
            <a:ext cx="38824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latin typeface="Arial" pitchFamily="34" charset="0"/>
                <a:cs typeface="Arial" pitchFamily="34" charset="0"/>
              </a:rPr>
              <a:t>N</a:t>
            </a:r>
            <a:endParaRPr lang="en-US" sz="2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Arc 42"/>
          <p:cNvSpPr/>
          <p:nvPr/>
        </p:nvSpPr>
        <p:spPr>
          <a:xfrm rot="17685528">
            <a:off x="1992678" y="4073659"/>
            <a:ext cx="735419" cy="503955"/>
          </a:xfrm>
          <a:prstGeom prst="arc">
            <a:avLst/>
          </a:prstGeom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Arc 43"/>
          <p:cNvSpPr/>
          <p:nvPr/>
        </p:nvSpPr>
        <p:spPr>
          <a:xfrm rot="19581967">
            <a:off x="2668810" y="3971485"/>
            <a:ext cx="735419" cy="503955"/>
          </a:xfrm>
          <a:prstGeom prst="arc">
            <a:avLst/>
          </a:prstGeom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8738" indent="9525">
              <a:buNone/>
            </a:pPr>
            <a:r>
              <a:rPr lang="en-US" sz="3500" dirty="0" smtClean="0">
                <a:latin typeface="Arial" pitchFamily="34" charset="0"/>
                <a:cs typeface="Arial" pitchFamily="34" charset="0"/>
              </a:rPr>
              <a:t>Absence of Fe particles </a:t>
            </a:r>
            <a:r>
              <a:rPr lang="en-US" sz="3500" dirty="0" smtClean="0">
                <a:latin typeface="Arial" pitchFamily="34" charset="0"/>
                <a:cs typeface="Arial" pitchFamily="34" charset="0"/>
                <a:sym typeface="Symbol"/>
              </a:rPr>
              <a:t>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Fe Deficiency</a:t>
            </a:r>
            <a:endParaRPr lang="en-US" sz="3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2438400" y="3276600"/>
            <a:ext cx="3529497" cy="1902542"/>
          </a:xfrm>
          <a:custGeom>
            <a:avLst/>
            <a:gdLst>
              <a:gd name="connsiteX0" fmla="*/ 255355 w 3529497"/>
              <a:gd name="connsiteY0" fmla="*/ 1504336 h 1902542"/>
              <a:gd name="connsiteX1" fmla="*/ 712555 w 3529497"/>
              <a:gd name="connsiteY1" fmla="*/ 1725561 h 1902542"/>
              <a:gd name="connsiteX2" fmla="*/ 860039 w 3529497"/>
              <a:gd name="connsiteY2" fmla="*/ 1755058 h 1902542"/>
              <a:gd name="connsiteX3" fmla="*/ 992774 w 3529497"/>
              <a:gd name="connsiteY3" fmla="*/ 1784555 h 1902542"/>
              <a:gd name="connsiteX4" fmla="*/ 1494219 w 3529497"/>
              <a:gd name="connsiteY4" fmla="*/ 1843548 h 1902542"/>
              <a:gd name="connsiteX5" fmla="*/ 1656452 w 3529497"/>
              <a:gd name="connsiteY5" fmla="*/ 1887794 h 1902542"/>
              <a:gd name="connsiteX6" fmla="*/ 1730194 w 3529497"/>
              <a:gd name="connsiteY6" fmla="*/ 1902542 h 1902542"/>
              <a:gd name="connsiteX7" fmla="*/ 2733084 w 3529497"/>
              <a:gd name="connsiteY7" fmla="*/ 1887794 h 1902542"/>
              <a:gd name="connsiteX8" fmla="*/ 2865819 w 3529497"/>
              <a:gd name="connsiteY8" fmla="*/ 1873045 h 1902542"/>
              <a:gd name="connsiteX9" fmla="*/ 3072297 w 3529497"/>
              <a:gd name="connsiteY9" fmla="*/ 1858297 h 1902542"/>
              <a:gd name="connsiteX10" fmla="*/ 3175536 w 3529497"/>
              <a:gd name="connsiteY10" fmla="*/ 1814052 h 1902542"/>
              <a:gd name="connsiteX11" fmla="*/ 3234529 w 3529497"/>
              <a:gd name="connsiteY11" fmla="*/ 1769806 h 1902542"/>
              <a:gd name="connsiteX12" fmla="*/ 3278774 w 3529497"/>
              <a:gd name="connsiteY12" fmla="*/ 1740310 h 1902542"/>
              <a:gd name="connsiteX13" fmla="*/ 3367265 w 3529497"/>
              <a:gd name="connsiteY13" fmla="*/ 1651819 h 1902542"/>
              <a:gd name="connsiteX14" fmla="*/ 3455755 w 3529497"/>
              <a:gd name="connsiteY14" fmla="*/ 1548581 h 1902542"/>
              <a:gd name="connsiteX15" fmla="*/ 3470503 w 3529497"/>
              <a:gd name="connsiteY15" fmla="*/ 1504336 h 1902542"/>
              <a:gd name="connsiteX16" fmla="*/ 3500000 w 3529497"/>
              <a:gd name="connsiteY16" fmla="*/ 1460090 h 1902542"/>
              <a:gd name="connsiteX17" fmla="*/ 3529497 w 3529497"/>
              <a:gd name="connsiteY17" fmla="*/ 1371600 h 1902542"/>
              <a:gd name="connsiteX18" fmla="*/ 3514748 w 3529497"/>
              <a:gd name="connsiteY18" fmla="*/ 958645 h 1902542"/>
              <a:gd name="connsiteX19" fmla="*/ 3470503 w 3529497"/>
              <a:gd name="connsiteY19" fmla="*/ 870155 h 1902542"/>
              <a:gd name="connsiteX20" fmla="*/ 3426258 w 3529497"/>
              <a:gd name="connsiteY20" fmla="*/ 825910 h 1902542"/>
              <a:gd name="connsiteX21" fmla="*/ 3367265 w 3529497"/>
              <a:gd name="connsiteY21" fmla="*/ 737419 h 1902542"/>
              <a:gd name="connsiteX22" fmla="*/ 3337768 w 3529497"/>
              <a:gd name="connsiteY22" fmla="*/ 693174 h 1902542"/>
              <a:gd name="connsiteX23" fmla="*/ 3308271 w 3529497"/>
              <a:gd name="connsiteY23" fmla="*/ 648929 h 1902542"/>
              <a:gd name="connsiteX24" fmla="*/ 3160787 w 3529497"/>
              <a:gd name="connsiteY24" fmla="*/ 501445 h 1902542"/>
              <a:gd name="connsiteX25" fmla="*/ 3116542 w 3529497"/>
              <a:gd name="connsiteY25" fmla="*/ 457200 h 1902542"/>
              <a:gd name="connsiteX26" fmla="*/ 3087045 w 3529497"/>
              <a:gd name="connsiteY26" fmla="*/ 412955 h 1902542"/>
              <a:gd name="connsiteX27" fmla="*/ 2998555 w 3529497"/>
              <a:gd name="connsiteY27" fmla="*/ 353961 h 1902542"/>
              <a:gd name="connsiteX28" fmla="*/ 2865819 w 3529497"/>
              <a:gd name="connsiteY28" fmla="*/ 265471 h 1902542"/>
              <a:gd name="connsiteX29" fmla="*/ 2821574 w 3529497"/>
              <a:gd name="connsiteY29" fmla="*/ 250723 h 1902542"/>
              <a:gd name="connsiteX30" fmla="*/ 2762581 w 3529497"/>
              <a:gd name="connsiteY30" fmla="*/ 206477 h 1902542"/>
              <a:gd name="connsiteX31" fmla="*/ 2718336 w 3529497"/>
              <a:gd name="connsiteY31" fmla="*/ 191729 h 1902542"/>
              <a:gd name="connsiteX32" fmla="*/ 2659342 w 3529497"/>
              <a:gd name="connsiteY32" fmla="*/ 162232 h 1902542"/>
              <a:gd name="connsiteX33" fmla="*/ 2556103 w 3529497"/>
              <a:gd name="connsiteY33" fmla="*/ 103239 h 1902542"/>
              <a:gd name="connsiteX34" fmla="*/ 2438116 w 3529497"/>
              <a:gd name="connsiteY34" fmla="*/ 58994 h 1902542"/>
              <a:gd name="connsiteX35" fmla="*/ 2379123 w 3529497"/>
              <a:gd name="connsiteY35" fmla="*/ 44245 h 1902542"/>
              <a:gd name="connsiteX36" fmla="*/ 2290632 w 3529497"/>
              <a:gd name="connsiteY36" fmla="*/ 14748 h 1902542"/>
              <a:gd name="connsiteX37" fmla="*/ 1626955 w 3529497"/>
              <a:gd name="connsiteY37" fmla="*/ 0 h 1902542"/>
              <a:gd name="connsiteX38" fmla="*/ 609316 w 3529497"/>
              <a:gd name="connsiteY38" fmla="*/ 14748 h 1902542"/>
              <a:gd name="connsiteX39" fmla="*/ 506078 w 3529497"/>
              <a:gd name="connsiteY39" fmla="*/ 44245 h 1902542"/>
              <a:gd name="connsiteX40" fmla="*/ 402839 w 3529497"/>
              <a:gd name="connsiteY40" fmla="*/ 73742 h 1902542"/>
              <a:gd name="connsiteX41" fmla="*/ 358594 w 3529497"/>
              <a:gd name="connsiteY41" fmla="*/ 103239 h 1902542"/>
              <a:gd name="connsiteX42" fmla="*/ 314348 w 3529497"/>
              <a:gd name="connsiteY42" fmla="*/ 147484 h 1902542"/>
              <a:gd name="connsiteX43" fmla="*/ 270103 w 3529497"/>
              <a:gd name="connsiteY43" fmla="*/ 162232 h 1902542"/>
              <a:gd name="connsiteX44" fmla="*/ 211110 w 3529497"/>
              <a:gd name="connsiteY44" fmla="*/ 235974 h 1902542"/>
              <a:gd name="connsiteX45" fmla="*/ 166865 w 3529497"/>
              <a:gd name="connsiteY45" fmla="*/ 280219 h 1902542"/>
              <a:gd name="connsiteX46" fmla="*/ 137368 w 3529497"/>
              <a:gd name="connsiteY46" fmla="*/ 339213 h 1902542"/>
              <a:gd name="connsiteX47" fmla="*/ 48878 w 3529497"/>
              <a:gd name="connsiteY47" fmla="*/ 412955 h 1902542"/>
              <a:gd name="connsiteX48" fmla="*/ 34129 w 3529497"/>
              <a:gd name="connsiteY48" fmla="*/ 457200 h 1902542"/>
              <a:gd name="connsiteX49" fmla="*/ 4632 w 3529497"/>
              <a:gd name="connsiteY49" fmla="*/ 501445 h 1902542"/>
              <a:gd name="connsiteX50" fmla="*/ 19381 w 3529497"/>
              <a:gd name="connsiteY50" fmla="*/ 1224116 h 1902542"/>
              <a:gd name="connsiteX51" fmla="*/ 93123 w 3529497"/>
              <a:gd name="connsiteY51" fmla="*/ 1371600 h 1902542"/>
              <a:gd name="connsiteX52" fmla="*/ 225858 w 3529497"/>
              <a:gd name="connsiteY52" fmla="*/ 1445342 h 1902542"/>
              <a:gd name="connsiteX53" fmla="*/ 270103 w 3529497"/>
              <a:gd name="connsiteY53" fmla="*/ 1474839 h 1902542"/>
              <a:gd name="connsiteX54" fmla="*/ 299600 w 3529497"/>
              <a:gd name="connsiteY54" fmla="*/ 1563329 h 1902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3529497" h="1902542">
                <a:moveTo>
                  <a:pt x="255355" y="1504336"/>
                </a:moveTo>
                <a:cubicBezTo>
                  <a:pt x="399765" y="1648746"/>
                  <a:pt x="321583" y="1581519"/>
                  <a:pt x="712555" y="1725561"/>
                </a:cubicBezTo>
                <a:cubicBezTo>
                  <a:pt x="759599" y="1742893"/>
                  <a:pt x="811401" y="1742899"/>
                  <a:pt x="860039" y="1755058"/>
                </a:cubicBezTo>
                <a:cubicBezTo>
                  <a:pt x="898722" y="1764729"/>
                  <a:pt x="954350" y="1779629"/>
                  <a:pt x="992774" y="1784555"/>
                </a:cubicBezTo>
                <a:cubicBezTo>
                  <a:pt x="1159709" y="1805957"/>
                  <a:pt x="1494219" y="1843548"/>
                  <a:pt x="1494219" y="1843548"/>
                </a:cubicBezTo>
                <a:cubicBezTo>
                  <a:pt x="1544535" y="1857924"/>
                  <a:pt x="1603748" y="1876082"/>
                  <a:pt x="1656452" y="1887794"/>
                </a:cubicBezTo>
                <a:cubicBezTo>
                  <a:pt x="1680923" y="1893232"/>
                  <a:pt x="1705613" y="1897626"/>
                  <a:pt x="1730194" y="1902542"/>
                </a:cubicBezTo>
                <a:lnTo>
                  <a:pt x="2733084" y="1887794"/>
                </a:lnTo>
                <a:cubicBezTo>
                  <a:pt x="2777586" y="1886638"/>
                  <a:pt x="2821469" y="1876902"/>
                  <a:pt x="2865819" y="1873045"/>
                </a:cubicBezTo>
                <a:cubicBezTo>
                  <a:pt x="2934561" y="1867067"/>
                  <a:pt x="3003471" y="1863213"/>
                  <a:pt x="3072297" y="1858297"/>
                </a:cubicBezTo>
                <a:cubicBezTo>
                  <a:pt x="3115303" y="1843961"/>
                  <a:pt x="3133885" y="1840084"/>
                  <a:pt x="3175536" y="1814052"/>
                </a:cubicBezTo>
                <a:cubicBezTo>
                  <a:pt x="3196380" y="1801024"/>
                  <a:pt x="3214527" y="1784093"/>
                  <a:pt x="3234529" y="1769806"/>
                </a:cubicBezTo>
                <a:cubicBezTo>
                  <a:pt x="3248953" y="1759503"/>
                  <a:pt x="3265526" y="1752086"/>
                  <a:pt x="3278774" y="1740310"/>
                </a:cubicBezTo>
                <a:cubicBezTo>
                  <a:pt x="3309952" y="1712596"/>
                  <a:pt x="3337768" y="1681316"/>
                  <a:pt x="3367265" y="1651819"/>
                </a:cubicBezTo>
                <a:cubicBezTo>
                  <a:pt x="3438792" y="1580292"/>
                  <a:pt x="3410832" y="1615965"/>
                  <a:pt x="3455755" y="1548581"/>
                </a:cubicBezTo>
                <a:cubicBezTo>
                  <a:pt x="3460671" y="1533833"/>
                  <a:pt x="3463551" y="1518241"/>
                  <a:pt x="3470503" y="1504336"/>
                </a:cubicBezTo>
                <a:cubicBezTo>
                  <a:pt x="3478430" y="1488482"/>
                  <a:pt x="3492801" y="1476288"/>
                  <a:pt x="3500000" y="1460090"/>
                </a:cubicBezTo>
                <a:cubicBezTo>
                  <a:pt x="3512628" y="1431678"/>
                  <a:pt x="3529497" y="1371600"/>
                  <a:pt x="3529497" y="1371600"/>
                </a:cubicBezTo>
                <a:cubicBezTo>
                  <a:pt x="3524581" y="1233948"/>
                  <a:pt x="3523616" y="1096099"/>
                  <a:pt x="3514748" y="958645"/>
                </a:cubicBezTo>
                <a:cubicBezTo>
                  <a:pt x="3512887" y="929805"/>
                  <a:pt x="3487539" y="890598"/>
                  <a:pt x="3470503" y="870155"/>
                </a:cubicBezTo>
                <a:cubicBezTo>
                  <a:pt x="3457150" y="854132"/>
                  <a:pt x="3439063" y="842374"/>
                  <a:pt x="3426258" y="825910"/>
                </a:cubicBezTo>
                <a:cubicBezTo>
                  <a:pt x="3404493" y="797927"/>
                  <a:pt x="3386929" y="766916"/>
                  <a:pt x="3367265" y="737419"/>
                </a:cubicBezTo>
                <a:lnTo>
                  <a:pt x="3337768" y="693174"/>
                </a:lnTo>
                <a:cubicBezTo>
                  <a:pt x="3327936" y="678426"/>
                  <a:pt x="3320805" y="661463"/>
                  <a:pt x="3308271" y="648929"/>
                </a:cubicBezTo>
                <a:lnTo>
                  <a:pt x="3160787" y="501445"/>
                </a:lnTo>
                <a:cubicBezTo>
                  <a:pt x="3146039" y="486697"/>
                  <a:pt x="3128112" y="474554"/>
                  <a:pt x="3116542" y="457200"/>
                </a:cubicBezTo>
                <a:cubicBezTo>
                  <a:pt x="3106710" y="442452"/>
                  <a:pt x="3100385" y="424627"/>
                  <a:pt x="3087045" y="412955"/>
                </a:cubicBezTo>
                <a:cubicBezTo>
                  <a:pt x="3060366" y="389610"/>
                  <a:pt x="3026916" y="375231"/>
                  <a:pt x="2998555" y="353961"/>
                </a:cubicBezTo>
                <a:cubicBezTo>
                  <a:pt x="2949152" y="316910"/>
                  <a:pt x="2922710" y="293916"/>
                  <a:pt x="2865819" y="265471"/>
                </a:cubicBezTo>
                <a:cubicBezTo>
                  <a:pt x="2851914" y="258519"/>
                  <a:pt x="2836322" y="255639"/>
                  <a:pt x="2821574" y="250723"/>
                </a:cubicBezTo>
                <a:cubicBezTo>
                  <a:pt x="2801910" y="235974"/>
                  <a:pt x="2783923" y="218673"/>
                  <a:pt x="2762581" y="206477"/>
                </a:cubicBezTo>
                <a:cubicBezTo>
                  <a:pt x="2749083" y="198764"/>
                  <a:pt x="2732625" y="197853"/>
                  <a:pt x="2718336" y="191729"/>
                </a:cubicBezTo>
                <a:cubicBezTo>
                  <a:pt x="2698128" y="183068"/>
                  <a:pt x="2678431" y="173140"/>
                  <a:pt x="2659342" y="162232"/>
                </a:cubicBezTo>
                <a:cubicBezTo>
                  <a:pt x="2576302" y="114781"/>
                  <a:pt x="2656381" y="147807"/>
                  <a:pt x="2556103" y="103239"/>
                </a:cubicBezTo>
                <a:cubicBezTo>
                  <a:pt x="2528043" y="90768"/>
                  <a:pt x="2472175" y="68725"/>
                  <a:pt x="2438116" y="58994"/>
                </a:cubicBezTo>
                <a:cubicBezTo>
                  <a:pt x="2418626" y="53425"/>
                  <a:pt x="2398538" y="50070"/>
                  <a:pt x="2379123" y="44245"/>
                </a:cubicBezTo>
                <a:cubicBezTo>
                  <a:pt x="2349342" y="35310"/>
                  <a:pt x="2321717" y="15439"/>
                  <a:pt x="2290632" y="14748"/>
                </a:cubicBezTo>
                <a:lnTo>
                  <a:pt x="1626955" y="0"/>
                </a:lnTo>
                <a:lnTo>
                  <a:pt x="609316" y="14748"/>
                </a:lnTo>
                <a:cubicBezTo>
                  <a:pt x="583824" y="15446"/>
                  <a:pt x="532291" y="36756"/>
                  <a:pt x="506078" y="44245"/>
                </a:cubicBezTo>
                <a:cubicBezTo>
                  <a:pt x="376446" y="81283"/>
                  <a:pt x="508923" y="38382"/>
                  <a:pt x="402839" y="73742"/>
                </a:cubicBezTo>
                <a:cubicBezTo>
                  <a:pt x="388091" y="83574"/>
                  <a:pt x="372211" y="91892"/>
                  <a:pt x="358594" y="103239"/>
                </a:cubicBezTo>
                <a:cubicBezTo>
                  <a:pt x="342571" y="116592"/>
                  <a:pt x="331703" y="135914"/>
                  <a:pt x="314348" y="147484"/>
                </a:cubicBezTo>
                <a:cubicBezTo>
                  <a:pt x="301413" y="156107"/>
                  <a:pt x="284851" y="157316"/>
                  <a:pt x="270103" y="162232"/>
                </a:cubicBezTo>
                <a:cubicBezTo>
                  <a:pt x="171150" y="228201"/>
                  <a:pt x="268100" y="150488"/>
                  <a:pt x="211110" y="235974"/>
                </a:cubicBezTo>
                <a:cubicBezTo>
                  <a:pt x="199541" y="253328"/>
                  <a:pt x="178988" y="263247"/>
                  <a:pt x="166865" y="280219"/>
                </a:cubicBezTo>
                <a:cubicBezTo>
                  <a:pt x="154086" y="298110"/>
                  <a:pt x="150147" y="321322"/>
                  <a:pt x="137368" y="339213"/>
                </a:cubicBezTo>
                <a:cubicBezTo>
                  <a:pt x="111560" y="375344"/>
                  <a:pt x="84157" y="389435"/>
                  <a:pt x="48878" y="412955"/>
                </a:cubicBezTo>
                <a:cubicBezTo>
                  <a:pt x="43962" y="427703"/>
                  <a:pt x="41082" y="443295"/>
                  <a:pt x="34129" y="457200"/>
                </a:cubicBezTo>
                <a:cubicBezTo>
                  <a:pt x="26202" y="473054"/>
                  <a:pt x="4973" y="483723"/>
                  <a:pt x="4632" y="501445"/>
                </a:cubicBezTo>
                <a:cubicBezTo>
                  <a:pt x="0" y="742341"/>
                  <a:pt x="10295" y="983347"/>
                  <a:pt x="19381" y="1224116"/>
                </a:cubicBezTo>
                <a:cubicBezTo>
                  <a:pt x="21098" y="1269617"/>
                  <a:pt x="60713" y="1349993"/>
                  <a:pt x="93123" y="1371600"/>
                </a:cubicBezTo>
                <a:cubicBezTo>
                  <a:pt x="194548" y="1439217"/>
                  <a:pt x="147981" y="1419384"/>
                  <a:pt x="225858" y="1445342"/>
                </a:cubicBezTo>
                <a:cubicBezTo>
                  <a:pt x="240606" y="1455174"/>
                  <a:pt x="260709" y="1459808"/>
                  <a:pt x="270103" y="1474839"/>
                </a:cubicBezTo>
                <a:cubicBezTo>
                  <a:pt x="286582" y="1501205"/>
                  <a:pt x="299600" y="1563329"/>
                  <a:pt x="299600" y="1563329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572000" y="4191000"/>
            <a:ext cx="990600" cy="6858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819400" y="4038600"/>
            <a:ext cx="1524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352800" y="3657600"/>
            <a:ext cx="1524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2667000" y="4953000"/>
            <a:ext cx="381000" cy="228600"/>
            <a:chOff x="3962400" y="5562600"/>
            <a:chExt cx="381000" cy="228600"/>
          </a:xfrm>
        </p:grpSpPr>
        <p:cxnSp>
          <p:nvCxnSpPr>
            <p:cNvPr id="11" name="Straight Connector 10"/>
            <p:cNvCxnSpPr/>
            <p:nvPr/>
          </p:nvCxnSpPr>
          <p:spPr>
            <a:xfrm rot="10800000" flipV="1">
              <a:off x="3962400" y="5562600"/>
              <a:ext cx="228600" cy="152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4152900" y="5600700"/>
              <a:ext cx="228600" cy="152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4724400" y="5181600"/>
            <a:ext cx="381000" cy="228600"/>
            <a:chOff x="3962400" y="5562600"/>
            <a:chExt cx="381000" cy="228600"/>
          </a:xfrm>
        </p:grpSpPr>
        <p:cxnSp>
          <p:nvCxnSpPr>
            <p:cNvPr id="14" name="Straight Connector 13"/>
            <p:cNvCxnSpPr/>
            <p:nvPr/>
          </p:nvCxnSpPr>
          <p:spPr>
            <a:xfrm rot="10800000" flipV="1">
              <a:off x="3962400" y="5562600"/>
              <a:ext cx="228600" cy="152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6200000" flipV="1">
              <a:off x="4152900" y="5600700"/>
              <a:ext cx="228600" cy="152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 rot="13047251">
            <a:off x="5364236" y="3445085"/>
            <a:ext cx="381000" cy="228600"/>
            <a:chOff x="3962400" y="5562600"/>
            <a:chExt cx="381000" cy="228600"/>
          </a:xfrm>
        </p:grpSpPr>
        <p:cxnSp>
          <p:nvCxnSpPr>
            <p:cNvPr id="17" name="Straight Connector 16"/>
            <p:cNvCxnSpPr/>
            <p:nvPr/>
          </p:nvCxnSpPr>
          <p:spPr>
            <a:xfrm rot="10800000" flipV="1">
              <a:off x="3962400" y="5562600"/>
              <a:ext cx="228600" cy="152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V="1">
              <a:off x="4152900" y="5600700"/>
              <a:ext cx="228600" cy="152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 rot="10800000">
            <a:off x="4145035" y="3064084"/>
            <a:ext cx="381000" cy="228600"/>
            <a:chOff x="3962400" y="5562600"/>
            <a:chExt cx="381000" cy="228600"/>
          </a:xfrm>
        </p:grpSpPr>
        <p:cxnSp>
          <p:nvCxnSpPr>
            <p:cNvPr id="20" name="Straight Connector 19"/>
            <p:cNvCxnSpPr/>
            <p:nvPr/>
          </p:nvCxnSpPr>
          <p:spPr>
            <a:xfrm rot="10800000" flipV="1">
              <a:off x="3962400" y="5562600"/>
              <a:ext cx="228600" cy="152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16200000" flipV="1">
              <a:off x="4152900" y="5600700"/>
              <a:ext cx="228600" cy="152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5" name="Straight Arrow Connector 24"/>
          <p:cNvCxnSpPr>
            <a:endCxn id="6" idx="1"/>
          </p:cNvCxnSpPr>
          <p:nvPr/>
        </p:nvCxnSpPr>
        <p:spPr>
          <a:xfrm>
            <a:off x="2514600" y="3733800"/>
            <a:ext cx="327118" cy="31595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10800000">
            <a:off x="5638800" y="4267200"/>
            <a:ext cx="914400" cy="799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10800000">
            <a:off x="5181601" y="4724402"/>
            <a:ext cx="838200" cy="304799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441809" y="4132008"/>
            <a:ext cx="38824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latin typeface="Arial" pitchFamily="34" charset="0"/>
                <a:cs typeface="Arial" pitchFamily="34" charset="0"/>
              </a:rPr>
              <a:t>C</a:t>
            </a:r>
            <a:endParaRPr lang="en-US" sz="2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019800" y="4876800"/>
            <a:ext cx="38824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latin typeface="Arial" pitchFamily="34" charset="0"/>
                <a:cs typeface="Arial" pitchFamily="34" charset="0"/>
              </a:rPr>
              <a:t>N</a:t>
            </a:r>
            <a:endParaRPr lang="en-US" sz="2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85800"/>
            <a:ext cx="8153400" cy="5669760"/>
          </a:xfrm>
        </p:spPr>
        <p:txBody>
          <a:bodyPr>
            <a:normAutofit/>
          </a:bodyPr>
          <a:lstStyle/>
          <a:p>
            <a:pPr marL="58738" indent="9525">
              <a:buNone/>
            </a:pP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Increased Fe particles </a:t>
            </a:r>
            <a:r>
              <a:rPr lang="en-US" sz="3500" b="1" dirty="0" smtClean="0">
                <a:latin typeface="Arial" pitchFamily="34" charset="0"/>
                <a:cs typeface="Arial" pitchFamily="34" charset="0"/>
                <a:sym typeface="Symbol"/>
              </a:rPr>
              <a:t></a:t>
            </a: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Fe Excess</a:t>
            </a:r>
            <a:endParaRPr lang="en-US" sz="3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2438400" y="3276600"/>
            <a:ext cx="3529497" cy="1902542"/>
          </a:xfrm>
          <a:custGeom>
            <a:avLst/>
            <a:gdLst>
              <a:gd name="connsiteX0" fmla="*/ 255355 w 3529497"/>
              <a:gd name="connsiteY0" fmla="*/ 1504336 h 1902542"/>
              <a:gd name="connsiteX1" fmla="*/ 712555 w 3529497"/>
              <a:gd name="connsiteY1" fmla="*/ 1725561 h 1902542"/>
              <a:gd name="connsiteX2" fmla="*/ 860039 w 3529497"/>
              <a:gd name="connsiteY2" fmla="*/ 1755058 h 1902542"/>
              <a:gd name="connsiteX3" fmla="*/ 992774 w 3529497"/>
              <a:gd name="connsiteY3" fmla="*/ 1784555 h 1902542"/>
              <a:gd name="connsiteX4" fmla="*/ 1494219 w 3529497"/>
              <a:gd name="connsiteY4" fmla="*/ 1843548 h 1902542"/>
              <a:gd name="connsiteX5" fmla="*/ 1656452 w 3529497"/>
              <a:gd name="connsiteY5" fmla="*/ 1887794 h 1902542"/>
              <a:gd name="connsiteX6" fmla="*/ 1730194 w 3529497"/>
              <a:gd name="connsiteY6" fmla="*/ 1902542 h 1902542"/>
              <a:gd name="connsiteX7" fmla="*/ 2733084 w 3529497"/>
              <a:gd name="connsiteY7" fmla="*/ 1887794 h 1902542"/>
              <a:gd name="connsiteX8" fmla="*/ 2865819 w 3529497"/>
              <a:gd name="connsiteY8" fmla="*/ 1873045 h 1902542"/>
              <a:gd name="connsiteX9" fmla="*/ 3072297 w 3529497"/>
              <a:gd name="connsiteY9" fmla="*/ 1858297 h 1902542"/>
              <a:gd name="connsiteX10" fmla="*/ 3175536 w 3529497"/>
              <a:gd name="connsiteY10" fmla="*/ 1814052 h 1902542"/>
              <a:gd name="connsiteX11" fmla="*/ 3234529 w 3529497"/>
              <a:gd name="connsiteY11" fmla="*/ 1769806 h 1902542"/>
              <a:gd name="connsiteX12" fmla="*/ 3278774 w 3529497"/>
              <a:gd name="connsiteY12" fmla="*/ 1740310 h 1902542"/>
              <a:gd name="connsiteX13" fmla="*/ 3367265 w 3529497"/>
              <a:gd name="connsiteY13" fmla="*/ 1651819 h 1902542"/>
              <a:gd name="connsiteX14" fmla="*/ 3455755 w 3529497"/>
              <a:gd name="connsiteY14" fmla="*/ 1548581 h 1902542"/>
              <a:gd name="connsiteX15" fmla="*/ 3470503 w 3529497"/>
              <a:gd name="connsiteY15" fmla="*/ 1504336 h 1902542"/>
              <a:gd name="connsiteX16" fmla="*/ 3500000 w 3529497"/>
              <a:gd name="connsiteY16" fmla="*/ 1460090 h 1902542"/>
              <a:gd name="connsiteX17" fmla="*/ 3529497 w 3529497"/>
              <a:gd name="connsiteY17" fmla="*/ 1371600 h 1902542"/>
              <a:gd name="connsiteX18" fmla="*/ 3514748 w 3529497"/>
              <a:gd name="connsiteY18" fmla="*/ 958645 h 1902542"/>
              <a:gd name="connsiteX19" fmla="*/ 3470503 w 3529497"/>
              <a:gd name="connsiteY19" fmla="*/ 870155 h 1902542"/>
              <a:gd name="connsiteX20" fmla="*/ 3426258 w 3529497"/>
              <a:gd name="connsiteY20" fmla="*/ 825910 h 1902542"/>
              <a:gd name="connsiteX21" fmla="*/ 3367265 w 3529497"/>
              <a:gd name="connsiteY21" fmla="*/ 737419 h 1902542"/>
              <a:gd name="connsiteX22" fmla="*/ 3337768 w 3529497"/>
              <a:gd name="connsiteY22" fmla="*/ 693174 h 1902542"/>
              <a:gd name="connsiteX23" fmla="*/ 3308271 w 3529497"/>
              <a:gd name="connsiteY23" fmla="*/ 648929 h 1902542"/>
              <a:gd name="connsiteX24" fmla="*/ 3160787 w 3529497"/>
              <a:gd name="connsiteY24" fmla="*/ 501445 h 1902542"/>
              <a:gd name="connsiteX25" fmla="*/ 3116542 w 3529497"/>
              <a:gd name="connsiteY25" fmla="*/ 457200 h 1902542"/>
              <a:gd name="connsiteX26" fmla="*/ 3087045 w 3529497"/>
              <a:gd name="connsiteY26" fmla="*/ 412955 h 1902542"/>
              <a:gd name="connsiteX27" fmla="*/ 2998555 w 3529497"/>
              <a:gd name="connsiteY27" fmla="*/ 353961 h 1902542"/>
              <a:gd name="connsiteX28" fmla="*/ 2865819 w 3529497"/>
              <a:gd name="connsiteY28" fmla="*/ 265471 h 1902542"/>
              <a:gd name="connsiteX29" fmla="*/ 2821574 w 3529497"/>
              <a:gd name="connsiteY29" fmla="*/ 250723 h 1902542"/>
              <a:gd name="connsiteX30" fmla="*/ 2762581 w 3529497"/>
              <a:gd name="connsiteY30" fmla="*/ 206477 h 1902542"/>
              <a:gd name="connsiteX31" fmla="*/ 2718336 w 3529497"/>
              <a:gd name="connsiteY31" fmla="*/ 191729 h 1902542"/>
              <a:gd name="connsiteX32" fmla="*/ 2659342 w 3529497"/>
              <a:gd name="connsiteY32" fmla="*/ 162232 h 1902542"/>
              <a:gd name="connsiteX33" fmla="*/ 2556103 w 3529497"/>
              <a:gd name="connsiteY33" fmla="*/ 103239 h 1902542"/>
              <a:gd name="connsiteX34" fmla="*/ 2438116 w 3529497"/>
              <a:gd name="connsiteY34" fmla="*/ 58994 h 1902542"/>
              <a:gd name="connsiteX35" fmla="*/ 2379123 w 3529497"/>
              <a:gd name="connsiteY35" fmla="*/ 44245 h 1902542"/>
              <a:gd name="connsiteX36" fmla="*/ 2290632 w 3529497"/>
              <a:gd name="connsiteY36" fmla="*/ 14748 h 1902542"/>
              <a:gd name="connsiteX37" fmla="*/ 1626955 w 3529497"/>
              <a:gd name="connsiteY37" fmla="*/ 0 h 1902542"/>
              <a:gd name="connsiteX38" fmla="*/ 609316 w 3529497"/>
              <a:gd name="connsiteY38" fmla="*/ 14748 h 1902542"/>
              <a:gd name="connsiteX39" fmla="*/ 506078 w 3529497"/>
              <a:gd name="connsiteY39" fmla="*/ 44245 h 1902542"/>
              <a:gd name="connsiteX40" fmla="*/ 402839 w 3529497"/>
              <a:gd name="connsiteY40" fmla="*/ 73742 h 1902542"/>
              <a:gd name="connsiteX41" fmla="*/ 358594 w 3529497"/>
              <a:gd name="connsiteY41" fmla="*/ 103239 h 1902542"/>
              <a:gd name="connsiteX42" fmla="*/ 314348 w 3529497"/>
              <a:gd name="connsiteY42" fmla="*/ 147484 h 1902542"/>
              <a:gd name="connsiteX43" fmla="*/ 270103 w 3529497"/>
              <a:gd name="connsiteY43" fmla="*/ 162232 h 1902542"/>
              <a:gd name="connsiteX44" fmla="*/ 211110 w 3529497"/>
              <a:gd name="connsiteY44" fmla="*/ 235974 h 1902542"/>
              <a:gd name="connsiteX45" fmla="*/ 166865 w 3529497"/>
              <a:gd name="connsiteY45" fmla="*/ 280219 h 1902542"/>
              <a:gd name="connsiteX46" fmla="*/ 137368 w 3529497"/>
              <a:gd name="connsiteY46" fmla="*/ 339213 h 1902542"/>
              <a:gd name="connsiteX47" fmla="*/ 48878 w 3529497"/>
              <a:gd name="connsiteY47" fmla="*/ 412955 h 1902542"/>
              <a:gd name="connsiteX48" fmla="*/ 34129 w 3529497"/>
              <a:gd name="connsiteY48" fmla="*/ 457200 h 1902542"/>
              <a:gd name="connsiteX49" fmla="*/ 4632 w 3529497"/>
              <a:gd name="connsiteY49" fmla="*/ 501445 h 1902542"/>
              <a:gd name="connsiteX50" fmla="*/ 19381 w 3529497"/>
              <a:gd name="connsiteY50" fmla="*/ 1224116 h 1902542"/>
              <a:gd name="connsiteX51" fmla="*/ 93123 w 3529497"/>
              <a:gd name="connsiteY51" fmla="*/ 1371600 h 1902542"/>
              <a:gd name="connsiteX52" fmla="*/ 225858 w 3529497"/>
              <a:gd name="connsiteY52" fmla="*/ 1445342 h 1902542"/>
              <a:gd name="connsiteX53" fmla="*/ 270103 w 3529497"/>
              <a:gd name="connsiteY53" fmla="*/ 1474839 h 1902542"/>
              <a:gd name="connsiteX54" fmla="*/ 299600 w 3529497"/>
              <a:gd name="connsiteY54" fmla="*/ 1563329 h 1902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3529497" h="1902542">
                <a:moveTo>
                  <a:pt x="255355" y="1504336"/>
                </a:moveTo>
                <a:cubicBezTo>
                  <a:pt x="399765" y="1648746"/>
                  <a:pt x="321583" y="1581519"/>
                  <a:pt x="712555" y="1725561"/>
                </a:cubicBezTo>
                <a:cubicBezTo>
                  <a:pt x="759599" y="1742893"/>
                  <a:pt x="811401" y="1742899"/>
                  <a:pt x="860039" y="1755058"/>
                </a:cubicBezTo>
                <a:cubicBezTo>
                  <a:pt x="898722" y="1764729"/>
                  <a:pt x="954350" y="1779629"/>
                  <a:pt x="992774" y="1784555"/>
                </a:cubicBezTo>
                <a:cubicBezTo>
                  <a:pt x="1159709" y="1805957"/>
                  <a:pt x="1494219" y="1843548"/>
                  <a:pt x="1494219" y="1843548"/>
                </a:cubicBezTo>
                <a:cubicBezTo>
                  <a:pt x="1544535" y="1857924"/>
                  <a:pt x="1603748" y="1876082"/>
                  <a:pt x="1656452" y="1887794"/>
                </a:cubicBezTo>
                <a:cubicBezTo>
                  <a:pt x="1680923" y="1893232"/>
                  <a:pt x="1705613" y="1897626"/>
                  <a:pt x="1730194" y="1902542"/>
                </a:cubicBezTo>
                <a:lnTo>
                  <a:pt x="2733084" y="1887794"/>
                </a:lnTo>
                <a:cubicBezTo>
                  <a:pt x="2777586" y="1886638"/>
                  <a:pt x="2821469" y="1876902"/>
                  <a:pt x="2865819" y="1873045"/>
                </a:cubicBezTo>
                <a:cubicBezTo>
                  <a:pt x="2934561" y="1867067"/>
                  <a:pt x="3003471" y="1863213"/>
                  <a:pt x="3072297" y="1858297"/>
                </a:cubicBezTo>
                <a:cubicBezTo>
                  <a:pt x="3115303" y="1843961"/>
                  <a:pt x="3133885" y="1840084"/>
                  <a:pt x="3175536" y="1814052"/>
                </a:cubicBezTo>
                <a:cubicBezTo>
                  <a:pt x="3196380" y="1801024"/>
                  <a:pt x="3214527" y="1784093"/>
                  <a:pt x="3234529" y="1769806"/>
                </a:cubicBezTo>
                <a:cubicBezTo>
                  <a:pt x="3248953" y="1759503"/>
                  <a:pt x="3265526" y="1752086"/>
                  <a:pt x="3278774" y="1740310"/>
                </a:cubicBezTo>
                <a:cubicBezTo>
                  <a:pt x="3309952" y="1712596"/>
                  <a:pt x="3337768" y="1681316"/>
                  <a:pt x="3367265" y="1651819"/>
                </a:cubicBezTo>
                <a:cubicBezTo>
                  <a:pt x="3438792" y="1580292"/>
                  <a:pt x="3410832" y="1615965"/>
                  <a:pt x="3455755" y="1548581"/>
                </a:cubicBezTo>
                <a:cubicBezTo>
                  <a:pt x="3460671" y="1533833"/>
                  <a:pt x="3463551" y="1518241"/>
                  <a:pt x="3470503" y="1504336"/>
                </a:cubicBezTo>
                <a:cubicBezTo>
                  <a:pt x="3478430" y="1488482"/>
                  <a:pt x="3492801" y="1476288"/>
                  <a:pt x="3500000" y="1460090"/>
                </a:cubicBezTo>
                <a:cubicBezTo>
                  <a:pt x="3512628" y="1431678"/>
                  <a:pt x="3529497" y="1371600"/>
                  <a:pt x="3529497" y="1371600"/>
                </a:cubicBezTo>
                <a:cubicBezTo>
                  <a:pt x="3524581" y="1233948"/>
                  <a:pt x="3523616" y="1096099"/>
                  <a:pt x="3514748" y="958645"/>
                </a:cubicBezTo>
                <a:cubicBezTo>
                  <a:pt x="3512887" y="929805"/>
                  <a:pt x="3487539" y="890598"/>
                  <a:pt x="3470503" y="870155"/>
                </a:cubicBezTo>
                <a:cubicBezTo>
                  <a:pt x="3457150" y="854132"/>
                  <a:pt x="3439063" y="842374"/>
                  <a:pt x="3426258" y="825910"/>
                </a:cubicBezTo>
                <a:cubicBezTo>
                  <a:pt x="3404493" y="797927"/>
                  <a:pt x="3386929" y="766916"/>
                  <a:pt x="3367265" y="737419"/>
                </a:cubicBezTo>
                <a:lnTo>
                  <a:pt x="3337768" y="693174"/>
                </a:lnTo>
                <a:cubicBezTo>
                  <a:pt x="3327936" y="678426"/>
                  <a:pt x="3320805" y="661463"/>
                  <a:pt x="3308271" y="648929"/>
                </a:cubicBezTo>
                <a:lnTo>
                  <a:pt x="3160787" y="501445"/>
                </a:lnTo>
                <a:cubicBezTo>
                  <a:pt x="3146039" y="486697"/>
                  <a:pt x="3128112" y="474554"/>
                  <a:pt x="3116542" y="457200"/>
                </a:cubicBezTo>
                <a:cubicBezTo>
                  <a:pt x="3106710" y="442452"/>
                  <a:pt x="3100385" y="424627"/>
                  <a:pt x="3087045" y="412955"/>
                </a:cubicBezTo>
                <a:cubicBezTo>
                  <a:pt x="3060366" y="389610"/>
                  <a:pt x="3026916" y="375231"/>
                  <a:pt x="2998555" y="353961"/>
                </a:cubicBezTo>
                <a:cubicBezTo>
                  <a:pt x="2949152" y="316910"/>
                  <a:pt x="2922710" y="293916"/>
                  <a:pt x="2865819" y="265471"/>
                </a:cubicBezTo>
                <a:cubicBezTo>
                  <a:pt x="2851914" y="258519"/>
                  <a:pt x="2836322" y="255639"/>
                  <a:pt x="2821574" y="250723"/>
                </a:cubicBezTo>
                <a:cubicBezTo>
                  <a:pt x="2801910" y="235974"/>
                  <a:pt x="2783923" y="218673"/>
                  <a:pt x="2762581" y="206477"/>
                </a:cubicBezTo>
                <a:cubicBezTo>
                  <a:pt x="2749083" y="198764"/>
                  <a:pt x="2732625" y="197853"/>
                  <a:pt x="2718336" y="191729"/>
                </a:cubicBezTo>
                <a:cubicBezTo>
                  <a:pt x="2698128" y="183068"/>
                  <a:pt x="2678431" y="173140"/>
                  <a:pt x="2659342" y="162232"/>
                </a:cubicBezTo>
                <a:cubicBezTo>
                  <a:pt x="2576302" y="114781"/>
                  <a:pt x="2656381" y="147807"/>
                  <a:pt x="2556103" y="103239"/>
                </a:cubicBezTo>
                <a:cubicBezTo>
                  <a:pt x="2528043" y="90768"/>
                  <a:pt x="2472175" y="68725"/>
                  <a:pt x="2438116" y="58994"/>
                </a:cubicBezTo>
                <a:cubicBezTo>
                  <a:pt x="2418626" y="53425"/>
                  <a:pt x="2398538" y="50070"/>
                  <a:pt x="2379123" y="44245"/>
                </a:cubicBezTo>
                <a:cubicBezTo>
                  <a:pt x="2349342" y="35310"/>
                  <a:pt x="2321717" y="15439"/>
                  <a:pt x="2290632" y="14748"/>
                </a:cubicBezTo>
                <a:lnTo>
                  <a:pt x="1626955" y="0"/>
                </a:lnTo>
                <a:lnTo>
                  <a:pt x="609316" y="14748"/>
                </a:lnTo>
                <a:cubicBezTo>
                  <a:pt x="583824" y="15446"/>
                  <a:pt x="532291" y="36756"/>
                  <a:pt x="506078" y="44245"/>
                </a:cubicBezTo>
                <a:cubicBezTo>
                  <a:pt x="376446" y="81283"/>
                  <a:pt x="508923" y="38382"/>
                  <a:pt x="402839" y="73742"/>
                </a:cubicBezTo>
                <a:cubicBezTo>
                  <a:pt x="388091" y="83574"/>
                  <a:pt x="372211" y="91892"/>
                  <a:pt x="358594" y="103239"/>
                </a:cubicBezTo>
                <a:cubicBezTo>
                  <a:pt x="342571" y="116592"/>
                  <a:pt x="331703" y="135914"/>
                  <a:pt x="314348" y="147484"/>
                </a:cubicBezTo>
                <a:cubicBezTo>
                  <a:pt x="301413" y="156107"/>
                  <a:pt x="284851" y="157316"/>
                  <a:pt x="270103" y="162232"/>
                </a:cubicBezTo>
                <a:cubicBezTo>
                  <a:pt x="171150" y="228201"/>
                  <a:pt x="268100" y="150488"/>
                  <a:pt x="211110" y="235974"/>
                </a:cubicBezTo>
                <a:cubicBezTo>
                  <a:pt x="199541" y="253328"/>
                  <a:pt x="178988" y="263247"/>
                  <a:pt x="166865" y="280219"/>
                </a:cubicBezTo>
                <a:cubicBezTo>
                  <a:pt x="154086" y="298110"/>
                  <a:pt x="150147" y="321322"/>
                  <a:pt x="137368" y="339213"/>
                </a:cubicBezTo>
                <a:cubicBezTo>
                  <a:pt x="111560" y="375344"/>
                  <a:pt x="84157" y="389435"/>
                  <a:pt x="48878" y="412955"/>
                </a:cubicBezTo>
                <a:cubicBezTo>
                  <a:pt x="43962" y="427703"/>
                  <a:pt x="41082" y="443295"/>
                  <a:pt x="34129" y="457200"/>
                </a:cubicBezTo>
                <a:cubicBezTo>
                  <a:pt x="26202" y="473054"/>
                  <a:pt x="4973" y="483723"/>
                  <a:pt x="4632" y="501445"/>
                </a:cubicBezTo>
                <a:cubicBezTo>
                  <a:pt x="0" y="742341"/>
                  <a:pt x="10295" y="983347"/>
                  <a:pt x="19381" y="1224116"/>
                </a:cubicBezTo>
                <a:cubicBezTo>
                  <a:pt x="21098" y="1269617"/>
                  <a:pt x="60713" y="1349993"/>
                  <a:pt x="93123" y="1371600"/>
                </a:cubicBezTo>
                <a:cubicBezTo>
                  <a:pt x="194548" y="1439217"/>
                  <a:pt x="147981" y="1419384"/>
                  <a:pt x="225858" y="1445342"/>
                </a:cubicBezTo>
                <a:cubicBezTo>
                  <a:pt x="240606" y="1455174"/>
                  <a:pt x="260709" y="1459808"/>
                  <a:pt x="270103" y="1474839"/>
                </a:cubicBezTo>
                <a:cubicBezTo>
                  <a:pt x="286582" y="1501205"/>
                  <a:pt x="299600" y="1563329"/>
                  <a:pt x="299600" y="1563329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572000" y="4191000"/>
            <a:ext cx="990600" cy="6858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819400" y="4038600"/>
            <a:ext cx="1524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352800" y="3657600"/>
            <a:ext cx="1524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9"/>
          <p:cNvGrpSpPr/>
          <p:nvPr/>
        </p:nvGrpSpPr>
        <p:grpSpPr>
          <a:xfrm>
            <a:off x="2667000" y="4953000"/>
            <a:ext cx="381000" cy="228600"/>
            <a:chOff x="3962400" y="5562600"/>
            <a:chExt cx="381000" cy="228600"/>
          </a:xfrm>
        </p:grpSpPr>
        <p:cxnSp>
          <p:nvCxnSpPr>
            <p:cNvPr id="11" name="Straight Connector 10"/>
            <p:cNvCxnSpPr/>
            <p:nvPr/>
          </p:nvCxnSpPr>
          <p:spPr>
            <a:xfrm rot="10800000" flipV="1">
              <a:off x="3962400" y="5562600"/>
              <a:ext cx="228600" cy="152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4152900" y="5600700"/>
              <a:ext cx="228600" cy="152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12"/>
          <p:cNvGrpSpPr/>
          <p:nvPr/>
        </p:nvGrpSpPr>
        <p:grpSpPr>
          <a:xfrm>
            <a:off x="4724400" y="5181600"/>
            <a:ext cx="381000" cy="228600"/>
            <a:chOff x="3962400" y="5562600"/>
            <a:chExt cx="381000" cy="228600"/>
          </a:xfrm>
        </p:grpSpPr>
        <p:cxnSp>
          <p:nvCxnSpPr>
            <p:cNvPr id="14" name="Straight Connector 13"/>
            <p:cNvCxnSpPr/>
            <p:nvPr/>
          </p:nvCxnSpPr>
          <p:spPr>
            <a:xfrm rot="10800000" flipV="1">
              <a:off x="3962400" y="5562600"/>
              <a:ext cx="228600" cy="152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6200000" flipV="1">
              <a:off x="4152900" y="5600700"/>
              <a:ext cx="228600" cy="152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15"/>
          <p:cNvGrpSpPr/>
          <p:nvPr/>
        </p:nvGrpSpPr>
        <p:grpSpPr>
          <a:xfrm rot="13047251">
            <a:off x="5364236" y="3445085"/>
            <a:ext cx="381000" cy="228600"/>
            <a:chOff x="3962400" y="5562600"/>
            <a:chExt cx="381000" cy="228600"/>
          </a:xfrm>
        </p:grpSpPr>
        <p:cxnSp>
          <p:nvCxnSpPr>
            <p:cNvPr id="17" name="Straight Connector 16"/>
            <p:cNvCxnSpPr/>
            <p:nvPr/>
          </p:nvCxnSpPr>
          <p:spPr>
            <a:xfrm rot="10800000" flipV="1">
              <a:off x="3962400" y="5562600"/>
              <a:ext cx="228600" cy="152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V="1">
              <a:off x="4152900" y="5600700"/>
              <a:ext cx="228600" cy="152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18"/>
          <p:cNvGrpSpPr/>
          <p:nvPr/>
        </p:nvGrpSpPr>
        <p:grpSpPr>
          <a:xfrm rot="10800000">
            <a:off x="4145035" y="3064084"/>
            <a:ext cx="381000" cy="228600"/>
            <a:chOff x="3962400" y="5562600"/>
            <a:chExt cx="381000" cy="228600"/>
          </a:xfrm>
        </p:grpSpPr>
        <p:cxnSp>
          <p:nvCxnSpPr>
            <p:cNvPr id="20" name="Straight Connector 19"/>
            <p:cNvCxnSpPr/>
            <p:nvPr/>
          </p:nvCxnSpPr>
          <p:spPr>
            <a:xfrm rot="10800000" flipV="1">
              <a:off x="3962400" y="5562600"/>
              <a:ext cx="228600" cy="152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16200000" flipV="1">
              <a:off x="4152900" y="5600700"/>
              <a:ext cx="228600" cy="152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5" name="Straight Arrow Connector 24"/>
          <p:cNvCxnSpPr>
            <a:endCxn id="6" idx="1"/>
          </p:cNvCxnSpPr>
          <p:nvPr/>
        </p:nvCxnSpPr>
        <p:spPr>
          <a:xfrm>
            <a:off x="2514600" y="3733800"/>
            <a:ext cx="327118" cy="31595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10800000">
            <a:off x="5638800" y="4267200"/>
            <a:ext cx="914400" cy="799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10800000">
            <a:off x="5181601" y="4724402"/>
            <a:ext cx="838200" cy="304799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441809" y="4132008"/>
            <a:ext cx="38824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latin typeface="Arial" pitchFamily="34" charset="0"/>
                <a:cs typeface="Arial" pitchFamily="34" charset="0"/>
              </a:rPr>
              <a:t>C</a:t>
            </a:r>
            <a:endParaRPr lang="en-US" sz="2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019800" y="4876800"/>
            <a:ext cx="38824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latin typeface="Arial" pitchFamily="34" charset="0"/>
                <a:cs typeface="Arial" pitchFamily="34" charset="0"/>
              </a:rPr>
              <a:t>N</a:t>
            </a:r>
            <a:endParaRPr lang="en-US" sz="2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2971800" y="4191000"/>
            <a:ext cx="1524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3810000" y="4114800"/>
            <a:ext cx="1524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2819400" y="4572000"/>
            <a:ext cx="1524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4038600" y="3581400"/>
            <a:ext cx="1524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3429000" y="4114800"/>
            <a:ext cx="1524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4800600" y="3657600"/>
            <a:ext cx="1524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429000" y="4648200"/>
            <a:ext cx="1524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4038600" y="4724400"/>
            <a:ext cx="1524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733800" y="4419600"/>
            <a:ext cx="1524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4267200" y="4038600"/>
            <a:ext cx="1524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772400" cy="914400"/>
          </a:xfrm>
        </p:spPr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Fe Storage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5334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500" b="1" dirty="0" err="1" smtClean="0">
                <a:latin typeface="Arial" pitchFamily="34" charset="0"/>
                <a:cs typeface="Arial" pitchFamily="34" charset="0"/>
              </a:rPr>
              <a:t>Ferritin</a:t>
            </a: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 465,000</a:t>
            </a:r>
          </a:p>
          <a:p>
            <a:pPr>
              <a:buNone/>
            </a:pP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Intracellular H</a:t>
            </a:r>
            <a:r>
              <a:rPr lang="en-US" sz="3500" b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O soluble protein </a:t>
            </a:r>
          </a:p>
          <a:p>
            <a:pPr>
              <a:buNone/>
            </a:pPr>
            <a:endParaRPr lang="en-US" sz="35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35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35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35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35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3500" b="1" dirty="0" err="1" smtClean="0">
                <a:latin typeface="Arial" pitchFamily="34" charset="0"/>
                <a:cs typeface="Arial" pitchFamily="34" charset="0"/>
              </a:rPr>
              <a:t>Haemosiderin</a:t>
            </a: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 aggregates of </a:t>
            </a:r>
            <a:r>
              <a:rPr lang="en-US" sz="3500" b="1" dirty="0" err="1" smtClean="0">
                <a:latin typeface="Arial" pitchFamily="34" charset="0"/>
                <a:cs typeface="Arial" pitchFamily="34" charset="0"/>
              </a:rPr>
              <a:t>ferritin</a:t>
            </a:r>
            <a:endParaRPr lang="en-US" sz="3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2209800" y="2971800"/>
            <a:ext cx="2057400" cy="19050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895600" y="3505200"/>
            <a:ext cx="685800" cy="7620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3505200" y="2895600"/>
            <a:ext cx="1600200" cy="304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200400" y="3962400"/>
            <a:ext cx="1905000" cy="76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105400" y="2678668"/>
            <a:ext cx="312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Shell :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Apoferritin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(24 subunits)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05400" y="3657600"/>
            <a:ext cx="3124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Core : Fe</a:t>
            </a:r>
            <a:r>
              <a:rPr lang="en-US" sz="2000" b="1" baseline="30000" dirty="0" smtClean="0">
                <a:latin typeface="Arial" pitchFamily="34" charset="0"/>
                <a:cs typeface="Arial" pitchFamily="34" charset="0"/>
              </a:rPr>
              <a:t>3+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atoms as phosphate oxide complex </a:t>
            </a:r>
          </a:p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4500 atoms/molecule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3856704" y="534194"/>
            <a:ext cx="990600" cy="762000"/>
            <a:chOff x="3810000" y="609600"/>
            <a:chExt cx="990600" cy="762000"/>
          </a:xfrm>
        </p:grpSpPr>
        <p:sp>
          <p:nvSpPr>
            <p:cNvPr id="4" name="Oval 3"/>
            <p:cNvSpPr/>
            <p:nvPr/>
          </p:nvSpPr>
          <p:spPr>
            <a:xfrm>
              <a:off x="3810000" y="609600"/>
              <a:ext cx="990600" cy="762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4191000" y="838200"/>
              <a:ext cx="304800" cy="304800"/>
            </a:xfrm>
            <a:prstGeom prst="ellipse">
              <a:avLst/>
            </a:prstGeom>
            <a:blipFill>
              <a:blip r:embed="rId2"/>
              <a:tile tx="0" ty="0" sx="100000" sy="100000" flip="none" algn="tl"/>
            </a:blip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762000" y="1752600"/>
            <a:ext cx="6934200" cy="382588"/>
            <a:chOff x="762000" y="1752600"/>
            <a:chExt cx="7924800" cy="382588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762000" y="1752600"/>
              <a:ext cx="7924800" cy="1588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62000" y="2133600"/>
              <a:ext cx="7924800" cy="1588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1066800" y="1737852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COMMITTED STEM CELLS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762000" y="2362200"/>
            <a:ext cx="83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(GM - CSF ) ETP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05000" y="2438400"/>
            <a:ext cx="114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GM - 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CSF) </a:t>
            </a:r>
          </a:p>
          <a:p>
            <a:pPr algn="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Mega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Karyocyte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48000" y="2514600"/>
            <a:ext cx="762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GM -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CSF) 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 - 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CSF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91000" y="2514600"/>
            <a:ext cx="762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GM  -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CSF) 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 -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CSF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43132" y="2438400"/>
            <a:ext cx="762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GM-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CSF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IL5 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 -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CSF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943600" y="2438400"/>
            <a:ext cx="76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IL4 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086600" y="2450068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(PROGENITOR)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467600" y="3048000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Bursa Equiv.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153400" y="31242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Thymus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33400" y="59436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RBC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828800" y="59436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Platelets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743200" y="58674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Monocyte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038600" y="59436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Neutrophil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181600" y="59436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Eosinophil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629400" y="59436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Basophil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696200" y="595526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Lymphocytes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33400" y="49530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Reticulocyte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57200" y="39624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Late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Normoblast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667000" y="44958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Promonocyte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495800" y="51054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Segmented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648200" y="4507468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Juvenile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096000" y="4507468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Juvenile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848600" y="5486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458200" y="5486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 rot="5400000">
            <a:off x="7695406" y="4572000"/>
            <a:ext cx="18288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5400000">
            <a:off x="7085805" y="4571206"/>
            <a:ext cx="18288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5400000">
            <a:off x="7620794" y="2971800"/>
            <a:ext cx="456406" cy="79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rot="5400000">
            <a:off x="8306594" y="2971800"/>
            <a:ext cx="456406" cy="79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rot="5400000">
            <a:off x="534194" y="3047206"/>
            <a:ext cx="18288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rot="5400000">
            <a:off x="2210594" y="2590800"/>
            <a:ext cx="913606" cy="79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rot="5400000">
            <a:off x="457994" y="5638006"/>
            <a:ext cx="7620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rot="5400000">
            <a:off x="1143794" y="4799806"/>
            <a:ext cx="24384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rot="5400000">
            <a:off x="2591594" y="3352006"/>
            <a:ext cx="24384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rot="5400000">
            <a:off x="3124994" y="5333206"/>
            <a:ext cx="12192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rot="5400000">
            <a:off x="3656806" y="3352006"/>
            <a:ext cx="24384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rot="5400000">
            <a:off x="4190206" y="3352006"/>
            <a:ext cx="24384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rot="5400000">
            <a:off x="5334794" y="3352006"/>
            <a:ext cx="24384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rot="5400000">
            <a:off x="4687094" y="4990306"/>
            <a:ext cx="3810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rot="5400000">
            <a:off x="5218906" y="4990306"/>
            <a:ext cx="3810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rot="5400000">
            <a:off x="4458494" y="5752306"/>
            <a:ext cx="6858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rot="5400000">
            <a:off x="5068094" y="5737558"/>
            <a:ext cx="6858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rot="5400000">
            <a:off x="6858000" y="5867400"/>
            <a:ext cx="4572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5400000">
            <a:off x="6287294" y="5037010"/>
            <a:ext cx="5334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rot="10800000">
            <a:off x="5715000" y="5302915"/>
            <a:ext cx="8382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rot="10800000">
            <a:off x="5562600" y="5638800"/>
            <a:ext cx="15240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rot="5400000">
            <a:off x="5449094" y="5523706"/>
            <a:ext cx="2286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2819400" y="6488668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Tissue Macrophage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7" name="Straight Arrow Connector 86"/>
          <p:cNvCxnSpPr/>
          <p:nvPr/>
        </p:nvCxnSpPr>
        <p:spPr>
          <a:xfrm rot="5400000">
            <a:off x="3467894" y="6361906"/>
            <a:ext cx="3810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rot="5400000">
            <a:off x="4115594" y="1524000"/>
            <a:ext cx="456406" cy="7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rot="10800000" flipV="1">
            <a:off x="2971800" y="1524000"/>
            <a:ext cx="1371600" cy="228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rot="10800000" flipV="1">
            <a:off x="1447800" y="1524000"/>
            <a:ext cx="2895600" cy="228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4343400" y="1524000"/>
            <a:ext cx="1295400" cy="228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4343400" y="1524000"/>
            <a:ext cx="2743200" cy="228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 rot="5400000">
            <a:off x="7887494" y="2018506"/>
            <a:ext cx="3810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 rot="10800000" flipV="1">
            <a:off x="7544594" y="2209006"/>
            <a:ext cx="533400" cy="304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8077994" y="2209006"/>
            <a:ext cx="533400" cy="304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Box 112"/>
          <p:cNvSpPr txBox="1"/>
          <p:nvPr/>
        </p:nvSpPr>
        <p:spPr>
          <a:xfrm>
            <a:off x="7315200" y="12954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Lymphocyte Precursor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5" name="Straight Arrow Connector 114"/>
          <p:cNvCxnSpPr/>
          <p:nvPr/>
        </p:nvCxnSpPr>
        <p:spPr>
          <a:xfrm rot="5400000">
            <a:off x="8000206" y="1142206"/>
            <a:ext cx="4572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>
            <a:stCxn id="4" idx="6"/>
          </p:cNvCxnSpPr>
          <p:nvPr/>
        </p:nvCxnSpPr>
        <p:spPr>
          <a:xfrm flipV="1">
            <a:off x="4847304" y="914400"/>
            <a:ext cx="3382296" cy="7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extBox 117"/>
          <p:cNvSpPr txBox="1"/>
          <p:nvPr/>
        </p:nvSpPr>
        <p:spPr>
          <a:xfrm>
            <a:off x="609600" y="9144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Interleukin IL 1, 6, 3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676400" y="164068"/>
            <a:ext cx="541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Uncommitted Stem Cell (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pluripotent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multipotent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2" name="Straight Arrow Connector 71"/>
          <p:cNvCxnSpPr/>
          <p:nvPr/>
        </p:nvCxnSpPr>
        <p:spPr>
          <a:xfrm rot="5400000">
            <a:off x="914400" y="4799806"/>
            <a:ext cx="4572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772400" cy="914400"/>
          </a:xfrm>
        </p:spPr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Fe Loss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90600"/>
            <a:ext cx="8534400" cy="5638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Adults 0.6 – 1mg/d</a:t>
            </a:r>
          </a:p>
          <a:p>
            <a:pPr>
              <a:buFont typeface="Wingdings" pitchFamily="2" charset="2"/>
              <a:buChar char="§"/>
            </a:pP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Menstruation</a:t>
            </a:r>
          </a:p>
          <a:p>
            <a:pPr marL="852488">
              <a:buFont typeface="Wingdings" pitchFamily="2" charset="2"/>
              <a:buChar char="v"/>
            </a:pP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Additional 0.5 – 1mg/d</a:t>
            </a:r>
          </a:p>
          <a:p>
            <a:pPr marL="852488">
              <a:buFont typeface="Wingdings" pitchFamily="2" charset="2"/>
              <a:buChar char="v"/>
            </a:pPr>
            <a:r>
              <a:rPr lang="en-US" sz="3500" b="1" dirty="0" smtClean="0">
                <a:latin typeface="Arial" pitchFamily="34" charset="0"/>
                <a:cs typeface="Arial" pitchFamily="34" charset="0"/>
                <a:sym typeface="Symbol"/>
              </a:rPr>
              <a:t>Total loss 1-2mg/d</a:t>
            </a:r>
          </a:p>
          <a:p>
            <a:pPr marL="852488">
              <a:buFont typeface="Wingdings" pitchFamily="2" charset="2"/>
              <a:buChar char="v"/>
            </a:pPr>
            <a:r>
              <a:rPr lang="en-US" sz="3500" b="1" dirty="0" smtClean="0">
                <a:latin typeface="Arial" pitchFamily="34" charset="0"/>
                <a:cs typeface="Arial" pitchFamily="34" charset="0"/>
                <a:sym typeface="Symbol"/>
              </a:rPr>
              <a:t>If excessive   Fe deficiency anemia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772400" cy="914400"/>
          </a:xfrm>
        </p:spPr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Fe Loss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90600"/>
            <a:ext cx="8534400" cy="5638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500" b="1" dirty="0" err="1" smtClean="0">
                <a:latin typeface="Arial" pitchFamily="34" charset="0"/>
                <a:cs typeface="Arial" pitchFamily="34" charset="0"/>
                <a:sym typeface="Symbol"/>
              </a:rPr>
              <a:t>Biliary</a:t>
            </a:r>
            <a:r>
              <a:rPr lang="en-US" sz="3500" b="1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3500" b="1" dirty="0" smtClean="0">
                <a:latin typeface="Arial" pitchFamily="34" charset="0"/>
                <a:cs typeface="Arial" pitchFamily="34" charset="0"/>
                <a:sym typeface="Symbol"/>
              </a:rPr>
              <a:t>excretion </a:t>
            </a:r>
          </a:p>
          <a:p>
            <a:pPr>
              <a:buFont typeface="Wingdings" pitchFamily="2" charset="2"/>
              <a:buChar char="§"/>
            </a:pPr>
            <a:r>
              <a:rPr lang="en-US" sz="3500" b="1" dirty="0" smtClean="0">
                <a:latin typeface="Arial" pitchFamily="34" charset="0"/>
                <a:cs typeface="Arial" pitchFamily="34" charset="0"/>
                <a:sym typeface="Symbol"/>
              </a:rPr>
              <a:t>Other desquamating cells (epithelial cells)</a:t>
            </a:r>
          </a:p>
          <a:p>
            <a:pPr>
              <a:buFont typeface="Wingdings" pitchFamily="2" charset="2"/>
              <a:buChar char="§"/>
            </a:pPr>
            <a:r>
              <a:rPr lang="en-US" sz="3500" b="1" dirty="0" smtClean="0">
                <a:latin typeface="Arial" pitchFamily="34" charset="0"/>
                <a:cs typeface="Arial" pitchFamily="34" charset="0"/>
                <a:sym typeface="Symbol"/>
              </a:rPr>
              <a:t>Skin </a:t>
            </a:r>
          </a:p>
          <a:p>
            <a:pPr>
              <a:buFont typeface="Wingdings" pitchFamily="2" charset="2"/>
              <a:buChar char="§"/>
            </a:pPr>
            <a:r>
              <a:rPr lang="en-US" sz="3500" b="1" dirty="0" smtClean="0">
                <a:latin typeface="Arial" pitchFamily="34" charset="0"/>
                <a:cs typeface="Arial" pitchFamily="34" charset="0"/>
                <a:sym typeface="Symbol"/>
              </a:rPr>
              <a:t>Mucous membrane</a:t>
            </a:r>
            <a:endParaRPr lang="en-US" sz="3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Fe Demand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572000"/>
          </a:xfrm>
        </p:spPr>
        <p:txBody>
          <a:bodyPr>
            <a:normAutofit/>
          </a:bodyPr>
          <a:lstStyle/>
          <a:p>
            <a:r>
              <a:rPr lang="en-US" sz="3500" b="1" dirty="0" smtClean="0">
                <a:latin typeface="Arial"/>
                <a:cs typeface="Arial"/>
              </a:rPr>
              <a:t>↑ During </a:t>
            </a:r>
            <a:r>
              <a:rPr lang="en-US" sz="3500" b="1" dirty="0" err="1" smtClean="0">
                <a:latin typeface="Arial"/>
                <a:cs typeface="Arial"/>
              </a:rPr>
              <a:t>Growth,pregnancy,lactation</a:t>
            </a:r>
            <a:endParaRPr lang="en-US" sz="3500" b="1" dirty="0" smtClean="0">
              <a:latin typeface="Arial"/>
              <a:cs typeface="Arial"/>
            </a:endParaRPr>
          </a:p>
          <a:p>
            <a:r>
              <a:rPr lang="en-US" sz="3500" b="1" dirty="0" smtClean="0">
                <a:latin typeface="Arial"/>
                <a:cs typeface="Arial"/>
              </a:rPr>
              <a:t>Greatest demand infancy </a:t>
            </a:r>
            <a:r>
              <a:rPr lang="en-US" sz="3500" b="1" dirty="0" smtClean="0">
                <a:latin typeface="Arial"/>
                <a:cs typeface="Arial"/>
              </a:rPr>
              <a:t>,1</a:t>
            </a:r>
            <a:r>
              <a:rPr lang="en-US" sz="3500" b="1" baseline="30000" dirty="0" smtClean="0">
                <a:latin typeface="Arial"/>
                <a:cs typeface="Arial"/>
              </a:rPr>
              <a:t>st</a:t>
            </a:r>
            <a:r>
              <a:rPr lang="en-US" sz="3500" b="1" dirty="0" smtClean="0">
                <a:latin typeface="Arial"/>
                <a:cs typeface="Arial"/>
              </a:rPr>
              <a:t> </a:t>
            </a:r>
            <a:r>
              <a:rPr lang="en-US" sz="3500" b="1" dirty="0" smtClean="0">
                <a:latin typeface="Arial"/>
                <a:cs typeface="Arial"/>
              </a:rPr>
              <a:t>year of life and adolescence </a:t>
            </a:r>
            <a:r>
              <a:rPr lang="en-US" sz="3500" b="1" dirty="0" smtClean="0">
                <a:latin typeface="Arial"/>
                <a:cs typeface="Arial"/>
              </a:rPr>
              <a:t>(12-16yrs</a:t>
            </a:r>
            <a:r>
              <a:rPr lang="en-US" sz="3500" b="1" dirty="0" smtClean="0">
                <a:latin typeface="Arial"/>
                <a:cs typeface="Arial"/>
              </a:rPr>
              <a:t>)</a:t>
            </a:r>
            <a:endParaRPr lang="en-US" sz="3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772400" cy="914400"/>
          </a:xfrm>
        </p:spPr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Vitamin B</a:t>
            </a:r>
            <a:r>
              <a:rPr lang="en-US" b="1" baseline="-25000" dirty="0" smtClean="0">
                <a:latin typeface="Arial" pitchFamily="34" charset="0"/>
                <a:cs typeface="Arial" pitchFamily="34" charset="0"/>
              </a:rPr>
              <a:t>12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Cobalamin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90600"/>
            <a:ext cx="8153400" cy="5562600"/>
          </a:xfrm>
        </p:spPr>
        <p:txBody>
          <a:bodyPr>
            <a:normAutofit/>
          </a:bodyPr>
          <a:lstStyle/>
          <a:p>
            <a:r>
              <a:rPr lang="en-US" sz="3500" b="1" dirty="0" smtClean="0">
                <a:latin typeface="Arial" pitchFamily="34" charset="0"/>
                <a:cs typeface="Arial" pitchFamily="34" charset="0"/>
              </a:rPr>
              <a:t>Dietary (animal foods)</a:t>
            </a:r>
            <a:r>
              <a:rPr lang="en-US" sz="35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1-2ug/day</a:t>
            </a:r>
          </a:p>
          <a:p>
            <a:r>
              <a:rPr lang="en-US" sz="3500" b="1" dirty="0" smtClean="0">
                <a:latin typeface="Arial" pitchFamily="34" charset="0"/>
                <a:cs typeface="Arial" pitchFamily="34" charset="0"/>
              </a:rPr>
              <a:t>Body stores (4-5mg)  : 4 -5 years </a:t>
            </a:r>
          </a:p>
          <a:p>
            <a:r>
              <a:rPr lang="en-US" sz="3500" b="1" dirty="0" smtClean="0">
                <a:latin typeface="Arial" pitchFamily="34" charset="0"/>
                <a:cs typeface="Arial" pitchFamily="34" charset="0"/>
              </a:rPr>
              <a:t>Terminal ileum </a:t>
            </a:r>
          </a:p>
          <a:p>
            <a:r>
              <a:rPr lang="en-US" sz="3500" b="1" dirty="0" smtClean="0">
                <a:latin typeface="Arial" pitchFamily="34" charset="0"/>
                <a:cs typeface="Arial" pitchFamily="34" charset="0"/>
              </a:rPr>
              <a:t>Intrinsic Factor</a:t>
            </a:r>
          </a:p>
          <a:p>
            <a:pPr marL="693738" indent="-236538">
              <a:buFont typeface="Wingdings" pitchFamily="2" charset="2"/>
              <a:buChar char="v"/>
            </a:pP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Glycoprotein : MW 55,000 parietal (</a:t>
            </a:r>
            <a:r>
              <a:rPr lang="en-US" sz="3500" b="1" dirty="0" err="1" smtClean="0">
                <a:latin typeface="Arial" pitchFamily="34" charset="0"/>
                <a:cs typeface="Arial" pitchFamily="34" charset="0"/>
              </a:rPr>
              <a:t>oxyntic</a:t>
            </a: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) cells of stomach</a:t>
            </a:r>
          </a:p>
          <a:p>
            <a:pPr marL="0" indent="0"/>
            <a:r>
              <a:rPr lang="en-US" sz="3500" b="1" dirty="0" smtClean="0">
                <a:latin typeface="Arial" pitchFamily="34" charset="0"/>
                <a:cs typeface="Arial" pitchFamily="34" charset="0"/>
              </a:rPr>
              <a:t>DNA synthesis &amp; </a:t>
            </a:r>
            <a:r>
              <a:rPr lang="en-US" sz="3500" b="1" dirty="0" err="1" smtClean="0">
                <a:latin typeface="Arial" pitchFamily="34" charset="0"/>
                <a:cs typeface="Arial" pitchFamily="34" charset="0"/>
              </a:rPr>
              <a:t>normoblastic</a:t>
            </a: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  maturation </a:t>
            </a:r>
            <a:r>
              <a:rPr lang="en-US" sz="3500" b="1" dirty="0" err="1" smtClean="0">
                <a:latin typeface="Arial" pitchFamily="34" charset="0"/>
                <a:cs typeface="Arial" pitchFamily="34" charset="0"/>
              </a:rPr>
              <a:t>esp</a:t>
            </a: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 PEB </a:t>
            </a:r>
            <a:r>
              <a:rPr lang="en-US" sz="3500" b="1" dirty="0" smtClean="0">
                <a:latin typeface="Arial" pitchFamily="34" charset="0"/>
                <a:cs typeface="Arial" pitchFamily="34" charset="0"/>
                <a:sym typeface="Symbol"/>
              </a:rPr>
              <a:t></a:t>
            </a: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 N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4800"/>
            <a:ext cx="8610600" cy="6553200"/>
          </a:xfrm>
        </p:spPr>
        <p:txBody>
          <a:bodyPr>
            <a:noAutofit/>
          </a:bodyPr>
          <a:lstStyle/>
          <a:p>
            <a:r>
              <a:rPr lang="en-US" sz="3500" b="1" dirty="0" smtClean="0">
                <a:latin typeface="Arial" pitchFamily="34" charset="0"/>
                <a:cs typeface="Arial" pitchFamily="34" charset="0"/>
              </a:rPr>
              <a:t>Dietary B</a:t>
            </a:r>
            <a:r>
              <a:rPr lang="en-US" sz="3500" b="1" baseline="-25000" dirty="0" smtClean="0">
                <a:latin typeface="Arial" pitchFamily="34" charset="0"/>
                <a:cs typeface="Arial" pitchFamily="34" charset="0"/>
              </a:rPr>
              <a:t>12</a:t>
            </a: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 protein bound</a:t>
            </a:r>
          </a:p>
          <a:p>
            <a:r>
              <a:rPr lang="en-US" sz="3500" b="1" dirty="0" smtClean="0">
                <a:latin typeface="Arial" pitchFamily="34" charset="0"/>
                <a:cs typeface="Arial" pitchFamily="34" charset="0"/>
              </a:rPr>
              <a:t>Stomach : released from protein by acid </a:t>
            </a:r>
          </a:p>
          <a:p>
            <a:r>
              <a:rPr lang="en-US" sz="3500" b="1" dirty="0" smtClean="0">
                <a:latin typeface="Arial" pitchFamily="34" charset="0"/>
                <a:cs typeface="Arial" pitchFamily="34" charset="0"/>
              </a:rPr>
              <a:t>Binds to R- Protein</a:t>
            </a:r>
          </a:p>
          <a:p>
            <a:r>
              <a:rPr lang="en-US" sz="3500" b="1" dirty="0" smtClean="0">
                <a:latin typeface="Arial" pitchFamily="34" charset="0"/>
                <a:cs typeface="Arial" pitchFamily="34" charset="0"/>
              </a:rPr>
              <a:t>Duodenum : released form R-Protein &amp; binds to IF</a:t>
            </a:r>
          </a:p>
          <a:p>
            <a:r>
              <a:rPr lang="en-US" sz="3500" b="1" dirty="0" smtClean="0">
                <a:latin typeface="Arial" pitchFamily="34" charset="0"/>
                <a:cs typeface="Arial" pitchFamily="34" charset="0"/>
              </a:rPr>
              <a:t>IF- B</a:t>
            </a:r>
            <a:r>
              <a:rPr lang="en-US" sz="3500" b="1" baseline="-25000" dirty="0" smtClean="0">
                <a:latin typeface="Arial" pitchFamily="34" charset="0"/>
                <a:cs typeface="Arial" pitchFamily="34" charset="0"/>
              </a:rPr>
              <a:t>12</a:t>
            </a: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 complex recognized by </a:t>
            </a:r>
            <a:r>
              <a:rPr lang="en-US" sz="3500" b="1" dirty="0" err="1" smtClean="0">
                <a:latin typeface="Arial" pitchFamily="34" charset="0"/>
                <a:cs typeface="Arial" pitchFamily="34" charset="0"/>
              </a:rPr>
              <a:t>ileal</a:t>
            </a: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 receptors </a:t>
            </a:r>
            <a:r>
              <a:rPr lang="en-US" sz="3500" b="1" dirty="0" smtClean="0">
                <a:latin typeface="Arial" pitchFamily="34" charset="0"/>
                <a:cs typeface="Arial" pitchFamily="34" charset="0"/>
                <a:sym typeface="Symbol"/>
              </a:rPr>
              <a:t></a:t>
            </a: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  bound </a:t>
            </a:r>
            <a:r>
              <a:rPr lang="en-US" sz="3500" b="1" dirty="0" smtClean="0">
                <a:latin typeface="Arial" pitchFamily="34" charset="0"/>
                <a:cs typeface="Arial" pitchFamily="34" charset="0"/>
                <a:sym typeface="Symbol"/>
              </a:rPr>
              <a:t></a:t>
            </a: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3500" b="1" dirty="0" err="1" smtClean="0">
                <a:latin typeface="Arial" pitchFamily="34" charset="0"/>
                <a:cs typeface="Arial" pitchFamily="34" charset="0"/>
              </a:rPr>
              <a:t>endocytosed</a:t>
            </a:r>
            <a:endParaRPr lang="en-US" sz="35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500" b="1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en-US" sz="3500" b="1" baseline="-25000" dirty="0" smtClean="0">
                <a:latin typeface="Arial" pitchFamily="34" charset="0"/>
                <a:cs typeface="Arial" pitchFamily="34" charset="0"/>
              </a:rPr>
              <a:t>12</a:t>
            </a: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 released in cell (</a:t>
            </a:r>
            <a:r>
              <a:rPr lang="en-US" sz="3500" b="1" dirty="0" err="1" smtClean="0">
                <a:latin typeface="Arial" pitchFamily="34" charset="0"/>
                <a:cs typeface="Arial" pitchFamily="34" charset="0"/>
              </a:rPr>
              <a:t>enterocyte</a:t>
            </a: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) &amp; binds to </a:t>
            </a:r>
            <a:r>
              <a:rPr lang="en-US" sz="3500" b="1" dirty="0" err="1" smtClean="0">
                <a:latin typeface="Arial" pitchFamily="34" charset="0"/>
                <a:cs typeface="Arial" pitchFamily="34" charset="0"/>
              </a:rPr>
              <a:t>transcobalamin</a:t>
            </a: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 II stored in cell x 6hrs i.e. B</a:t>
            </a:r>
            <a:r>
              <a:rPr lang="en-US" sz="3500" b="1" baseline="-25000" dirty="0" smtClean="0">
                <a:latin typeface="Arial" pitchFamily="34" charset="0"/>
                <a:cs typeface="Arial" pitchFamily="34" charset="0"/>
              </a:rPr>
              <a:t>12 </a:t>
            </a: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– TC II </a:t>
            </a:r>
            <a:endParaRPr lang="en-US" sz="3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610600" cy="65532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Transported into blood (portal vein)</a:t>
            </a:r>
          </a:p>
          <a:p>
            <a:pPr>
              <a:buNone/>
            </a:pPr>
            <a:r>
              <a:rPr lang="en-US" sz="3500" b="1" dirty="0" smtClean="0">
                <a:latin typeface="Arial"/>
                <a:cs typeface="Arial"/>
              </a:rPr>
              <a:t>↓ B</a:t>
            </a:r>
            <a:r>
              <a:rPr lang="en-US" sz="3500" b="1" baseline="-25000" dirty="0" smtClean="0">
                <a:latin typeface="Arial"/>
                <a:cs typeface="Arial"/>
              </a:rPr>
              <a:t>12</a:t>
            </a:r>
            <a:r>
              <a:rPr lang="en-US" sz="3500" b="1" dirty="0" smtClean="0">
                <a:latin typeface="Arial"/>
                <a:cs typeface="Arial"/>
              </a:rPr>
              <a:t> </a:t>
            </a:r>
            <a:r>
              <a:rPr lang="en-US" sz="3500" b="1" dirty="0" smtClean="0">
                <a:latin typeface="Arial"/>
                <a:cs typeface="Arial"/>
                <a:sym typeface="Symbol"/>
              </a:rPr>
              <a:t> Anemia from </a:t>
            </a:r>
          </a:p>
          <a:p>
            <a:pPr marL="795338"/>
            <a:r>
              <a:rPr lang="en-US" sz="3500" b="1" dirty="0" smtClean="0">
                <a:latin typeface="Arial"/>
                <a:cs typeface="Arial"/>
                <a:sym typeface="Symbol"/>
              </a:rPr>
              <a:t>Parietal cell damage lack of IF pernicious anemia (autoimmune disease)</a:t>
            </a:r>
          </a:p>
          <a:p>
            <a:pPr marL="795338"/>
            <a:r>
              <a:rPr lang="en-US" sz="3500" b="1" dirty="0" err="1" smtClean="0">
                <a:latin typeface="Arial"/>
                <a:cs typeface="Arial"/>
                <a:sym typeface="Symbol"/>
              </a:rPr>
              <a:t>Malabsorption</a:t>
            </a:r>
            <a:endParaRPr lang="en-US" sz="3500" b="1" dirty="0" smtClean="0">
              <a:latin typeface="Arial"/>
              <a:cs typeface="Arial"/>
              <a:sym typeface="Symbol"/>
            </a:endParaRPr>
          </a:p>
          <a:p>
            <a:pPr marL="795338"/>
            <a:r>
              <a:rPr lang="en-US" sz="3500" b="1" dirty="0" smtClean="0">
                <a:latin typeface="Arial"/>
                <a:cs typeface="Arial"/>
                <a:sym typeface="Symbol"/>
              </a:rPr>
              <a:t>Dietary deficiency : vegans years after lack of intake/absorption.</a:t>
            </a:r>
          </a:p>
          <a:p>
            <a:pPr>
              <a:buNone/>
            </a:pPr>
            <a:r>
              <a:rPr lang="en-US" sz="3500" b="1" dirty="0" smtClean="0">
                <a:latin typeface="Arial"/>
                <a:cs typeface="Arial"/>
                <a:sym typeface="Symbol"/>
              </a:rPr>
              <a:t>morphological </a:t>
            </a:r>
            <a:r>
              <a:rPr lang="en-US" sz="3500" b="1" dirty="0" err="1" smtClean="0">
                <a:latin typeface="Arial"/>
                <a:cs typeface="Arial"/>
                <a:sym typeface="Symbol"/>
              </a:rPr>
              <a:t>Ab</a:t>
            </a:r>
            <a:r>
              <a:rPr lang="en-US" sz="3500" b="1" dirty="0" smtClean="0">
                <a:latin typeface="Arial"/>
                <a:cs typeface="Arial"/>
                <a:sym typeface="Symbol"/>
              </a:rPr>
              <a:t>(N) in nuclei of dividing cells from delay nuclear maturation and failure of chromatin  clumping  </a:t>
            </a:r>
            <a:r>
              <a:rPr lang="en-US" sz="3500" b="1" dirty="0" err="1" smtClean="0">
                <a:latin typeface="Arial"/>
                <a:cs typeface="Arial"/>
                <a:sym typeface="Symbol"/>
              </a:rPr>
              <a:t>megalobasts</a:t>
            </a:r>
            <a:r>
              <a:rPr lang="en-US" sz="3500" b="1" dirty="0" smtClean="0">
                <a:latin typeface="Arial"/>
                <a:cs typeface="Arial"/>
                <a:sym typeface="Symbol"/>
              </a:rPr>
              <a:t>.  Usually (N) </a:t>
            </a:r>
            <a:r>
              <a:rPr lang="en-US" sz="3500" b="1" dirty="0" err="1" smtClean="0">
                <a:latin typeface="Arial"/>
                <a:cs typeface="Arial"/>
                <a:sym typeface="Symbol"/>
              </a:rPr>
              <a:t>cytoplasmic</a:t>
            </a:r>
            <a:r>
              <a:rPr lang="en-US" sz="3500" b="1" dirty="0" smtClean="0">
                <a:latin typeface="Arial"/>
                <a:cs typeface="Arial"/>
                <a:sym typeface="Symbol"/>
              </a:rPr>
              <a:t> maturation and (N) </a:t>
            </a:r>
            <a:r>
              <a:rPr lang="en-US" sz="3500" b="1" dirty="0" err="1" smtClean="0">
                <a:latin typeface="Arial"/>
                <a:cs typeface="Arial"/>
                <a:sym typeface="Symbol"/>
              </a:rPr>
              <a:t>Hb</a:t>
            </a:r>
            <a:r>
              <a:rPr lang="en-US" sz="3500" b="1" dirty="0" smtClean="0">
                <a:latin typeface="Arial"/>
                <a:cs typeface="Arial"/>
                <a:sym typeface="Symbol"/>
              </a:rPr>
              <a:t> synthesis</a:t>
            </a:r>
          </a:p>
          <a:p>
            <a:pPr>
              <a:buNone/>
            </a:pPr>
            <a:endParaRPr lang="en-US" sz="3500" b="1" dirty="0" smtClean="0">
              <a:latin typeface="Arial"/>
              <a:cs typeface="Arial"/>
              <a:sym typeface="Symbol"/>
            </a:endParaRPr>
          </a:p>
          <a:p>
            <a:pPr>
              <a:buNone/>
            </a:pPr>
            <a:endParaRPr lang="en-US" sz="3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153400" cy="914400"/>
          </a:xfrm>
        </p:spPr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Folic Acid (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Folate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) </a:t>
            </a:r>
            <a:br>
              <a:rPr lang="en-US" b="1" dirty="0" smtClean="0">
                <a:latin typeface="Arial" pitchFamily="34" charset="0"/>
                <a:cs typeface="Arial" pitchFamily="34" charset="0"/>
              </a:rPr>
            </a:b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90600"/>
            <a:ext cx="8229600" cy="55626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B Group Vitamin</a:t>
            </a:r>
          </a:p>
          <a:p>
            <a:r>
              <a:rPr lang="en-US" sz="3500" b="1" dirty="0" smtClean="0">
                <a:latin typeface="Arial" pitchFamily="34" charset="0"/>
                <a:cs typeface="Arial" pitchFamily="34" charset="0"/>
              </a:rPr>
              <a:t>Dietary : </a:t>
            </a:r>
            <a:r>
              <a:rPr lang="en-US" sz="3500" b="1" dirty="0" err="1" smtClean="0">
                <a:latin typeface="Arial" pitchFamily="34" charset="0"/>
                <a:cs typeface="Arial" pitchFamily="34" charset="0"/>
              </a:rPr>
              <a:t>Veges</a:t>
            </a: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Nuts </a:t>
            </a: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,Yeast , Fruits, Liver , </a:t>
            </a: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Kidney</a:t>
            </a:r>
          </a:p>
          <a:p>
            <a:r>
              <a:rPr lang="en-US" sz="3500" b="1" dirty="0" smtClean="0">
                <a:latin typeface="Arial" pitchFamily="34" charset="0"/>
                <a:cs typeface="Arial" pitchFamily="34" charset="0"/>
              </a:rPr>
              <a:t>NDR 100-200</a:t>
            </a:r>
            <a:r>
              <a:rPr lang="en-US" sz="3500" b="1" dirty="0" smtClean="0">
                <a:latin typeface="Arial" pitchFamily="34" charset="0"/>
                <a:cs typeface="Arial" pitchFamily="34" charset="0"/>
                <a:sym typeface="Symbol"/>
              </a:rPr>
              <a:t></a:t>
            </a: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g NBS 100 -200mg</a:t>
            </a:r>
          </a:p>
          <a:p>
            <a:r>
              <a:rPr lang="en-US" sz="3500" b="1" dirty="0" err="1" smtClean="0">
                <a:latin typeface="Arial" pitchFamily="34" charset="0"/>
                <a:cs typeface="Arial" pitchFamily="34" charset="0"/>
              </a:rPr>
              <a:t>Jejunum,Duodenum</a:t>
            </a:r>
            <a:endParaRPr lang="en-US" sz="35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500" b="1" dirty="0" smtClean="0">
                <a:latin typeface="Arial" pitchFamily="34" charset="0"/>
                <a:cs typeface="Arial" pitchFamily="34" charset="0"/>
              </a:rPr>
              <a:t>DNA </a:t>
            </a:r>
            <a:r>
              <a:rPr lang="en-US" sz="3500" b="1" dirty="0" err="1" smtClean="0">
                <a:latin typeface="Arial" pitchFamily="34" charset="0"/>
                <a:cs typeface="Arial" pitchFamily="34" charset="0"/>
              </a:rPr>
              <a:t>synthesis,normablastic</a:t>
            </a: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maturation PEB </a:t>
            </a:r>
            <a:r>
              <a:rPr lang="en-US" sz="3500" b="1" dirty="0" smtClean="0">
                <a:latin typeface="Arial" pitchFamily="34" charset="0"/>
                <a:cs typeface="Arial" pitchFamily="34" charset="0"/>
                <a:sym typeface="Symbol"/>
              </a:rPr>
              <a:t> N</a:t>
            </a:r>
          </a:p>
          <a:p>
            <a:r>
              <a:rPr lang="en-US" sz="3500" b="1" dirty="0" smtClean="0">
                <a:latin typeface="Arial" pitchFamily="34" charset="0"/>
                <a:cs typeface="Arial" pitchFamily="34" charset="0"/>
                <a:sym typeface="Symbol"/>
              </a:rPr>
              <a:t>Deficiency 2 – 7 months</a:t>
            </a:r>
            <a:endParaRPr lang="en-US" sz="3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8077200" cy="6050760"/>
          </a:xfrm>
        </p:spPr>
        <p:txBody>
          <a:bodyPr>
            <a:normAutofit lnSpcReduction="10000"/>
          </a:bodyPr>
          <a:lstStyle/>
          <a:p>
            <a:r>
              <a:rPr lang="en-US" sz="3500" b="1" dirty="0" smtClean="0">
                <a:latin typeface="Arial" pitchFamily="34" charset="0"/>
                <a:cs typeface="Arial" pitchFamily="34" charset="0"/>
              </a:rPr>
              <a:t>Deficiency </a:t>
            </a:r>
          </a:p>
          <a:p>
            <a:pPr marL="795338">
              <a:buFont typeface="Wingdings" pitchFamily="2" charset="2"/>
              <a:buChar char="ü"/>
            </a:pP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Dietary </a:t>
            </a:r>
          </a:p>
          <a:p>
            <a:pPr marL="795338">
              <a:buFont typeface="Wingdings" pitchFamily="2" charset="2"/>
              <a:buChar char="ü"/>
            </a:pPr>
            <a:r>
              <a:rPr lang="en-US" sz="3500" b="1" dirty="0" err="1" smtClean="0">
                <a:latin typeface="Arial" pitchFamily="34" charset="0"/>
                <a:cs typeface="Arial" pitchFamily="34" charset="0"/>
              </a:rPr>
              <a:t>Malabsorption</a:t>
            </a: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↑ Demand / pregnancy</a:t>
            </a:r>
          </a:p>
          <a:p>
            <a:pPr>
              <a:buFont typeface="Symbol"/>
              <a:buChar char="\"/>
            </a:pPr>
            <a:r>
              <a:rPr lang="en-US" sz="3500" b="1" dirty="0" smtClean="0">
                <a:latin typeface="Arial" pitchFamily="34" charset="0"/>
                <a:cs typeface="Arial" pitchFamily="34" charset="0"/>
                <a:sym typeface="Symbol"/>
              </a:rPr>
              <a:t>Morphological abnormality in nuclei of RBC precursors  delayed nuclear maturation/failure of chromatin clumping  </a:t>
            </a:r>
            <a:r>
              <a:rPr lang="en-US" sz="3500" b="1" dirty="0" err="1" smtClean="0">
                <a:latin typeface="Arial" pitchFamily="34" charset="0"/>
                <a:cs typeface="Arial" pitchFamily="34" charset="0"/>
                <a:sym typeface="Symbol"/>
              </a:rPr>
              <a:t>megaloblasts</a:t>
            </a:r>
            <a:endParaRPr lang="en-US" sz="3500" b="1" dirty="0" smtClean="0">
              <a:latin typeface="Arial" pitchFamily="34" charset="0"/>
              <a:cs typeface="Arial" pitchFamily="34" charset="0"/>
              <a:sym typeface="Symbol"/>
            </a:endParaRPr>
          </a:p>
          <a:p>
            <a:pPr>
              <a:buNone/>
            </a:pPr>
            <a:r>
              <a:rPr lang="en-US" sz="3500" b="1" dirty="0" smtClean="0">
                <a:latin typeface="Arial" pitchFamily="34" charset="0"/>
                <a:cs typeface="Arial" pitchFamily="34" charset="0"/>
                <a:sym typeface="Symbol"/>
              </a:rPr>
              <a:t>Normal </a:t>
            </a:r>
            <a:r>
              <a:rPr lang="en-US" sz="3500" b="1" dirty="0" err="1" smtClean="0">
                <a:latin typeface="Arial" pitchFamily="34" charset="0"/>
                <a:cs typeface="Arial" pitchFamily="34" charset="0"/>
                <a:sym typeface="Symbol"/>
              </a:rPr>
              <a:t>cytoplasmic</a:t>
            </a:r>
            <a:r>
              <a:rPr lang="en-US" sz="3500" b="1" dirty="0" smtClean="0">
                <a:latin typeface="Arial" pitchFamily="34" charset="0"/>
                <a:cs typeface="Arial" pitchFamily="34" charset="0"/>
                <a:sym typeface="Symbol"/>
              </a:rPr>
              <a:t> maturation and normal </a:t>
            </a:r>
            <a:r>
              <a:rPr lang="en-US" sz="3500" b="1" dirty="0" err="1" smtClean="0">
                <a:latin typeface="Arial" pitchFamily="34" charset="0"/>
                <a:cs typeface="Arial" pitchFamily="34" charset="0"/>
                <a:sym typeface="Symbol"/>
              </a:rPr>
              <a:t>Hb</a:t>
            </a:r>
            <a:r>
              <a:rPr lang="en-US" sz="3500" b="1" dirty="0" smtClean="0">
                <a:latin typeface="Arial" pitchFamily="34" charset="0"/>
                <a:cs typeface="Arial" pitchFamily="34" charset="0"/>
                <a:sym typeface="Symbol"/>
              </a:rPr>
              <a:t> Synthesis</a:t>
            </a:r>
          </a:p>
          <a:p>
            <a:pPr>
              <a:buFont typeface="Symbol"/>
              <a:buChar char="\"/>
            </a:pPr>
            <a:endParaRPr lang="en-US" sz="3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772400" cy="914400"/>
          </a:xfrm>
        </p:spPr>
        <p:txBody>
          <a:bodyPr/>
          <a:lstStyle/>
          <a:p>
            <a:r>
              <a:rPr lang="en-US" sz="3500" b="1" dirty="0" smtClean="0">
                <a:latin typeface="Arial" pitchFamily="34" charset="0"/>
                <a:cs typeface="Arial" pitchFamily="34" charset="0"/>
              </a:rPr>
              <a:t>MOA VIT. B</a:t>
            </a:r>
            <a:r>
              <a:rPr lang="en-US" sz="3500" b="1" baseline="-25000" dirty="0" smtClean="0">
                <a:latin typeface="Arial" pitchFamily="34" charset="0"/>
                <a:cs typeface="Arial" pitchFamily="34" charset="0"/>
              </a:rPr>
              <a:t>12</a:t>
            </a: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 &amp; FOLIC ACID</a:t>
            </a:r>
            <a:endParaRPr lang="en-US" sz="3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90600"/>
            <a:ext cx="8305800" cy="5715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Megaloblastic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erythropoiesis</a:t>
            </a:r>
            <a:endParaRPr lang="en-US" sz="35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35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              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en-US" dirty="0" smtClean="0"/>
              <a:t>12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	      </a:t>
            </a:r>
            <a:r>
              <a:rPr lang="en-US" sz="3500" baseline="300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CH</a:t>
            </a:r>
            <a:r>
              <a:rPr lang="en-US" sz="3500" baseline="-25000" dirty="0" smtClean="0">
                <a:latin typeface="Arial" pitchFamily="34" charset="0"/>
                <a:cs typeface="Arial" pitchFamily="34" charset="0"/>
              </a:rPr>
              <a:t>3</a:t>
            </a:r>
          </a:p>
          <a:p>
            <a:pPr>
              <a:buNone/>
            </a:pPr>
            <a:r>
              <a:rPr lang="en-US" sz="3500" dirty="0" smtClean="0">
                <a:latin typeface="Arial" pitchFamily="34" charset="0"/>
                <a:cs typeface="Arial" pitchFamily="34" charset="0"/>
              </a:rPr>
              <a:t>Methyl THF  			THF</a:t>
            </a:r>
          </a:p>
          <a:p>
            <a:pPr>
              <a:buNone/>
            </a:pPr>
            <a:endParaRPr lang="en-US" sz="35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3500" dirty="0" smtClean="0">
                <a:latin typeface="Arial" pitchFamily="34" charset="0"/>
                <a:cs typeface="Arial" pitchFamily="34" charset="0"/>
              </a:rPr>
              <a:t>			5,10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methlylene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THF</a:t>
            </a:r>
          </a:p>
          <a:p>
            <a:pPr>
              <a:buNone/>
            </a:pPr>
            <a:endParaRPr lang="en-US" sz="35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Deoxyuridylic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acid 			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Thymidylic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Acid</a:t>
            </a:r>
          </a:p>
          <a:p>
            <a:pPr>
              <a:buNone/>
            </a:pPr>
            <a:r>
              <a:rPr lang="en-US" sz="3500" dirty="0" smtClean="0">
                <a:latin typeface="Arial" pitchFamily="34" charset="0"/>
                <a:cs typeface="Arial" pitchFamily="34" charset="0"/>
              </a:rPr>
              <a:t>					RLS</a:t>
            </a:r>
          </a:p>
          <a:p>
            <a:pPr>
              <a:buNone/>
            </a:pPr>
            <a:endParaRPr lang="en-US" sz="35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3500" dirty="0" smtClean="0">
                <a:latin typeface="Arial" pitchFamily="34" charset="0"/>
                <a:cs typeface="Arial" pitchFamily="34" charset="0"/>
              </a:rPr>
              <a:t>							DNA Synthesis</a:t>
            </a:r>
          </a:p>
          <a:p>
            <a:pPr>
              <a:buNone/>
            </a:pPr>
            <a:r>
              <a:rPr lang="en-US" sz="3500" dirty="0" smtClean="0">
                <a:latin typeface="Arial" pitchFamily="34" charset="0"/>
                <a:cs typeface="Arial" pitchFamily="34" charset="0"/>
              </a:rPr>
              <a:t>THF :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Tetrahydrofolate</a:t>
            </a:r>
            <a:endParaRPr lang="en-US" sz="35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3500" dirty="0" smtClean="0">
                <a:latin typeface="Arial" pitchFamily="34" charset="0"/>
                <a:cs typeface="Arial" pitchFamily="34" charset="0"/>
              </a:rPr>
              <a:t>RLS :  Rate limiting steps</a:t>
            </a:r>
            <a:endParaRPr lang="en-US" sz="35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6858000" y="4648200"/>
            <a:ext cx="9144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886200" y="3886200"/>
            <a:ext cx="22860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819400" y="2057400"/>
            <a:ext cx="24384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Arc 9"/>
          <p:cNvSpPr/>
          <p:nvPr/>
        </p:nvSpPr>
        <p:spPr>
          <a:xfrm rot="7016512">
            <a:off x="3456694" y="470923"/>
            <a:ext cx="2241321" cy="1095269"/>
          </a:xfrm>
          <a:prstGeom prst="arc">
            <a:avLst>
              <a:gd name="adj1" fmla="val 17523969"/>
              <a:gd name="adj2" fmla="val 0"/>
            </a:avLst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rot="10800000" flipV="1">
            <a:off x="4038600" y="2362200"/>
            <a:ext cx="1447800" cy="457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>
            <a:off x="4267200" y="3505200"/>
            <a:ext cx="7620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 flipH="1" flipV="1">
            <a:off x="4495800" y="4038600"/>
            <a:ext cx="3048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772400" cy="609600"/>
          </a:xfrm>
        </p:spPr>
        <p:txBody>
          <a:bodyPr/>
          <a:lstStyle/>
          <a:p>
            <a:r>
              <a:rPr lang="en-US" sz="3500" b="1" dirty="0" smtClean="0">
                <a:latin typeface="Arial" pitchFamily="34" charset="0"/>
                <a:cs typeface="Arial" pitchFamily="34" charset="0"/>
              </a:rPr>
              <a:t>ERYTHROPOIETIN</a:t>
            </a:r>
            <a:endParaRPr lang="en-US" sz="3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14400"/>
            <a:ext cx="8458200" cy="5562600"/>
          </a:xfrm>
        </p:spPr>
        <p:txBody>
          <a:bodyPr>
            <a:normAutofit fontScale="92500" lnSpcReduction="10000"/>
          </a:bodyPr>
          <a:lstStyle/>
          <a:p>
            <a:r>
              <a:rPr lang="en-US" sz="3500" b="1" dirty="0" smtClean="0">
                <a:latin typeface="Arial" pitchFamily="34" charset="0"/>
                <a:cs typeface="Arial" pitchFamily="34" charset="0"/>
              </a:rPr>
              <a:t>Glycoprotein MW 33000</a:t>
            </a:r>
          </a:p>
          <a:p>
            <a:r>
              <a:rPr lang="en-US" sz="3500" b="1" dirty="0" smtClean="0">
                <a:latin typeface="Arial" pitchFamily="34" charset="0"/>
                <a:cs typeface="Arial" pitchFamily="34" charset="0"/>
              </a:rPr>
              <a:t>Secreted by </a:t>
            </a:r>
            <a:r>
              <a:rPr lang="en-US" sz="3500" b="1" dirty="0" err="1" smtClean="0">
                <a:latin typeface="Arial" pitchFamily="34" charset="0"/>
                <a:cs typeface="Arial" pitchFamily="34" charset="0"/>
              </a:rPr>
              <a:t>peritubular</a:t>
            </a: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 capillaries of Kidney (85% - 90%)</a:t>
            </a:r>
          </a:p>
          <a:p>
            <a:r>
              <a:rPr lang="en-US" sz="3500" b="1" dirty="0" smtClean="0">
                <a:latin typeface="Arial" pitchFamily="34" charset="0"/>
                <a:cs typeface="Arial" pitchFamily="34" charset="0"/>
              </a:rPr>
              <a:t>Other organs: 10-15% e.g. liver</a:t>
            </a:r>
          </a:p>
          <a:p>
            <a:r>
              <a:rPr lang="en-US" sz="3500" b="1" dirty="0" smtClean="0">
                <a:latin typeface="Arial" pitchFamily="34" charset="0"/>
                <a:cs typeface="Arial" pitchFamily="34" charset="0"/>
              </a:rPr>
              <a:t>Stimulus : hypoxia</a:t>
            </a:r>
          </a:p>
          <a:p>
            <a:r>
              <a:rPr lang="en-US" sz="3500" b="1" dirty="0" err="1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3500" b="1" baseline="54000" dirty="0" err="1" smtClean="0">
                <a:latin typeface="Arial" pitchFamily="34" charset="0"/>
                <a:cs typeface="Arial" pitchFamily="34" charset="0"/>
              </a:rPr>
              <a:t>o</a:t>
            </a:r>
            <a:r>
              <a:rPr lang="en-US" sz="3500" b="1" dirty="0" err="1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 in RBC precursors</a:t>
            </a:r>
          </a:p>
          <a:p>
            <a:pPr marL="804863">
              <a:buFont typeface="Wingdings" pitchFamily="2" charset="2"/>
              <a:buChar char="v"/>
            </a:pP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↑rate of mitosis</a:t>
            </a:r>
          </a:p>
          <a:p>
            <a:pPr marL="804863">
              <a:buFont typeface="Wingdings" pitchFamily="2" charset="2"/>
              <a:buChar char="v"/>
            </a:pPr>
            <a:r>
              <a:rPr lang="en-US" sz="3500" b="1" dirty="0" smtClean="0">
                <a:latin typeface="Arial"/>
                <a:cs typeface="Arial"/>
              </a:rPr>
              <a:t>↑mRNA formation </a:t>
            </a:r>
          </a:p>
          <a:p>
            <a:pPr marL="804863">
              <a:buFont typeface="Wingdings" pitchFamily="2" charset="2"/>
              <a:buChar char="v"/>
            </a:pPr>
            <a:r>
              <a:rPr lang="en-US" sz="3500" b="1" dirty="0" smtClean="0">
                <a:latin typeface="Arial"/>
                <a:cs typeface="Arial"/>
              </a:rPr>
              <a:t>↑protein synthesis</a:t>
            </a:r>
          </a:p>
          <a:p>
            <a:pPr marL="804863">
              <a:buFont typeface="Wingdings" pitchFamily="2" charset="2"/>
              <a:buChar char="v"/>
            </a:pPr>
            <a:r>
              <a:rPr lang="en-US" sz="3500" b="1" dirty="0" smtClean="0">
                <a:latin typeface="Arial"/>
                <a:cs typeface="Arial"/>
              </a:rPr>
              <a:t>↓Maturation time in BM</a:t>
            </a:r>
            <a:endParaRPr lang="en-US" sz="3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500" dirty="0" smtClean="0">
                <a:latin typeface="Arial" pitchFamily="34" charset="0"/>
                <a:cs typeface="Arial" pitchFamily="34" charset="0"/>
              </a:rPr>
              <a:t>CSF	Colony Stimulating Factor</a:t>
            </a:r>
          </a:p>
          <a:p>
            <a:pPr>
              <a:buNone/>
            </a:pPr>
            <a:r>
              <a:rPr lang="en-US" sz="3500" dirty="0" smtClean="0">
                <a:latin typeface="Arial" pitchFamily="34" charset="0"/>
                <a:cs typeface="Arial" pitchFamily="34" charset="0"/>
              </a:rPr>
              <a:t>G		Granulocyte</a:t>
            </a:r>
          </a:p>
          <a:p>
            <a:pPr>
              <a:buNone/>
            </a:pPr>
            <a:r>
              <a:rPr lang="en-US" sz="3500" dirty="0" smtClean="0">
                <a:latin typeface="Arial" pitchFamily="34" charset="0"/>
                <a:cs typeface="Arial" pitchFamily="34" charset="0"/>
              </a:rPr>
              <a:t>M 		Macrophage</a:t>
            </a:r>
          </a:p>
          <a:p>
            <a:pPr>
              <a:buNone/>
            </a:pPr>
            <a:r>
              <a:rPr lang="en-US" sz="3500" dirty="0" smtClean="0">
                <a:latin typeface="Arial" pitchFamily="34" charset="0"/>
                <a:cs typeface="Arial" pitchFamily="34" charset="0"/>
              </a:rPr>
              <a:t>IL 		Interleukin</a:t>
            </a:r>
          </a:p>
          <a:p>
            <a:pPr>
              <a:buNone/>
            </a:pPr>
            <a:r>
              <a:rPr lang="en-US" sz="3500" dirty="0" smtClean="0">
                <a:latin typeface="Arial" pitchFamily="34" charset="0"/>
                <a:cs typeface="Arial" pitchFamily="34" charset="0"/>
              </a:rPr>
              <a:t>ETP 	Erythropoietin</a:t>
            </a:r>
          </a:p>
          <a:p>
            <a:pPr>
              <a:buNone/>
            </a:pPr>
            <a:r>
              <a:rPr lang="en-US" sz="3500" dirty="0" smtClean="0">
                <a:latin typeface="Arial" pitchFamily="34" charset="0"/>
                <a:cs typeface="Arial" pitchFamily="34" charset="0"/>
              </a:rPr>
              <a:t>TP 		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Thrombopoietin</a:t>
            </a:r>
            <a:endParaRPr lang="en-US" sz="35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914400"/>
          </a:xfrm>
        </p:spPr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Other Hormones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8305800" cy="5791200"/>
          </a:xfrm>
        </p:spPr>
        <p:txBody>
          <a:bodyPr>
            <a:normAutofit/>
          </a:bodyPr>
          <a:lstStyle/>
          <a:p>
            <a:r>
              <a:rPr lang="en-US" sz="3500" b="1" dirty="0" smtClean="0">
                <a:latin typeface="Arial" pitchFamily="34" charset="0"/>
                <a:cs typeface="Arial" pitchFamily="34" charset="0"/>
              </a:rPr>
              <a:t>Corticosteroids /androgens/growth hormone/</a:t>
            </a:r>
            <a:r>
              <a:rPr lang="en-US" sz="3500" b="1" dirty="0" err="1" smtClean="0">
                <a:latin typeface="Arial" pitchFamily="34" charset="0"/>
                <a:cs typeface="Arial" pitchFamily="34" charset="0"/>
              </a:rPr>
              <a:t>thyroxine</a:t>
            </a: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803275" indent="-388938">
              <a:buFont typeface="Wingdings" pitchFamily="2" charset="2"/>
              <a:buChar char="v"/>
            </a:pP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↑ sensitivity of RBCs precursors to ETP</a:t>
            </a:r>
          </a:p>
          <a:p>
            <a:pPr marL="803275" indent="-388938">
              <a:buFont typeface="Wingdings" pitchFamily="2" charset="2"/>
              <a:buChar char="v"/>
            </a:pP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Androgens </a:t>
            </a:r>
            <a:r>
              <a:rPr lang="en-US" sz="3500" b="1" dirty="0" smtClean="0">
                <a:latin typeface="Arial" pitchFamily="34" charset="0"/>
                <a:cs typeface="Arial" pitchFamily="34" charset="0"/>
                <a:sym typeface="Symbol"/>
              </a:rPr>
              <a:t></a:t>
            </a:r>
            <a:r>
              <a:rPr lang="en-US" sz="3500" b="1" dirty="0" smtClean="0">
                <a:latin typeface="Arial"/>
                <a:cs typeface="Arial"/>
                <a:sym typeface="Symbol"/>
              </a:rPr>
              <a:t>↑ETP secretion from ↑LH secretion (Luteinizing hormone)</a:t>
            </a:r>
          </a:p>
          <a:p>
            <a:r>
              <a:rPr lang="en-US" sz="3500" b="1" dirty="0" smtClean="0">
                <a:latin typeface="Arial"/>
                <a:cs typeface="Arial"/>
                <a:sym typeface="Symbol"/>
              </a:rPr>
              <a:t>Estrogens </a:t>
            </a:r>
            <a:r>
              <a:rPr lang="en-US" sz="3500" b="1" dirty="0" smtClean="0">
                <a:latin typeface="Arial"/>
                <a:cs typeface="Arial"/>
                <a:sym typeface="Symbol"/>
              </a:rPr>
              <a:t>↓ </a:t>
            </a:r>
            <a:r>
              <a:rPr lang="en-US" sz="3500" b="1" dirty="0" err="1" smtClean="0">
                <a:latin typeface="Arial"/>
                <a:cs typeface="Arial"/>
                <a:sym typeface="Symbol"/>
              </a:rPr>
              <a:t>erythropoiesis</a:t>
            </a:r>
            <a:r>
              <a:rPr lang="en-US" sz="3500" b="1" dirty="0" smtClean="0">
                <a:latin typeface="Arial"/>
                <a:cs typeface="Arial"/>
                <a:sym typeface="Symbol"/>
              </a:rPr>
              <a:t> : ↓ plasma globulin substrate formation</a:t>
            </a:r>
            <a:endParaRPr lang="en-US" sz="3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3464"/>
            <a:ext cx="8077200" cy="1240536"/>
          </a:xfrm>
        </p:spPr>
        <p:txBody>
          <a:bodyPr/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Hemoglobin Catabolism </a:t>
            </a:r>
            <a:br>
              <a:rPr lang="en-US" b="1" dirty="0" smtClean="0"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latin typeface="Arial" pitchFamily="34" charset="0"/>
                <a:cs typeface="Arial" pitchFamily="34" charset="0"/>
              </a:rPr>
              <a:t>Macrophages Liver/Spleen/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Bm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609600" y="1905000"/>
            <a:ext cx="8153400" cy="4737796"/>
            <a:chOff x="533400" y="1447800"/>
            <a:chExt cx="7848600" cy="4284750"/>
          </a:xfrm>
        </p:grpSpPr>
        <p:sp>
          <p:nvSpPr>
            <p:cNvPr id="5" name="TextBox 4"/>
            <p:cNvSpPr txBox="1"/>
            <p:nvPr/>
          </p:nvSpPr>
          <p:spPr>
            <a:xfrm>
              <a:off x="3886200" y="1447800"/>
              <a:ext cx="762000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err="1" smtClean="0"/>
                <a:t>Hb</a:t>
              </a:r>
              <a:endParaRPr lang="en-US" sz="2800" b="1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286000" y="2057400"/>
              <a:ext cx="1219200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err="1" smtClean="0"/>
                <a:t>Heme</a:t>
              </a:r>
              <a:endParaRPr lang="en-US" sz="2800" b="1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791200" y="1981200"/>
              <a:ext cx="1447800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err="1" smtClean="0"/>
                <a:t>Globin</a:t>
              </a:r>
              <a:endParaRPr lang="en-US" sz="2800" b="1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943600" y="2819400"/>
              <a:ext cx="1752600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AA pool</a:t>
              </a:r>
              <a:endParaRPr lang="en-US" sz="28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85800" y="2743200"/>
              <a:ext cx="762000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CO</a:t>
              </a:r>
              <a:endParaRPr lang="en-US" sz="28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514600" y="2895600"/>
              <a:ext cx="762000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Fe</a:t>
              </a:r>
              <a:endParaRPr lang="en-US" sz="28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038600" y="2743200"/>
              <a:ext cx="1676400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err="1" smtClean="0"/>
                <a:t>Biliverdin</a:t>
              </a:r>
              <a:endParaRPr lang="en-US" sz="2800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33400" y="3429000"/>
              <a:ext cx="1219200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Lungs</a:t>
              </a:r>
              <a:endParaRPr lang="en-US" sz="2800" b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728526" y="3446291"/>
              <a:ext cx="2209800" cy="8628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/>
                <a:t>Fe-</a:t>
              </a:r>
              <a:r>
                <a:rPr lang="en-US" sz="2800" b="1" dirty="0" err="1" smtClean="0"/>
                <a:t>Transferrin</a:t>
              </a:r>
              <a:endParaRPr lang="en-US" sz="2800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191000" y="3429000"/>
              <a:ext cx="1524000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err="1" smtClean="0"/>
                <a:t>Bilirubin</a:t>
              </a:r>
              <a:endParaRPr lang="en-US" sz="2800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780374" y="4479993"/>
              <a:ext cx="2493948" cy="12525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36538" indent="-236538">
                <a:buFont typeface="Arial" pitchFamily="34" charset="0"/>
                <a:buChar char="•"/>
              </a:pPr>
              <a:r>
                <a:rPr lang="en-US" sz="2800" b="1" dirty="0" err="1" smtClean="0"/>
                <a:t>Hb</a:t>
              </a:r>
              <a:r>
                <a:rPr lang="en-US" sz="2800" b="1" dirty="0" smtClean="0"/>
                <a:t> Synthesis </a:t>
              </a:r>
            </a:p>
            <a:p>
              <a:pPr marL="236538" indent="-236538">
                <a:buFont typeface="Arial" pitchFamily="34" charset="0"/>
                <a:buChar char="•"/>
              </a:pPr>
              <a:r>
                <a:rPr lang="en-US" sz="2800" b="1" dirty="0" smtClean="0"/>
                <a:t>Storage</a:t>
              </a:r>
            </a:p>
            <a:p>
              <a:pPr marL="236538" indent="-236538">
                <a:buFont typeface="Arial" pitchFamily="34" charset="0"/>
                <a:buChar char="•"/>
              </a:pPr>
              <a:r>
                <a:rPr lang="en-US" sz="2800" b="1" dirty="0" smtClean="0"/>
                <a:t>Loss</a:t>
              </a:r>
              <a:endParaRPr lang="en-US" sz="28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343400" y="4267200"/>
              <a:ext cx="4038600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err="1" smtClean="0"/>
                <a:t>Bilirubin</a:t>
              </a:r>
              <a:r>
                <a:rPr lang="en-US" sz="2800" b="1" dirty="0" smtClean="0"/>
                <a:t> –Albumin Complex (H</a:t>
              </a:r>
              <a:r>
                <a:rPr lang="en-US" sz="2800" b="1" baseline="-25000" dirty="0" smtClean="0"/>
                <a:t>2</a:t>
              </a:r>
              <a:r>
                <a:rPr lang="en-US" sz="2800" b="1" dirty="0" smtClean="0"/>
                <a:t>O Insoluble)</a:t>
              </a:r>
              <a:endParaRPr lang="en-US" sz="2800" b="1" dirty="0"/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1066800" y="2514600"/>
              <a:ext cx="373380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rot="5400000">
              <a:off x="915194" y="2667000"/>
              <a:ext cx="3048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rot="5400000">
              <a:off x="4648994" y="2666206"/>
              <a:ext cx="3048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rot="5400000">
              <a:off x="2553494" y="2704306"/>
              <a:ext cx="5334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rot="5400000">
              <a:off x="4572794" y="3352006"/>
              <a:ext cx="3048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 rot="5400000">
              <a:off x="4555586" y="4037806"/>
              <a:ext cx="3048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rot="5400000">
              <a:off x="838994" y="3428206"/>
              <a:ext cx="3048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 rot="5400000">
              <a:off x="2809483" y="4493772"/>
              <a:ext cx="3048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5" idx="1"/>
            </p:cNvCxnSpPr>
            <p:nvPr/>
          </p:nvCxnSpPr>
          <p:spPr>
            <a:xfrm rot="10800000" flipV="1">
              <a:off x="3276600" y="1686326"/>
              <a:ext cx="609600" cy="52347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>
              <a:off x="4572000" y="1752600"/>
              <a:ext cx="1143000" cy="3810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 rot="5400000">
              <a:off x="6172994" y="2666206"/>
              <a:ext cx="3048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 rot="5400000">
              <a:off x="2655688" y="3446732"/>
              <a:ext cx="3048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0" y="76200"/>
            <a:ext cx="419543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err="1" smtClean="0">
                <a:latin typeface="Arial" pitchFamily="34" charset="0"/>
                <a:cs typeface="Arial" pitchFamily="34" charset="0"/>
              </a:rPr>
              <a:t>Bilirubin</a:t>
            </a: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 –Albumin Complex (H</a:t>
            </a:r>
            <a:r>
              <a:rPr lang="en-US" sz="3000" b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O Insoluble)</a:t>
            </a:r>
            <a:endParaRPr lang="en-US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1524000"/>
            <a:ext cx="8305800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0988" indent="-280988">
              <a:buClr>
                <a:schemeClr val="tx2">
                  <a:lumMod val="90000"/>
                </a:schemeClr>
              </a:buClr>
              <a:buFont typeface="Arial" pitchFamily="34" charset="0"/>
              <a:buChar char="•"/>
            </a:pPr>
            <a:r>
              <a:rPr lang="en-US" sz="2500" b="1" dirty="0" smtClean="0">
                <a:latin typeface="Arial" pitchFamily="34" charset="0"/>
                <a:cs typeface="Arial" pitchFamily="34" charset="0"/>
              </a:rPr>
              <a:t>HEPATOCYTE</a:t>
            </a:r>
          </a:p>
          <a:p>
            <a:pPr marL="280988" indent="-280988">
              <a:buClr>
                <a:schemeClr val="tx2">
                  <a:lumMod val="90000"/>
                </a:schemeClr>
              </a:buClr>
              <a:buFont typeface="Arial" pitchFamily="34" charset="0"/>
              <a:buChar char="•"/>
            </a:pPr>
            <a:endParaRPr lang="en-US" sz="2500" b="1" dirty="0" smtClean="0">
              <a:latin typeface="Arial" pitchFamily="34" charset="0"/>
              <a:cs typeface="Arial" pitchFamily="34" charset="0"/>
            </a:endParaRPr>
          </a:p>
          <a:p>
            <a:pPr marL="280988" indent="-280988">
              <a:buClr>
                <a:schemeClr val="tx2">
                  <a:lumMod val="90000"/>
                </a:schemeClr>
              </a:buClr>
              <a:buFont typeface="Arial" pitchFamily="34" charset="0"/>
              <a:buChar char="•"/>
            </a:pPr>
            <a:r>
              <a:rPr lang="en-US" sz="2500" b="1" dirty="0" smtClean="0">
                <a:latin typeface="Arial" pitchFamily="34" charset="0"/>
                <a:cs typeface="Arial" pitchFamily="34" charset="0"/>
              </a:rPr>
              <a:t>CONJUGATION</a:t>
            </a:r>
          </a:p>
          <a:p>
            <a:pPr marL="738188" lvl="1" indent="-280988">
              <a:buClr>
                <a:schemeClr val="tx2">
                  <a:lumMod val="90000"/>
                </a:schemeClr>
              </a:buClr>
              <a:buFont typeface="Wingdings" pitchFamily="2" charset="2"/>
              <a:buChar char="v"/>
            </a:pPr>
            <a:r>
              <a:rPr lang="en-US" sz="25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500" b="1" dirty="0" err="1" smtClean="0">
                <a:latin typeface="Arial" pitchFamily="34" charset="0"/>
                <a:cs typeface="Arial" pitchFamily="34" charset="0"/>
              </a:rPr>
              <a:t>Glucuronic</a:t>
            </a:r>
            <a:r>
              <a:rPr lang="en-US" sz="2500" b="1" dirty="0" smtClean="0">
                <a:latin typeface="Arial" pitchFamily="34" charset="0"/>
                <a:cs typeface="Arial" pitchFamily="34" charset="0"/>
              </a:rPr>
              <a:t> acid by </a:t>
            </a:r>
            <a:r>
              <a:rPr lang="en-US" sz="2500" b="1" dirty="0" err="1" smtClean="0">
                <a:latin typeface="Arial" pitchFamily="34" charset="0"/>
                <a:cs typeface="Arial" pitchFamily="34" charset="0"/>
              </a:rPr>
              <a:t>glucuronyl</a:t>
            </a:r>
            <a:r>
              <a:rPr lang="en-US" sz="2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latin typeface="Arial" pitchFamily="34" charset="0"/>
                <a:cs typeface="Arial" pitchFamily="34" charset="0"/>
              </a:rPr>
              <a:t>transferase</a:t>
            </a:r>
            <a:endParaRPr lang="en-US" sz="2500" b="1" dirty="0" smtClean="0">
              <a:latin typeface="Arial" pitchFamily="34" charset="0"/>
              <a:cs typeface="Arial" pitchFamily="34" charset="0"/>
            </a:endParaRPr>
          </a:p>
          <a:p>
            <a:pPr marL="738188" lvl="1" indent="-280988">
              <a:buClr>
                <a:schemeClr val="tx2">
                  <a:lumMod val="90000"/>
                </a:schemeClr>
              </a:buClr>
              <a:buFont typeface="Wingdings" pitchFamily="2" charset="2"/>
              <a:buChar char="v"/>
            </a:pPr>
            <a:endParaRPr lang="en-US" sz="2500" b="1" dirty="0" smtClean="0">
              <a:latin typeface="Arial" pitchFamily="34" charset="0"/>
              <a:cs typeface="Arial" pitchFamily="34" charset="0"/>
            </a:endParaRPr>
          </a:p>
          <a:p>
            <a:pPr marL="738188" lvl="1" indent="-280988">
              <a:buClr>
                <a:schemeClr val="tx2">
                  <a:lumMod val="90000"/>
                </a:schemeClr>
              </a:buClr>
              <a:buFont typeface="Wingdings" pitchFamily="2" charset="2"/>
              <a:buChar char="v"/>
            </a:pPr>
            <a:r>
              <a:rPr lang="en-US" sz="25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500" b="1" dirty="0" err="1" smtClean="0">
                <a:latin typeface="Arial" pitchFamily="34" charset="0"/>
                <a:cs typeface="Arial" pitchFamily="34" charset="0"/>
              </a:rPr>
              <a:t>Bilirubin</a:t>
            </a:r>
            <a:r>
              <a:rPr lang="en-US" sz="2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latin typeface="Arial" pitchFamily="34" charset="0"/>
                <a:cs typeface="Arial" pitchFamily="34" charset="0"/>
              </a:rPr>
              <a:t>glucuronide</a:t>
            </a:r>
            <a:r>
              <a:rPr lang="en-US" sz="2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latin typeface="Arial" pitchFamily="34" charset="0"/>
                <a:cs typeface="Arial" pitchFamily="34" charset="0"/>
              </a:rPr>
              <a:t>diglucuronide</a:t>
            </a:r>
            <a:r>
              <a:rPr lang="en-US" sz="2500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2500" b="1" dirty="0" smtClean="0">
                <a:latin typeface="Arial" pitchFamily="34" charset="0"/>
                <a:cs typeface="Arial" pitchFamily="34" charset="0"/>
              </a:rPr>
              <a:t>(H</a:t>
            </a:r>
            <a:r>
              <a:rPr lang="en-US" sz="2500" b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500" b="1" dirty="0" smtClean="0">
                <a:latin typeface="Arial" pitchFamily="34" charset="0"/>
                <a:cs typeface="Arial" pitchFamily="34" charset="0"/>
              </a:rPr>
              <a:t>O Soluble)</a:t>
            </a:r>
          </a:p>
          <a:p>
            <a:pPr marL="280988" indent="-280988">
              <a:buClr>
                <a:schemeClr val="tx2">
                  <a:lumMod val="90000"/>
                </a:schemeClr>
              </a:buClr>
              <a:buFont typeface="Arial" pitchFamily="34" charset="0"/>
              <a:buChar char="•"/>
            </a:pPr>
            <a:endParaRPr lang="en-US" sz="2500" b="1" dirty="0" smtClean="0">
              <a:latin typeface="Arial" pitchFamily="34" charset="0"/>
              <a:cs typeface="Arial" pitchFamily="34" charset="0"/>
            </a:endParaRPr>
          </a:p>
          <a:p>
            <a:pPr marL="280988" indent="-280988">
              <a:buClr>
                <a:schemeClr val="tx2">
                  <a:lumMod val="90000"/>
                </a:schemeClr>
              </a:buClr>
              <a:buFont typeface="Arial" pitchFamily="34" charset="0"/>
              <a:buChar char="•"/>
            </a:pPr>
            <a:r>
              <a:rPr lang="en-US" sz="2500" b="1" dirty="0" smtClean="0">
                <a:latin typeface="Arial" pitchFamily="34" charset="0"/>
                <a:cs typeface="Arial" pitchFamily="34" charset="0"/>
              </a:rPr>
              <a:t>SECRETION   into  bile </a:t>
            </a:r>
            <a:r>
              <a:rPr lang="en-US" sz="2500" b="1" dirty="0" err="1" smtClean="0">
                <a:latin typeface="Arial" pitchFamily="34" charset="0"/>
                <a:cs typeface="Arial" pitchFamily="34" charset="0"/>
              </a:rPr>
              <a:t>canaliculi</a:t>
            </a:r>
            <a:endParaRPr lang="en-US" sz="2500" b="1" dirty="0" smtClean="0">
              <a:latin typeface="Arial" pitchFamily="34" charset="0"/>
              <a:cs typeface="Arial" pitchFamily="34" charset="0"/>
            </a:endParaRPr>
          </a:p>
          <a:p>
            <a:pPr marL="280988" indent="-280988">
              <a:buClr>
                <a:schemeClr val="tx2">
                  <a:lumMod val="90000"/>
                </a:schemeClr>
              </a:buClr>
              <a:buFont typeface="Arial" pitchFamily="34" charset="0"/>
              <a:buChar char="•"/>
            </a:pPr>
            <a:endParaRPr lang="en-US" sz="2500" b="1" dirty="0" smtClean="0">
              <a:latin typeface="Arial" pitchFamily="34" charset="0"/>
              <a:cs typeface="Arial" pitchFamily="34" charset="0"/>
            </a:endParaRPr>
          </a:p>
          <a:p>
            <a:pPr marL="280988" indent="-280988">
              <a:buClr>
                <a:schemeClr val="tx2">
                  <a:lumMod val="90000"/>
                </a:schemeClr>
              </a:buClr>
              <a:buFont typeface="Arial" pitchFamily="34" charset="0"/>
              <a:buChar char="•"/>
            </a:pPr>
            <a:r>
              <a:rPr lang="en-US" sz="2500" b="1" dirty="0" smtClean="0">
                <a:latin typeface="Arial" pitchFamily="34" charset="0"/>
                <a:cs typeface="Arial" pitchFamily="34" charset="0"/>
              </a:rPr>
              <a:t>EXCRETION  into  intestine</a:t>
            </a:r>
          </a:p>
          <a:p>
            <a:pPr marL="280988" indent="-280988">
              <a:buClr>
                <a:schemeClr val="tx2">
                  <a:lumMod val="90000"/>
                </a:schemeClr>
              </a:buClr>
              <a:buFont typeface="Arial" pitchFamily="34" charset="0"/>
              <a:buChar char="•"/>
            </a:pPr>
            <a:endParaRPr lang="en-US" sz="2500" b="1" dirty="0" smtClean="0">
              <a:latin typeface="Arial" pitchFamily="34" charset="0"/>
              <a:cs typeface="Arial" pitchFamily="34" charset="0"/>
            </a:endParaRPr>
          </a:p>
          <a:p>
            <a:pPr marL="280988" indent="-280988">
              <a:buClr>
                <a:schemeClr val="tx2">
                  <a:lumMod val="90000"/>
                </a:schemeClr>
              </a:buClr>
              <a:buFont typeface="Arial" pitchFamily="34" charset="0"/>
              <a:buChar char="•"/>
            </a:pPr>
            <a:r>
              <a:rPr lang="en-US" sz="2500" b="1" dirty="0" smtClean="0">
                <a:latin typeface="Arial" pitchFamily="34" charset="0"/>
                <a:cs typeface="Arial" pitchFamily="34" charset="0"/>
              </a:rPr>
              <a:t>REDUCTION  by intestinal bacteria</a:t>
            </a:r>
            <a:endParaRPr lang="en-US" sz="2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457200"/>
            <a:ext cx="830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0988" indent="-280988">
              <a:buClr>
                <a:schemeClr val="tx2">
                  <a:lumMod val="90000"/>
                </a:schemeClr>
              </a:buClr>
              <a:buFont typeface="Arial" pitchFamily="34" charset="0"/>
              <a:buChar char="•"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REDUCTION  by intestinal bacteria		</a:t>
            </a:r>
          </a:p>
        </p:txBody>
      </p:sp>
      <p:sp>
        <p:nvSpPr>
          <p:cNvPr id="5" name="Rectangle 4"/>
          <p:cNvSpPr/>
          <p:nvPr/>
        </p:nvSpPr>
        <p:spPr>
          <a:xfrm>
            <a:off x="762000" y="1371600"/>
            <a:ext cx="24994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Urobilinogen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4876800" y="1447800"/>
            <a:ext cx="29001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Stercobilinogen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5257800" y="2209800"/>
            <a:ext cx="20409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Stercobilin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5715000" y="3048000"/>
            <a:ext cx="11817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Stool </a:t>
            </a:r>
            <a:endParaRPr lang="en-US" sz="2800" dirty="0"/>
          </a:p>
        </p:txBody>
      </p:sp>
      <p:sp>
        <p:nvSpPr>
          <p:cNvPr id="9" name="Rectangle 8"/>
          <p:cNvSpPr/>
          <p:nvPr/>
        </p:nvSpPr>
        <p:spPr>
          <a:xfrm>
            <a:off x="7467600" y="2362200"/>
            <a:ext cx="1676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yellow-brown</a:t>
            </a:r>
            <a:endParaRPr lang="en-US" sz="2800" dirty="0"/>
          </a:p>
        </p:txBody>
      </p:sp>
      <p:sp>
        <p:nvSpPr>
          <p:cNvPr id="10" name="Rectangle 9"/>
          <p:cNvSpPr/>
          <p:nvPr/>
        </p:nvSpPr>
        <p:spPr>
          <a:xfrm>
            <a:off x="609600" y="2209800"/>
            <a:ext cx="4707058" cy="2677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  <a:buFont typeface="Wingdings" pitchFamily="2" charset="2"/>
              <a:buChar char="ü"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Most enters </a:t>
            </a:r>
          </a:p>
          <a:p>
            <a:pPr marL="280988">
              <a:buClr>
                <a:schemeClr val="tx2"/>
              </a:buClr>
            </a:pP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enterohepatic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circ</a:t>
            </a:r>
          </a:p>
          <a:p>
            <a:pPr>
              <a:buClr>
                <a:schemeClr val="tx2"/>
              </a:buClr>
              <a:buFont typeface="Wingdings" pitchFamily="2" charset="2"/>
              <a:buChar char="ü"/>
            </a:pP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Resecreted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 into bile</a:t>
            </a:r>
          </a:p>
          <a:p>
            <a:pPr>
              <a:buClr>
                <a:schemeClr val="tx2"/>
              </a:buClr>
              <a:buFont typeface="Wingdings" pitchFamily="2" charset="2"/>
              <a:buChar char="ü"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Small amount enters </a:t>
            </a:r>
          </a:p>
          <a:p>
            <a:pPr marL="280988">
              <a:buClr>
                <a:schemeClr val="tx2"/>
              </a:buClr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general circ. </a:t>
            </a:r>
            <a:r>
              <a:rPr lang="en-US" sz="2800" b="1" dirty="0" smtClean="0">
                <a:latin typeface="Arial" pitchFamily="34" charset="0"/>
                <a:cs typeface="Arial" pitchFamily="34" charset="0"/>
                <a:sym typeface="Symbol"/>
              </a:rPr>
              <a:t>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Urine </a:t>
            </a:r>
          </a:p>
          <a:p>
            <a:pPr marL="280988">
              <a:buClr>
                <a:schemeClr val="tx2"/>
              </a:buClr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                          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Urobilin</a:t>
            </a:r>
            <a:endParaRPr lang="en-US" sz="2800" b="1" dirty="0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rot="5400000">
            <a:off x="6095206" y="2133600"/>
            <a:ext cx="3048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>
            <a:off x="6096794" y="2894806"/>
            <a:ext cx="3048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ight Brace 13"/>
          <p:cNvSpPr/>
          <p:nvPr/>
        </p:nvSpPr>
        <p:spPr>
          <a:xfrm>
            <a:off x="7239000" y="2209800"/>
            <a:ext cx="228600" cy="1295400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 rot="5400000">
            <a:off x="4038600" y="2667000"/>
            <a:ext cx="1981200" cy="609600"/>
          </a:xfrm>
          <a:prstGeom prst="straightConnector1">
            <a:avLst/>
          </a:prstGeom>
          <a:ln w="28575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>
            <a:off x="2095500" y="1028700"/>
            <a:ext cx="609600" cy="3810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6200000" flipH="1">
            <a:off x="5181600" y="990600"/>
            <a:ext cx="533400" cy="533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707136"/>
          </a:xfrm>
        </p:spPr>
        <p:txBody>
          <a:bodyPr/>
          <a:lstStyle/>
          <a:p>
            <a:pPr algn="ctr"/>
            <a:r>
              <a:rPr lang="en-US" sz="3500" b="1" dirty="0" smtClean="0">
                <a:latin typeface="Arial" pitchFamily="34" charset="0"/>
                <a:cs typeface="Arial" pitchFamily="34" charset="0"/>
              </a:rPr>
              <a:t>JAUNDICE</a:t>
            </a:r>
            <a:endParaRPr lang="en-US" sz="3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14400"/>
            <a:ext cx="8610600" cy="5791200"/>
          </a:xfrm>
        </p:spPr>
        <p:txBody>
          <a:bodyPr>
            <a:normAutofit fontScale="92500" lnSpcReduction="20000"/>
          </a:bodyPr>
          <a:lstStyle/>
          <a:p>
            <a:r>
              <a:rPr lang="en-US" sz="3500" b="1" dirty="0" smtClean="0">
                <a:latin typeface="Arial" pitchFamily="34" charset="0"/>
                <a:cs typeface="Arial" pitchFamily="34" charset="0"/>
              </a:rPr>
              <a:t>Yellowish discoloration of skin/sclera/</a:t>
            </a:r>
            <a:r>
              <a:rPr lang="en-US" sz="3500" b="1" dirty="0" err="1" smtClean="0">
                <a:latin typeface="Arial" pitchFamily="34" charset="0"/>
                <a:cs typeface="Arial" pitchFamily="34" charset="0"/>
              </a:rPr>
              <a:t>mucosae</a:t>
            </a:r>
            <a:endParaRPr lang="en-US" sz="35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500" b="1" dirty="0" smtClean="0">
                <a:latin typeface="Arial" pitchFamily="34" charset="0"/>
                <a:cs typeface="Arial" pitchFamily="34" charset="0"/>
              </a:rPr>
              <a:t>↑ plasma </a:t>
            </a:r>
            <a:r>
              <a:rPr lang="en-US" sz="3500" b="1" dirty="0" err="1" smtClean="0">
                <a:latin typeface="Arial" pitchFamily="34" charset="0"/>
                <a:cs typeface="Arial" pitchFamily="34" charset="0"/>
              </a:rPr>
              <a:t>bilirubin</a:t>
            </a: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 &gt; 2mg/</a:t>
            </a:r>
            <a:r>
              <a:rPr lang="en-US" sz="3500" b="1" dirty="0" err="1" smtClean="0">
                <a:latin typeface="Arial" pitchFamily="34" charset="0"/>
                <a:cs typeface="Arial" pitchFamily="34" charset="0"/>
              </a:rPr>
              <a:t>dL</a:t>
            </a: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 (&gt; 35</a:t>
            </a:r>
            <a:r>
              <a:rPr lang="en-US" sz="3500" b="1" dirty="0" smtClean="0">
                <a:latin typeface="Arial" pitchFamily="34" charset="0"/>
                <a:cs typeface="Arial" pitchFamily="34" charset="0"/>
                <a:sym typeface="Symbol"/>
              </a:rPr>
              <a:t>mol/L)</a:t>
            </a:r>
          </a:p>
          <a:p>
            <a:r>
              <a:rPr lang="en-US" sz="3500" b="1" dirty="0" smtClean="0">
                <a:latin typeface="Arial" pitchFamily="34" charset="0"/>
                <a:cs typeface="Arial" pitchFamily="34" charset="0"/>
                <a:sym typeface="Symbol"/>
              </a:rPr>
              <a:t>(N) Total </a:t>
            </a:r>
            <a:r>
              <a:rPr lang="en-US" sz="3500" b="1" dirty="0" err="1" smtClean="0">
                <a:latin typeface="Arial" pitchFamily="34" charset="0"/>
                <a:cs typeface="Arial" pitchFamily="34" charset="0"/>
                <a:sym typeface="Symbol"/>
              </a:rPr>
              <a:t>Bilirubin</a:t>
            </a:r>
            <a:r>
              <a:rPr lang="en-US" sz="3500" b="1" dirty="0" smtClean="0">
                <a:latin typeface="Arial" pitchFamily="34" charset="0"/>
                <a:cs typeface="Arial" pitchFamily="34" charset="0"/>
                <a:sym typeface="Symbol"/>
              </a:rPr>
              <a:t> 0.3 – 1mg/</a:t>
            </a:r>
            <a:r>
              <a:rPr lang="en-US" sz="3500" b="1" dirty="0" err="1" smtClean="0">
                <a:latin typeface="Arial" pitchFamily="34" charset="0"/>
                <a:cs typeface="Arial" pitchFamily="34" charset="0"/>
                <a:sym typeface="Symbol"/>
              </a:rPr>
              <a:t>dL</a:t>
            </a:r>
            <a:r>
              <a:rPr lang="en-US" sz="3500" b="1" dirty="0" smtClean="0">
                <a:latin typeface="Arial" pitchFamily="34" charset="0"/>
                <a:cs typeface="Arial" pitchFamily="34" charset="0"/>
                <a:sym typeface="Symbol"/>
              </a:rPr>
              <a:t> (5 – 17mol/L)</a:t>
            </a:r>
          </a:p>
          <a:p>
            <a:pPr marL="582930" indent="-514350">
              <a:buAutoNum type="arabicPeriod"/>
            </a:pPr>
            <a:r>
              <a:rPr lang="en-US" sz="3500" b="1" dirty="0" smtClean="0">
                <a:latin typeface="Arial"/>
                <a:cs typeface="Arial"/>
                <a:sym typeface="Symbol"/>
              </a:rPr>
              <a:t>↑ Formation : </a:t>
            </a:r>
            <a:r>
              <a:rPr lang="en-US" sz="3500" b="1" dirty="0" err="1" smtClean="0">
                <a:latin typeface="Arial"/>
                <a:cs typeface="Arial"/>
                <a:sym typeface="Symbol"/>
              </a:rPr>
              <a:t>haemolysis</a:t>
            </a:r>
            <a:r>
              <a:rPr lang="en-US" sz="3500" b="1" dirty="0" smtClean="0">
                <a:latin typeface="Arial"/>
                <a:cs typeface="Arial"/>
                <a:sym typeface="Symbol"/>
              </a:rPr>
              <a:t> or </a:t>
            </a:r>
            <a:r>
              <a:rPr lang="en-US" sz="3500" b="1" dirty="0" err="1" smtClean="0">
                <a:latin typeface="Arial"/>
                <a:cs typeface="Arial"/>
                <a:sym typeface="Symbol"/>
              </a:rPr>
              <a:t>haemolytic</a:t>
            </a:r>
            <a:r>
              <a:rPr lang="en-US" sz="3500" b="1" dirty="0" smtClean="0">
                <a:latin typeface="Arial"/>
                <a:cs typeface="Arial"/>
                <a:sym typeface="Symbol"/>
              </a:rPr>
              <a:t> </a:t>
            </a:r>
            <a:r>
              <a:rPr lang="en-US" sz="3500" b="1" dirty="0" smtClean="0">
                <a:latin typeface="Arial"/>
                <a:cs typeface="Arial"/>
                <a:sym typeface="Symbol"/>
              </a:rPr>
              <a:t>anemia</a:t>
            </a:r>
          </a:p>
          <a:p>
            <a:pPr marL="582930" indent="-514350">
              <a:buAutoNum type="arabicPeriod"/>
            </a:pPr>
            <a:r>
              <a:rPr lang="en-US" sz="3500" b="1" dirty="0" smtClean="0">
                <a:latin typeface="Arial"/>
                <a:cs typeface="Arial"/>
                <a:sym typeface="Symbol"/>
              </a:rPr>
              <a:t>↓Uptake by </a:t>
            </a:r>
            <a:r>
              <a:rPr lang="en-US" sz="3500" b="1" dirty="0" err="1" smtClean="0">
                <a:latin typeface="Arial"/>
                <a:cs typeface="Arial"/>
                <a:sym typeface="Symbol"/>
              </a:rPr>
              <a:t>hepatocytes</a:t>
            </a:r>
            <a:endParaRPr lang="en-US" sz="3500" b="1" dirty="0" smtClean="0">
              <a:latin typeface="Arial"/>
              <a:cs typeface="Arial"/>
              <a:sym typeface="Symbol"/>
            </a:endParaRPr>
          </a:p>
          <a:p>
            <a:pPr marL="582930" indent="-514350">
              <a:buAutoNum type="arabicPeriod"/>
            </a:pPr>
            <a:r>
              <a:rPr lang="en-US" sz="3500" b="1" dirty="0" smtClean="0">
                <a:latin typeface="Arial"/>
                <a:cs typeface="Arial"/>
                <a:sym typeface="Symbol"/>
              </a:rPr>
              <a:t>Impaired conjugation </a:t>
            </a:r>
          </a:p>
          <a:p>
            <a:pPr marL="582930" indent="-514350">
              <a:buAutoNum type="arabicPeriod"/>
            </a:pPr>
            <a:r>
              <a:rPr lang="en-US" sz="3500" b="1" dirty="0" smtClean="0">
                <a:latin typeface="Arial"/>
                <a:cs typeface="Arial"/>
                <a:sym typeface="Symbol"/>
              </a:rPr>
              <a:t>Impaired secretion in bile </a:t>
            </a:r>
            <a:r>
              <a:rPr lang="en-US" sz="3500" b="1" dirty="0" err="1" smtClean="0">
                <a:latin typeface="Arial"/>
                <a:cs typeface="Arial"/>
                <a:sym typeface="Symbol"/>
              </a:rPr>
              <a:t>canaliculi</a:t>
            </a:r>
            <a:endParaRPr lang="en-US" sz="3500" b="1" dirty="0" smtClean="0">
              <a:latin typeface="Arial"/>
              <a:cs typeface="Arial"/>
              <a:sym typeface="Symbol"/>
            </a:endParaRPr>
          </a:p>
          <a:p>
            <a:pPr marL="582930" indent="-514350">
              <a:buAutoNum type="arabicPeriod"/>
            </a:pPr>
            <a:r>
              <a:rPr lang="en-US" sz="3500" b="1" dirty="0" smtClean="0">
                <a:latin typeface="Arial"/>
                <a:cs typeface="Arial"/>
                <a:sym typeface="Symbol"/>
              </a:rPr>
              <a:t>Obstruction of drainage of bile (↓ or no excretion)</a:t>
            </a:r>
            <a:endParaRPr lang="en-US" sz="3500" b="1" dirty="0" smtClean="0">
              <a:latin typeface="Arial" pitchFamily="34" charset="0"/>
              <a:cs typeface="Arial" pitchFamily="34" charset="0"/>
              <a:sym typeface="Symbol"/>
            </a:endParaRPr>
          </a:p>
          <a:p>
            <a:pPr>
              <a:buNone/>
            </a:pPr>
            <a:endParaRPr lang="en-US" sz="3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533400"/>
            <a:ext cx="8077200" cy="5822160"/>
          </a:xfrm>
        </p:spPr>
        <p:txBody>
          <a:bodyPr>
            <a:normAutofit/>
          </a:bodyPr>
          <a:lstStyle/>
          <a:p>
            <a:r>
              <a:rPr lang="en-US" sz="3500" b="1" dirty="0" smtClean="0">
                <a:latin typeface="Arial"/>
                <a:cs typeface="Arial"/>
              </a:rPr>
              <a:t>↑↑</a:t>
            </a:r>
            <a:r>
              <a:rPr lang="en-US" sz="3500" b="1" dirty="0" err="1" smtClean="0">
                <a:latin typeface="Arial"/>
                <a:cs typeface="Arial"/>
              </a:rPr>
              <a:t>unconjugated</a:t>
            </a:r>
            <a:r>
              <a:rPr lang="en-US" sz="3500" b="1" dirty="0" smtClean="0">
                <a:latin typeface="Arial"/>
                <a:cs typeface="Arial"/>
              </a:rPr>
              <a:t> </a:t>
            </a:r>
            <a:r>
              <a:rPr lang="en-US" sz="3500" b="1" dirty="0" err="1" smtClean="0">
                <a:latin typeface="Arial"/>
                <a:cs typeface="Arial"/>
              </a:rPr>
              <a:t>bilirubin</a:t>
            </a:r>
            <a:r>
              <a:rPr lang="en-US" sz="3500" b="1" dirty="0" smtClean="0">
                <a:latin typeface="Arial"/>
                <a:cs typeface="Arial"/>
              </a:rPr>
              <a:t> in plasma (Indirect) : H</a:t>
            </a:r>
            <a:r>
              <a:rPr lang="en-US" sz="3500" b="1" baseline="-25000" dirty="0" smtClean="0">
                <a:latin typeface="Arial"/>
                <a:cs typeface="Arial"/>
              </a:rPr>
              <a:t>2</a:t>
            </a:r>
            <a:r>
              <a:rPr lang="en-US" sz="3500" b="1" dirty="0" smtClean="0">
                <a:latin typeface="Arial"/>
                <a:cs typeface="Arial"/>
              </a:rPr>
              <a:t>O insoluble </a:t>
            </a:r>
          </a:p>
          <a:p>
            <a:pPr marL="795338">
              <a:buFont typeface="Wingdings" pitchFamily="2" charset="2"/>
              <a:buChar char="v"/>
            </a:pPr>
            <a:r>
              <a:rPr lang="en-US" sz="3500" b="1" dirty="0" smtClean="0">
                <a:latin typeface="Arial"/>
                <a:cs typeface="Arial"/>
              </a:rPr>
              <a:t>Albumin bound</a:t>
            </a:r>
          </a:p>
          <a:p>
            <a:pPr marL="795338">
              <a:buFont typeface="Wingdings" pitchFamily="2" charset="2"/>
              <a:buChar char="v"/>
            </a:pPr>
            <a:r>
              <a:rPr lang="en-US" sz="3500" b="1" dirty="0" smtClean="0">
                <a:latin typeface="Arial"/>
                <a:cs typeface="Arial"/>
              </a:rPr>
              <a:t>No Urinary </a:t>
            </a:r>
            <a:r>
              <a:rPr lang="en-US" sz="3500" b="1" dirty="0" err="1" smtClean="0">
                <a:latin typeface="Arial"/>
                <a:cs typeface="Arial"/>
              </a:rPr>
              <a:t>bilirubin</a:t>
            </a:r>
            <a:r>
              <a:rPr lang="en-US" sz="3500" b="1" dirty="0" smtClean="0">
                <a:latin typeface="Arial"/>
                <a:cs typeface="Arial"/>
              </a:rPr>
              <a:t> </a:t>
            </a:r>
            <a:r>
              <a:rPr lang="en-US" sz="3500" b="1" dirty="0" smtClean="0">
                <a:latin typeface="Arial"/>
                <a:cs typeface="Arial"/>
                <a:sym typeface="Symbol"/>
              </a:rPr>
              <a:t></a:t>
            </a:r>
            <a:r>
              <a:rPr lang="en-US" sz="3500" b="1" dirty="0" smtClean="0">
                <a:latin typeface="Arial"/>
                <a:cs typeface="Arial"/>
              </a:rPr>
              <a:t> 1,2,3</a:t>
            </a:r>
          </a:p>
          <a:p>
            <a:r>
              <a:rPr lang="en-US" sz="3500" b="1" dirty="0" smtClean="0">
                <a:latin typeface="Arial"/>
                <a:cs typeface="Arial"/>
              </a:rPr>
              <a:t>↑↑conjugated </a:t>
            </a:r>
            <a:r>
              <a:rPr lang="en-US" sz="3500" b="1" dirty="0" err="1" smtClean="0">
                <a:latin typeface="Arial"/>
                <a:cs typeface="Arial"/>
              </a:rPr>
              <a:t>bilirubin</a:t>
            </a:r>
            <a:r>
              <a:rPr lang="en-US" sz="3500" b="1" dirty="0" smtClean="0">
                <a:latin typeface="Arial"/>
                <a:cs typeface="Arial"/>
              </a:rPr>
              <a:t> in plasma (Direct) : H</a:t>
            </a:r>
            <a:r>
              <a:rPr lang="en-US" sz="3500" b="1" baseline="-25000" dirty="0" smtClean="0">
                <a:latin typeface="Arial"/>
                <a:cs typeface="Arial"/>
              </a:rPr>
              <a:t>2</a:t>
            </a:r>
            <a:r>
              <a:rPr lang="en-US" sz="3500" b="1" dirty="0" smtClean="0">
                <a:latin typeface="Arial"/>
                <a:cs typeface="Arial"/>
              </a:rPr>
              <a:t>O soluble </a:t>
            </a:r>
            <a:r>
              <a:rPr lang="en-US" sz="3500" b="1" dirty="0" smtClean="0">
                <a:latin typeface="Arial"/>
                <a:cs typeface="Arial"/>
                <a:sym typeface="Symbol"/>
              </a:rPr>
              <a:t></a:t>
            </a:r>
            <a:r>
              <a:rPr lang="en-US" sz="3500" b="1" dirty="0" smtClean="0">
                <a:latin typeface="Arial"/>
                <a:cs typeface="Arial"/>
              </a:rPr>
              <a:t> 4,5 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 b="1" dirty="0" smtClean="0">
                <a:latin typeface="Arial"/>
                <a:cs typeface="Arial"/>
              </a:rPr>
              <a:t>Drugs  affecting </a:t>
            </a:r>
            <a:r>
              <a:rPr lang="en-US" sz="3500" b="1" dirty="0" err="1" smtClean="0">
                <a:latin typeface="Arial"/>
                <a:cs typeface="Arial"/>
              </a:rPr>
              <a:t>bilirubin</a:t>
            </a:r>
            <a:r>
              <a:rPr lang="en-US" sz="3500" b="1" dirty="0" smtClean="0">
                <a:latin typeface="Arial"/>
                <a:cs typeface="Arial"/>
              </a:rPr>
              <a:t> metabolism</a:t>
            </a:r>
            <a:r>
              <a:rPr lang="en-US" sz="35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500" b="1" dirty="0" smtClean="0">
                <a:latin typeface="Arial" pitchFamily="34" charset="0"/>
                <a:cs typeface="Arial" pitchFamily="34" charset="0"/>
              </a:rPr>
            </a:br>
            <a:endParaRPr lang="en-US" sz="3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610600" cy="56388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1. </a:t>
            </a:r>
            <a:r>
              <a:rPr lang="en-US" sz="3500" b="1" dirty="0" err="1" smtClean="0">
                <a:latin typeface="Arial" pitchFamily="34" charset="0"/>
                <a:cs typeface="Arial" pitchFamily="34" charset="0"/>
              </a:rPr>
              <a:t>Dianabol</a:t>
            </a: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3500" b="1" dirty="0" err="1" smtClean="0">
                <a:latin typeface="Arial" pitchFamily="34" charset="0"/>
                <a:cs typeface="Arial" pitchFamily="34" charset="0"/>
              </a:rPr>
              <a:t>Methandrosterolone</a:t>
            </a: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795338"/>
            <a:r>
              <a:rPr lang="en-US" sz="3500" b="1" dirty="0" smtClean="0">
                <a:latin typeface="Arial" pitchFamily="34" charset="0"/>
                <a:cs typeface="Arial" pitchFamily="34" charset="0"/>
              </a:rPr>
              <a:t>Competes with </a:t>
            </a:r>
            <a:r>
              <a:rPr lang="en-US" sz="3500" b="1" dirty="0" err="1" smtClean="0">
                <a:latin typeface="Arial" pitchFamily="34" charset="0"/>
                <a:cs typeface="Arial" pitchFamily="34" charset="0"/>
              </a:rPr>
              <a:t>bilirubin</a:t>
            </a: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 for conjugation with </a:t>
            </a:r>
            <a:r>
              <a:rPr lang="en-US" sz="3500" b="1" dirty="0" err="1" smtClean="0">
                <a:latin typeface="Arial" pitchFamily="34" charset="0"/>
                <a:cs typeface="Arial" pitchFamily="34" charset="0"/>
              </a:rPr>
              <a:t>glucuronic</a:t>
            </a: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 acid</a:t>
            </a:r>
          </a:p>
          <a:p>
            <a:pPr marL="795338"/>
            <a:r>
              <a:rPr lang="en-US" sz="3500" b="1" dirty="0" smtClean="0">
                <a:latin typeface="Arial" pitchFamily="34" charset="0"/>
                <a:cs typeface="Arial" pitchFamily="34" charset="0"/>
              </a:rPr>
              <a:t>Excessive use </a:t>
            </a:r>
            <a:r>
              <a:rPr lang="en-US" sz="3500" b="1" dirty="0" smtClean="0">
                <a:latin typeface="Arial" pitchFamily="34" charset="0"/>
                <a:cs typeface="Arial" pitchFamily="34" charset="0"/>
                <a:sym typeface="Symbol"/>
              </a:rPr>
              <a:t></a:t>
            </a: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  jaundice</a:t>
            </a:r>
          </a:p>
          <a:p>
            <a:pPr marL="342900">
              <a:buNone/>
            </a:pP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en-US" sz="3500" b="1" dirty="0" err="1" smtClean="0">
                <a:latin typeface="Arial" pitchFamily="34" charset="0"/>
                <a:cs typeface="Arial" pitchFamily="34" charset="0"/>
              </a:rPr>
              <a:t>Phenobarbitone</a:t>
            </a: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 : </a:t>
            </a:r>
            <a:r>
              <a:rPr lang="en-US" sz="3500" b="1" dirty="0" smtClean="0">
                <a:latin typeface="Arial"/>
                <a:cs typeface="Arial"/>
              </a:rPr>
              <a:t>↑</a:t>
            </a:r>
            <a:r>
              <a:rPr lang="en-US" sz="3500" b="1" dirty="0" err="1" smtClean="0">
                <a:latin typeface="Arial"/>
                <a:cs typeface="Arial"/>
              </a:rPr>
              <a:t>Glucuronyl</a:t>
            </a:r>
            <a:r>
              <a:rPr lang="en-US" sz="3500" b="1" dirty="0" smtClean="0">
                <a:latin typeface="Arial"/>
                <a:cs typeface="Arial"/>
              </a:rPr>
              <a:t> </a:t>
            </a:r>
            <a:r>
              <a:rPr lang="en-US" sz="3500" b="1" dirty="0" err="1" smtClean="0">
                <a:latin typeface="Arial"/>
                <a:cs typeface="Arial"/>
              </a:rPr>
              <a:t>transferase</a:t>
            </a:r>
            <a:r>
              <a:rPr lang="en-US" sz="3500" b="1" dirty="0" smtClean="0">
                <a:latin typeface="Arial"/>
                <a:cs typeface="Arial"/>
              </a:rPr>
              <a:t> activity in </a:t>
            </a:r>
            <a:r>
              <a:rPr lang="en-US" sz="3500" b="1" dirty="0" err="1" smtClean="0">
                <a:latin typeface="Arial"/>
                <a:cs typeface="Arial"/>
              </a:rPr>
              <a:t>hyperbilirubinemia</a:t>
            </a:r>
            <a:r>
              <a:rPr lang="en-US" sz="3500" b="1" dirty="0" smtClean="0">
                <a:latin typeface="Arial"/>
                <a:cs typeface="Arial"/>
              </a:rPr>
              <a:t> of neonates with </a:t>
            </a:r>
            <a:r>
              <a:rPr lang="en-US" sz="3500" b="1" dirty="0" err="1" smtClean="0">
                <a:latin typeface="Arial"/>
                <a:cs typeface="Arial"/>
              </a:rPr>
              <a:t>Rh</a:t>
            </a:r>
            <a:r>
              <a:rPr lang="en-US" sz="3500" b="1" dirty="0" smtClean="0">
                <a:latin typeface="Arial"/>
                <a:cs typeface="Arial"/>
              </a:rPr>
              <a:t> incompatibility </a:t>
            </a:r>
          </a:p>
          <a:p>
            <a:pPr marL="342900">
              <a:buNone/>
            </a:pPr>
            <a:r>
              <a:rPr lang="en-US" sz="3500" b="1" dirty="0" smtClean="0">
                <a:latin typeface="Arial"/>
                <a:cs typeface="Arial"/>
              </a:rPr>
              <a:t>3. </a:t>
            </a:r>
            <a:r>
              <a:rPr lang="en-US" sz="3500" b="1" dirty="0" err="1" smtClean="0">
                <a:latin typeface="Arial"/>
                <a:cs typeface="Arial"/>
              </a:rPr>
              <a:t>Crigler</a:t>
            </a:r>
            <a:r>
              <a:rPr lang="en-US" sz="3500" b="1" dirty="0" smtClean="0">
                <a:latin typeface="Arial"/>
                <a:cs typeface="Arial"/>
              </a:rPr>
              <a:t> – </a:t>
            </a:r>
            <a:r>
              <a:rPr lang="en-US" sz="3500" b="1" dirty="0" err="1" smtClean="0">
                <a:latin typeface="Arial"/>
                <a:cs typeface="Arial"/>
              </a:rPr>
              <a:t>Najjar</a:t>
            </a:r>
            <a:r>
              <a:rPr lang="en-US" sz="3500" b="1" dirty="0" smtClean="0">
                <a:latin typeface="Arial"/>
                <a:cs typeface="Arial"/>
              </a:rPr>
              <a:t> disease no </a:t>
            </a:r>
            <a:r>
              <a:rPr lang="en-US" sz="3500" b="1" dirty="0" err="1" smtClean="0">
                <a:latin typeface="Arial"/>
                <a:cs typeface="Arial"/>
              </a:rPr>
              <a:t>glucuronyl</a:t>
            </a:r>
            <a:r>
              <a:rPr lang="en-US" sz="3500" b="1" dirty="0" smtClean="0">
                <a:latin typeface="Arial"/>
                <a:cs typeface="Arial"/>
              </a:rPr>
              <a:t> </a:t>
            </a:r>
            <a:r>
              <a:rPr lang="en-US" sz="3500" b="1" dirty="0" err="1" smtClean="0">
                <a:latin typeface="Arial"/>
                <a:cs typeface="Arial"/>
              </a:rPr>
              <a:t>transferase</a:t>
            </a:r>
            <a:r>
              <a:rPr lang="en-US" sz="3500" b="1" dirty="0" smtClean="0">
                <a:latin typeface="Arial"/>
                <a:cs typeface="Arial"/>
              </a:rPr>
              <a:t> activity</a:t>
            </a:r>
            <a:r>
              <a:rPr lang="en-US" sz="3500" b="1" dirty="0" smtClean="0">
                <a:latin typeface="Arial"/>
                <a:cs typeface="Arial"/>
                <a:sym typeface="Symbol"/>
              </a:rPr>
              <a:t></a:t>
            </a:r>
            <a:r>
              <a:rPr lang="en-US" sz="3500" b="1" dirty="0" smtClean="0">
                <a:latin typeface="Arial"/>
                <a:cs typeface="Arial"/>
              </a:rPr>
              <a:t> severe jaundice</a:t>
            </a:r>
            <a:endParaRPr lang="en-US" sz="3500" b="1" dirty="0" smtClean="0">
              <a:latin typeface="Arial" pitchFamily="34" charset="0"/>
              <a:cs typeface="Arial" pitchFamily="34" charset="0"/>
            </a:endParaRPr>
          </a:p>
          <a:p>
            <a:pPr marL="795338"/>
            <a:endParaRPr lang="en-US" sz="3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8077200" cy="60507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3. Excessive RBC destruction : </a:t>
            </a:r>
            <a:r>
              <a:rPr lang="en-US" sz="3500" b="1" dirty="0" err="1" smtClean="0">
                <a:latin typeface="Arial" pitchFamily="34" charset="0"/>
                <a:cs typeface="Arial" pitchFamily="34" charset="0"/>
              </a:rPr>
              <a:t>haemolytic</a:t>
            </a: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 jaundice </a:t>
            </a:r>
            <a:r>
              <a:rPr lang="en-US" sz="3500" b="1" dirty="0" smtClean="0">
                <a:latin typeface="Arial" pitchFamily="34" charset="0"/>
                <a:cs typeface="Arial" pitchFamily="34" charset="0"/>
                <a:sym typeface="Symbol"/>
              </a:rPr>
              <a:t></a:t>
            </a:r>
            <a:r>
              <a:rPr lang="en-US" sz="3500" b="1" dirty="0" smtClean="0">
                <a:latin typeface="Arial"/>
                <a:cs typeface="Arial"/>
                <a:sym typeface="Symbol"/>
              </a:rPr>
              <a:t>↑↑ </a:t>
            </a:r>
            <a:r>
              <a:rPr lang="en-US" sz="3500" b="1" dirty="0" err="1" smtClean="0">
                <a:latin typeface="Arial"/>
                <a:cs typeface="Arial"/>
                <a:sym typeface="Symbol"/>
              </a:rPr>
              <a:t>bilirubin</a:t>
            </a:r>
            <a:r>
              <a:rPr lang="en-US" sz="3500" b="1" dirty="0" smtClean="0">
                <a:latin typeface="Arial"/>
                <a:cs typeface="Arial"/>
                <a:sym typeface="Symbol"/>
              </a:rPr>
              <a:t> </a:t>
            </a:r>
          </a:p>
          <a:p>
            <a:pPr marL="977900" indent="-468313">
              <a:buFont typeface="Wingdings" pitchFamily="2" charset="2"/>
              <a:buChar char="v"/>
            </a:pPr>
            <a:r>
              <a:rPr lang="en-US" sz="3500" b="1" dirty="0" smtClean="0">
                <a:latin typeface="Arial"/>
                <a:cs typeface="Arial"/>
                <a:sym typeface="Symbol"/>
              </a:rPr>
              <a:t>Malaria </a:t>
            </a:r>
          </a:p>
          <a:p>
            <a:pPr marL="977900" indent="-468313">
              <a:buFont typeface="Wingdings" pitchFamily="2" charset="2"/>
              <a:buChar char="v"/>
            </a:pPr>
            <a:r>
              <a:rPr lang="en-US" sz="3500" b="1" dirty="0" smtClean="0">
                <a:latin typeface="Arial"/>
                <a:cs typeface="Arial"/>
                <a:sym typeface="Symbol"/>
              </a:rPr>
              <a:t>Mismatched  blood transfusion</a:t>
            </a:r>
          </a:p>
          <a:p>
            <a:pPr marL="977900" indent="-468313">
              <a:buFont typeface="Wingdings" pitchFamily="2" charset="2"/>
              <a:buChar char="v"/>
            </a:pPr>
            <a:r>
              <a:rPr lang="en-US" sz="3500" b="1" dirty="0" err="1" smtClean="0">
                <a:latin typeface="Arial"/>
                <a:cs typeface="Arial"/>
                <a:sym typeface="Symbol"/>
              </a:rPr>
              <a:t>Erythroblastosis</a:t>
            </a:r>
            <a:r>
              <a:rPr lang="en-US" sz="3500" b="1" dirty="0" smtClean="0">
                <a:latin typeface="Arial"/>
                <a:cs typeface="Arial"/>
                <a:sym typeface="Symbol"/>
              </a:rPr>
              <a:t> </a:t>
            </a:r>
            <a:r>
              <a:rPr lang="en-US" sz="3500" b="1" dirty="0" err="1" smtClean="0">
                <a:latin typeface="Arial"/>
                <a:cs typeface="Arial"/>
                <a:sym typeface="Symbol"/>
              </a:rPr>
              <a:t>fetalis</a:t>
            </a:r>
            <a:endParaRPr lang="en-US" sz="3500" b="1" dirty="0" smtClean="0">
              <a:latin typeface="Arial"/>
              <a:cs typeface="Arial"/>
              <a:sym typeface="Symbol"/>
            </a:endParaRPr>
          </a:p>
          <a:p>
            <a:pPr marL="977900" indent="-468313">
              <a:buFont typeface="Wingdings" pitchFamily="2" charset="2"/>
              <a:buChar char="v"/>
            </a:pPr>
            <a:r>
              <a:rPr lang="en-US" sz="3500" b="1" smtClean="0">
                <a:latin typeface="Arial"/>
                <a:cs typeface="Arial"/>
                <a:sym typeface="Symbol"/>
              </a:rPr>
              <a:t>Bites  </a:t>
            </a:r>
            <a:r>
              <a:rPr lang="en-US" sz="3500" b="1" dirty="0" smtClean="0">
                <a:latin typeface="Arial"/>
                <a:cs typeface="Arial"/>
                <a:sym typeface="Symbol"/>
              </a:rPr>
              <a:t>by poisonous snakes</a:t>
            </a:r>
            <a:endParaRPr lang="en-US" sz="3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76200"/>
            <a:ext cx="6400800" cy="66294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Uncommitted Stem Cell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          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IL 1,6,3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500" b="1" dirty="0" err="1" smtClean="0">
                <a:latin typeface="Arial" pitchFamily="34" charset="0"/>
                <a:cs typeface="Arial" pitchFamily="34" charset="0"/>
              </a:rPr>
              <a:t>Haemacytoblast</a:t>
            </a: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			20</a:t>
            </a:r>
            <a:r>
              <a:rPr lang="en-US" sz="3500" b="1" dirty="0" smtClean="0">
                <a:latin typeface="Arial" pitchFamily="34" charset="0"/>
                <a:cs typeface="Arial" pitchFamily="34" charset="0"/>
                <a:sym typeface="Symbol"/>
              </a:rPr>
              <a:t></a:t>
            </a:r>
            <a:endParaRPr lang="en-US" sz="35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60000"/>
              </a:lnSpc>
              <a:spcBef>
                <a:spcPts val="0"/>
              </a:spcBef>
              <a:buNone/>
            </a:pP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             ETP  GM-CSF		</a:t>
            </a:r>
          </a:p>
          <a:p>
            <a:pPr>
              <a:lnSpc>
                <a:spcPct val="160000"/>
              </a:lnSpc>
              <a:spcBef>
                <a:spcPts val="0"/>
              </a:spcBef>
              <a:buNone/>
            </a:pPr>
            <a:r>
              <a:rPr lang="en-US" sz="3500" b="1" dirty="0" err="1" smtClean="0">
                <a:latin typeface="Arial" pitchFamily="34" charset="0"/>
                <a:cs typeface="Arial" pitchFamily="34" charset="0"/>
              </a:rPr>
              <a:t>Proerythroblast</a:t>
            </a: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	 		15</a:t>
            </a:r>
            <a:r>
              <a:rPr lang="en-US" sz="3500" b="1" dirty="0" smtClean="0">
                <a:latin typeface="Arial" pitchFamily="34" charset="0"/>
                <a:cs typeface="Arial" pitchFamily="34" charset="0"/>
                <a:sym typeface="Symbol"/>
              </a:rPr>
              <a:t></a:t>
            </a:r>
            <a:endParaRPr lang="en-US" sz="35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60000"/>
              </a:lnSpc>
              <a:spcBef>
                <a:spcPts val="0"/>
              </a:spcBef>
              <a:buNone/>
            </a:pP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             ETP</a:t>
            </a:r>
          </a:p>
          <a:p>
            <a:pPr>
              <a:lnSpc>
                <a:spcPct val="160000"/>
              </a:lnSpc>
              <a:spcBef>
                <a:spcPts val="0"/>
              </a:spcBef>
              <a:buNone/>
            </a:pPr>
            <a:r>
              <a:rPr lang="en-US" sz="3500" b="1" dirty="0" err="1" smtClean="0">
                <a:latin typeface="Arial" pitchFamily="34" charset="0"/>
                <a:cs typeface="Arial" pitchFamily="34" charset="0"/>
              </a:rPr>
              <a:t>Normoblast</a:t>
            </a: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	 		14</a:t>
            </a:r>
            <a:r>
              <a:rPr lang="en-US" sz="3500" b="1" dirty="0" smtClean="0">
                <a:latin typeface="Arial" pitchFamily="34" charset="0"/>
                <a:cs typeface="Arial" pitchFamily="34" charset="0"/>
                <a:sym typeface="Symbol"/>
              </a:rPr>
              <a:t></a:t>
            </a:r>
            <a:endParaRPr lang="en-US" sz="35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6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Early				</a:t>
            </a:r>
          </a:p>
          <a:p>
            <a:pPr>
              <a:lnSpc>
                <a:spcPct val="16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Intermediate	 		12</a:t>
            </a:r>
            <a:r>
              <a:rPr lang="en-US" sz="3500" b="1" dirty="0" smtClean="0">
                <a:latin typeface="Arial" pitchFamily="34" charset="0"/>
                <a:cs typeface="Arial" pitchFamily="34" charset="0"/>
                <a:sym typeface="Symbol"/>
              </a:rPr>
              <a:t></a:t>
            </a:r>
            <a:endParaRPr lang="en-US" sz="35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6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Late 				8</a:t>
            </a:r>
            <a:r>
              <a:rPr lang="en-US" sz="3500" b="1" dirty="0" smtClean="0">
                <a:latin typeface="Arial" pitchFamily="34" charset="0"/>
                <a:cs typeface="Arial" pitchFamily="34" charset="0"/>
                <a:sym typeface="Symbol"/>
              </a:rPr>
              <a:t></a:t>
            </a:r>
            <a:endParaRPr lang="en-US" sz="35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60000"/>
              </a:lnSpc>
              <a:spcBef>
                <a:spcPts val="0"/>
              </a:spcBef>
              <a:buNone/>
            </a:pPr>
            <a:r>
              <a:rPr lang="en-US" sz="3500" b="1" dirty="0" err="1" smtClean="0">
                <a:latin typeface="Arial" pitchFamily="34" charset="0"/>
                <a:cs typeface="Arial" pitchFamily="34" charset="0"/>
              </a:rPr>
              <a:t>Reticulocyte</a:t>
            </a: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 			8</a:t>
            </a:r>
            <a:r>
              <a:rPr lang="en-US" sz="3500" b="1" dirty="0" smtClean="0">
                <a:latin typeface="Arial" pitchFamily="34" charset="0"/>
                <a:cs typeface="Arial" pitchFamily="34" charset="0"/>
                <a:sym typeface="Symbol"/>
              </a:rPr>
              <a:t></a:t>
            </a:r>
            <a:endParaRPr lang="en-US" sz="35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60000"/>
              </a:lnSpc>
              <a:spcBef>
                <a:spcPts val="0"/>
              </a:spcBef>
              <a:buNone/>
            </a:pP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Mature RBC	 		7</a:t>
            </a:r>
            <a:r>
              <a:rPr lang="en-US" sz="3500" b="1" dirty="0" smtClean="0">
                <a:latin typeface="Arial" pitchFamily="34" charset="0"/>
                <a:cs typeface="Arial" pitchFamily="34" charset="0"/>
                <a:sym typeface="Symbol"/>
              </a:rPr>
              <a:t></a:t>
            </a:r>
            <a:endParaRPr lang="en-US" sz="35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35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rot="5400000">
            <a:off x="1929146" y="1728454"/>
            <a:ext cx="867696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>
            <a:off x="2210594" y="3656806"/>
            <a:ext cx="3048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1920542" y="2878022"/>
            <a:ext cx="884904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>
            <a:off x="2210594" y="4190206"/>
            <a:ext cx="3048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>
            <a:off x="2210594" y="4832356"/>
            <a:ext cx="3048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2210594" y="5411442"/>
            <a:ext cx="3048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>
            <a:off x="2210594" y="6036808"/>
            <a:ext cx="3048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57200" y="13716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Fe</a:t>
            </a:r>
            <a:r>
              <a:rPr lang="en-US" sz="2800" baseline="30000" dirty="0" smtClean="0">
                <a:latin typeface="Arial" pitchFamily="34" charset="0"/>
                <a:cs typeface="Arial" pitchFamily="34" charset="0"/>
              </a:rPr>
              <a:t>2+</a:t>
            </a:r>
            <a:endParaRPr lang="en-US" sz="2800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48200" y="29718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7d</a:t>
            </a:r>
            <a:endParaRPr lang="en-US" sz="2800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4800" y="39624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16x</a:t>
            </a:r>
            <a:endParaRPr lang="en-US" sz="2800" baseline="30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1066800" y="1752600"/>
            <a:ext cx="609600" cy="3048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2934494" y="3923506"/>
            <a:ext cx="34290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267200" y="2209800"/>
            <a:ext cx="3810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0800000">
            <a:off x="3886200" y="5638800"/>
            <a:ext cx="7620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-913606" y="4267200"/>
            <a:ext cx="3961606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066800" y="2286000"/>
            <a:ext cx="6096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1066800" y="6248400"/>
            <a:ext cx="533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>
            <a:off x="2210594" y="761206"/>
            <a:ext cx="3048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500" dirty="0" smtClean="0">
                <a:latin typeface="Arial" pitchFamily="34" charset="0"/>
                <a:cs typeface="Arial" pitchFamily="34" charset="0"/>
              </a:rPr>
              <a:t>RETICS : 1 – 2%</a:t>
            </a:r>
          </a:p>
          <a:p>
            <a:pPr>
              <a:buNone/>
            </a:pPr>
            <a:r>
              <a:rPr lang="en-US" sz="3500" dirty="0" smtClean="0">
                <a:latin typeface="Arial" pitchFamily="34" charset="0"/>
                <a:cs typeface="Arial" pitchFamily="34" charset="0"/>
              </a:rPr>
              <a:t>: Traces of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ribosomes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etc</a:t>
            </a:r>
          </a:p>
          <a:p>
            <a:pPr>
              <a:buNone/>
            </a:pPr>
            <a:r>
              <a:rPr lang="en-US" sz="3500" dirty="0" smtClean="0">
                <a:latin typeface="Arial" pitchFamily="34" charset="0"/>
                <a:cs typeface="Arial" pitchFamily="34" charset="0"/>
              </a:rPr>
              <a:t>: Index of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erythropoiesis</a:t>
            </a:r>
            <a:endParaRPr lang="en-US" sz="35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772400" cy="685800"/>
          </a:xfrm>
        </p:spPr>
        <p:txBody>
          <a:bodyPr/>
          <a:lstStyle/>
          <a:p>
            <a:r>
              <a:rPr lang="en-US" sz="3500" b="1" dirty="0" smtClean="0">
                <a:latin typeface="Arial" pitchFamily="34" charset="0"/>
                <a:cs typeface="Arial" pitchFamily="34" charset="0"/>
              </a:rPr>
              <a:t>Changes in cell precursors</a:t>
            </a:r>
            <a:endParaRPr lang="en-US" sz="3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8610600" cy="5998464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latin typeface="Arial"/>
                <a:cs typeface="Arial"/>
              </a:rPr>
              <a:t>↓ nuclear size with maturation</a:t>
            </a:r>
          </a:p>
          <a:p>
            <a:r>
              <a:rPr lang="en-US" sz="3200" b="1" dirty="0" smtClean="0">
                <a:latin typeface="Arial"/>
                <a:cs typeface="Arial"/>
              </a:rPr>
              <a:t>Cytoplasm becomes abundant </a:t>
            </a:r>
          </a:p>
          <a:p>
            <a:r>
              <a:rPr lang="en-US" sz="3200" b="1" dirty="0" smtClean="0">
                <a:latin typeface="Arial"/>
                <a:cs typeface="Arial"/>
              </a:rPr>
              <a:t>Fe</a:t>
            </a:r>
            <a:r>
              <a:rPr lang="en-US" sz="3200" b="1" baseline="30000" dirty="0" smtClean="0">
                <a:latin typeface="Arial"/>
                <a:cs typeface="Arial"/>
              </a:rPr>
              <a:t>2+ </a:t>
            </a:r>
            <a:r>
              <a:rPr lang="en-US" sz="3200" b="1" dirty="0" smtClean="0">
                <a:latin typeface="Arial"/>
                <a:cs typeface="Arial"/>
              </a:rPr>
              <a:t>incorporation</a:t>
            </a:r>
          </a:p>
          <a:p>
            <a:r>
              <a:rPr lang="en-US" sz="3200" b="1" dirty="0" smtClean="0">
                <a:latin typeface="Arial"/>
                <a:cs typeface="Arial"/>
              </a:rPr>
              <a:t>Hemoglobin synthesis</a:t>
            </a:r>
          </a:p>
          <a:p>
            <a:r>
              <a:rPr lang="en-US" sz="3200" b="1" dirty="0" smtClean="0">
                <a:latin typeface="Arial"/>
                <a:cs typeface="Arial"/>
              </a:rPr>
              <a:t>Mitosis + till intermediate </a:t>
            </a:r>
            <a:r>
              <a:rPr lang="en-US" sz="3200" b="1" dirty="0" err="1" smtClean="0">
                <a:latin typeface="Arial"/>
                <a:cs typeface="Arial"/>
              </a:rPr>
              <a:t>normoblastic</a:t>
            </a:r>
            <a:r>
              <a:rPr lang="en-US" sz="3200" b="1" dirty="0" smtClean="0">
                <a:latin typeface="Arial"/>
                <a:cs typeface="Arial"/>
              </a:rPr>
              <a:t> stage</a:t>
            </a:r>
          </a:p>
          <a:p>
            <a:r>
              <a:rPr lang="en-US" sz="3200" b="1" dirty="0" smtClean="0">
                <a:latin typeface="Arial"/>
                <a:cs typeface="Arial"/>
              </a:rPr>
              <a:t>Cytoplasm stains blue from RNA then Red from </a:t>
            </a:r>
            <a:r>
              <a:rPr lang="en-US" sz="3200" b="1" dirty="0" err="1" smtClean="0">
                <a:latin typeface="Arial"/>
                <a:cs typeface="Arial"/>
              </a:rPr>
              <a:t>Hb</a:t>
            </a:r>
            <a:r>
              <a:rPr lang="en-US" sz="3200" b="1" dirty="0" smtClean="0">
                <a:latin typeface="Arial"/>
                <a:cs typeface="Arial"/>
              </a:rPr>
              <a:t> </a:t>
            </a:r>
          </a:p>
          <a:p>
            <a:r>
              <a:rPr lang="en-US" sz="3200" b="1" dirty="0" smtClean="0">
                <a:latin typeface="Arial"/>
                <a:cs typeface="Arial"/>
              </a:rPr>
              <a:t>Blue-Red @ intermediate </a:t>
            </a:r>
            <a:r>
              <a:rPr lang="en-US" sz="3200" b="1" dirty="0" err="1" smtClean="0">
                <a:latin typeface="Arial"/>
                <a:cs typeface="Arial"/>
              </a:rPr>
              <a:t>normoblastic</a:t>
            </a:r>
            <a:r>
              <a:rPr lang="en-US" sz="3200" b="1" dirty="0" smtClean="0">
                <a:latin typeface="Arial"/>
                <a:cs typeface="Arial"/>
              </a:rPr>
              <a:t> stage </a:t>
            </a:r>
          </a:p>
          <a:p>
            <a:r>
              <a:rPr lang="en-US" sz="3200" b="1" dirty="0" smtClean="0">
                <a:latin typeface="Arial"/>
                <a:cs typeface="Arial"/>
              </a:rPr>
              <a:t>Effect PEB   </a:t>
            </a:r>
            <a:r>
              <a:rPr lang="en-US" sz="3200" b="1" baseline="30000" dirty="0" smtClean="0">
                <a:latin typeface="Arial"/>
                <a:cs typeface="Arial"/>
              </a:rPr>
              <a:t>16x </a:t>
            </a:r>
            <a:r>
              <a:rPr lang="en-US" sz="3200" b="1" dirty="0" smtClean="0">
                <a:latin typeface="Arial"/>
                <a:cs typeface="Arial"/>
              </a:rPr>
              <a:t>  RBC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155732" y="6400800"/>
            <a:ext cx="9144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772400" cy="914400"/>
          </a:xfrm>
        </p:spPr>
        <p:txBody>
          <a:bodyPr/>
          <a:lstStyle/>
          <a:p>
            <a:r>
              <a:rPr lang="en-US" sz="3500" b="1" dirty="0" err="1" smtClean="0">
                <a:latin typeface="Arial" pitchFamily="34" charset="0"/>
                <a:cs typeface="Arial" pitchFamily="34" charset="0"/>
              </a:rPr>
              <a:t>Haemopoiesis</a:t>
            </a: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 factors </a:t>
            </a:r>
            <a:endParaRPr lang="en-US" sz="3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14400"/>
            <a:ext cx="8382000" cy="57912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Iron (Fe)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Vitamin B</a:t>
            </a:r>
            <a:r>
              <a:rPr lang="en-US" b="1" baseline="-25000" dirty="0" smtClean="0">
                <a:latin typeface="Arial" pitchFamily="34" charset="0"/>
                <a:cs typeface="Arial" pitchFamily="34" charset="0"/>
              </a:rPr>
              <a:t>12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cobalamin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Folic acid (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folate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Erythropoietin</a:t>
            </a:r>
          </a:p>
          <a:p>
            <a:pPr>
              <a:buNone/>
            </a:pPr>
            <a:endParaRPr lang="en-US" sz="3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772400" cy="914400"/>
          </a:xfrm>
        </p:spPr>
        <p:txBody>
          <a:bodyPr/>
          <a:lstStyle/>
          <a:p>
            <a:r>
              <a:rPr lang="en-US" sz="3500" b="1" dirty="0" err="1" smtClean="0">
                <a:latin typeface="Arial" pitchFamily="34" charset="0"/>
                <a:cs typeface="Arial" pitchFamily="34" charset="0"/>
              </a:rPr>
              <a:t>Haemopoietic</a:t>
            </a: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 factors </a:t>
            </a:r>
            <a:endParaRPr lang="en-US" sz="3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14400"/>
            <a:ext cx="8382000" cy="57912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Miscellaneous 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795338">
              <a:buFont typeface="Wingdings" pitchFamily="2" charset="2"/>
              <a:buChar char="q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Trace elements Cu/Co/Ni/Zn/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Mn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795338">
              <a:buFont typeface="Wingdings" pitchFamily="2" charset="2"/>
              <a:buChar char="q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Vitamin B</a:t>
            </a:r>
            <a:r>
              <a:rPr lang="en-US" b="1" baseline="-25000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(pyridoxine) </a:t>
            </a:r>
          </a:p>
          <a:p>
            <a:pPr marL="795338">
              <a:buFont typeface="Wingdings" pitchFamily="2" charset="2"/>
              <a:buChar char="q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Vitamin C</a:t>
            </a:r>
          </a:p>
          <a:p>
            <a:pPr marL="795338">
              <a:buFont typeface="Wingdings" pitchFamily="2" charset="2"/>
              <a:buChar char="q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Hormones </a:t>
            </a:r>
          </a:p>
          <a:p>
            <a:pPr marL="1089025">
              <a:buFont typeface="Wingdings" pitchFamily="2" charset="2"/>
              <a:buChar char="v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Thyroid hormone</a:t>
            </a:r>
          </a:p>
          <a:p>
            <a:pPr marL="1089025">
              <a:buFont typeface="Wingdings" pitchFamily="2" charset="2"/>
              <a:buChar char="v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Growth hormone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1089025">
              <a:buFont typeface="Wingdings" pitchFamily="2" charset="2"/>
              <a:buChar char="v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Corticosteroids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1089025">
              <a:buFont typeface="Wingdings" pitchFamily="2" charset="2"/>
              <a:buChar char="v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Androgens</a:t>
            </a:r>
          </a:p>
          <a:p>
            <a:pPr>
              <a:buNone/>
            </a:pPr>
            <a:endParaRPr lang="en-US" sz="3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772400" cy="914400"/>
          </a:xfrm>
        </p:spPr>
        <p:txBody>
          <a:bodyPr/>
          <a:lstStyle/>
          <a:p>
            <a:r>
              <a:rPr lang="en-US" sz="3500" b="1" dirty="0" smtClean="0">
                <a:latin typeface="Arial" pitchFamily="34" charset="0"/>
                <a:cs typeface="Arial" pitchFamily="34" charset="0"/>
              </a:rPr>
              <a:t>Fe</a:t>
            </a:r>
            <a:endParaRPr lang="en-US" sz="3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686800" cy="6400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Body forms of Fe </a:t>
            </a:r>
          </a:p>
          <a:p>
            <a:pPr>
              <a:buNone/>
            </a:pP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60% Hemoglobin</a:t>
            </a:r>
          </a:p>
          <a:p>
            <a:pPr>
              <a:buNone/>
            </a:pP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30% </a:t>
            </a:r>
            <a:r>
              <a:rPr lang="en-US" sz="3500" b="1" dirty="0" err="1" smtClean="0">
                <a:latin typeface="Arial" pitchFamily="34" charset="0"/>
                <a:cs typeface="Arial" pitchFamily="34" charset="0"/>
              </a:rPr>
              <a:t>Ferritin</a:t>
            </a: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 &amp; </a:t>
            </a:r>
            <a:r>
              <a:rPr lang="en-US" sz="3500" b="1" dirty="0" err="1" smtClean="0">
                <a:latin typeface="Arial" pitchFamily="34" charset="0"/>
                <a:cs typeface="Arial" pitchFamily="34" charset="0"/>
              </a:rPr>
              <a:t>Hemosiderin</a:t>
            </a: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5 – 10% Enzymes: </a:t>
            </a:r>
            <a:r>
              <a:rPr lang="en-US" sz="3500" b="1" dirty="0" err="1" smtClean="0">
                <a:latin typeface="Arial" pitchFamily="34" charset="0"/>
                <a:cs typeface="Arial" pitchFamily="34" charset="0"/>
              </a:rPr>
              <a:t>cytochrome</a:t>
            </a: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-C / </a:t>
            </a:r>
            <a:r>
              <a:rPr lang="en-US" sz="3500" b="1" dirty="0" err="1" smtClean="0">
                <a:latin typeface="Arial" pitchFamily="34" charset="0"/>
                <a:cs typeface="Arial" pitchFamily="34" charset="0"/>
              </a:rPr>
              <a:t>peroxidase</a:t>
            </a: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sz="3500" b="1" dirty="0" err="1" smtClean="0">
                <a:latin typeface="Arial" pitchFamily="34" charset="0"/>
                <a:cs typeface="Arial" pitchFamily="34" charset="0"/>
              </a:rPr>
              <a:t>catalase</a:t>
            </a: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&lt; 1% </a:t>
            </a:r>
            <a:r>
              <a:rPr lang="en-US" sz="3500" b="1" dirty="0" err="1" smtClean="0">
                <a:latin typeface="Arial" pitchFamily="34" charset="0"/>
                <a:cs typeface="Arial" pitchFamily="34" charset="0"/>
              </a:rPr>
              <a:t>Transferrin</a:t>
            </a: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endParaRPr lang="en-US" sz="3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639</TotalTime>
  <Words>1106</Words>
  <Application>Microsoft Office PowerPoint</Application>
  <PresentationFormat>On-screen Show (4:3)</PresentationFormat>
  <Paragraphs>348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Metro</vt:lpstr>
      <vt:lpstr>HAEMOPOIESIS</vt:lpstr>
      <vt:lpstr>Slide 2</vt:lpstr>
      <vt:lpstr>Slide 3</vt:lpstr>
      <vt:lpstr>Slide 4</vt:lpstr>
      <vt:lpstr>Slide 5</vt:lpstr>
      <vt:lpstr>Changes in cell precursors</vt:lpstr>
      <vt:lpstr>Haemopoiesis factors </vt:lpstr>
      <vt:lpstr>Haemopoietic factors </vt:lpstr>
      <vt:lpstr>Fe</vt:lpstr>
      <vt:lpstr>Fe</vt:lpstr>
      <vt:lpstr>Fe Absorption /Transport</vt:lpstr>
      <vt:lpstr>Slide 12</vt:lpstr>
      <vt:lpstr>Fe Absorption</vt:lpstr>
      <vt:lpstr>Slide 14</vt:lpstr>
      <vt:lpstr>Fe absorption </vt:lpstr>
      <vt:lpstr>Bone Marrow Uptake</vt:lpstr>
      <vt:lpstr>Slide 17</vt:lpstr>
      <vt:lpstr>Slide 18</vt:lpstr>
      <vt:lpstr>Fe Storage</vt:lpstr>
      <vt:lpstr>Fe Loss</vt:lpstr>
      <vt:lpstr>Fe Loss</vt:lpstr>
      <vt:lpstr>Fe Demand</vt:lpstr>
      <vt:lpstr>Vitamin B12 (Cobalamin)</vt:lpstr>
      <vt:lpstr>Slide 24</vt:lpstr>
      <vt:lpstr>Slide 25</vt:lpstr>
      <vt:lpstr>Folic Acid (Folate)  </vt:lpstr>
      <vt:lpstr>Slide 27</vt:lpstr>
      <vt:lpstr>MOA VIT. B12 &amp; FOLIC ACID</vt:lpstr>
      <vt:lpstr>ERYTHROPOIETIN</vt:lpstr>
      <vt:lpstr>Other Hormones</vt:lpstr>
      <vt:lpstr>Hemoglobin Catabolism  Macrophages Liver/Spleen/Bm</vt:lpstr>
      <vt:lpstr>Slide 32</vt:lpstr>
      <vt:lpstr>Slide 33</vt:lpstr>
      <vt:lpstr>JAUNDICE</vt:lpstr>
      <vt:lpstr>Slide 35</vt:lpstr>
      <vt:lpstr>Drugs  affecting bilirubin metabolism </vt:lpstr>
      <vt:lpstr>Slide 37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HAEMOPOIESIS</dc:title>
  <dc:creator>user</dc:creator>
  <cp:lastModifiedBy>User</cp:lastModifiedBy>
  <cp:revision>139</cp:revision>
  <dcterms:created xsi:type="dcterms:W3CDTF">2011-12-09T10:42:02Z</dcterms:created>
  <dcterms:modified xsi:type="dcterms:W3CDTF">2014-11-07T06:37:15Z</dcterms:modified>
</cp:coreProperties>
</file>