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56" r:id="rId2"/>
    <p:sldId id="257" r:id="rId3"/>
    <p:sldId id="258" r:id="rId4"/>
    <p:sldId id="259" r:id="rId5"/>
    <p:sldId id="281" r:id="rId6"/>
    <p:sldId id="287" r:id="rId7"/>
    <p:sldId id="280" r:id="rId8"/>
    <p:sldId id="289" r:id="rId9"/>
    <p:sldId id="288" r:id="rId10"/>
    <p:sldId id="260" r:id="rId11"/>
    <p:sldId id="261" r:id="rId12"/>
    <p:sldId id="262" r:id="rId13"/>
    <p:sldId id="263" r:id="rId14"/>
    <p:sldId id="278" r:id="rId15"/>
    <p:sldId id="293" r:id="rId16"/>
    <p:sldId id="295" r:id="rId17"/>
    <p:sldId id="294" r:id="rId18"/>
    <p:sldId id="296" r:id="rId19"/>
    <p:sldId id="297" r:id="rId20"/>
    <p:sldId id="264" r:id="rId21"/>
    <p:sldId id="265" r:id="rId22"/>
    <p:sldId id="266" r:id="rId23"/>
    <p:sldId id="283" r:id="rId24"/>
    <p:sldId id="290" r:id="rId25"/>
    <p:sldId id="292" r:id="rId26"/>
    <p:sldId id="267" r:id="rId27"/>
    <p:sldId id="291" r:id="rId28"/>
    <p:sldId id="268" r:id="rId29"/>
    <p:sldId id="270" r:id="rId30"/>
    <p:sldId id="286" r:id="rId31"/>
    <p:sldId id="271" r:id="rId32"/>
    <p:sldId id="272" r:id="rId33"/>
    <p:sldId id="273" r:id="rId34"/>
    <p:sldId id="274" r:id="rId35"/>
    <p:sldId id="275" r:id="rId36"/>
    <p:sldId id="276" r:id="rId37"/>
    <p:sldId id="279" r:id="rId38"/>
    <p:sldId id="27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04" autoAdjust="0"/>
  </p:normalViewPr>
  <p:slideViewPr>
    <p:cSldViewPr>
      <p:cViewPr varScale="1">
        <p:scale>
          <a:sx n="59" d="100"/>
          <a:sy n="59" d="100"/>
        </p:scale>
        <p:origin x="107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173EB8-BAFB-4E03-A436-D270F120AD18}" type="datetimeFigureOut">
              <a:rPr lang="en-US" smtClean="0"/>
              <a:pPr/>
              <a:t>11/27/2016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C504FD-2609-47CC-8344-45E35588F29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461EEF-C9F8-4206-8025-439A4406C2AB}" type="datetimeFigureOut">
              <a:rPr lang="en-US" smtClean="0"/>
              <a:pPr/>
              <a:t>11/27/2016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E4B19-CBB7-4E83-B52C-590E2DB290D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5E4B19-CBB7-4E83-B52C-590E2DB290D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00F1843-4FDF-42DA-9538-8792D86EB3D6}" type="datetime1">
              <a:rPr lang="en-US" smtClean="0"/>
              <a:pPr/>
              <a:t>11/27/2016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049132E-232C-4581-92DB-F0FDAC11BB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123AF3-6F93-4CBB-AC4B-79AAAC2CCF65}" type="datetime1">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14CB866-272F-41A7-A0B1-5349A363A7ED}" type="datetime1">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976D10-2747-4636-9FD9-D688A4E0DF3E}" type="datetime1">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5EB3DA-BCE4-4F3F-89E2-BD1C7D2DE938}" type="datetime1">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132E-232C-4581-92DB-F0FDAC11BB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339D8C5-987A-4A3C-9E19-114B29EDE9F5}" type="datetime1">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7AA49A4-EA22-4B4C-A2EC-85099F1C6199}" type="datetime1">
              <a:rPr lang="en-US" smtClean="0"/>
              <a:pPr/>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2EE7B40-ACCA-49F1-A183-18218C19E246}" type="datetime1">
              <a:rPr lang="en-US" smtClean="0"/>
              <a:pPr/>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1E15B-7A4A-417B-98AF-D025B197ED6D}" type="datetime1">
              <a:rPr lang="en-US" smtClean="0"/>
              <a:pPr/>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F199180-A2C8-437F-955F-513C66F07CA7}" type="datetime1">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9132E-232C-4581-92DB-F0FDAC11BB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E2F6789-D14F-4294-8FEC-4C3F084F13DF}" type="datetime1">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049132E-232C-4581-92DB-F0FDAC11BB8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37972EC-FF71-4B50-81A4-F5E882B0428D}" type="datetime1">
              <a:rPr lang="en-US" smtClean="0"/>
              <a:pPr/>
              <a:t>11/27/2016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49132E-232C-4581-92DB-F0FDAC11BB8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Mole_(unit)" TargetMode="External"/><Relationship Id="rId13" Type="http://schemas.openxmlformats.org/officeDocument/2006/relationships/hyperlink" Target="https://en.wikipedia.org/wiki/Constant_of_proportionality" TargetMode="External"/><Relationship Id="rId3" Type="http://schemas.openxmlformats.org/officeDocument/2006/relationships/hyperlink" Target="https://en.wikipedia.org/wiki/Ideal_gas_law" TargetMode="External"/><Relationship Id="rId7" Type="http://schemas.openxmlformats.org/officeDocument/2006/relationships/hyperlink" Target="https://en.wikipedia.org/wiki/Temperature" TargetMode="External"/><Relationship Id="rId12" Type="http://schemas.openxmlformats.org/officeDocument/2006/relationships/hyperlink" Target="https://en.wikipedia.org/wiki/Gay-Lussac's_law" TargetMode="External"/><Relationship Id="rId2" Type="http://schemas.openxmlformats.org/officeDocument/2006/relationships/hyperlink" Target="https://en.wikipedia.org/wiki/Physical_constant" TargetMode="External"/><Relationship Id="rId1" Type="http://schemas.openxmlformats.org/officeDocument/2006/relationships/slideLayout" Target="../slideLayouts/slideLayout2.xml"/><Relationship Id="rId6" Type="http://schemas.openxmlformats.org/officeDocument/2006/relationships/hyperlink" Target="https://en.wikipedia.org/wiki/Energy" TargetMode="External"/><Relationship Id="rId11" Type="http://schemas.openxmlformats.org/officeDocument/2006/relationships/hyperlink" Target="https://en.wikipedia.org/wiki/Avogadro's_law" TargetMode="External"/><Relationship Id="rId5" Type="http://schemas.openxmlformats.org/officeDocument/2006/relationships/hyperlink" Target="https://en.wikipedia.org/wiki/Boltzmann_constant" TargetMode="External"/><Relationship Id="rId10" Type="http://schemas.openxmlformats.org/officeDocument/2006/relationships/hyperlink" Target="https://en.wikipedia.org/wiki/Charles's_law" TargetMode="External"/><Relationship Id="rId4" Type="http://schemas.openxmlformats.org/officeDocument/2006/relationships/hyperlink" Target="https://en.wikipedia.org/wiki/Nernst_equation" TargetMode="External"/><Relationship Id="rId9" Type="http://schemas.openxmlformats.org/officeDocument/2006/relationships/hyperlink" Target="https://en.wikipedia.org/wiki/Boyle's_law" TargetMode="External"/><Relationship Id="rId14" Type="http://schemas.openxmlformats.org/officeDocument/2006/relationships/hyperlink" Target="https://en.wikipedia.org/wiki/Gas_constant"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en.wikipedia.org/wiki/Chemist" TargetMode="External"/><Relationship Id="rId3" Type="http://schemas.openxmlformats.org/officeDocument/2006/relationships/hyperlink" Target="https://en.wikipedia.org/wiki/Gas_constant" TargetMode="External"/><Relationship Id="rId7" Type="http://schemas.openxmlformats.org/officeDocument/2006/relationships/hyperlink" Target="https://en.wikipedia.org/wiki/French_people" TargetMode="External"/><Relationship Id="rId2" Type="http://schemas.openxmlformats.org/officeDocument/2006/relationships/hyperlink" Target="https://en.wikipedia.org/wiki/Boltzmann_constant" TargetMode="External"/><Relationship Id="rId1" Type="http://schemas.openxmlformats.org/officeDocument/2006/relationships/slideLayout" Target="../slideLayouts/slideLayout2.xml"/><Relationship Id="rId6" Type="http://schemas.openxmlformats.org/officeDocument/2006/relationships/hyperlink" Target="https://en.wikipedia.org/wiki/Standard_deviation" TargetMode="External"/><Relationship Id="rId5" Type="http://schemas.openxmlformats.org/officeDocument/2006/relationships/hyperlink" Target="https://en.wikipedia.org/wiki/Measurement_uncertainty" TargetMode="External"/><Relationship Id="rId4" Type="http://schemas.openxmlformats.org/officeDocument/2006/relationships/hyperlink" Target="https://en.wikipedia.org/wiki/Bracket" TargetMode="External"/><Relationship Id="rId9" Type="http://schemas.openxmlformats.org/officeDocument/2006/relationships/hyperlink" Target="https://en.wikipedia.org/wiki/Henri_Victor_Regnault"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en.wikipedia.org/wiki/Heat_capacity" TargetMode="External"/><Relationship Id="rId3" Type="http://schemas.openxmlformats.org/officeDocument/2006/relationships/hyperlink" Target="https://en.wikipedia.org/wiki/Pressure" TargetMode="External"/><Relationship Id="rId7" Type="http://schemas.openxmlformats.org/officeDocument/2006/relationships/hyperlink" Target="https://en.wikipedia.org/wiki/Entropy" TargetMode="External"/><Relationship Id="rId2" Type="http://schemas.openxmlformats.org/officeDocument/2006/relationships/hyperlink" Target="https://en.wikipedia.org/wiki/Ideal_gas_law" TargetMode="External"/><Relationship Id="rId1" Type="http://schemas.openxmlformats.org/officeDocument/2006/relationships/slideLayout" Target="../slideLayouts/slideLayout2.xml"/><Relationship Id="rId6" Type="http://schemas.openxmlformats.org/officeDocument/2006/relationships/hyperlink" Target="https://en.wikipedia.org/wiki/Thermodynamic_temperature" TargetMode="External"/><Relationship Id="rId5" Type="http://schemas.openxmlformats.org/officeDocument/2006/relationships/hyperlink" Target="https://en.wikipedia.org/wiki/Mass" TargetMode="External"/><Relationship Id="rId4" Type="http://schemas.openxmlformats.org/officeDocument/2006/relationships/hyperlink" Target="https://en.wikipedia.org/wiki/Amount_of_substance" TargetMode="External"/><Relationship Id="rId9" Type="http://schemas.openxmlformats.org/officeDocument/2006/relationships/hyperlink" Target="https://en.wikipedia.org/wiki/Gas_constant"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izes.com/units/codata.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MEMRANE POTENTIALS</a:t>
            </a:r>
          </a:p>
        </p:txBody>
      </p:sp>
      <p:sp>
        <p:nvSpPr>
          <p:cNvPr id="3" name="Subtitle 2"/>
          <p:cNvSpPr>
            <a:spLocks noGrp="1"/>
          </p:cNvSpPr>
          <p:nvPr>
            <p:ph type="subTitle" idx="1"/>
          </p:nvPr>
        </p:nvSpPr>
        <p:spPr>
          <a:xfrm>
            <a:off x="533400" y="3228536"/>
            <a:ext cx="7854696" cy="2715064"/>
          </a:xfrm>
        </p:spPr>
        <p:txBody>
          <a:bodyPr>
            <a:normAutofit/>
          </a:bodyPr>
          <a:lstStyle/>
          <a:p>
            <a:pPr algn="ctr"/>
            <a:r>
              <a:rPr lang="en-US" dirty="0"/>
              <a:t>Prof Kihumbu Thairu</a:t>
            </a:r>
          </a:p>
          <a:p>
            <a:pPr algn="ctr"/>
            <a:r>
              <a:rPr lang="en-US" dirty="0"/>
              <a:t>MB </a:t>
            </a:r>
            <a:r>
              <a:rPr lang="en-US" dirty="0" err="1"/>
              <a:t>ChB</a:t>
            </a:r>
            <a:r>
              <a:rPr lang="en-US" dirty="0"/>
              <a:t> (EA)</a:t>
            </a:r>
          </a:p>
          <a:p>
            <a:pPr algn="ctr"/>
            <a:r>
              <a:rPr lang="en-US" dirty="0"/>
              <a:t>PhD (Lon)</a:t>
            </a:r>
          </a:p>
          <a:p>
            <a:pPr algn="ctr"/>
            <a:r>
              <a:rPr lang="en-US" dirty="0"/>
              <a:t>FRCP (</a:t>
            </a:r>
            <a:r>
              <a:rPr lang="en-US" dirty="0" err="1"/>
              <a:t>Glasg</a:t>
            </a:r>
            <a:r>
              <a:rPr lang="en-US" dirty="0"/>
              <a:t>)</a:t>
            </a:r>
          </a:p>
          <a:p>
            <a:pPr algn="ctr"/>
            <a:r>
              <a:rPr lang="en-US" dirty="0"/>
              <a:t>FRSM (Lon)</a:t>
            </a:r>
          </a:p>
        </p:txBody>
      </p:sp>
      <p:sp>
        <p:nvSpPr>
          <p:cNvPr id="4" name="Slide Number Placeholder 3"/>
          <p:cNvSpPr>
            <a:spLocks noGrp="1"/>
          </p:cNvSpPr>
          <p:nvPr>
            <p:ph type="sldNum" sz="quarter" idx="12"/>
          </p:nvPr>
        </p:nvSpPr>
        <p:spPr/>
        <p:txBody>
          <a:bodyPr/>
          <a:lstStyle/>
          <a:p>
            <a:fld id="{E049132E-232C-4581-92DB-F0FDAC11BB87}"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DIFFUSION POTENTIALS OF IONS</a:t>
            </a:r>
          </a:p>
        </p:txBody>
      </p:sp>
      <p:sp>
        <p:nvSpPr>
          <p:cNvPr id="3" name="Content Placeholder 2"/>
          <p:cNvSpPr>
            <a:spLocks noGrp="1"/>
          </p:cNvSpPr>
          <p:nvPr>
            <p:ph idx="1"/>
          </p:nvPr>
        </p:nvSpPr>
        <p:spPr/>
        <p:txBody>
          <a:bodyPr>
            <a:normAutofit lnSpcReduction="10000"/>
          </a:bodyPr>
          <a:lstStyle/>
          <a:p>
            <a:r>
              <a:rPr lang="en-US" dirty="0"/>
              <a:t>K+ is </a:t>
            </a:r>
            <a:r>
              <a:rPr lang="en-US" b="1" dirty="0"/>
              <a:t>x35 </a:t>
            </a:r>
            <a:r>
              <a:rPr lang="en-US" dirty="0"/>
              <a:t>more </a:t>
            </a:r>
            <a:r>
              <a:rPr lang="en-US" dirty="0" err="1"/>
              <a:t>conc</a:t>
            </a:r>
            <a:r>
              <a:rPr lang="en-US" dirty="0"/>
              <a:t> inside the cell</a:t>
            </a:r>
          </a:p>
          <a:p>
            <a:r>
              <a:rPr lang="en-US" dirty="0"/>
              <a:t>Na+ is </a:t>
            </a:r>
            <a:r>
              <a:rPr lang="en-US" b="1" dirty="0"/>
              <a:t>x 10 </a:t>
            </a:r>
            <a:r>
              <a:rPr lang="en-US" dirty="0"/>
              <a:t>more </a:t>
            </a:r>
            <a:r>
              <a:rPr lang="en-US" dirty="0" err="1"/>
              <a:t>conc</a:t>
            </a:r>
            <a:r>
              <a:rPr lang="en-US" dirty="0"/>
              <a:t> outside the cell</a:t>
            </a:r>
          </a:p>
          <a:p>
            <a:r>
              <a:rPr lang="en-US" dirty="0"/>
              <a:t>K+ ions diffuse from inside to outside down their concentration  gradient</a:t>
            </a:r>
          </a:p>
          <a:p>
            <a:r>
              <a:rPr lang="en-US" dirty="0"/>
              <a:t>BUT </a:t>
            </a:r>
            <a:r>
              <a:rPr lang="en-US" b="1" dirty="0"/>
              <a:t>large </a:t>
            </a:r>
            <a:r>
              <a:rPr lang="en-US" b="1" dirty="0" err="1"/>
              <a:t>indiffusible</a:t>
            </a:r>
            <a:r>
              <a:rPr lang="en-US" b="1" dirty="0"/>
              <a:t> negative ions </a:t>
            </a:r>
            <a:r>
              <a:rPr lang="en-US" dirty="0"/>
              <a:t>(mentioned above) remain behind</a:t>
            </a:r>
          </a:p>
          <a:p>
            <a:r>
              <a:rPr lang="en-US" dirty="0"/>
              <a:t>Cell loses net +</a:t>
            </a:r>
            <a:r>
              <a:rPr lang="en-US" dirty="0" err="1"/>
              <a:t>ve</a:t>
            </a:r>
            <a:r>
              <a:rPr lang="en-US" dirty="0"/>
              <a:t> charge to outside of membrane </a:t>
            </a:r>
          </a:p>
          <a:p>
            <a:r>
              <a:rPr lang="en-US" dirty="0"/>
              <a:t>Cell membrane becomes +</a:t>
            </a:r>
            <a:r>
              <a:rPr lang="en-US" dirty="0" err="1"/>
              <a:t>ve</a:t>
            </a:r>
            <a:r>
              <a:rPr lang="en-US" dirty="0"/>
              <a:t> on outside and –</a:t>
            </a:r>
            <a:r>
              <a:rPr lang="en-US" dirty="0" err="1"/>
              <a:t>ve</a:t>
            </a:r>
            <a:r>
              <a:rPr lang="en-US" dirty="0"/>
              <a:t> on inside</a:t>
            </a:r>
          </a:p>
          <a:p>
            <a:r>
              <a:rPr lang="en-US" dirty="0"/>
              <a:t>The opposite can also happen in case of Na+ ions</a:t>
            </a:r>
          </a:p>
        </p:txBody>
      </p:sp>
      <p:sp>
        <p:nvSpPr>
          <p:cNvPr id="4" name="Slide Number Placeholder 3"/>
          <p:cNvSpPr>
            <a:spLocks noGrp="1"/>
          </p:cNvSpPr>
          <p:nvPr>
            <p:ph type="sldNum" sz="quarter" idx="12"/>
          </p:nvPr>
        </p:nvSpPr>
        <p:spPr/>
        <p:txBody>
          <a:bodyPr/>
          <a:lstStyle/>
          <a:p>
            <a:fld id="{E049132E-232C-4581-92DB-F0FDAC11BB8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 DIFFUSION POTENTIAL</a:t>
            </a:r>
          </a:p>
        </p:txBody>
      </p:sp>
      <p:sp>
        <p:nvSpPr>
          <p:cNvPr id="3" name="Content Placeholder 2"/>
          <p:cNvSpPr>
            <a:spLocks noGrp="1"/>
          </p:cNvSpPr>
          <p:nvPr>
            <p:ph idx="1"/>
          </p:nvPr>
        </p:nvSpPr>
        <p:spPr/>
        <p:txBody>
          <a:bodyPr>
            <a:normAutofit fontScale="92500" lnSpcReduction="10000"/>
          </a:bodyPr>
          <a:lstStyle/>
          <a:p>
            <a:r>
              <a:rPr lang="en-US" dirty="0"/>
              <a:t>K+ diffusion makes membrane more positive on outside</a:t>
            </a:r>
          </a:p>
          <a:p>
            <a:r>
              <a:rPr lang="en-US" dirty="0"/>
              <a:t>Unlike pole attract and </a:t>
            </a:r>
            <a:r>
              <a:rPr lang="en-US" b="1" u="sng" dirty="0"/>
              <a:t>like poles repel</a:t>
            </a:r>
          </a:p>
          <a:p>
            <a:r>
              <a:rPr lang="en-US" dirty="0"/>
              <a:t>Eventually membrane becomes so positive on outside that it stops any more K+ ions leaving the cell</a:t>
            </a:r>
          </a:p>
          <a:p>
            <a:r>
              <a:rPr lang="en-US" dirty="0"/>
              <a:t>The value of this membrane potential is minus 94mV measured from the inside</a:t>
            </a:r>
          </a:p>
          <a:p>
            <a:r>
              <a:rPr lang="en-US" dirty="0"/>
              <a:t>At this potential, the diffusion force pushing K+ out reaches equilibrium with the electrical force opposing any further ions leaving the cell</a:t>
            </a:r>
          </a:p>
          <a:p>
            <a:r>
              <a:rPr lang="en-US" b="1" u="sng" dirty="0"/>
              <a:t>-94 mV is therefore the EQUILIBRIUM POTENTIAL for K+ </a:t>
            </a:r>
          </a:p>
        </p:txBody>
      </p:sp>
      <p:sp>
        <p:nvSpPr>
          <p:cNvPr id="4" name="Slide Number Placeholder 3"/>
          <p:cNvSpPr>
            <a:spLocks noGrp="1"/>
          </p:cNvSpPr>
          <p:nvPr>
            <p:ph type="sldNum" sz="quarter" idx="12"/>
          </p:nvPr>
        </p:nvSpPr>
        <p:spPr/>
        <p:txBody>
          <a:bodyPr/>
          <a:lstStyle/>
          <a:p>
            <a:fld id="{E049132E-232C-4581-92DB-F0FDAC11BB87}"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DIFFUSION POTENTIAL FOR Na+</a:t>
            </a:r>
          </a:p>
        </p:txBody>
      </p:sp>
      <p:sp>
        <p:nvSpPr>
          <p:cNvPr id="3" name="Content Placeholder 2"/>
          <p:cNvSpPr>
            <a:spLocks noGrp="1"/>
          </p:cNvSpPr>
          <p:nvPr>
            <p:ph idx="1"/>
          </p:nvPr>
        </p:nvSpPr>
        <p:spPr/>
        <p:txBody>
          <a:bodyPr/>
          <a:lstStyle/>
          <a:p>
            <a:r>
              <a:rPr lang="en-US" dirty="0"/>
              <a:t>X </a:t>
            </a:r>
            <a:r>
              <a:rPr lang="en-US" sz="3600" dirty="0"/>
              <a:t>10 </a:t>
            </a:r>
            <a:r>
              <a:rPr lang="en-US" dirty="0"/>
              <a:t>more Na+ on outside cell membrane</a:t>
            </a:r>
          </a:p>
          <a:p>
            <a:r>
              <a:rPr lang="en-US" dirty="0"/>
              <a:t>Diffusion to inside would make inside +</a:t>
            </a:r>
            <a:r>
              <a:rPr lang="en-US" dirty="0" err="1"/>
              <a:t>ve</a:t>
            </a:r>
            <a:endParaRPr lang="en-US" dirty="0"/>
          </a:p>
          <a:p>
            <a:r>
              <a:rPr lang="en-US" dirty="0"/>
              <a:t>If positivity reached +61mV it would stop the diffusion forces from pushing Na+ in</a:t>
            </a:r>
          </a:p>
          <a:p>
            <a:r>
              <a:rPr lang="en-US" dirty="0"/>
              <a:t>+61mV is therefore the EQUILIBRIUM POTENTIAL for Na+ </a:t>
            </a:r>
          </a:p>
          <a:p>
            <a:endParaRPr lang="en-US" dirty="0"/>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914400"/>
          </a:xfrm>
        </p:spPr>
        <p:txBody>
          <a:bodyPr>
            <a:normAutofit fontScale="90000"/>
          </a:bodyPr>
          <a:lstStyle/>
          <a:p>
            <a:r>
              <a:rPr lang="en-US" sz="3600" b="1" dirty="0"/>
              <a:t>NERNST POTENTIALS FOR DIFFUSIBLE IONS-1</a:t>
            </a:r>
          </a:p>
        </p:txBody>
      </p:sp>
      <p:sp>
        <p:nvSpPr>
          <p:cNvPr id="3" name="Content Placeholder 2"/>
          <p:cNvSpPr>
            <a:spLocks noGrp="1"/>
          </p:cNvSpPr>
          <p:nvPr>
            <p:ph idx="1"/>
          </p:nvPr>
        </p:nvSpPr>
        <p:spPr>
          <a:xfrm>
            <a:off x="533400" y="1828800"/>
            <a:ext cx="8229600" cy="4267200"/>
          </a:xfrm>
        </p:spPr>
        <p:txBody>
          <a:bodyPr>
            <a:noAutofit/>
          </a:bodyPr>
          <a:lstStyle/>
          <a:p>
            <a:r>
              <a:rPr lang="en-US" sz="2000" dirty="0"/>
              <a:t>Equilibrium potential (EMF) also known as the NERNST POTENTIAL and it can be calculated using a </a:t>
            </a:r>
            <a:r>
              <a:rPr lang="en-US" sz="2000" u="sng" dirty="0"/>
              <a:t>constant</a:t>
            </a:r>
            <a:r>
              <a:rPr lang="en-US" sz="2000" dirty="0"/>
              <a:t> x the concentration gradient across the membrane thus</a:t>
            </a:r>
          </a:p>
          <a:p>
            <a:r>
              <a:rPr lang="en-US" sz="2000" dirty="0"/>
              <a:t>Nernst potential (EMF)=</a:t>
            </a:r>
            <a:r>
              <a:rPr lang="en-US" sz="2000" u="sng" dirty="0"/>
              <a:t>+</a:t>
            </a:r>
            <a:r>
              <a:rPr lang="en-US" sz="2000" dirty="0"/>
              <a:t> 61x log </a:t>
            </a:r>
            <a:r>
              <a:rPr lang="en-US" sz="2000" u="sng" dirty="0"/>
              <a:t>[</a:t>
            </a:r>
            <a:r>
              <a:rPr lang="en-US" sz="2000" u="sng" dirty="0" err="1"/>
              <a:t>Conc</a:t>
            </a:r>
            <a:r>
              <a:rPr lang="en-US" sz="2000" u="sng" dirty="0"/>
              <a:t> in   ]  </a:t>
            </a:r>
            <a:r>
              <a:rPr lang="en-US" sz="2000" dirty="0"/>
              <a:t>i.e. NERNST  equation.</a:t>
            </a:r>
          </a:p>
          <a:p>
            <a:r>
              <a:rPr lang="en-US" sz="2000" dirty="0"/>
              <a:t>                                                             [</a:t>
            </a:r>
            <a:r>
              <a:rPr lang="en-US" sz="2000" dirty="0" err="1"/>
              <a:t>Conc</a:t>
            </a:r>
            <a:r>
              <a:rPr lang="en-US" sz="2000" dirty="0"/>
              <a:t> out]</a:t>
            </a:r>
          </a:p>
          <a:p>
            <a:r>
              <a:rPr lang="en-US" sz="2000" dirty="0"/>
              <a:t>Potential is +</a:t>
            </a:r>
            <a:r>
              <a:rPr lang="en-US" sz="2000" dirty="0" err="1"/>
              <a:t>ve</a:t>
            </a:r>
            <a:r>
              <a:rPr lang="en-US" sz="2000" dirty="0"/>
              <a:t>  if it arises from –</a:t>
            </a:r>
            <a:r>
              <a:rPr lang="en-US" sz="2000" dirty="0" err="1"/>
              <a:t>ve</a:t>
            </a:r>
            <a:r>
              <a:rPr lang="en-US" sz="2000" dirty="0"/>
              <a:t> </a:t>
            </a:r>
            <a:r>
              <a:rPr lang="en-US" sz="2000" dirty="0" err="1"/>
              <a:t>oins</a:t>
            </a:r>
            <a:r>
              <a:rPr lang="en-US" sz="2000" dirty="0"/>
              <a:t> leaving the cell e.g. </a:t>
            </a:r>
            <a:r>
              <a:rPr lang="en-US" sz="2000" dirty="0" err="1"/>
              <a:t>Cl</a:t>
            </a:r>
            <a:r>
              <a:rPr lang="en-US" sz="2000" dirty="0"/>
              <a:t>-</a:t>
            </a:r>
          </a:p>
          <a:p>
            <a:r>
              <a:rPr lang="en-US" sz="2000" dirty="0"/>
              <a:t>Potential is –</a:t>
            </a:r>
            <a:r>
              <a:rPr lang="en-US" sz="2000" dirty="0" err="1"/>
              <a:t>ve</a:t>
            </a:r>
            <a:r>
              <a:rPr lang="en-US" sz="2000" dirty="0"/>
              <a:t> if it arises from +</a:t>
            </a:r>
            <a:r>
              <a:rPr lang="en-US" sz="2000" dirty="0" err="1"/>
              <a:t>ve</a:t>
            </a:r>
            <a:r>
              <a:rPr lang="en-US" sz="2000" dirty="0"/>
              <a:t> ions </a:t>
            </a:r>
            <a:r>
              <a:rPr lang="en-US" sz="2000" dirty="0" err="1"/>
              <a:t>e.g.K</a:t>
            </a:r>
            <a:r>
              <a:rPr lang="en-US" sz="2000" dirty="0"/>
              <a:t>+ leaving the cell</a:t>
            </a:r>
          </a:p>
          <a:p>
            <a:r>
              <a:rPr lang="en-US" sz="2000" dirty="0"/>
              <a:t>Na+  </a:t>
            </a:r>
            <a:r>
              <a:rPr lang="en-US" sz="2000" dirty="0" err="1"/>
              <a:t>conc</a:t>
            </a:r>
            <a:r>
              <a:rPr lang="en-US" sz="2000" dirty="0"/>
              <a:t> = 1/10 and log = minus One  so EMF= +61</a:t>
            </a:r>
          </a:p>
          <a:p>
            <a:r>
              <a:rPr lang="en-US" sz="2000" dirty="0"/>
              <a:t>K+  </a:t>
            </a:r>
            <a:r>
              <a:rPr lang="en-US" sz="2000" dirty="0" err="1"/>
              <a:t>conc</a:t>
            </a:r>
            <a:r>
              <a:rPr lang="en-US" sz="2000" dirty="0"/>
              <a:t> = x 35, Log 35= 1.54 = -61x+1-54 = Minus 94 (-94).</a:t>
            </a:r>
          </a:p>
          <a:p>
            <a:r>
              <a:rPr lang="en-US" sz="2000" dirty="0" err="1"/>
              <a:t>Cl</a:t>
            </a:r>
            <a:r>
              <a:rPr lang="en-US" sz="2000" dirty="0"/>
              <a:t>- </a:t>
            </a:r>
            <a:r>
              <a:rPr lang="en-US" sz="2000" dirty="0" err="1"/>
              <a:t>conc</a:t>
            </a:r>
            <a:r>
              <a:rPr lang="en-US" sz="2000" dirty="0"/>
              <a:t> higher outside cell and= x 14. log 14= 1.15 , -61x 1.15=about minus 70mV (-70mV)</a:t>
            </a:r>
          </a:p>
          <a:p>
            <a:pPr>
              <a:buNone/>
            </a:pPr>
            <a:r>
              <a:rPr lang="en-US" sz="2000" b="1" dirty="0" err="1"/>
              <a:t>NB:Walther</a:t>
            </a:r>
            <a:r>
              <a:rPr lang="en-US" sz="2000" b="1" dirty="0"/>
              <a:t> Hermann Nernst : German Physical Chemist 1864-1941.</a:t>
            </a:r>
          </a:p>
        </p:txBody>
      </p:sp>
      <p:sp>
        <p:nvSpPr>
          <p:cNvPr id="4" name="Slide Number Placeholder 3"/>
          <p:cNvSpPr>
            <a:spLocks noGrp="1"/>
          </p:cNvSpPr>
          <p:nvPr>
            <p:ph type="sldNum" sz="quarter" idx="12"/>
          </p:nvPr>
        </p:nvSpPr>
        <p:spPr/>
        <p:txBody>
          <a:bodyPr/>
          <a:lstStyle/>
          <a:p>
            <a:fld id="{E049132E-232C-4581-92DB-F0FDAC11BB87}"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200" b="1" dirty="0"/>
              <a:t>NERNST POTENTIALS FOR DIFFUSIBLE IONS-2</a:t>
            </a:r>
            <a:endParaRPr lang="en-US" sz="2800" dirty="0"/>
          </a:p>
        </p:txBody>
      </p:sp>
      <p:sp>
        <p:nvSpPr>
          <p:cNvPr id="3" name="Content Placeholder 2"/>
          <p:cNvSpPr>
            <a:spLocks noGrp="1"/>
          </p:cNvSpPr>
          <p:nvPr>
            <p:ph idx="1"/>
          </p:nvPr>
        </p:nvSpPr>
        <p:spPr/>
        <p:txBody>
          <a:bodyPr>
            <a:normAutofit fontScale="77500" lnSpcReduction="20000"/>
          </a:bodyPr>
          <a:lstStyle/>
          <a:p>
            <a:r>
              <a:rPr lang="en-US" sz="2800" dirty="0"/>
              <a:t>But permeability for K+ = x 100 that of Na+ therefore resting membrane potential due mainly to K+.</a:t>
            </a:r>
          </a:p>
          <a:p>
            <a:r>
              <a:rPr lang="en-US" sz="2800" dirty="0" err="1"/>
              <a:t>Cl</a:t>
            </a:r>
            <a:r>
              <a:rPr lang="en-US" sz="2800" dirty="0"/>
              <a:t>- permeability also a minor contributor</a:t>
            </a:r>
          </a:p>
          <a:p>
            <a:r>
              <a:rPr lang="en-US" sz="2800" u="sng" dirty="0"/>
              <a:t>Constant </a:t>
            </a:r>
            <a:r>
              <a:rPr lang="en-US" sz="2800" dirty="0"/>
              <a:t>= </a:t>
            </a:r>
            <a:r>
              <a:rPr lang="en-US" sz="2800" u="sng" dirty="0"/>
              <a:t>RT </a:t>
            </a:r>
            <a:r>
              <a:rPr lang="en-US" sz="2800" dirty="0"/>
              <a:t>  </a:t>
            </a:r>
          </a:p>
          <a:p>
            <a:r>
              <a:rPr lang="en-US" sz="2800" dirty="0"/>
              <a:t>                    FZ</a:t>
            </a:r>
          </a:p>
          <a:p>
            <a:pPr>
              <a:buNone/>
            </a:pPr>
            <a:endParaRPr lang="en-US" sz="2800" u="sng" dirty="0"/>
          </a:p>
          <a:p>
            <a:pPr>
              <a:buNone/>
            </a:pPr>
            <a:r>
              <a:rPr lang="en-US" sz="2800" dirty="0"/>
              <a:t>Where R=gas const; T= absolute temp; F=Faraday; Z=valence </a:t>
            </a:r>
            <a:r>
              <a:rPr lang="en-US" sz="2800" u="sng" dirty="0"/>
              <a:t>(</a:t>
            </a:r>
            <a:r>
              <a:rPr lang="en-US" sz="2800" dirty="0"/>
              <a:t> </a:t>
            </a:r>
            <a:r>
              <a:rPr lang="en-US" sz="2800" u="sng" dirty="0"/>
              <a:t>+</a:t>
            </a:r>
            <a:r>
              <a:rPr lang="en-US" sz="2800" dirty="0"/>
              <a:t> ) </a:t>
            </a:r>
            <a:endParaRPr lang="en-US" sz="2800" u="sng" dirty="0"/>
          </a:p>
          <a:p>
            <a:pPr>
              <a:buNone/>
            </a:pPr>
            <a:endParaRPr lang="en-US" sz="2800" u="sng" dirty="0"/>
          </a:p>
          <a:p>
            <a:pPr>
              <a:buNone/>
            </a:pPr>
            <a:r>
              <a:rPr lang="en-US" sz="2800" u="sng" dirty="0"/>
              <a:t>ESTIMATED RELATIVE CONCENTRATIONS OF MAJOR  IONS INVOLVED:</a:t>
            </a:r>
          </a:p>
          <a:p>
            <a:r>
              <a:rPr lang="en-US" sz="2800" dirty="0"/>
              <a:t>[Na+]  in =15mEq  ;           out = 150mEq</a:t>
            </a:r>
          </a:p>
          <a:p>
            <a:r>
              <a:rPr lang="en-US" sz="2800" dirty="0"/>
              <a:t>[K+]     in = 150mEq,;        out = 4.3mEq</a:t>
            </a:r>
          </a:p>
          <a:p>
            <a:r>
              <a:rPr lang="en-US" sz="2800" dirty="0"/>
              <a:t>{CL-}    in =9mEq,;              out = 125mEq</a:t>
            </a:r>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62000"/>
          </a:xfrm>
        </p:spPr>
        <p:txBody>
          <a:bodyPr>
            <a:noAutofit/>
          </a:bodyPr>
          <a:lstStyle/>
          <a:p>
            <a:pPr algn="ctr"/>
            <a:r>
              <a:rPr lang="en-US" sz="2400" b="1" dirty="0">
                <a:solidFill>
                  <a:srgbClr val="FF0000"/>
                </a:solidFill>
              </a:rPr>
              <a:t>NB: SLIDES 15-19 (GAS CONSTSNT -2) NOT ESSENTIAL. :</a:t>
            </a:r>
            <a:br>
              <a:rPr lang="en-US" sz="2400" b="1" dirty="0">
                <a:solidFill>
                  <a:srgbClr val="FF0000"/>
                </a:solidFill>
              </a:rPr>
            </a:br>
            <a:r>
              <a:rPr lang="en-US" sz="2400" b="1" dirty="0">
                <a:solidFill>
                  <a:srgbClr val="FF0000"/>
                </a:solidFill>
              </a:rPr>
              <a:t> FROM WIKIPEDIA </a:t>
            </a:r>
          </a:p>
        </p:txBody>
      </p:sp>
      <p:sp>
        <p:nvSpPr>
          <p:cNvPr id="3" name="Content Placeholder 2"/>
          <p:cNvSpPr>
            <a:spLocks noGrp="1"/>
          </p:cNvSpPr>
          <p:nvPr>
            <p:ph idx="1"/>
          </p:nvPr>
        </p:nvSpPr>
        <p:spPr>
          <a:xfrm>
            <a:off x="381000" y="762000"/>
            <a:ext cx="8229600" cy="5562600"/>
          </a:xfrm>
        </p:spPr>
        <p:txBody>
          <a:bodyPr>
            <a:noAutofit/>
          </a:bodyPr>
          <a:lstStyle/>
          <a:p>
            <a:r>
              <a:rPr lang="en-US" sz="2000" b="1" dirty="0"/>
              <a:t>The gas constant (also known as the molar, universal, or ideal gas constant, denoted by the symbol </a:t>
            </a:r>
            <a:r>
              <a:rPr lang="en-US" sz="2000" b="1" i="1" dirty="0"/>
              <a:t>R</a:t>
            </a:r>
            <a:r>
              <a:rPr lang="en-US" sz="2000" b="1" dirty="0"/>
              <a:t> or </a:t>
            </a:r>
            <a:r>
              <a:rPr lang="en-US" sz="2000" b="1" i="1" dirty="0"/>
              <a:t>R</a:t>
            </a:r>
            <a:r>
              <a:rPr lang="en-US" sz="2000" b="1" dirty="0"/>
              <a:t>) is a </a:t>
            </a:r>
            <a:r>
              <a:rPr lang="en-US" sz="2000" b="1" dirty="0">
                <a:hlinkClick r:id="rId2" tooltip="Physical constant"/>
              </a:rPr>
              <a:t>physical constant</a:t>
            </a:r>
            <a:r>
              <a:rPr lang="en-US" sz="2000" b="1" dirty="0"/>
              <a:t> which is featured in many fundamental equations in the physical sciences, such as the </a:t>
            </a:r>
            <a:r>
              <a:rPr lang="en-US" sz="2000" b="1" dirty="0">
                <a:hlinkClick r:id="rId3" tooltip="Ideal gas law"/>
              </a:rPr>
              <a:t>ideal gas law</a:t>
            </a:r>
            <a:r>
              <a:rPr lang="en-US" sz="2000" b="1" dirty="0"/>
              <a:t> and the </a:t>
            </a:r>
            <a:r>
              <a:rPr lang="en-US" sz="2000" b="1" dirty="0">
                <a:hlinkClick r:id="rId4" tooltip="Nernst equation"/>
              </a:rPr>
              <a:t>Nernst equation</a:t>
            </a:r>
            <a:r>
              <a:rPr lang="en-US" sz="2000" b="1" dirty="0"/>
              <a:t>.</a:t>
            </a:r>
          </a:p>
          <a:p>
            <a:r>
              <a:rPr lang="en-US" sz="2000" b="1" dirty="0"/>
              <a:t>It is equivalent to the </a:t>
            </a:r>
            <a:r>
              <a:rPr lang="en-US" sz="2000" b="1" dirty="0">
                <a:hlinkClick r:id="rId5" tooltip="Boltzmann constant"/>
              </a:rPr>
              <a:t>Boltzmann constant</a:t>
            </a:r>
            <a:r>
              <a:rPr lang="en-US" sz="2000" b="1" dirty="0"/>
              <a:t>, but expressed in units of </a:t>
            </a:r>
            <a:r>
              <a:rPr lang="en-US" sz="2000" b="1" dirty="0">
                <a:hlinkClick r:id="rId6" tooltip="Energy"/>
              </a:rPr>
              <a:t>energy</a:t>
            </a:r>
            <a:r>
              <a:rPr lang="en-US" sz="2000" b="1" dirty="0"/>
              <a:t> (i.e. the pressure-volume product) per </a:t>
            </a:r>
            <a:r>
              <a:rPr lang="en-US" sz="2000" b="1" dirty="0">
                <a:hlinkClick r:id="rId7" tooltip="Temperature"/>
              </a:rPr>
              <a:t>temperature increment</a:t>
            </a:r>
            <a:r>
              <a:rPr lang="en-US" sz="2000" b="1" dirty="0"/>
              <a:t> per </a:t>
            </a:r>
            <a:r>
              <a:rPr lang="en-US" sz="2000" b="1" i="1" dirty="0">
                <a:hlinkClick r:id="rId8" tooltip="Mole (unit)"/>
              </a:rPr>
              <a:t>mole</a:t>
            </a:r>
            <a:r>
              <a:rPr lang="en-US" sz="2000" b="1" dirty="0"/>
              <a:t> (rather than energy per temperature increment per </a:t>
            </a:r>
            <a:r>
              <a:rPr lang="en-US" sz="2000" b="1" i="1" dirty="0"/>
              <a:t>particle</a:t>
            </a:r>
            <a:r>
              <a:rPr lang="en-US" sz="2000" b="1" dirty="0"/>
              <a:t>). The constant is also a combination of the constants from </a:t>
            </a:r>
            <a:r>
              <a:rPr lang="en-US" sz="2000" b="1" dirty="0">
                <a:hlinkClick r:id="rId9" tooltip="Boyle's law"/>
              </a:rPr>
              <a:t>Boyle's law</a:t>
            </a:r>
            <a:r>
              <a:rPr lang="en-US" sz="2000" b="1" dirty="0"/>
              <a:t>, </a:t>
            </a:r>
            <a:r>
              <a:rPr lang="en-US" sz="2000" b="1" dirty="0">
                <a:hlinkClick r:id="rId10" tooltip="Charles's law"/>
              </a:rPr>
              <a:t>Charles's law</a:t>
            </a:r>
            <a:r>
              <a:rPr lang="en-US" sz="2000" b="1" dirty="0"/>
              <a:t>, </a:t>
            </a:r>
            <a:r>
              <a:rPr lang="en-US" sz="2000" b="1" dirty="0">
                <a:hlinkClick r:id="rId11" tooltip="Avogadro's law"/>
              </a:rPr>
              <a:t>Avogadro's law</a:t>
            </a:r>
            <a:r>
              <a:rPr lang="en-US" sz="2000" b="1" dirty="0"/>
              <a:t>, and </a:t>
            </a:r>
            <a:r>
              <a:rPr lang="en-US" sz="2000" b="1" dirty="0">
                <a:hlinkClick r:id="rId12" tooltip="Gay-Lussac's law"/>
              </a:rPr>
              <a:t>Gay-Lussac's law</a:t>
            </a:r>
            <a:r>
              <a:rPr lang="en-US" sz="2000" b="1" dirty="0"/>
              <a:t>.</a:t>
            </a:r>
          </a:p>
          <a:p>
            <a:r>
              <a:rPr lang="en-US" sz="2000" b="1" dirty="0"/>
              <a:t>Physically, the gas constant is the </a:t>
            </a:r>
            <a:r>
              <a:rPr lang="en-US" sz="2000" b="1" dirty="0">
                <a:hlinkClick r:id="rId13" tooltip="Constant of proportionality"/>
              </a:rPr>
              <a:t>constant of proportionality</a:t>
            </a:r>
            <a:r>
              <a:rPr lang="en-US" sz="2000" b="1" dirty="0"/>
              <a:t> that happens to relate the energy scale in physics to the temperature scale, when a mole of particles at the stated temperature is being considered. Thus, the value of the gas constant ultimately derives from historical decisions and accidents in the setting of the energy and temperature scales, plus similar historical setting of the value of the </a:t>
            </a:r>
            <a:r>
              <a:rPr lang="en-US" sz="2000" b="1" dirty="0">
                <a:hlinkClick r:id="rId8" tooltip="Mole (unit)"/>
              </a:rPr>
              <a:t>molar scale</a:t>
            </a:r>
            <a:r>
              <a:rPr lang="en-US" sz="2000" b="1" dirty="0"/>
              <a:t> used for the counting of particles constant by the letter </a:t>
            </a:r>
            <a:r>
              <a:rPr lang="en-US" sz="2000" b="1" i="1" dirty="0"/>
              <a:t>R</a:t>
            </a:r>
            <a:r>
              <a:rPr lang="en-US" sz="2000" b="1" dirty="0"/>
              <a:t> is elusive.</a:t>
            </a:r>
            <a:r>
              <a:rPr lang="en-US" sz="2000" b="1" baseline="30000" dirty="0">
                <a:hlinkClick r:id="rId14"/>
              </a:rPr>
              <a:t>[2][3</a:t>
            </a:r>
            <a:endParaRPr lang="en-US" sz="2000" b="1"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a:t>GAS CONSTANT -2</a:t>
            </a:r>
          </a:p>
        </p:txBody>
      </p:sp>
      <p:sp>
        <p:nvSpPr>
          <p:cNvPr id="3" name="Content Placeholder 2"/>
          <p:cNvSpPr>
            <a:spLocks noGrp="1"/>
          </p:cNvSpPr>
          <p:nvPr>
            <p:ph idx="1"/>
          </p:nvPr>
        </p:nvSpPr>
        <p:spPr>
          <a:xfrm>
            <a:off x="457200" y="685800"/>
            <a:ext cx="8229600" cy="5638800"/>
          </a:xfrm>
        </p:spPr>
        <p:txBody>
          <a:bodyPr>
            <a:normAutofit fontScale="92500" lnSpcReduction="10000"/>
          </a:bodyPr>
          <a:lstStyle/>
          <a:p>
            <a:r>
              <a:rPr lang="en-US" sz="2800" dirty="0"/>
              <a:t>. The last factor is not a consideration in the value of the </a:t>
            </a:r>
            <a:r>
              <a:rPr lang="en-US" sz="2800" dirty="0">
                <a:hlinkClick r:id="rId2" tooltip="Boltzmann constant"/>
              </a:rPr>
              <a:t>Boltzmann constant</a:t>
            </a:r>
            <a:r>
              <a:rPr lang="en-US" sz="2800" dirty="0"/>
              <a:t>, which does a similar job of equating linear energy and temperature scales.</a:t>
            </a:r>
          </a:p>
          <a:p>
            <a:r>
              <a:rPr lang="en-US" sz="2800" dirty="0"/>
              <a:t>The gas constant value is</a:t>
            </a:r>
          </a:p>
          <a:p>
            <a:r>
              <a:rPr lang="en-US" sz="2800" dirty="0"/>
              <a:t>8.3144598(48) J mol</a:t>
            </a:r>
            <a:r>
              <a:rPr lang="en-US" sz="2800" baseline="30000" dirty="0"/>
              <a:t>−1</a:t>
            </a:r>
            <a:r>
              <a:rPr lang="en-US" sz="2800" dirty="0"/>
              <a:t> K</a:t>
            </a:r>
            <a:r>
              <a:rPr lang="en-US" sz="2800" baseline="30000" dirty="0"/>
              <a:t>−1</a:t>
            </a:r>
            <a:r>
              <a:rPr lang="en-US" sz="2800" baseline="30000" dirty="0">
                <a:hlinkClick r:id="rId3"/>
              </a:rPr>
              <a:t>[1]</a:t>
            </a:r>
            <a:endParaRPr lang="en-US" sz="2800" dirty="0"/>
          </a:p>
          <a:p>
            <a:r>
              <a:rPr lang="en-US" sz="2800" dirty="0"/>
              <a:t>The two digits in </a:t>
            </a:r>
            <a:r>
              <a:rPr lang="en-US" sz="2800" dirty="0">
                <a:hlinkClick r:id="rId4" tooltip="Bracket"/>
              </a:rPr>
              <a:t>parentheses</a:t>
            </a:r>
            <a:r>
              <a:rPr lang="en-US" sz="2800" dirty="0"/>
              <a:t> are the </a:t>
            </a:r>
            <a:r>
              <a:rPr lang="en-US" sz="2800" dirty="0">
                <a:hlinkClick r:id="rId5" tooltip="Measurement uncertainty"/>
              </a:rPr>
              <a:t>uncertainty</a:t>
            </a:r>
            <a:r>
              <a:rPr lang="en-US" sz="2800" dirty="0"/>
              <a:t> (</a:t>
            </a:r>
            <a:r>
              <a:rPr lang="en-US" sz="2800" dirty="0">
                <a:hlinkClick r:id="rId6" tooltip="Standard deviation"/>
              </a:rPr>
              <a:t>standard deviation</a:t>
            </a:r>
            <a:r>
              <a:rPr lang="en-US" sz="2800" dirty="0"/>
              <a:t>) in the last two digits of the value. The relative uncertainty is 9.1×10</a:t>
            </a:r>
            <a:r>
              <a:rPr lang="en-US" sz="2800" baseline="30000" dirty="0"/>
              <a:t>−7</a:t>
            </a:r>
            <a:r>
              <a:rPr lang="en-US" sz="2800" dirty="0"/>
              <a:t>. Some have suggested that it might be appropriate to name the symbol </a:t>
            </a:r>
            <a:r>
              <a:rPr lang="en-US" sz="2800" i="1" dirty="0"/>
              <a:t>R</a:t>
            </a:r>
            <a:r>
              <a:rPr lang="en-US" sz="2800" dirty="0"/>
              <a:t> the </a:t>
            </a:r>
            <a:r>
              <a:rPr lang="en-US" sz="2800" b="1" dirty="0" err="1"/>
              <a:t>Regnault</a:t>
            </a:r>
            <a:r>
              <a:rPr lang="en-US" sz="2800" b="1" dirty="0"/>
              <a:t> constant</a:t>
            </a:r>
            <a:r>
              <a:rPr lang="en-US" sz="2800" dirty="0"/>
              <a:t> in </a:t>
            </a:r>
            <a:r>
              <a:rPr lang="en-US" sz="2800" dirty="0" err="1"/>
              <a:t>honour</a:t>
            </a:r>
            <a:r>
              <a:rPr lang="en-US" sz="2800" dirty="0"/>
              <a:t> of the </a:t>
            </a:r>
            <a:r>
              <a:rPr lang="en-US" sz="2800" dirty="0" err="1">
                <a:hlinkClick r:id="rId7" tooltip="French people"/>
              </a:rPr>
              <a:t>French</a:t>
            </a:r>
            <a:r>
              <a:rPr lang="en-US" sz="2800" dirty="0" err="1">
                <a:hlinkClick r:id="rId8" tooltip="Chemist"/>
              </a:rPr>
              <a:t>chemist</a:t>
            </a:r>
            <a:r>
              <a:rPr lang="en-US" sz="2800" dirty="0"/>
              <a:t> </a:t>
            </a:r>
            <a:r>
              <a:rPr lang="en-US" sz="2800" dirty="0">
                <a:hlinkClick r:id="rId9" tooltip="Henri Victor Regnault"/>
              </a:rPr>
              <a:t>Henri Victor </a:t>
            </a:r>
            <a:r>
              <a:rPr lang="en-US" sz="2800" dirty="0" err="1">
                <a:hlinkClick r:id="rId9" tooltip="Henri Victor Regnault"/>
              </a:rPr>
              <a:t>Regnault</a:t>
            </a:r>
            <a:r>
              <a:rPr lang="en-US" sz="2800" dirty="0"/>
              <a:t>, whose accurate experimental data was used to calculate the early value of the constant; however, the exact reason for the original representation of the</a:t>
            </a:r>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pPr algn="ctr"/>
            <a:r>
              <a:rPr lang="en-US" dirty="0"/>
              <a:t>GAS CONSTANT-3</a:t>
            </a:r>
          </a:p>
        </p:txBody>
      </p:sp>
      <p:sp>
        <p:nvSpPr>
          <p:cNvPr id="3" name="Content Placeholder 2"/>
          <p:cNvSpPr>
            <a:spLocks noGrp="1"/>
          </p:cNvSpPr>
          <p:nvPr>
            <p:ph idx="1"/>
          </p:nvPr>
        </p:nvSpPr>
        <p:spPr>
          <a:xfrm>
            <a:off x="457200" y="381000"/>
            <a:ext cx="8229600" cy="6172200"/>
          </a:xfrm>
        </p:spPr>
        <p:txBody>
          <a:bodyPr>
            <a:normAutofit fontScale="92500" lnSpcReduction="20000"/>
          </a:bodyPr>
          <a:lstStyle/>
          <a:p>
            <a:r>
              <a:rPr lang="en-US" dirty="0"/>
              <a:t>The gas constant occurs in the </a:t>
            </a:r>
            <a:r>
              <a:rPr lang="en-US" dirty="0">
                <a:hlinkClick r:id="rId2" tooltip="Ideal gas law"/>
              </a:rPr>
              <a:t>ideal gas law</a:t>
            </a:r>
            <a:r>
              <a:rPr lang="en-US" dirty="0"/>
              <a:t>, as follows:</a:t>
            </a:r>
          </a:p>
          <a:p>
            <a:r>
              <a:rPr lang="en-US" dirty="0"/>
              <a:t>where </a:t>
            </a:r>
            <a:r>
              <a:rPr lang="en-US" i="1" dirty="0"/>
              <a:t>P</a:t>
            </a:r>
            <a:r>
              <a:rPr lang="en-US" dirty="0"/>
              <a:t> is the absolute </a:t>
            </a:r>
            <a:r>
              <a:rPr lang="en-US" dirty="0">
                <a:hlinkClick r:id="rId3" tooltip="Pressure"/>
              </a:rPr>
              <a:t>pressure</a:t>
            </a:r>
            <a:r>
              <a:rPr lang="en-US" dirty="0"/>
              <a:t> (SI unit </a:t>
            </a:r>
            <a:r>
              <a:rPr lang="en-US" dirty="0" err="1"/>
              <a:t>pascals</a:t>
            </a:r>
            <a:r>
              <a:rPr lang="en-US" dirty="0"/>
              <a:t>), </a:t>
            </a:r>
            <a:r>
              <a:rPr lang="en-US" i="1" dirty="0"/>
              <a:t>V</a:t>
            </a:r>
            <a:r>
              <a:rPr lang="en-US" dirty="0"/>
              <a:t> is the volume of gas (SI unit cubic </a:t>
            </a:r>
            <a:r>
              <a:rPr lang="en-US" dirty="0" err="1"/>
              <a:t>metres</a:t>
            </a:r>
            <a:r>
              <a:rPr lang="en-US" dirty="0"/>
              <a:t>), </a:t>
            </a:r>
            <a:r>
              <a:rPr lang="en-US" i="1" dirty="0"/>
              <a:t>N</a:t>
            </a:r>
            <a:r>
              <a:rPr lang="en-US" dirty="0"/>
              <a:t> is the </a:t>
            </a:r>
            <a:r>
              <a:rPr lang="en-US" dirty="0">
                <a:hlinkClick r:id="rId4" tooltip="Amount of substance"/>
              </a:rPr>
              <a:t>amount of gas</a:t>
            </a:r>
            <a:r>
              <a:rPr lang="en-US" dirty="0"/>
              <a:t> (SI unit moles), </a:t>
            </a:r>
            <a:r>
              <a:rPr lang="en-US" i="1" dirty="0"/>
              <a:t>m</a:t>
            </a:r>
            <a:r>
              <a:rPr lang="en-US" dirty="0"/>
              <a:t> is the </a:t>
            </a:r>
            <a:r>
              <a:rPr lang="en-US" dirty="0">
                <a:hlinkClick r:id="rId5" tooltip="Mass"/>
              </a:rPr>
              <a:t>mass</a:t>
            </a:r>
            <a:r>
              <a:rPr lang="en-US" dirty="0"/>
              <a:t> (SI unit kilograms) contained in </a:t>
            </a:r>
            <a:r>
              <a:rPr lang="en-US" i="1" dirty="0"/>
              <a:t>V</a:t>
            </a:r>
            <a:r>
              <a:rPr lang="en-US" dirty="0"/>
              <a:t>, and </a:t>
            </a:r>
            <a:r>
              <a:rPr lang="en-US" i="1" dirty="0"/>
              <a:t>T</a:t>
            </a:r>
            <a:r>
              <a:rPr lang="en-US" dirty="0"/>
              <a:t> is the </a:t>
            </a:r>
            <a:r>
              <a:rPr lang="en-US" dirty="0">
                <a:hlinkClick r:id="rId6" tooltip="Thermodynamic temperature"/>
              </a:rPr>
              <a:t>thermodynamic temperature</a:t>
            </a:r>
            <a:r>
              <a:rPr lang="en-US" dirty="0"/>
              <a:t> (SI unit </a:t>
            </a:r>
            <a:r>
              <a:rPr lang="en-US" dirty="0" err="1"/>
              <a:t>kelvins</a:t>
            </a:r>
            <a:r>
              <a:rPr lang="en-US" dirty="0"/>
              <a:t>). The gas constant is expressed in the same physical units as molar </a:t>
            </a:r>
            <a:r>
              <a:rPr lang="en-US" dirty="0">
                <a:hlinkClick r:id="rId7" tooltip="Entropy"/>
              </a:rPr>
              <a:t>entropy</a:t>
            </a:r>
            <a:r>
              <a:rPr lang="en-US" dirty="0"/>
              <a:t> and molar </a:t>
            </a:r>
            <a:r>
              <a:rPr lang="en-US" dirty="0">
                <a:hlinkClick r:id="rId8" tooltip="Heat capacity"/>
              </a:rPr>
              <a:t>heat capacity</a:t>
            </a:r>
            <a:r>
              <a:rPr lang="en-US" dirty="0"/>
              <a:t>.</a:t>
            </a:r>
          </a:p>
          <a:p>
            <a:r>
              <a:rPr lang="en-US" dirty="0"/>
              <a:t>Contents</a:t>
            </a:r>
          </a:p>
          <a:p>
            <a:r>
              <a:rPr lang="en-US" dirty="0"/>
              <a:t>  [</a:t>
            </a:r>
            <a:r>
              <a:rPr lang="en-US" dirty="0">
                <a:hlinkClick r:id="rId9"/>
              </a:rPr>
              <a:t>hide</a:t>
            </a:r>
            <a:r>
              <a:rPr lang="en-US" dirty="0"/>
              <a:t>] </a:t>
            </a:r>
          </a:p>
          <a:p>
            <a:pPr lvl="0"/>
            <a:r>
              <a:rPr lang="en-US" dirty="0">
                <a:hlinkClick r:id="rId9"/>
              </a:rPr>
              <a:t>1 Dimensions of </a:t>
            </a:r>
            <a:r>
              <a:rPr lang="en-US" i="1" dirty="0">
                <a:hlinkClick r:id="rId9"/>
              </a:rPr>
              <a:t>R</a:t>
            </a:r>
            <a:endParaRPr lang="en-US" dirty="0"/>
          </a:p>
          <a:p>
            <a:pPr lvl="0"/>
            <a:r>
              <a:rPr lang="en-US" dirty="0">
                <a:hlinkClick r:id="rId9"/>
              </a:rPr>
              <a:t>2 Relationship with the Boltzmann constant</a:t>
            </a:r>
            <a:endParaRPr lang="en-US" dirty="0"/>
          </a:p>
          <a:p>
            <a:pPr lvl="0"/>
            <a:r>
              <a:rPr lang="en-US" dirty="0">
                <a:hlinkClick r:id="rId9"/>
              </a:rPr>
              <a:t>3 Measurement</a:t>
            </a:r>
            <a:endParaRPr lang="en-US" dirty="0"/>
          </a:p>
          <a:p>
            <a:pPr lvl="0"/>
            <a:r>
              <a:rPr lang="en-US" dirty="0">
                <a:hlinkClick r:id="rId9"/>
              </a:rPr>
              <a:t>4 Specific gas constant</a:t>
            </a:r>
            <a:endParaRPr lang="en-US" dirty="0"/>
          </a:p>
          <a:p>
            <a:pPr lvl="0"/>
            <a:r>
              <a:rPr lang="en-US" dirty="0">
                <a:hlinkClick r:id="rId9"/>
              </a:rPr>
              <a:t>5 U.S. Standard Atmosphere</a:t>
            </a:r>
            <a:endParaRPr lang="en-US" dirty="0"/>
          </a:p>
          <a:p>
            <a:pPr lvl="0"/>
            <a:r>
              <a:rPr lang="en-US" dirty="0">
                <a:hlinkClick r:id="rId9"/>
              </a:rPr>
              <a:t>6 References</a:t>
            </a:r>
            <a:endParaRPr lang="en-US" dirty="0"/>
          </a:p>
          <a:p>
            <a:pPr lvl="0"/>
            <a:r>
              <a:rPr lang="en-US" dirty="0">
                <a:hlinkClick r:id="rId9"/>
              </a:rPr>
              <a:t>7 External links</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609600"/>
          </a:xfrm>
        </p:spPr>
        <p:txBody>
          <a:bodyPr>
            <a:normAutofit fontScale="90000"/>
          </a:bodyPr>
          <a:lstStyle/>
          <a:p>
            <a:pPr algn="ctr"/>
            <a:br>
              <a:rPr lang="en-US" dirty="0"/>
            </a:br>
            <a:r>
              <a:rPr lang="en-US" sz="5400" dirty="0"/>
              <a:t> A FARADY</a:t>
            </a:r>
            <a:endParaRPr lang="en-US" dirty="0"/>
          </a:p>
        </p:txBody>
      </p:sp>
      <p:sp>
        <p:nvSpPr>
          <p:cNvPr id="3" name="Content Placeholder 2"/>
          <p:cNvSpPr>
            <a:spLocks noGrp="1"/>
          </p:cNvSpPr>
          <p:nvPr>
            <p:ph idx="1"/>
          </p:nvPr>
        </p:nvSpPr>
        <p:spPr>
          <a:xfrm>
            <a:off x="457200" y="762000"/>
            <a:ext cx="8229600" cy="5867400"/>
          </a:xfrm>
        </p:spPr>
        <p:txBody>
          <a:bodyPr>
            <a:noAutofit/>
          </a:bodyPr>
          <a:lstStyle/>
          <a:p>
            <a:r>
              <a:rPr lang="en-US" sz="1800" dirty="0"/>
              <a:t>A unit of electric charge, symbol, F. This entry also treats the Faraday constant, symbol </a:t>
            </a:r>
            <a:r>
              <a:rPr lang="en-US" sz="1800" i="1" dirty="0"/>
              <a:t>F</a:t>
            </a:r>
            <a:r>
              <a:rPr lang="en-US" sz="1800" dirty="0"/>
              <a:t>. Their magnitudes are numerically identical and are determined experimentally. According to the </a:t>
            </a:r>
            <a:r>
              <a:rPr lang="en-US" sz="1800" i="1" dirty="0"/>
              <a:t>2006</a:t>
            </a:r>
            <a:r>
              <a:rPr lang="en-US" sz="1800" dirty="0"/>
              <a:t> </a:t>
            </a:r>
            <a:r>
              <a:rPr lang="en-US" sz="1800" u="sng" dirty="0" err="1">
                <a:hlinkClick r:id="rId2"/>
              </a:rPr>
              <a:t>CODATA</a:t>
            </a:r>
            <a:r>
              <a:rPr lang="en-US" sz="1800" dirty="0" err="1"/>
              <a:t>values</a:t>
            </a:r>
            <a:r>
              <a:rPr lang="en-US" sz="1800" dirty="0"/>
              <a:t>, F= 96 485.3399 ± 0.0024 coulombs; </a:t>
            </a:r>
            <a:r>
              <a:rPr lang="en-US" sz="1800" i="1" dirty="0"/>
              <a:t>F</a:t>
            </a:r>
            <a:r>
              <a:rPr lang="en-US" sz="1800" dirty="0"/>
              <a:t> = 96 485.3399 ± 0.0024 coulombs per mole.</a:t>
            </a:r>
          </a:p>
          <a:p>
            <a:r>
              <a:rPr lang="en-US" sz="1800" dirty="0"/>
              <a:t>Shortly after Volta invented the battery, it was found that when an electric current passes through water, the water decomposes into oxygen and hydrogen. </a:t>
            </a:r>
          </a:p>
          <a:p>
            <a:r>
              <a:rPr lang="en-US" sz="1800" dirty="0"/>
              <a:t>Michael Faraday investigated electrochemistry using a solution of copper sulfate.  The electric current plated out the copper ions on the electrode, and through before and after </a:t>
            </a:r>
            <a:r>
              <a:rPr lang="en-US" sz="1800" dirty="0" err="1"/>
              <a:t>weighings</a:t>
            </a:r>
            <a:r>
              <a:rPr lang="en-US" sz="1800" dirty="0"/>
              <a:t> of the electrode </a:t>
            </a:r>
            <a:r>
              <a:rPr lang="en-US" sz="1800" b="1" dirty="0"/>
              <a:t>Faraday discovered that the mass of copper plated out depended solely on the strength of the current and the length of time it flowed</a:t>
            </a:r>
            <a:r>
              <a:rPr lang="en-US" sz="1800" dirty="0"/>
              <a:t>. This principle leads naturally to the idea that </a:t>
            </a:r>
            <a:r>
              <a:rPr lang="en-US" sz="1800" b="1" dirty="0"/>
              <a:t>the quantity of matter liberated can be used as a measure of the quantity of charge.</a:t>
            </a:r>
          </a:p>
          <a:p>
            <a:r>
              <a:rPr lang="en-US" sz="1800" b="1" dirty="0"/>
              <a:t>One faraday was defined as the quantity of electricity flowing through an electrolyte that will liberate one gram-equivalent of any substance at each electrode</a:t>
            </a:r>
            <a:r>
              <a:rPr lang="en-US" sz="1800" dirty="0"/>
              <a:t>.</a:t>
            </a:r>
          </a:p>
          <a:p>
            <a:r>
              <a:rPr lang="en-US" sz="1800" dirty="0"/>
              <a:t>“When 96,494 coulombs are passed through a solution, 1 gram-equivalent weight of any ion is liberated. Hence, 96,494 coulombs, called a</a:t>
            </a:r>
            <a:r>
              <a:rPr lang="en-US" sz="1800" b="1" dirty="0"/>
              <a:t> </a:t>
            </a:r>
            <a:r>
              <a:rPr lang="en-US" sz="1800" b="1" i="1" dirty="0"/>
              <a:t>FARADAY</a:t>
            </a:r>
            <a:r>
              <a:rPr lang="en-US" sz="1800" dirty="0"/>
              <a:t>, are associated with the charge on one equivalent of an ionic substance.”</a:t>
            </a:r>
            <a:r>
              <a:rPr lang="en-US" sz="1800" baseline="30000" dirty="0"/>
              <a:t>1</a:t>
            </a:r>
            <a:endParaRPr lang="en-US" sz="1800" dirty="0"/>
          </a:p>
          <a:p>
            <a:pPr>
              <a:buNone/>
            </a:pPr>
            <a:endParaRPr lang="en-US" sz="1800"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3200" b="1" dirty="0"/>
              <a:t>GRAM EQUIVALENT AND EQUIVALENT WEIGHT</a:t>
            </a:r>
          </a:p>
        </p:txBody>
      </p:sp>
      <p:sp>
        <p:nvSpPr>
          <p:cNvPr id="3" name="Content Placeholder 2"/>
          <p:cNvSpPr>
            <a:spLocks noGrp="1"/>
          </p:cNvSpPr>
          <p:nvPr>
            <p:ph idx="1"/>
          </p:nvPr>
        </p:nvSpPr>
        <p:spPr>
          <a:xfrm>
            <a:off x="457200" y="990600"/>
            <a:ext cx="8229600" cy="5334000"/>
          </a:xfrm>
        </p:spPr>
        <p:txBody>
          <a:bodyPr/>
          <a:lstStyle/>
          <a:p>
            <a:r>
              <a:rPr lang="en-US" dirty="0"/>
              <a:t>GRAM EQUIVALENT</a:t>
            </a:r>
          </a:p>
          <a:p>
            <a:r>
              <a:rPr lang="en-US" b="1" dirty="0"/>
              <a:t>T</a:t>
            </a:r>
            <a:r>
              <a:rPr lang="en-US" dirty="0"/>
              <a:t>he quantity of an element, group, or compound that has a mass in grams equal to the equivalent weight</a:t>
            </a:r>
          </a:p>
          <a:p>
            <a:r>
              <a:rPr lang="en-US" dirty="0"/>
              <a:t>EQUIVQLENT WEIGHT</a:t>
            </a:r>
          </a:p>
          <a:p>
            <a:r>
              <a:rPr lang="en-US" dirty="0"/>
              <a:t>The weight of a substance that will </a:t>
            </a:r>
            <a:r>
              <a:rPr lang="en-US" u="sng" dirty="0"/>
              <a:t>combine with or replace one mole of hydrogen or one-half mole of oxygen. THEREFORE,  The </a:t>
            </a:r>
            <a:r>
              <a:rPr lang="en-US" sz="2000" u="sng" dirty="0"/>
              <a:t>EQUIVALENT WEIGHT</a:t>
            </a:r>
            <a:r>
              <a:rPr lang="en-US" b="1" u="sng" dirty="0"/>
              <a:t> </a:t>
            </a:r>
            <a:r>
              <a:rPr lang="en-US" u="sng" dirty="0"/>
              <a:t>is</a:t>
            </a:r>
            <a:r>
              <a:rPr lang="en-US" b="1" u="sng" dirty="0"/>
              <a:t> equal to the atomic weight divided by the valence.</a:t>
            </a:r>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ELECTRICAL PROPERTIES OF CELLS</a:t>
            </a:r>
          </a:p>
        </p:txBody>
      </p:sp>
      <p:sp>
        <p:nvSpPr>
          <p:cNvPr id="3" name="Content Placeholder 2"/>
          <p:cNvSpPr>
            <a:spLocks noGrp="1"/>
          </p:cNvSpPr>
          <p:nvPr>
            <p:ph idx="1"/>
          </p:nvPr>
        </p:nvSpPr>
        <p:spPr/>
        <p:txBody>
          <a:bodyPr>
            <a:normAutofit lnSpcReduction="10000"/>
          </a:bodyPr>
          <a:lstStyle/>
          <a:p>
            <a:r>
              <a:rPr lang="en-US" dirty="0"/>
              <a:t>All cells +</a:t>
            </a:r>
            <a:r>
              <a:rPr lang="en-US" dirty="0" err="1"/>
              <a:t>ve</a:t>
            </a:r>
            <a:r>
              <a:rPr lang="en-US" dirty="0"/>
              <a:t> on outside and –</a:t>
            </a:r>
            <a:r>
              <a:rPr lang="en-US" dirty="0" err="1"/>
              <a:t>ve</a:t>
            </a:r>
            <a:r>
              <a:rPr lang="en-US" dirty="0"/>
              <a:t> on inside</a:t>
            </a:r>
          </a:p>
          <a:p>
            <a:r>
              <a:rPr lang="en-US" dirty="0"/>
              <a:t>All body cells are polarized</a:t>
            </a:r>
          </a:p>
          <a:p>
            <a:r>
              <a:rPr lang="en-US" dirty="0"/>
              <a:t>There is a potential difference between the outside and the inside of cells up to -90mV</a:t>
            </a:r>
          </a:p>
          <a:p>
            <a:r>
              <a:rPr lang="en-US" dirty="0"/>
              <a:t>Some cells e.g. nerve and muscle cells experience waves of depolarization and re-polarization</a:t>
            </a:r>
          </a:p>
          <a:p>
            <a:r>
              <a:rPr lang="en-US" dirty="0"/>
              <a:t>Changes in polarization also associated with function of </a:t>
            </a:r>
          </a:p>
          <a:p>
            <a:pPr lvl="1"/>
            <a:r>
              <a:rPr lang="en-US" dirty="0"/>
              <a:t>Glandular  cells(secretion)</a:t>
            </a:r>
          </a:p>
          <a:p>
            <a:pPr lvl="1"/>
            <a:r>
              <a:rPr lang="en-US" dirty="0"/>
              <a:t>Ciliated cells (motility of cilia)</a:t>
            </a:r>
          </a:p>
          <a:p>
            <a:endParaRPr lang="en-US" dirty="0"/>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OVERALL DIFFUSION POTENTIAL</a:t>
            </a:r>
          </a:p>
        </p:txBody>
      </p:sp>
      <p:sp>
        <p:nvSpPr>
          <p:cNvPr id="3" name="Content Placeholder 2"/>
          <p:cNvSpPr>
            <a:spLocks noGrp="1"/>
          </p:cNvSpPr>
          <p:nvPr>
            <p:ph idx="1"/>
          </p:nvPr>
        </p:nvSpPr>
        <p:spPr/>
        <p:txBody>
          <a:bodyPr>
            <a:normAutofit/>
          </a:bodyPr>
          <a:lstStyle/>
          <a:p>
            <a:r>
              <a:rPr lang="en-US" dirty="0"/>
              <a:t>Combination of the diffusion potentials of Na+, K+ and </a:t>
            </a:r>
            <a:r>
              <a:rPr lang="en-US" dirty="0" err="1"/>
              <a:t>Cl</a:t>
            </a:r>
            <a:r>
              <a:rPr lang="en-US" dirty="0"/>
              <a:t>- determine value of membrane diffusion potential (</a:t>
            </a:r>
            <a:r>
              <a:rPr lang="en-US" dirty="0" err="1"/>
              <a:t>mVolts</a:t>
            </a:r>
            <a:r>
              <a:rPr lang="en-US" dirty="0"/>
              <a:t>) i.e. the resting membrane potential</a:t>
            </a:r>
          </a:p>
          <a:p>
            <a:r>
              <a:rPr lang="en-US" dirty="0"/>
              <a:t>But this value depends on :</a:t>
            </a:r>
          </a:p>
          <a:p>
            <a:r>
              <a:rPr lang="en-US" dirty="0"/>
              <a:t>Concentration gradient of each individual ion’s [C]across membrane </a:t>
            </a:r>
          </a:p>
          <a:p>
            <a:r>
              <a:rPr lang="en-US" dirty="0"/>
              <a:t>Membrane permeability for each ion [P]</a:t>
            </a:r>
          </a:p>
          <a:p>
            <a:r>
              <a:rPr lang="en-US" dirty="0"/>
              <a:t>The constant used for the Nernst Equation</a:t>
            </a:r>
          </a:p>
          <a:p>
            <a:endParaRPr lang="en-US" dirty="0"/>
          </a:p>
          <a:p>
            <a:endParaRPr lang="en-US" dirty="0"/>
          </a:p>
          <a:p>
            <a:pPr>
              <a:buNone/>
            </a:pPr>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GOLDMAN HODGKIN KATZ EQUATION</a:t>
            </a:r>
          </a:p>
        </p:txBody>
      </p:sp>
      <p:sp>
        <p:nvSpPr>
          <p:cNvPr id="3" name="Content Placeholder 2"/>
          <p:cNvSpPr>
            <a:spLocks noGrp="1"/>
          </p:cNvSpPr>
          <p:nvPr>
            <p:ph idx="1"/>
          </p:nvPr>
        </p:nvSpPr>
        <p:spPr/>
        <p:txBody>
          <a:bodyPr>
            <a:normAutofit/>
          </a:bodyPr>
          <a:lstStyle/>
          <a:p>
            <a:r>
              <a:rPr lang="en-US" sz="2400" b="1" dirty="0"/>
              <a:t>Considering all the above the value of the calculated resting membrane potential is:-</a:t>
            </a:r>
          </a:p>
          <a:p>
            <a:r>
              <a:rPr lang="en-US" sz="2000" b="1" dirty="0"/>
              <a:t>EMF= -61x log </a:t>
            </a:r>
            <a:r>
              <a:rPr lang="en-US" sz="2000" b="1" u="sng" dirty="0"/>
              <a:t>{</a:t>
            </a:r>
            <a:r>
              <a:rPr lang="en-US" sz="2000" b="1" u="sng" dirty="0" err="1">
                <a:solidFill>
                  <a:srgbClr val="FF0000"/>
                </a:solidFill>
              </a:rPr>
              <a:t>C</a:t>
            </a:r>
            <a:r>
              <a:rPr lang="en-US" sz="2000" b="1" u="sng" dirty="0" err="1"/>
              <a:t>Na+</a:t>
            </a:r>
            <a:r>
              <a:rPr lang="en-US" sz="2000" b="1" i="1" u="sng" dirty="0" err="1">
                <a:solidFill>
                  <a:srgbClr val="0070C0"/>
                </a:solidFill>
              </a:rPr>
              <a:t>i</a:t>
            </a:r>
            <a:r>
              <a:rPr lang="en-US" sz="2000" b="1" u="sng" dirty="0">
                <a:solidFill>
                  <a:srgbClr val="0070C0"/>
                </a:solidFill>
              </a:rPr>
              <a:t> </a:t>
            </a:r>
            <a:r>
              <a:rPr lang="en-US" sz="2000" b="1" u="sng" dirty="0"/>
              <a:t> x </a:t>
            </a:r>
            <a:r>
              <a:rPr lang="en-US" sz="2000" b="1" u="sng" dirty="0" err="1">
                <a:solidFill>
                  <a:srgbClr val="FF0000"/>
                </a:solidFill>
              </a:rPr>
              <a:t>P</a:t>
            </a:r>
            <a:r>
              <a:rPr lang="en-US" sz="2000" b="1" u="sng" dirty="0" err="1"/>
              <a:t>Na</a:t>
            </a:r>
            <a:r>
              <a:rPr lang="en-US" sz="2000" b="1" u="sng" dirty="0"/>
              <a:t>+}+{</a:t>
            </a:r>
            <a:r>
              <a:rPr lang="en-US" sz="2000" b="1" u="sng" dirty="0" err="1">
                <a:solidFill>
                  <a:srgbClr val="FF0000"/>
                </a:solidFill>
              </a:rPr>
              <a:t>C</a:t>
            </a:r>
            <a:r>
              <a:rPr lang="en-US" sz="2000" b="1" u="sng" dirty="0" err="1"/>
              <a:t>K+</a:t>
            </a:r>
            <a:r>
              <a:rPr lang="en-US" sz="2000" b="1" i="1" u="sng" dirty="0" err="1">
                <a:solidFill>
                  <a:srgbClr val="0070C0"/>
                </a:solidFill>
              </a:rPr>
              <a:t>i</a:t>
            </a:r>
            <a:r>
              <a:rPr lang="en-US" sz="2000" b="1" i="1" u="sng" dirty="0"/>
              <a:t> </a:t>
            </a:r>
            <a:r>
              <a:rPr lang="en-US" sz="2000" b="1" u="sng" dirty="0"/>
              <a:t>x </a:t>
            </a:r>
            <a:r>
              <a:rPr lang="en-US" sz="2000" b="1" u="sng" dirty="0">
                <a:solidFill>
                  <a:srgbClr val="FF0000"/>
                </a:solidFill>
              </a:rPr>
              <a:t>P</a:t>
            </a:r>
            <a:r>
              <a:rPr lang="en-US" sz="2000" b="1" u="sng" dirty="0"/>
              <a:t>K+}+{</a:t>
            </a:r>
            <a:r>
              <a:rPr lang="en-US" sz="2000" b="1" u="sng" dirty="0" err="1">
                <a:solidFill>
                  <a:srgbClr val="FF0000"/>
                </a:solidFill>
              </a:rPr>
              <a:t>C</a:t>
            </a:r>
            <a:r>
              <a:rPr lang="en-US" sz="2000" b="1" u="sng" dirty="0" err="1"/>
              <a:t>Cl</a:t>
            </a:r>
            <a:r>
              <a:rPr lang="en-US" sz="2000" b="1" u="sng" dirty="0"/>
              <a:t>-</a:t>
            </a:r>
            <a:r>
              <a:rPr lang="en-US" sz="2000" b="1" i="1" u="sng" dirty="0">
                <a:solidFill>
                  <a:srgbClr val="0070C0"/>
                </a:solidFill>
              </a:rPr>
              <a:t>o</a:t>
            </a:r>
            <a:r>
              <a:rPr lang="en-US" sz="2000" b="1" u="sng" dirty="0"/>
              <a:t> x </a:t>
            </a:r>
            <a:r>
              <a:rPr lang="en-US" sz="2000" b="1" u="sng" dirty="0" err="1">
                <a:solidFill>
                  <a:srgbClr val="FF0000"/>
                </a:solidFill>
              </a:rPr>
              <a:t>P</a:t>
            </a:r>
            <a:r>
              <a:rPr lang="en-US" sz="2000" b="1" u="sng" dirty="0" err="1"/>
              <a:t>Cl</a:t>
            </a:r>
            <a:r>
              <a:rPr lang="en-US" sz="2000" b="1" u="sng" dirty="0"/>
              <a:t>-}   </a:t>
            </a:r>
          </a:p>
          <a:p>
            <a:r>
              <a:rPr lang="en-US" sz="2000" b="1" dirty="0"/>
              <a:t>                           {</a:t>
            </a:r>
            <a:r>
              <a:rPr lang="en-US" sz="2000" b="1" dirty="0" err="1">
                <a:solidFill>
                  <a:srgbClr val="FF0000"/>
                </a:solidFill>
              </a:rPr>
              <a:t>C</a:t>
            </a:r>
            <a:r>
              <a:rPr lang="en-US" sz="2000" b="1" dirty="0" err="1"/>
              <a:t>Na+</a:t>
            </a:r>
            <a:r>
              <a:rPr lang="en-US" sz="2000" b="1" i="1" dirty="0" err="1">
                <a:solidFill>
                  <a:srgbClr val="0070C0"/>
                </a:solidFill>
              </a:rPr>
              <a:t>o</a:t>
            </a:r>
            <a:r>
              <a:rPr lang="en-US" sz="2000" b="1" dirty="0"/>
              <a:t> x </a:t>
            </a:r>
            <a:r>
              <a:rPr lang="en-US" sz="2000" b="1" dirty="0" err="1">
                <a:solidFill>
                  <a:srgbClr val="FF0000"/>
                </a:solidFill>
              </a:rPr>
              <a:t>P</a:t>
            </a:r>
            <a:r>
              <a:rPr lang="en-US" sz="2000" b="1" dirty="0" err="1"/>
              <a:t>Na</a:t>
            </a:r>
            <a:r>
              <a:rPr lang="en-US" sz="2000" b="1" dirty="0"/>
              <a:t>+}+{</a:t>
            </a:r>
            <a:r>
              <a:rPr lang="en-US" sz="2000" b="1" dirty="0" err="1">
                <a:solidFill>
                  <a:srgbClr val="FF0000"/>
                </a:solidFill>
              </a:rPr>
              <a:t>C</a:t>
            </a:r>
            <a:r>
              <a:rPr lang="en-US" sz="2000" b="1" dirty="0" err="1"/>
              <a:t>K+</a:t>
            </a:r>
            <a:r>
              <a:rPr lang="en-US" sz="2000" b="1" i="1" dirty="0" err="1">
                <a:solidFill>
                  <a:srgbClr val="0070C0"/>
                </a:solidFill>
              </a:rPr>
              <a:t>o</a:t>
            </a:r>
            <a:r>
              <a:rPr lang="en-US" sz="2000" b="1" dirty="0"/>
              <a:t> </a:t>
            </a:r>
            <a:r>
              <a:rPr lang="en-US" sz="2000" b="1" dirty="0" err="1"/>
              <a:t>x</a:t>
            </a:r>
            <a:r>
              <a:rPr lang="en-US" sz="2000" b="1" dirty="0" err="1">
                <a:solidFill>
                  <a:srgbClr val="FF0000"/>
                </a:solidFill>
              </a:rPr>
              <a:t>P</a:t>
            </a:r>
            <a:r>
              <a:rPr lang="en-US" sz="2000" b="1" dirty="0" err="1"/>
              <a:t>K</a:t>
            </a:r>
            <a:r>
              <a:rPr lang="en-US" sz="2000" b="1" dirty="0"/>
              <a:t>+}+{</a:t>
            </a:r>
            <a:r>
              <a:rPr lang="en-US" sz="2000" b="1" dirty="0" err="1">
                <a:solidFill>
                  <a:srgbClr val="FF0000"/>
                </a:solidFill>
              </a:rPr>
              <a:t>C</a:t>
            </a:r>
            <a:r>
              <a:rPr lang="en-US" sz="2000" b="1" dirty="0" err="1"/>
              <a:t>Cl-</a:t>
            </a:r>
            <a:r>
              <a:rPr lang="en-US" sz="2000" b="1" i="1" dirty="0" err="1">
                <a:solidFill>
                  <a:schemeClr val="accent1"/>
                </a:solidFill>
              </a:rPr>
              <a:t>i</a:t>
            </a:r>
            <a:r>
              <a:rPr lang="en-US" sz="2000" b="1" dirty="0">
                <a:solidFill>
                  <a:schemeClr val="accent1"/>
                </a:solidFill>
              </a:rPr>
              <a:t> </a:t>
            </a:r>
            <a:r>
              <a:rPr lang="en-US" sz="2000" b="1" dirty="0"/>
              <a:t>x </a:t>
            </a:r>
            <a:r>
              <a:rPr lang="en-US" sz="2000" b="1" dirty="0" err="1">
                <a:solidFill>
                  <a:srgbClr val="FF0000"/>
                </a:solidFill>
              </a:rPr>
              <a:t>P</a:t>
            </a:r>
            <a:r>
              <a:rPr lang="en-US" sz="2000" b="1" dirty="0" err="1"/>
              <a:t>Cl</a:t>
            </a:r>
            <a:r>
              <a:rPr lang="en-US" sz="2000" b="1" dirty="0"/>
              <a:t>-}</a:t>
            </a:r>
          </a:p>
          <a:p>
            <a:r>
              <a:rPr lang="en-US" sz="2400" dirty="0"/>
              <a:t>Calculated EMF = minus 86 </a:t>
            </a:r>
            <a:r>
              <a:rPr lang="en-US" sz="2400" dirty="0" err="1"/>
              <a:t>milli</a:t>
            </a:r>
            <a:r>
              <a:rPr lang="en-US" sz="2400" dirty="0"/>
              <a:t> volts (-86 mV)</a:t>
            </a:r>
          </a:p>
          <a:p>
            <a:r>
              <a:rPr lang="en-US" sz="2400" dirty="0"/>
              <a:t>NB: Nernst potentials for K+; Na+; </a:t>
            </a:r>
            <a:r>
              <a:rPr lang="en-US" sz="2400" dirty="0" err="1"/>
              <a:t>Cl</a:t>
            </a:r>
            <a:r>
              <a:rPr lang="en-US" sz="2400" dirty="0"/>
              <a:t>- = -94mV; +61mV; -70mV; respectively</a:t>
            </a:r>
          </a:p>
          <a:p>
            <a:r>
              <a:rPr lang="en-US" sz="2400" b="1" dirty="0"/>
              <a:t>Therefore value of calculated resting membrane potential is nearest the Nernst potential of K+</a:t>
            </a:r>
          </a:p>
          <a:p>
            <a:endParaRPr lang="en-US" sz="2400"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SODIUM- POTASSIUM </a:t>
            </a:r>
            <a:r>
              <a:rPr lang="en-US" sz="3600" b="1" dirty="0" err="1"/>
              <a:t>ATPase</a:t>
            </a:r>
            <a:r>
              <a:rPr lang="en-US" sz="3600" b="1" dirty="0"/>
              <a:t> PUMP</a:t>
            </a:r>
          </a:p>
        </p:txBody>
      </p:sp>
      <p:sp>
        <p:nvSpPr>
          <p:cNvPr id="3" name="Content Placeholder 2"/>
          <p:cNvSpPr>
            <a:spLocks noGrp="1"/>
          </p:cNvSpPr>
          <p:nvPr>
            <p:ph idx="1"/>
          </p:nvPr>
        </p:nvSpPr>
        <p:spPr/>
        <p:txBody>
          <a:bodyPr>
            <a:normAutofit fontScale="77500" lnSpcReduction="20000"/>
          </a:bodyPr>
          <a:lstStyle/>
          <a:p>
            <a:r>
              <a:rPr lang="en-US" sz="2800" dirty="0"/>
              <a:t>Pump is membrane protein with alpha(carrier channel) and beta(anchor) units</a:t>
            </a:r>
          </a:p>
          <a:p>
            <a:r>
              <a:rPr lang="en-US" sz="2800" dirty="0"/>
              <a:t>It is responsible for  keeping  K+ inside cells and Na+ outside cells thus setting op their respective concentration gradients</a:t>
            </a:r>
          </a:p>
          <a:p>
            <a:r>
              <a:rPr lang="en-US" sz="2800" dirty="0"/>
              <a:t>Has 3 receptor sites for Na+ on inside and 2 for K+ on outside</a:t>
            </a:r>
          </a:p>
          <a:p>
            <a:r>
              <a:rPr lang="en-US" sz="2800" dirty="0"/>
              <a:t>Once these are attached, carrier breaks ATP to ADP and uses energy for pumping action</a:t>
            </a:r>
          </a:p>
          <a:p>
            <a:r>
              <a:rPr lang="en-US" sz="2800" b="1" dirty="0"/>
              <a:t>Pump </a:t>
            </a:r>
            <a:r>
              <a:rPr lang="en-US" sz="2800" b="1" dirty="0" err="1"/>
              <a:t>electrogenic</a:t>
            </a:r>
            <a:r>
              <a:rPr lang="en-US" sz="2800" b="1" dirty="0"/>
              <a:t>: pumps out 3Na+ for each 2K+ ions i.e. makes membrane more +</a:t>
            </a:r>
            <a:r>
              <a:rPr lang="en-US" sz="2800" b="1" dirty="0" err="1"/>
              <a:t>ve</a:t>
            </a:r>
            <a:r>
              <a:rPr lang="en-US" sz="2800" b="1" dirty="0"/>
              <a:t> on outside by additional </a:t>
            </a:r>
            <a:r>
              <a:rPr lang="en-US" sz="2800" b="1" dirty="0">
                <a:solidFill>
                  <a:srgbClr val="FF0000"/>
                </a:solidFill>
              </a:rPr>
              <a:t>4mV</a:t>
            </a:r>
          </a:p>
          <a:p>
            <a:r>
              <a:rPr lang="en-US" sz="2800" b="1" dirty="0"/>
              <a:t>True measured Resting Membrane potential = -90mV</a:t>
            </a:r>
          </a:p>
          <a:p>
            <a:r>
              <a:rPr lang="en-US" sz="2800" b="1" dirty="0"/>
              <a:t>Na+/K+ pump </a:t>
            </a:r>
          </a:p>
          <a:p>
            <a:endParaRPr lang="en-US" sz="2800" dirty="0"/>
          </a:p>
          <a:p>
            <a:endParaRPr lang="en-US" sz="2800" dirty="0"/>
          </a:p>
          <a:p>
            <a:endParaRPr lang="en-US" sz="2800" dirty="0"/>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Autofit/>
          </a:bodyPr>
          <a:lstStyle/>
          <a:p>
            <a:pPr algn="ctr"/>
            <a:r>
              <a:rPr lang="en-US" sz="3600" b="1" dirty="0"/>
              <a:t>SODIUM-POTASSIUM </a:t>
            </a:r>
            <a:r>
              <a:rPr lang="en-US" sz="3600" b="1" dirty="0" err="1"/>
              <a:t>ATPase</a:t>
            </a:r>
            <a:r>
              <a:rPr lang="en-US" sz="3600" b="1" dirty="0"/>
              <a:t> PUMP  </a:t>
            </a:r>
          </a:p>
        </p:txBody>
      </p:sp>
      <p:sp>
        <p:nvSpPr>
          <p:cNvPr id="4" name="Slide Number Placeholder 3"/>
          <p:cNvSpPr>
            <a:spLocks noGrp="1"/>
          </p:cNvSpPr>
          <p:nvPr>
            <p:ph type="sldNum" sz="quarter" idx="12"/>
          </p:nvPr>
        </p:nvSpPr>
        <p:spPr/>
        <p:txBody>
          <a:bodyPr/>
          <a:lstStyle/>
          <a:p>
            <a:fld id="{E049132E-232C-4581-92DB-F0FDAC11BB87}" type="slidenum">
              <a:rPr lang="en-US" smtClean="0"/>
              <a:pPr/>
              <a:t>23</a:t>
            </a:fld>
            <a:endParaRPr lang="en-US"/>
          </a:p>
        </p:txBody>
      </p:sp>
      <p:pic>
        <p:nvPicPr>
          <p:cNvPr id="5" name="Content Placeholder 4" descr="Figure 11-13. The Na+-K+pump."/>
          <p:cNvPicPr>
            <a:picLocks noGrp="1"/>
          </p:cNvPicPr>
          <p:nvPr>
            <p:ph idx="1"/>
          </p:nvPr>
        </p:nvPicPr>
        <p:blipFill>
          <a:blip r:embed="rId2" cstate="print"/>
          <a:srcRect/>
          <a:stretch>
            <a:fillRect/>
          </a:stretch>
        </p:blipFill>
        <p:spPr bwMode="auto">
          <a:xfrm>
            <a:off x="381000" y="457200"/>
            <a:ext cx="8534400" cy="5867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pPr algn="ctr"/>
            <a:r>
              <a:rPr lang="en-US" sz="2400" b="1" dirty="0"/>
              <a:t>FIVE  STAGES OF SODIUM-POTASSIUM </a:t>
            </a:r>
            <a:r>
              <a:rPr lang="en-US" sz="2400" b="1" dirty="0" err="1"/>
              <a:t>ATPase</a:t>
            </a:r>
            <a:r>
              <a:rPr lang="en-US" sz="2400" b="1" dirty="0"/>
              <a:t> PUMP  MECHANISM</a:t>
            </a:r>
            <a:endParaRPr lang="en-US" sz="2000" b="1"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24</a:t>
            </a:fld>
            <a:endParaRPr lang="en-US"/>
          </a:p>
        </p:txBody>
      </p:sp>
      <p:pic>
        <p:nvPicPr>
          <p:cNvPr id="5" name="Content Placeholder 4" descr="Figure 11-14. A model of the pumping cycle of the Na+ -K+ pump.."/>
          <p:cNvPicPr>
            <a:picLocks noGrp="1"/>
          </p:cNvPicPr>
          <p:nvPr>
            <p:ph idx="1"/>
          </p:nvPr>
        </p:nvPicPr>
        <p:blipFill>
          <a:blip r:embed="rId2" cstate="print"/>
          <a:srcRect/>
          <a:stretch>
            <a:fillRect/>
          </a:stretch>
        </p:blipFill>
        <p:spPr bwMode="auto">
          <a:xfrm>
            <a:off x="685800" y="914400"/>
            <a:ext cx="7770575" cy="57150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Na+/K+ PUMP</a:t>
            </a:r>
          </a:p>
        </p:txBody>
      </p:sp>
      <p:sp>
        <p:nvSpPr>
          <p:cNvPr id="3" name="Content Placeholder 2"/>
          <p:cNvSpPr>
            <a:spLocks noGrp="1"/>
          </p:cNvSpPr>
          <p:nvPr>
            <p:ph idx="1"/>
          </p:nvPr>
        </p:nvSpPr>
        <p:spPr/>
        <p:txBody>
          <a:bodyPr>
            <a:normAutofit/>
          </a:bodyPr>
          <a:lstStyle/>
          <a:p>
            <a:r>
              <a:rPr lang="en-US" dirty="0"/>
              <a:t>Maintaining Na+/K+ gradient across cell membrane</a:t>
            </a:r>
          </a:p>
          <a:p>
            <a:r>
              <a:rPr lang="en-US" dirty="0"/>
              <a:t>Maintaining normal cell volume</a:t>
            </a:r>
          </a:p>
          <a:p>
            <a:pPr lvl="1"/>
            <a:r>
              <a:rPr lang="en-US" dirty="0" err="1"/>
              <a:t>Indiffusible</a:t>
            </a:r>
            <a:r>
              <a:rPr lang="en-US" dirty="0"/>
              <a:t> –</a:t>
            </a:r>
            <a:r>
              <a:rPr lang="en-US" dirty="0" err="1"/>
              <a:t>ve</a:t>
            </a:r>
            <a:r>
              <a:rPr lang="en-US" dirty="0"/>
              <a:t> ions in cell attract diffusible +</a:t>
            </a:r>
            <a:r>
              <a:rPr lang="en-US" dirty="0" err="1"/>
              <a:t>ve</a:t>
            </a:r>
            <a:r>
              <a:rPr lang="en-US" dirty="0"/>
              <a:t>  ions</a:t>
            </a:r>
          </a:p>
          <a:p>
            <a:pPr lvl="1"/>
            <a:r>
              <a:rPr lang="en-US" dirty="0"/>
              <a:t>These ionic flows attract water into cells </a:t>
            </a:r>
            <a:r>
              <a:rPr lang="en-US" dirty="0" err="1"/>
              <a:t>osmotically</a:t>
            </a:r>
            <a:endParaRPr lang="en-US" dirty="0"/>
          </a:p>
          <a:p>
            <a:pPr lvl="1"/>
            <a:r>
              <a:rPr lang="en-US" dirty="0"/>
              <a:t>The more the water that seeps in the harder the pump works</a:t>
            </a:r>
          </a:p>
          <a:p>
            <a:pPr lvl="1"/>
            <a:r>
              <a:rPr lang="en-US" dirty="0"/>
              <a:t>Normal cellular volume is maintained</a:t>
            </a:r>
          </a:p>
          <a:p>
            <a:r>
              <a:rPr lang="en-US" dirty="0"/>
              <a:t>Without the pump the cells would swell and burst (and die)</a:t>
            </a:r>
          </a:p>
        </p:txBody>
      </p:sp>
      <p:sp>
        <p:nvSpPr>
          <p:cNvPr id="4" name="Slide Number Placeholder 3"/>
          <p:cNvSpPr>
            <a:spLocks noGrp="1"/>
          </p:cNvSpPr>
          <p:nvPr>
            <p:ph type="sldNum" sz="quarter" idx="12"/>
          </p:nvPr>
        </p:nvSpPr>
        <p:spPr/>
        <p:txBody>
          <a:bodyPr/>
          <a:lstStyle/>
          <a:p>
            <a:fld id="{E049132E-232C-4581-92DB-F0FDAC11BB87}"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18488"/>
          </a:xfrm>
        </p:spPr>
        <p:txBody>
          <a:bodyPr>
            <a:normAutofit/>
          </a:bodyPr>
          <a:lstStyle/>
          <a:p>
            <a:pPr algn="ctr"/>
            <a:r>
              <a:rPr lang="en-US" sz="4400" b="1" dirty="0">
                <a:solidFill>
                  <a:srgbClr val="FF0000"/>
                </a:solidFill>
              </a:rPr>
              <a:t>EXTRA INFORMATION ON MEMBRANE TRANSPORT SYSTEMS</a:t>
            </a:r>
            <a:endParaRPr lang="en-US" sz="4000" b="1" dirty="0">
              <a:solidFill>
                <a:srgbClr val="FF000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sz="3200" dirty="0"/>
              <a:t>PRIMARY ACTIVE TRANSPORT</a:t>
            </a:r>
          </a:p>
          <a:p>
            <a:pPr marL="514350" indent="-514350">
              <a:buFont typeface="+mj-lt"/>
              <a:buAutoNum type="arabicPeriod"/>
            </a:pPr>
            <a:r>
              <a:rPr lang="en-US" sz="3200" dirty="0"/>
              <a:t>SECONDARY ACTIVE TRANSPORT</a:t>
            </a:r>
          </a:p>
          <a:p>
            <a:pPr marL="514350" indent="-514350">
              <a:buFont typeface="+mj-lt"/>
              <a:buAutoNum type="arabicPeriod"/>
            </a:pPr>
            <a:r>
              <a:rPr lang="en-US" sz="3200" dirty="0"/>
              <a:t>CO-TRANSPORT</a:t>
            </a:r>
          </a:p>
          <a:p>
            <a:pPr marL="514350" indent="-514350">
              <a:buFont typeface="+mj-lt"/>
              <a:buAutoNum type="arabicPeriod"/>
            </a:pPr>
            <a:r>
              <a:rPr lang="en-US" sz="3200" dirty="0"/>
              <a:t>COUNTER-TRANSPORT</a:t>
            </a:r>
          </a:p>
          <a:p>
            <a:pPr marL="514350" indent="-514350">
              <a:buFont typeface="+mj-lt"/>
              <a:buAutoNum type="arabicPeriod"/>
            </a:pPr>
            <a:r>
              <a:rPr lang="en-US" sz="3200" dirty="0"/>
              <a:t>ACTIVE TRANSPORT THROUGH CELLULAR SHEETS LINING SPECIAL ORGANS</a:t>
            </a:r>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27</a:t>
            </a:fld>
            <a:endParaRPr lang="en-US"/>
          </a:p>
        </p:txBody>
      </p:sp>
      <p:pic>
        <p:nvPicPr>
          <p:cNvPr id="5" name="Content Placeholder 4" descr="Figure 11-9. Three types of carrier-mediated transport."/>
          <p:cNvPicPr>
            <a:picLocks noGrp="1"/>
          </p:cNvPicPr>
          <p:nvPr>
            <p:ph idx="1"/>
          </p:nvPr>
        </p:nvPicPr>
        <p:blipFill>
          <a:blip r:embed="rId2" cstate="print"/>
          <a:srcRect/>
          <a:stretch>
            <a:fillRect/>
          </a:stretch>
        </p:blipFill>
        <p:spPr bwMode="auto">
          <a:xfrm>
            <a:off x="762000" y="609600"/>
            <a:ext cx="8077200" cy="56388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ACTIVE TRANSPORT</a:t>
            </a:r>
          </a:p>
        </p:txBody>
      </p:sp>
      <p:sp>
        <p:nvSpPr>
          <p:cNvPr id="3" name="Content Placeholder 2"/>
          <p:cNvSpPr>
            <a:spLocks noGrp="1"/>
          </p:cNvSpPr>
          <p:nvPr>
            <p:ph idx="1"/>
          </p:nvPr>
        </p:nvSpPr>
        <p:spPr/>
        <p:txBody>
          <a:bodyPr>
            <a:normAutofit fontScale="92500" lnSpcReduction="10000"/>
          </a:bodyPr>
          <a:lstStyle/>
          <a:p>
            <a:r>
              <a:rPr lang="en-US" dirty="0"/>
              <a:t>Na+ /K+ pump</a:t>
            </a:r>
          </a:p>
          <a:p>
            <a:r>
              <a:rPr lang="en-US" dirty="0"/>
              <a:t>Other Active energy consuming pumps for:</a:t>
            </a:r>
          </a:p>
          <a:p>
            <a:pPr lvl="2"/>
            <a:r>
              <a:rPr lang="en-US" dirty="0"/>
              <a:t>Ca++</a:t>
            </a:r>
          </a:p>
          <a:p>
            <a:pPr lvl="2"/>
            <a:r>
              <a:rPr lang="en-US" dirty="0"/>
              <a:t>H+</a:t>
            </a:r>
          </a:p>
          <a:p>
            <a:pPr lvl="2"/>
            <a:r>
              <a:rPr lang="en-US" dirty="0" err="1"/>
              <a:t>Cl</a:t>
            </a:r>
            <a:r>
              <a:rPr lang="en-US" dirty="0"/>
              <a:t>-</a:t>
            </a:r>
          </a:p>
          <a:p>
            <a:r>
              <a:rPr lang="en-US" dirty="0"/>
              <a:t>Diagram of Na+/K+ pump (insert)</a:t>
            </a:r>
          </a:p>
          <a:p>
            <a:r>
              <a:rPr lang="en-US" dirty="0"/>
              <a:t>Reversibility of Na+/K+ pump</a:t>
            </a:r>
          </a:p>
          <a:p>
            <a:r>
              <a:rPr lang="en-US" dirty="0"/>
              <a:t>If concentration gradients artificially changed to make N+ and K+ flow in the same direction as by pump action through diffusion, pump would stop and ADP would be turned into ATP thus storing energy in high energy ATP bond.</a:t>
            </a:r>
          </a:p>
          <a:p>
            <a:endParaRPr lang="en-US" dirty="0"/>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TRANSPORT OF Ca++</a:t>
            </a:r>
          </a:p>
        </p:txBody>
      </p:sp>
      <p:sp>
        <p:nvSpPr>
          <p:cNvPr id="3" name="Content Placeholder 2"/>
          <p:cNvSpPr>
            <a:spLocks noGrp="1"/>
          </p:cNvSpPr>
          <p:nvPr>
            <p:ph idx="1"/>
          </p:nvPr>
        </p:nvSpPr>
        <p:spPr/>
        <p:txBody>
          <a:bodyPr>
            <a:normAutofit fontScale="92500"/>
          </a:bodyPr>
          <a:lstStyle/>
          <a:p>
            <a:r>
              <a:rPr lang="en-US" dirty="0"/>
              <a:t>The pump is a carrier protein</a:t>
            </a:r>
          </a:p>
          <a:p>
            <a:r>
              <a:rPr lang="en-US" dirty="0"/>
              <a:t>Has specific binding sites for Ca++ similar to other pumps</a:t>
            </a:r>
          </a:p>
          <a:p>
            <a:r>
              <a:rPr lang="en-US" dirty="0"/>
              <a:t>Splits ATP just as </a:t>
            </a:r>
            <a:r>
              <a:rPr lang="en-US" dirty="0" err="1"/>
              <a:t>ATPase</a:t>
            </a:r>
            <a:r>
              <a:rPr lang="en-US" dirty="0"/>
              <a:t> does in the N+/K+ pump </a:t>
            </a:r>
          </a:p>
          <a:p>
            <a:r>
              <a:rPr lang="en-US" dirty="0"/>
              <a:t>2 active transport systems</a:t>
            </a:r>
          </a:p>
          <a:p>
            <a:pPr lvl="1"/>
            <a:r>
              <a:rPr lang="en-US" dirty="0"/>
              <a:t>Cell membrane pump </a:t>
            </a:r>
          </a:p>
          <a:p>
            <a:pPr lvl="1"/>
            <a:r>
              <a:rPr lang="en-US" dirty="0"/>
              <a:t>Pumps Ca++ out of cells maintaining a gradient of 1:10,000</a:t>
            </a:r>
          </a:p>
          <a:p>
            <a:r>
              <a:rPr lang="en-US" dirty="0"/>
              <a:t>Intracellular pump e.g. in muscle</a:t>
            </a:r>
          </a:p>
          <a:p>
            <a:pPr lvl="1"/>
            <a:r>
              <a:rPr lang="en-US" dirty="0"/>
              <a:t>Pumps Ca++ from cytoplasm into the </a:t>
            </a:r>
            <a:r>
              <a:rPr lang="en-US" dirty="0" err="1"/>
              <a:t>sarcoplasmic</a:t>
            </a:r>
            <a:r>
              <a:rPr lang="en-US" dirty="0"/>
              <a:t> reticulum</a:t>
            </a:r>
          </a:p>
          <a:p>
            <a:endParaRPr lang="en-US" dirty="0"/>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IONIC DIFFUSION POTENTIALS </a:t>
            </a:r>
          </a:p>
        </p:txBody>
      </p:sp>
      <p:sp>
        <p:nvSpPr>
          <p:cNvPr id="3" name="Content Placeholder 2"/>
          <p:cNvSpPr>
            <a:spLocks noGrp="1"/>
          </p:cNvSpPr>
          <p:nvPr>
            <p:ph idx="1"/>
          </p:nvPr>
        </p:nvSpPr>
        <p:spPr/>
        <p:txBody>
          <a:bodyPr>
            <a:normAutofit/>
          </a:bodyPr>
          <a:lstStyle/>
          <a:p>
            <a:r>
              <a:rPr lang="en-US" dirty="0"/>
              <a:t>The cell membrane is semi-permeable to ions</a:t>
            </a:r>
          </a:p>
          <a:p>
            <a:r>
              <a:rPr lang="en-US" dirty="0"/>
              <a:t>Imbalance of ions across the cell membrane</a:t>
            </a:r>
          </a:p>
          <a:p>
            <a:r>
              <a:rPr lang="en-US" dirty="0"/>
              <a:t>Xs Na+, Ca++  on the outside</a:t>
            </a:r>
          </a:p>
          <a:p>
            <a:r>
              <a:rPr lang="en-US" dirty="0"/>
              <a:t>Xs K+ on the inside</a:t>
            </a:r>
          </a:p>
          <a:p>
            <a:r>
              <a:rPr lang="en-US" dirty="0"/>
              <a:t>Xs </a:t>
            </a:r>
            <a:r>
              <a:rPr lang="en-US" dirty="0" err="1"/>
              <a:t>indifussible</a:t>
            </a:r>
            <a:r>
              <a:rPr lang="en-US" dirty="0"/>
              <a:t> negative ions inside cells e.g.</a:t>
            </a:r>
          </a:p>
          <a:p>
            <a:pPr lvl="1"/>
            <a:r>
              <a:rPr lang="en-US" dirty="0"/>
              <a:t>Proteins</a:t>
            </a:r>
          </a:p>
          <a:p>
            <a:pPr lvl="1"/>
            <a:r>
              <a:rPr lang="en-US" dirty="0"/>
              <a:t>Phosphates</a:t>
            </a:r>
          </a:p>
          <a:p>
            <a:pPr lvl="1"/>
            <a:r>
              <a:rPr lang="en-US" dirty="0" err="1"/>
              <a:t>Sulphates</a:t>
            </a:r>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ctr"/>
            <a:r>
              <a:rPr lang="en-US"/>
              <a:t>CALCIUM PUMP</a:t>
            </a:r>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30</a:t>
            </a:fld>
            <a:endParaRPr lang="en-US"/>
          </a:p>
        </p:txBody>
      </p:sp>
      <p:pic>
        <p:nvPicPr>
          <p:cNvPr id="5" name="Content Placeholder 4" descr="Figure 15-11. Model of the mechanism of action of muscle Ca2+ ATPase, which is located in the sarcoplasmic reticulum (SR) membrane."/>
          <p:cNvPicPr>
            <a:picLocks noGrp="1"/>
          </p:cNvPicPr>
          <p:nvPr>
            <p:ph idx="1"/>
          </p:nvPr>
        </p:nvPicPr>
        <p:blipFill>
          <a:blip r:embed="rId2" cstate="print"/>
          <a:srcRect/>
          <a:stretch>
            <a:fillRect/>
          </a:stretch>
        </p:blipFill>
        <p:spPr bwMode="auto">
          <a:xfrm>
            <a:off x="381000" y="1066800"/>
            <a:ext cx="8229600" cy="53340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PUMP</a:t>
            </a:r>
          </a:p>
        </p:txBody>
      </p:sp>
      <p:sp>
        <p:nvSpPr>
          <p:cNvPr id="3" name="Content Placeholder 2"/>
          <p:cNvSpPr>
            <a:spLocks noGrp="1"/>
          </p:cNvSpPr>
          <p:nvPr>
            <p:ph idx="1"/>
          </p:nvPr>
        </p:nvSpPr>
        <p:spPr/>
        <p:txBody>
          <a:bodyPr>
            <a:normAutofit/>
          </a:bodyPr>
          <a:lstStyle/>
          <a:p>
            <a:r>
              <a:rPr lang="en-US" dirty="0"/>
              <a:t>Its function essential in</a:t>
            </a:r>
          </a:p>
          <a:p>
            <a:r>
              <a:rPr lang="en-US" dirty="0"/>
              <a:t>Gastric </a:t>
            </a:r>
            <a:r>
              <a:rPr lang="en-US" dirty="0" err="1"/>
              <a:t>HCl</a:t>
            </a:r>
            <a:r>
              <a:rPr lang="en-US" dirty="0"/>
              <a:t> secreting parietal cell in gastric glands where it achieves a gradient of up to </a:t>
            </a:r>
            <a:r>
              <a:rPr lang="en-US" dirty="0">
                <a:solidFill>
                  <a:srgbClr val="FF0000"/>
                </a:solidFill>
              </a:rPr>
              <a:t>1:1million</a:t>
            </a:r>
          </a:p>
          <a:p>
            <a:r>
              <a:rPr lang="en-US" dirty="0"/>
              <a:t>Kidney in </a:t>
            </a:r>
          </a:p>
          <a:p>
            <a:r>
              <a:rPr lang="en-US" dirty="0"/>
              <a:t>lower DCT</a:t>
            </a:r>
          </a:p>
          <a:p>
            <a:r>
              <a:rPr lang="en-US" dirty="0"/>
              <a:t>Cortical collecting ducts (in intercalated cells)</a:t>
            </a:r>
          </a:p>
          <a:p>
            <a:r>
              <a:rPr lang="en-US" dirty="0"/>
              <a:t>Enable H+ excretion into urine</a:t>
            </a:r>
          </a:p>
          <a:p>
            <a:r>
              <a:rPr lang="en-US" dirty="0"/>
              <a:t>Can maintain a 1:900 gradient</a:t>
            </a:r>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ENERGY CONSUMPTION BY CELLULAR PUMPS</a:t>
            </a:r>
          </a:p>
        </p:txBody>
      </p:sp>
      <p:sp>
        <p:nvSpPr>
          <p:cNvPr id="3" name="Content Placeholder 2"/>
          <p:cNvSpPr>
            <a:spLocks noGrp="1"/>
          </p:cNvSpPr>
          <p:nvPr>
            <p:ph idx="1"/>
          </p:nvPr>
        </p:nvSpPr>
        <p:spPr/>
        <p:txBody>
          <a:bodyPr>
            <a:normAutofit fontScale="85000" lnSpcReduction="10000"/>
          </a:bodyPr>
          <a:lstStyle/>
          <a:p>
            <a:r>
              <a:rPr lang="en-US" dirty="0"/>
              <a:t>Energy consumption is  proportional to the log of gradient i.e.</a:t>
            </a:r>
          </a:p>
          <a:p>
            <a:pPr lvl="1"/>
            <a:r>
              <a:rPr lang="en-US" dirty="0"/>
              <a:t>Increasing gradient from </a:t>
            </a:r>
            <a:r>
              <a:rPr lang="en-US" sz="3300" dirty="0">
                <a:solidFill>
                  <a:srgbClr val="FF0000"/>
                </a:solidFill>
              </a:rPr>
              <a:t>x10</a:t>
            </a:r>
            <a:r>
              <a:rPr lang="en-US" dirty="0">
                <a:solidFill>
                  <a:srgbClr val="FF0000"/>
                </a:solidFill>
              </a:rPr>
              <a:t> to </a:t>
            </a:r>
            <a:r>
              <a:rPr lang="en-US" sz="3300" dirty="0">
                <a:solidFill>
                  <a:srgbClr val="FF0000"/>
                </a:solidFill>
              </a:rPr>
              <a:t>x100</a:t>
            </a:r>
            <a:r>
              <a:rPr lang="en-US" dirty="0">
                <a:solidFill>
                  <a:srgbClr val="FF0000"/>
                </a:solidFill>
              </a:rPr>
              <a:t> </a:t>
            </a:r>
            <a:r>
              <a:rPr lang="en-US" b="1" dirty="0"/>
              <a:t>DOUBLES</a:t>
            </a:r>
            <a:r>
              <a:rPr lang="en-US" dirty="0"/>
              <a:t> the energy consumption (log 10=1, while log 100=2)</a:t>
            </a:r>
          </a:p>
          <a:p>
            <a:pPr lvl="1"/>
            <a:r>
              <a:rPr lang="en-US" dirty="0"/>
              <a:t>Increasing gradient from </a:t>
            </a:r>
            <a:r>
              <a:rPr lang="en-US" sz="3300" dirty="0">
                <a:solidFill>
                  <a:srgbClr val="FF0000"/>
                </a:solidFill>
              </a:rPr>
              <a:t>x10 to x1000 </a:t>
            </a:r>
            <a:r>
              <a:rPr lang="en-US" b="1" dirty="0"/>
              <a:t>TREBLES</a:t>
            </a:r>
            <a:r>
              <a:rPr lang="en-US" dirty="0"/>
              <a:t> the energy consumption (log 1000=3)</a:t>
            </a:r>
          </a:p>
          <a:p>
            <a:r>
              <a:rPr lang="en-US" dirty="0"/>
              <a:t>Energy consumption equation:</a:t>
            </a:r>
          </a:p>
          <a:p>
            <a:pPr lvl="1"/>
            <a:r>
              <a:rPr lang="en-US" dirty="0"/>
              <a:t>En (Calories) = const(1400) x log </a:t>
            </a:r>
            <a:r>
              <a:rPr lang="en-US" u="sng" dirty="0"/>
              <a:t>[conc1] </a:t>
            </a:r>
          </a:p>
          <a:p>
            <a:pPr lvl="1"/>
            <a:r>
              <a:rPr lang="en-US" dirty="0"/>
              <a:t>                                                          [conc2]</a:t>
            </a:r>
          </a:p>
          <a:p>
            <a:r>
              <a:rPr lang="en-US" dirty="0">
                <a:solidFill>
                  <a:srgbClr val="FF0000"/>
                </a:solidFill>
              </a:rPr>
              <a:t>Up to 90% of energy consumed by </a:t>
            </a:r>
          </a:p>
          <a:p>
            <a:pPr lvl="1"/>
            <a:r>
              <a:rPr lang="en-US" b="1" dirty="0" err="1"/>
              <a:t>secretory</a:t>
            </a:r>
            <a:r>
              <a:rPr lang="en-US" b="1" dirty="0"/>
              <a:t> cells and </a:t>
            </a:r>
          </a:p>
          <a:p>
            <a:pPr lvl="1"/>
            <a:r>
              <a:rPr lang="en-US" b="1" dirty="0"/>
              <a:t>excretory cells </a:t>
            </a:r>
          </a:p>
          <a:p>
            <a:r>
              <a:rPr lang="en-US" dirty="0"/>
              <a:t>Is used for powering their pumping mechanisms </a:t>
            </a:r>
          </a:p>
        </p:txBody>
      </p:sp>
      <p:sp>
        <p:nvSpPr>
          <p:cNvPr id="4" name="Slide Number Placeholder 3"/>
          <p:cNvSpPr>
            <a:spLocks noGrp="1"/>
          </p:cNvSpPr>
          <p:nvPr>
            <p:ph type="sldNum" sz="quarter" idx="12"/>
          </p:nvPr>
        </p:nvSpPr>
        <p:spPr/>
        <p:txBody>
          <a:bodyPr/>
          <a:lstStyle/>
          <a:p>
            <a:fld id="{E049132E-232C-4581-92DB-F0FDAC11BB87}"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SECONDARY ACTIVE TRANSPORT</a:t>
            </a:r>
          </a:p>
        </p:txBody>
      </p:sp>
      <p:sp>
        <p:nvSpPr>
          <p:cNvPr id="3" name="Content Placeholder 2"/>
          <p:cNvSpPr>
            <a:spLocks noGrp="1"/>
          </p:cNvSpPr>
          <p:nvPr>
            <p:ph idx="1"/>
          </p:nvPr>
        </p:nvSpPr>
        <p:spPr/>
        <p:txBody>
          <a:bodyPr/>
          <a:lstStyle/>
          <a:p>
            <a:r>
              <a:rPr lang="en-US" dirty="0"/>
              <a:t>The Na+/K+ pump sets up and maintains the N+/K+ gradient across the cell membrane</a:t>
            </a:r>
          </a:p>
          <a:p>
            <a:r>
              <a:rPr lang="en-US" dirty="0"/>
              <a:t>In CO-TRANSPORT, the concentration gradient can pull in substances along the Na+ gradient or pull in substances along the K+ gradient</a:t>
            </a:r>
          </a:p>
          <a:p>
            <a:r>
              <a:rPr lang="en-US" dirty="0"/>
              <a:t>In COUNTER-TRANSPORT, the opposite happens </a:t>
            </a:r>
          </a:p>
        </p:txBody>
      </p:sp>
      <p:sp>
        <p:nvSpPr>
          <p:cNvPr id="4" name="Slide Number Placeholder 3"/>
          <p:cNvSpPr>
            <a:spLocks noGrp="1"/>
          </p:cNvSpPr>
          <p:nvPr>
            <p:ph type="sldNum" sz="quarter" idx="12"/>
          </p:nvPr>
        </p:nvSpPr>
        <p:spPr/>
        <p:txBody>
          <a:bodyPr/>
          <a:lstStyle/>
          <a:p>
            <a:fld id="{E049132E-232C-4581-92DB-F0FDAC11BB87}"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CO-TRANSPORT</a:t>
            </a:r>
          </a:p>
        </p:txBody>
      </p:sp>
      <p:sp>
        <p:nvSpPr>
          <p:cNvPr id="3" name="Content Placeholder 2"/>
          <p:cNvSpPr>
            <a:spLocks noGrp="1"/>
          </p:cNvSpPr>
          <p:nvPr>
            <p:ph idx="1"/>
          </p:nvPr>
        </p:nvSpPr>
        <p:spPr/>
        <p:txBody>
          <a:bodyPr>
            <a:normAutofit/>
          </a:bodyPr>
          <a:lstStyle/>
          <a:p>
            <a:r>
              <a:rPr lang="en-US" dirty="0"/>
              <a:t>A membrane carrier protein provides a </a:t>
            </a:r>
            <a:r>
              <a:rPr lang="en-US" b="1" dirty="0"/>
              <a:t>coupling mechanism</a:t>
            </a:r>
          </a:p>
          <a:p>
            <a:r>
              <a:rPr lang="en-US" dirty="0"/>
              <a:t>The carrier protein lets N+ leak into cell down its concentration gradient</a:t>
            </a:r>
          </a:p>
          <a:p>
            <a:r>
              <a:rPr lang="en-US" dirty="0"/>
              <a:t>BUT the carrier protein couples another substance near the N+ site and the two move in together into the cell</a:t>
            </a:r>
          </a:p>
          <a:p>
            <a:r>
              <a:rPr lang="en-US" dirty="0"/>
              <a:t>Co- transport with sodium carries glucose into cells in</a:t>
            </a:r>
          </a:p>
          <a:p>
            <a:pPr lvl="1"/>
            <a:r>
              <a:rPr lang="en-US" dirty="0"/>
              <a:t>GIT</a:t>
            </a:r>
          </a:p>
          <a:p>
            <a:pPr lvl="1"/>
            <a:r>
              <a:rPr lang="en-US" dirty="0"/>
              <a:t>Kidneys </a:t>
            </a:r>
          </a:p>
        </p:txBody>
      </p:sp>
      <p:sp>
        <p:nvSpPr>
          <p:cNvPr id="4" name="Slide Number Placeholder 3"/>
          <p:cNvSpPr>
            <a:spLocks noGrp="1"/>
          </p:cNvSpPr>
          <p:nvPr>
            <p:ph type="sldNum" sz="quarter" idx="12"/>
          </p:nvPr>
        </p:nvSpPr>
        <p:spPr/>
        <p:txBody>
          <a:bodyPr/>
          <a:lstStyle/>
          <a:p>
            <a:fld id="{E049132E-232C-4581-92DB-F0FDAC11BB87}"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COUNTER -TRANSPORT</a:t>
            </a:r>
          </a:p>
        </p:txBody>
      </p:sp>
      <p:sp>
        <p:nvSpPr>
          <p:cNvPr id="3" name="Content Placeholder 2"/>
          <p:cNvSpPr>
            <a:spLocks noGrp="1"/>
          </p:cNvSpPr>
          <p:nvPr>
            <p:ph idx="1"/>
          </p:nvPr>
        </p:nvSpPr>
        <p:spPr/>
        <p:txBody>
          <a:bodyPr>
            <a:normAutofit fontScale="92500" lnSpcReduction="10000"/>
          </a:bodyPr>
          <a:lstStyle/>
          <a:p>
            <a:r>
              <a:rPr lang="en-US" dirty="0"/>
              <a:t>The cell membrane counter transport carrier protein </a:t>
            </a:r>
          </a:p>
          <a:p>
            <a:pPr lvl="1"/>
            <a:r>
              <a:rPr lang="en-US" b="1" dirty="0"/>
              <a:t>binds Na+ onto a receptor site on the outside of the cell and </a:t>
            </a:r>
          </a:p>
          <a:p>
            <a:pPr lvl="1"/>
            <a:r>
              <a:rPr lang="en-US" b="1" dirty="0"/>
              <a:t>Binds the other substance onto a receptor site on the inside of the cell membrane</a:t>
            </a:r>
          </a:p>
          <a:p>
            <a:r>
              <a:rPr lang="en-US" dirty="0"/>
              <a:t>As Na+ moves in down its concentration gradient the other substance is transported to the outside of the cell</a:t>
            </a:r>
          </a:p>
          <a:p>
            <a:r>
              <a:rPr lang="en-US" dirty="0"/>
              <a:t>Na+ linked counter-transport occurs for amino acids transport</a:t>
            </a:r>
          </a:p>
          <a:p>
            <a:r>
              <a:rPr lang="en-US" dirty="0"/>
              <a:t>Up to 5 different amino acid carrier proteins</a:t>
            </a:r>
          </a:p>
          <a:p>
            <a:r>
              <a:rPr lang="en-US" dirty="0"/>
              <a:t>Each  carrier protein transports a specific group of amino acids </a:t>
            </a:r>
          </a:p>
        </p:txBody>
      </p:sp>
      <p:sp>
        <p:nvSpPr>
          <p:cNvPr id="4" name="Slide Number Placeholder 3"/>
          <p:cNvSpPr>
            <a:spLocks noGrp="1"/>
          </p:cNvSpPr>
          <p:nvPr>
            <p:ph type="sldNum" sz="quarter" idx="12"/>
          </p:nvPr>
        </p:nvSpPr>
        <p:spPr/>
        <p:txBody>
          <a:bodyPr/>
          <a:lstStyle/>
          <a:p>
            <a:fld id="{E049132E-232C-4581-92DB-F0FDAC11BB87}"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ACTIVE TRANSPORT THROUGH SHEETS OF CELLS LINING SPECIAL ORGANS </a:t>
            </a:r>
          </a:p>
        </p:txBody>
      </p:sp>
      <p:sp>
        <p:nvSpPr>
          <p:cNvPr id="3" name="Content Placeholder 2"/>
          <p:cNvSpPr>
            <a:spLocks noGrp="1"/>
          </p:cNvSpPr>
          <p:nvPr>
            <p:ph idx="1"/>
          </p:nvPr>
        </p:nvSpPr>
        <p:spPr/>
        <p:txBody>
          <a:bodyPr>
            <a:normAutofit fontScale="92500" lnSpcReduction="20000"/>
          </a:bodyPr>
          <a:lstStyle/>
          <a:p>
            <a:r>
              <a:rPr lang="en-US" dirty="0"/>
              <a:t>Sheets of cells found in lining of</a:t>
            </a:r>
          </a:p>
          <a:p>
            <a:pPr lvl="1"/>
            <a:r>
              <a:rPr lang="en-US" b="1" dirty="0"/>
              <a:t>GIT</a:t>
            </a:r>
          </a:p>
          <a:p>
            <a:pPr lvl="1"/>
            <a:r>
              <a:rPr lang="en-US" b="1" dirty="0"/>
              <a:t>Kidney Tubules</a:t>
            </a:r>
          </a:p>
          <a:p>
            <a:pPr lvl="1"/>
            <a:r>
              <a:rPr lang="en-US" b="1" dirty="0"/>
              <a:t>Exocrine Glands</a:t>
            </a:r>
          </a:p>
          <a:p>
            <a:pPr lvl="1"/>
            <a:r>
              <a:rPr lang="en-US" b="1" dirty="0"/>
              <a:t>Gall Bladder</a:t>
            </a:r>
          </a:p>
          <a:p>
            <a:pPr lvl="1"/>
            <a:r>
              <a:rPr lang="en-US" b="1" dirty="0"/>
              <a:t>Choroid plexus epithelium in the brain</a:t>
            </a:r>
          </a:p>
          <a:p>
            <a:r>
              <a:rPr lang="en-US" dirty="0"/>
              <a:t>Mechanism involves a combination of both</a:t>
            </a:r>
          </a:p>
          <a:p>
            <a:pPr lvl="1"/>
            <a:r>
              <a:rPr lang="en-US" dirty="0"/>
              <a:t> </a:t>
            </a:r>
            <a:r>
              <a:rPr lang="en-US" b="1" dirty="0"/>
              <a:t>simple diffusion needing no </a:t>
            </a:r>
            <a:r>
              <a:rPr lang="en-US" b="1"/>
              <a:t>energy e.g.</a:t>
            </a:r>
            <a:endParaRPr lang="en-US" b="1" dirty="0"/>
          </a:p>
          <a:p>
            <a:pPr lvl="2"/>
            <a:r>
              <a:rPr lang="en-US" b="1" dirty="0"/>
              <a:t> in gut for ions and nutrients from lumen into epithelial cells and</a:t>
            </a:r>
          </a:p>
          <a:p>
            <a:pPr lvl="1"/>
            <a:r>
              <a:rPr lang="en-US" b="1" dirty="0"/>
              <a:t> active transport that consumes energy i.e.</a:t>
            </a:r>
          </a:p>
          <a:p>
            <a:pPr lvl="2"/>
            <a:r>
              <a:rPr lang="en-US" b="1" dirty="0"/>
              <a:t> as these substances are actively pumped from the epithelial cell into </a:t>
            </a:r>
            <a:r>
              <a:rPr lang="en-US" b="1" dirty="0" err="1"/>
              <a:t>baso</a:t>
            </a:r>
            <a:r>
              <a:rPr lang="en-US" b="1" dirty="0"/>
              <a:t>-lateral spaces and the intercellular fluid</a:t>
            </a:r>
          </a:p>
        </p:txBody>
      </p:sp>
      <p:sp>
        <p:nvSpPr>
          <p:cNvPr id="4" name="Slide Number Placeholder 3"/>
          <p:cNvSpPr>
            <a:spLocks noGrp="1"/>
          </p:cNvSpPr>
          <p:nvPr>
            <p:ph type="sldNum" sz="quarter" idx="12"/>
          </p:nvPr>
        </p:nvSpPr>
        <p:spPr/>
        <p:txBody>
          <a:bodyPr/>
          <a:lstStyle/>
          <a:p>
            <a:fld id="{E049132E-232C-4581-92DB-F0FDAC11BB87}"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a:solidFill>
                  <a:srgbClr val="FF0000"/>
                </a:solidFill>
              </a:rPr>
              <a:t>COMPARISON OF RESTING MEMBTANE POTENTIALS OF DIFFERENT CELLS</a:t>
            </a:r>
            <a:endParaRPr lang="en-US" sz="3600" dirty="0">
              <a:solidFill>
                <a:srgbClr val="FF0000"/>
              </a:solidFill>
            </a:endParaRPr>
          </a:p>
        </p:txBody>
      </p:sp>
      <p:sp>
        <p:nvSpPr>
          <p:cNvPr id="3" name="Content Placeholder 2"/>
          <p:cNvSpPr>
            <a:spLocks noGrp="1"/>
          </p:cNvSpPr>
          <p:nvPr>
            <p:ph idx="1"/>
          </p:nvPr>
        </p:nvSpPr>
        <p:spPr/>
        <p:txBody>
          <a:bodyPr/>
          <a:lstStyle/>
          <a:p>
            <a:r>
              <a:rPr lang="en-US" b="1" dirty="0"/>
              <a:t>Summary of resting potential values in different types of cells</a:t>
            </a:r>
          </a:p>
          <a:p>
            <a:r>
              <a:rPr lang="en-US" b="1" dirty="0"/>
              <a:t>The resting membrane potential in different </a:t>
            </a:r>
            <a:r>
              <a:rPr lang="en-US" b="1" dirty="0">
                <a:solidFill>
                  <a:schemeClr val="tx1">
                    <a:lumMod val="95000"/>
                    <a:lumOff val="5000"/>
                  </a:schemeClr>
                </a:solidFill>
              </a:rPr>
              <a:t>cell types </a:t>
            </a:r>
            <a:r>
              <a:rPr lang="en-US" b="1" dirty="0"/>
              <a:t>are approximately:</a:t>
            </a:r>
          </a:p>
          <a:p>
            <a:r>
              <a:rPr lang="en-US" b="1" u="sng" dirty="0">
                <a:solidFill>
                  <a:schemeClr val="tx1">
                    <a:lumMod val="95000"/>
                    <a:lumOff val="5000"/>
                  </a:schemeClr>
                </a:solidFill>
              </a:rPr>
              <a:t>Skeletal muscle cells:  −95 mV</a:t>
            </a:r>
          </a:p>
          <a:p>
            <a:r>
              <a:rPr lang="en-US" b="1" u="sng" dirty="0">
                <a:solidFill>
                  <a:schemeClr val="tx1">
                    <a:lumMod val="95000"/>
                    <a:lumOff val="5000"/>
                  </a:schemeClr>
                </a:solidFill>
              </a:rPr>
              <a:t>Smooth muscle cells:  –</a:t>
            </a:r>
            <a:r>
              <a:rPr lang="en-US" sz="3200" b="1" u="sng" dirty="0">
                <a:solidFill>
                  <a:schemeClr val="tx1">
                    <a:lumMod val="95000"/>
                    <a:lumOff val="5000"/>
                  </a:schemeClr>
                </a:solidFill>
              </a:rPr>
              <a:t>6</a:t>
            </a:r>
            <a:r>
              <a:rPr lang="en-US" sz="2400" b="1" u="sng" dirty="0">
                <a:solidFill>
                  <a:schemeClr val="tx1">
                    <a:lumMod val="95000"/>
                    <a:lumOff val="5000"/>
                  </a:schemeClr>
                </a:solidFill>
              </a:rPr>
              <a:t>O</a:t>
            </a:r>
            <a:r>
              <a:rPr lang="en-US" b="1" u="sng" dirty="0">
                <a:solidFill>
                  <a:schemeClr val="tx1">
                    <a:lumMod val="95000"/>
                    <a:lumOff val="5000"/>
                  </a:schemeClr>
                </a:solidFill>
              </a:rPr>
              <a:t>mV</a:t>
            </a:r>
          </a:p>
          <a:p>
            <a:r>
              <a:rPr lang="en-US" b="1" u="sng" dirty="0" err="1">
                <a:solidFill>
                  <a:schemeClr val="tx1">
                    <a:lumMod val="95000"/>
                    <a:lumOff val="5000"/>
                  </a:schemeClr>
                </a:solidFill>
              </a:rPr>
              <a:t>Astroglia</a:t>
            </a:r>
            <a:r>
              <a:rPr lang="en-US" b="1" u="sng" dirty="0">
                <a:solidFill>
                  <a:schemeClr val="tx1">
                    <a:lumMod val="95000"/>
                    <a:lumOff val="5000"/>
                  </a:schemeClr>
                </a:solidFill>
              </a:rPr>
              <a:t>:  –</a:t>
            </a:r>
            <a:r>
              <a:rPr lang="en-US" sz="3200" b="1" u="sng" dirty="0">
                <a:solidFill>
                  <a:schemeClr val="tx1">
                    <a:lumMod val="95000"/>
                    <a:lumOff val="5000"/>
                  </a:schemeClr>
                </a:solidFill>
              </a:rPr>
              <a:t>8</a:t>
            </a:r>
            <a:r>
              <a:rPr lang="en-US" sz="3600" b="1" u="sng" dirty="0">
                <a:solidFill>
                  <a:schemeClr val="tx1">
                    <a:lumMod val="95000"/>
                    <a:lumOff val="5000"/>
                  </a:schemeClr>
                </a:solidFill>
              </a:rPr>
              <a:t>0</a:t>
            </a:r>
            <a:r>
              <a:rPr lang="en-US" b="1" u="sng" dirty="0">
                <a:solidFill>
                  <a:schemeClr val="tx1">
                    <a:lumMod val="95000"/>
                    <a:lumOff val="5000"/>
                  </a:schemeClr>
                </a:solidFill>
              </a:rPr>
              <a:t> to  </a:t>
            </a:r>
            <a:r>
              <a:rPr lang="en-US" sz="3200" u="sng" dirty="0">
                <a:solidFill>
                  <a:schemeClr val="tx1">
                    <a:lumMod val="95000"/>
                    <a:lumOff val="5000"/>
                  </a:schemeClr>
                </a:solidFill>
              </a:rPr>
              <a:t>–</a:t>
            </a:r>
            <a:r>
              <a:rPr lang="en-US" sz="3200" b="1" u="sng" dirty="0">
                <a:solidFill>
                  <a:schemeClr val="tx1">
                    <a:lumMod val="95000"/>
                    <a:lumOff val="5000"/>
                  </a:schemeClr>
                </a:solidFill>
              </a:rPr>
              <a:t>90</a:t>
            </a:r>
            <a:r>
              <a:rPr lang="en-US" b="1" u="sng" dirty="0">
                <a:solidFill>
                  <a:schemeClr val="tx1">
                    <a:lumMod val="95000"/>
                    <a:lumOff val="5000"/>
                  </a:schemeClr>
                </a:solidFill>
              </a:rPr>
              <a:t>mV</a:t>
            </a:r>
          </a:p>
          <a:p>
            <a:r>
              <a:rPr lang="en-US" b="1" u="sng" dirty="0">
                <a:solidFill>
                  <a:schemeClr val="tx1">
                    <a:lumMod val="95000"/>
                    <a:lumOff val="5000"/>
                  </a:schemeClr>
                </a:solidFill>
              </a:rPr>
              <a:t>Neurons:  -</a:t>
            </a:r>
            <a:r>
              <a:rPr lang="en-US" sz="2800" b="1" u="sng" dirty="0">
                <a:solidFill>
                  <a:schemeClr val="tx1">
                    <a:lumMod val="95000"/>
                    <a:lumOff val="5000"/>
                  </a:schemeClr>
                </a:solidFill>
              </a:rPr>
              <a:t>6</a:t>
            </a:r>
            <a:r>
              <a:rPr lang="en-US" sz="3600" b="1" u="sng" dirty="0">
                <a:solidFill>
                  <a:schemeClr val="tx1">
                    <a:lumMod val="95000"/>
                    <a:lumOff val="5000"/>
                  </a:schemeClr>
                </a:solidFill>
              </a:rPr>
              <a:t>0</a:t>
            </a:r>
            <a:r>
              <a:rPr lang="en-US" b="1" u="sng" dirty="0">
                <a:solidFill>
                  <a:schemeClr val="tx1">
                    <a:lumMod val="95000"/>
                    <a:lumOff val="5000"/>
                  </a:schemeClr>
                </a:solidFill>
              </a:rPr>
              <a:t> to  </a:t>
            </a:r>
            <a:r>
              <a:rPr lang="en-US" sz="3200" b="1" u="sng" dirty="0">
                <a:solidFill>
                  <a:schemeClr val="tx1">
                    <a:lumMod val="95000"/>
                    <a:lumOff val="5000"/>
                  </a:schemeClr>
                </a:solidFill>
              </a:rPr>
              <a:t>–</a:t>
            </a:r>
            <a:r>
              <a:rPr lang="en-US" sz="3600" b="1" u="sng" dirty="0">
                <a:solidFill>
                  <a:schemeClr val="tx1">
                    <a:lumMod val="95000"/>
                    <a:lumOff val="5000"/>
                  </a:schemeClr>
                </a:solidFill>
              </a:rPr>
              <a:t>70</a:t>
            </a:r>
            <a:r>
              <a:rPr lang="en-US" b="1" u="sng" dirty="0">
                <a:solidFill>
                  <a:schemeClr val="tx1">
                    <a:lumMod val="95000"/>
                    <a:lumOff val="5000"/>
                  </a:schemeClr>
                </a:solidFill>
              </a:rPr>
              <a:t>mV</a:t>
            </a:r>
          </a:p>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39312"/>
          </a:xfrm>
        </p:spPr>
        <p:txBody>
          <a:bodyPr>
            <a:noAutofit/>
          </a:bodyPr>
          <a:lstStyle/>
          <a:p>
            <a:pPr algn="ctr"/>
            <a:r>
              <a:rPr lang="en-US" sz="13800" dirty="0">
                <a:solidFill>
                  <a:srgbClr val="7030A0"/>
                </a:solidFill>
              </a:rPr>
              <a:t>END</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38</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STRUCTURE OF CELL MEMBRANE</a:t>
            </a:r>
          </a:p>
        </p:txBody>
      </p:sp>
      <p:sp>
        <p:nvSpPr>
          <p:cNvPr id="3" name="Content Placeholder 2"/>
          <p:cNvSpPr>
            <a:spLocks noGrp="1"/>
          </p:cNvSpPr>
          <p:nvPr>
            <p:ph idx="1"/>
          </p:nvPr>
        </p:nvSpPr>
        <p:spPr/>
        <p:txBody>
          <a:bodyPr>
            <a:normAutofit fontScale="85000" lnSpcReduction="20000"/>
          </a:bodyPr>
          <a:lstStyle/>
          <a:p>
            <a:r>
              <a:rPr lang="en-US" dirty="0" err="1"/>
              <a:t>Phospholipid</a:t>
            </a:r>
            <a:r>
              <a:rPr lang="en-US" dirty="0"/>
              <a:t> bi-layer</a:t>
            </a:r>
          </a:p>
          <a:p>
            <a:r>
              <a:rPr lang="en-US" dirty="0"/>
              <a:t>Phosphate end  is hydrophilic  and lipid (fatty acid) end is hydrophobic</a:t>
            </a:r>
          </a:p>
          <a:p>
            <a:r>
              <a:rPr lang="en-US" dirty="0"/>
              <a:t>Large  membrane protein molecules</a:t>
            </a:r>
          </a:p>
          <a:p>
            <a:pPr lvl="1"/>
            <a:r>
              <a:rPr lang="en-US" dirty="0"/>
              <a:t>Channels</a:t>
            </a:r>
          </a:p>
          <a:p>
            <a:pPr lvl="1"/>
            <a:r>
              <a:rPr lang="en-US" dirty="0"/>
              <a:t>Pumps</a:t>
            </a:r>
          </a:p>
          <a:p>
            <a:pPr lvl="1"/>
            <a:r>
              <a:rPr lang="en-US" dirty="0"/>
              <a:t>Carriers</a:t>
            </a:r>
          </a:p>
          <a:p>
            <a:r>
              <a:rPr lang="en-US" dirty="0"/>
              <a:t>Some channels allow leakage of diffusible ions across the membrane down their concentration gradients</a:t>
            </a:r>
          </a:p>
          <a:p>
            <a:r>
              <a:rPr lang="en-US" dirty="0"/>
              <a:t>Such Leakage of  K+, Na+ and </a:t>
            </a:r>
            <a:r>
              <a:rPr lang="en-US" dirty="0" err="1"/>
              <a:t>Cl</a:t>
            </a:r>
            <a:r>
              <a:rPr lang="en-US" dirty="0"/>
              <a:t>- is main cause of the membrane potential</a:t>
            </a:r>
          </a:p>
          <a:p>
            <a:r>
              <a:rPr lang="en-US" dirty="0"/>
              <a:t>Relative permeability of each of these ions differ </a:t>
            </a:r>
          </a:p>
          <a:p>
            <a:r>
              <a:rPr lang="en-US" dirty="0"/>
              <a:t>Membrane bi-layered but very thin; only up to ten (10) </a:t>
            </a:r>
            <a:r>
              <a:rPr lang="en-US" dirty="0" err="1"/>
              <a:t>nanometres</a:t>
            </a:r>
            <a:r>
              <a:rPr lang="en-US" dirty="0"/>
              <a:t> thick  </a:t>
            </a:r>
          </a:p>
        </p:txBody>
      </p:sp>
      <p:sp>
        <p:nvSpPr>
          <p:cNvPr id="4" name="Slide Number Placeholder 3"/>
          <p:cNvSpPr>
            <a:spLocks noGrp="1"/>
          </p:cNvSpPr>
          <p:nvPr>
            <p:ph type="sldNum" sz="quarter" idx="12"/>
          </p:nvPr>
        </p:nvSpPr>
        <p:spPr/>
        <p:txBody>
          <a:bodyPr/>
          <a:lstStyle/>
          <a:p>
            <a:fld id="{E049132E-232C-4581-92DB-F0FDAC11BB87}"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5</a:t>
            </a:fld>
            <a:endParaRPr lang="en-US"/>
          </a:p>
        </p:txBody>
      </p:sp>
      <p:pic>
        <p:nvPicPr>
          <p:cNvPr id="5" name="Content Placeholder 4" descr="http://library.thinkquest.org/C004535/media/cell_membrane.gif"/>
          <p:cNvPicPr>
            <a:picLocks noGrp="1"/>
          </p:cNvPicPr>
          <p:nvPr>
            <p:ph idx="1"/>
          </p:nvPr>
        </p:nvPicPr>
        <p:blipFill>
          <a:blip r:embed="rId2" cstate="print"/>
          <a:srcRect/>
          <a:stretch>
            <a:fillRect/>
          </a:stretch>
        </p:blipFill>
        <p:spPr bwMode="auto">
          <a:xfrm>
            <a:off x="838200" y="533400"/>
            <a:ext cx="7315200" cy="5715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rmAutofit fontScale="90000"/>
          </a:bodyPr>
          <a:lstStyle/>
          <a:p>
            <a:endParaRPr lang="en-US" dirty="0"/>
          </a:p>
        </p:txBody>
      </p:sp>
      <p:sp>
        <p:nvSpPr>
          <p:cNvPr id="4" name="Slide Number Placeholder 3"/>
          <p:cNvSpPr>
            <a:spLocks noGrp="1"/>
          </p:cNvSpPr>
          <p:nvPr>
            <p:ph type="sldNum" sz="quarter" idx="12"/>
          </p:nvPr>
        </p:nvSpPr>
        <p:spPr/>
        <p:txBody>
          <a:bodyPr/>
          <a:lstStyle/>
          <a:p>
            <a:fld id="{E049132E-232C-4581-92DB-F0FDAC11BB87}" type="slidenum">
              <a:rPr lang="en-US" smtClean="0"/>
              <a:pPr/>
              <a:t>6</a:t>
            </a:fld>
            <a:endParaRPr lang="en-US"/>
          </a:p>
        </p:txBody>
      </p:sp>
      <p:pic>
        <p:nvPicPr>
          <p:cNvPr id="5" name="il_fi" descr="http://www.biologyguide.net/img/notes/35.png"/>
          <p:cNvPicPr>
            <a:picLocks noGrp="1"/>
          </p:cNvPicPr>
          <p:nvPr>
            <p:ph idx="1"/>
          </p:nvPr>
        </p:nvPicPr>
        <p:blipFill>
          <a:blip r:embed="rId2" cstate="print"/>
          <a:srcRect/>
          <a:stretch>
            <a:fillRect/>
          </a:stretch>
        </p:blipFill>
        <p:spPr bwMode="auto">
          <a:xfrm>
            <a:off x="457200" y="685800"/>
            <a:ext cx="8305800" cy="586739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sz="4400" dirty="0"/>
              <a:t>POTASSIUM DIFFUSION</a:t>
            </a:r>
          </a:p>
        </p:txBody>
      </p:sp>
      <p:sp>
        <p:nvSpPr>
          <p:cNvPr id="4" name="Slide Number Placeholder 3"/>
          <p:cNvSpPr>
            <a:spLocks noGrp="1"/>
          </p:cNvSpPr>
          <p:nvPr>
            <p:ph type="sldNum" sz="quarter" idx="12"/>
          </p:nvPr>
        </p:nvSpPr>
        <p:spPr/>
        <p:txBody>
          <a:bodyPr/>
          <a:lstStyle/>
          <a:p>
            <a:fld id="{E049132E-232C-4581-92DB-F0FDAC11BB87}" type="slidenum">
              <a:rPr lang="en-US" smtClean="0"/>
              <a:pPr/>
              <a:t>7</a:t>
            </a:fld>
            <a:endParaRPr lang="en-US"/>
          </a:p>
        </p:txBody>
      </p:sp>
      <p:pic>
        <p:nvPicPr>
          <p:cNvPr id="5" name="Content Placeholder 4" descr="https://upload.wikimedia.org/wikipedia/commons/thumb/f/fb/Basis_of_Membrane_Potential2.png/350px-Basis_of_Membrane_Potential2.png"/>
          <p:cNvPicPr>
            <a:picLocks noGrp="1"/>
          </p:cNvPicPr>
          <p:nvPr>
            <p:ph idx="1"/>
          </p:nvPr>
        </p:nvPicPr>
        <p:blipFill>
          <a:blip r:embed="rId2" cstate="print"/>
          <a:srcRect/>
          <a:stretch>
            <a:fillRect/>
          </a:stretch>
        </p:blipFill>
        <p:spPr bwMode="auto">
          <a:xfrm>
            <a:off x="762000" y="838200"/>
            <a:ext cx="7315200" cy="5562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pPr algn="ctr"/>
            <a:r>
              <a:rPr lang="en-US" dirty="0"/>
              <a:t>POTASSIUM DIFFUSION</a:t>
            </a:r>
          </a:p>
        </p:txBody>
      </p:sp>
      <p:sp>
        <p:nvSpPr>
          <p:cNvPr id="4" name="Slide Number Placeholder 3"/>
          <p:cNvSpPr>
            <a:spLocks noGrp="1"/>
          </p:cNvSpPr>
          <p:nvPr>
            <p:ph type="sldNum" sz="quarter" idx="12"/>
          </p:nvPr>
        </p:nvSpPr>
        <p:spPr/>
        <p:txBody>
          <a:bodyPr/>
          <a:lstStyle/>
          <a:p>
            <a:fld id="{E049132E-232C-4581-92DB-F0FDAC11BB87}" type="slidenum">
              <a:rPr lang="en-US" smtClean="0"/>
              <a:pPr/>
              <a:t>8</a:t>
            </a:fld>
            <a:endParaRPr lang="en-US"/>
          </a:p>
        </p:txBody>
      </p:sp>
      <p:pic>
        <p:nvPicPr>
          <p:cNvPr id="5" name="Content Placeholder 4" descr="350px-Membrane_potential_ions_en.svg.png"/>
          <p:cNvPicPr>
            <a:picLocks noGrp="1"/>
          </p:cNvPicPr>
          <p:nvPr>
            <p:ph idx="1"/>
          </p:nvPr>
        </p:nvPicPr>
        <p:blipFill>
          <a:blip r:embed="rId2" cstate="print"/>
          <a:srcRect/>
          <a:stretch>
            <a:fillRect/>
          </a:stretch>
        </p:blipFill>
        <p:spPr bwMode="auto">
          <a:xfrm>
            <a:off x="609600" y="914400"/>
            <a:ext cx="8000999" cy="5486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pPr algn="ctr"/>
            <a:r>
              <a:rPr lang="en-US" sz="3200" dirty="0"/>
              <a:t>MEASUREMENT OF MEMBRANE POTENTIALS</a:t>
            </a:r>
          </a:p>
        </p:txBody>
      </p:sp>
      <p:sp>
        <p:nvSpPr>
          <p:cNvPr id="4" name="Slide Number Placeholder 3"/>
          <p:cNvSpPr>
            <a:spLocks noGrp="1"/>
          </p:cNvSpPr>
          <p:nvPr>
            <p:ph type="sldNum" sz="quarter" idx="12"/>
          </p:nvPr>
        </p:nvSpPr>
        <p:spPr/>
        <p:txBody>
          <a:bodyPr/>
          <a:lstStyle/>
          <a:p>
            <a:fld id="{E049132E-232C-4581-92DB-F0FDAC11BB87}" type="slidenum">
              <a:rPr lang="en-US" smtClean="0"/>
              <a:pPr/>
              <a:t>9</a:t>
            </a:fld>
            <a:endParaRPr lang="en-US"/>
          </a:p>
        </p:txBody>
      </p:sp>
      <p:pic>
        <p:nvPicPr>
          <p:cNvPr id="5" name="Content Placeholder 4" descr="http://www.getbodysmart.com/ap/nervoussystem/neurophysiology/restingpotentials/menu/image.png"/>
          <p:cNvPicPr>
            <a:picLocks noGrp="1"/>
          </p:cNvPicPr>
          <p:nvPr>
            <p:ph idx="1"/>
          </p:nvPr>
        </p:nvPicPr>
        <p:blipFill>
          <a:blip r:embed="rId2" cstate="print"/>
          <a:srcRect/>
          <a:stretch>
            <a:fillRect/>
          </a:stretch>
        </p:blipFill>
        <p:spPr bwMode="auto">
          <a:xfrm>
            <a:off x="685800" y="762000"/>
            <a:ext cx="7696200" cy="58674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778</TotalTime>
  <Words>1787</Words>
  <Application>Microsoft Office PowerPoint</Application>
  <PresentationFormat>On-screen Show (4:3)</PresentationFormat>
  <Paragraphs>268</Paragraphs>
  <Slides>38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Calibri</vt:lpstr>
      <vt:lpstr>Constantia</vt:lpstr>
      <vt:lpstr>Wingdings 2</vt:lpstr>
      <vt:lpstr>Flow</vt:lpstr>
      <vt:lpstr>MEMRANE POTENTIALS</vt:lpstr>
      <vt:lpstr>ELECTRICAL PROPERTIES OF CELLS</vt:lpstr>
      <vt:lpstr>IONIC DIFFUSION POTENTIALS </vt:lpstr>
      <vt:lpstr>STRUCTURE OF CELL MEMBRANE</vt:lpstr>
      <vt:lpstr>PowerPoint Presentation</vt:lpstr>
      <vt:lpstr>PowerPoint Presentation</vt:lpstr>
      <vt:lpstr>POTASSIUM DIFFUSION</vt:lpstr>
      <vt:lpstr>POTASSIUM DIFFUSION</vt:lpstr>
      <vt:lpstr>MEASUREMENT OF MEMBRANE POTENTIALS</vt:lpstr>
      <vt:lpstr>DIFFUSION POTENTIALS OF IONS</vt:lpstr>
      <vt:lpstr>K+ DIFFUSION POTENTIAL</vt:lpstr>
      <vt:lpstr>DIFFUSION POTENTIAL FOR Na+</vt:lpstr>
      <vt:lpstr>NERNST POTENTIALS FOR DIFFUSIBLE IONS-1</vt:lpstr>
      <vt:lpstr>NERNST POTENTIALS FOR DIFFUSIBLE IONS-2</vt:lpstr>
      <vt:lpstr>NB: SLIDES 15-19 (GAS CONSTSNT -2) NOT ESSENTIAL. :  FROM WIKIPEDIA </vt:lpstr>
      <vt:lpstr>GAS CONSTANT -2</vt:lpstr>
      <vt:lpstr>GAS CONSTANT-3</vt:lpstr>
      <vt:lpstr>  A FARADY</vt:lpstr>
      <vt:lpstr>GRAM EQUIVALENT AND EQUIVALENT WEIGHT</vt:lpstr>
      <vt:lpstr>OVERALL DIFFUSION POTENTIAL</vt:lpstr>
      <vt:lpstr>GOLDMAN HODGKIN KATZ EQUATION</vt:lpstr>
      <vt:lpstr>THE SODIUM- POTASSIUM ATPase PUMP</vt:lpstr>
      <vt:lpstr>SODIUM-POTASSIUM ATPase PUMP  </vt:lpstr>
      <vt:lpstr>FIVE  STAGES OF SODIUM-POTASSIUM ATPase PUMP  MECHANISM</vt:lpstr>
      <vt:lpstr>FUNCTIONS OF Na+/K+ PUMP</vt:lpstr>
      <vt:lpstr>EXTRA INFORMATION ON MEMBRANE TRANSPORT SYSTEMS</vt:lpstr>
      <vt:lpstr>PowerPoint Presentation</vt:lpstr>
      <vt:lpstr>PRIMARY ACTIVE TRANSPORT</vt:lpstr>
      <vt:lpstr>ACTIVE TRANSPORT OF Ca++</vt:lpstr>
      <vt:lpstr>CALCIUM PUMP</vt:lpstr>
      <vt:lpstr>H+ PUMP</vt:lpstr>
      <vt:lpstr>ENERGY CONSUMPTION BY CELLULAR PUMPS</vt:lpstr>
      <vt:lpstr>SECONDARY ACTIVE TRANSPORT</vt:lpstr>
      <vt:lpstr>CO-TRANSPORT</vt:lpstr>
      <vt:lpstr>COUNTER -TRANSPORT</vt:lpstr>
      <vt:lpstr>ACTIVE TRANSPORT THROUGH SHEETS OF CELLS LINING SPECIAL ORGANS </vt:lpstr>
      <vt:lpstr>COMPARISON OF RESTING MEMBTANE POTENTIALS OF DIFFERENT CELLS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MEMRANE POTENTIALS</dc:title>
  <dc:creator>toshiba</dc:creator>
  <cp:lastModifiedBy>kihumbu thairu</cp:lastModifiedBy>
  <cp:revision>77</cp:revision>
  <dcterms:created xsi:type="dcterms:W3CDTF">2011-10-24T18:55:53Z</dcterms:created>
  <dcterms:modified xsi:type="dcterms:W3CDTF">2016-11-27T19:41:59Z</dcterms:modified>
</cp:coreProperties>
</file>