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8" r:id="rId3"/>
    <p:sldId id="299" r:id="rId4"/>
    <p:sldId id="279" r:id="rId5"/>
    <p:sldId id="281" r:id="rId6"/>
    <p:sldId id="282" r:id="rId7"/>
    <p:sldId id="262" r:id="rId8"/>
    <p:sldId id="270" r:id="rId9"/>
    <p:sldId id="297" r:id="rId10"/>
    <p:sldId id="263" r:id="rId11"/>
    <p:sldId id="257" r:id="rId12"/>
    <p:sldId id="261" r:id="rId13"/>
    <p:sldId id="273" r:id="rId14"/>
    <p:sldId id="274" r:id="rId15"/>
    <p:sldId id="277" r:id="rId16"/>
    <p:sldId id="278" r:id="rId17"/>
    <p:sldId id="258" r:id="rId18"/>
    <p:sldId id="266" r:id="rId19"/>
    <p:sldId id="264" r:id="rId20"/>
    <p:sldId id="265" r:id="rId21"/>
    <p:sldId id="267" r:id="rId22"/>
    <p:sldId id="268" r:id="rId23"/>
    <p:sldId id="280" r:id="rId24"/>
    <p:sldId id="294" r:id="rId25"/>
    <p:sldId id="285" r:id="rId26"/>
    <p:sldId id="288" r:id="rId27"/>
    <p:sldId id="290" r:id="rId28"/>
    <p:sldId id="295" r:id="rId29"/>
    <p:sldId id="291" r:id="rId30"/>
    <p:sldId id="292" r:id="rId31"/>
    <p:sldId id="284" r:id="rId32"/>
    <p:sldId id="260" r:id="rId33"/>
  </p:sldIdLst>
  <p:sldSz cx="9144000" cy="6858000" type="screen4x3"/>
  <p:notesSz cx="6735763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957" autoAdjust="0"/>
  </p:normalViewPr>
  <p:slideViewPr>
    <p:cSldViewPr>
      <p:cViewPr varScale="1">
        <p:scale>
          <a:sx n="66" d="100"/>
          <a:sy n="66" d="100"/>
        </p:scale>
        <p:origin x="8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A0755-FA1A-436F-9698-99CEF77193A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E5D7-E065-42A7-8746-347157C8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B379B-FDDE-4BBB-9E29-F4952941746B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5CFAA-2636-4563-8466-9486B085D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08AC-1909-4E46-A7D6-B7EE25080E74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4F67-82F3-49F0-A18E-91D5B98769C3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8E95-0B2D-44F3-82B8-942FFB0CFC47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8726-F825-4153-ABD2-AC80BF4FEBDD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ED9B-3232-4D78-9F93-3AC6931059FA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9D86-4BC1-47B4-B709-BA7483E92B29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79C-F769-4B76-B196-6F3337E046A6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ED67-BC1B-44A0-A51F-18DA3D54A1CF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30E9-CD2B-4630-9EEF-68153915247C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7FC6-51A9-4140-8506-E39298D67A9D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2611-21B8-4436-97AE-3796C0141916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5732BC-AEAD-4D16-A75D-D91AA23708B1}" type="datetime1">
              <a:rPr lang="en-US" smtClean="0"/>
              <a:pPr/>
              <a:t>12/21/2016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6233B-5F14-46B6-A302-4338F3F12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/>
              <a:t>CLASSIFICATION OF PERIPHERAL NERVES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848600" cy="32004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200"/>
              <a:t>INTRODUCTION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METHODOLOGY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MOTOR  CUTANEOUS SENSORY AND AUTONOMIC SYSTEM (Erlanger and </a:t>
            </a:r>
            <a:r>
              <a:rPr lang="en-US" sz="2200" dirty="0" err="1"/>
              <a:t>Gaser</a:t>
            </a:r>
            <a:r>
              <a:rPr lang="en-US" sz="2200" dirty="0"/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MUSCLE AFFERENTS SYSTEM (Lloyd)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GENERAL SYSTEM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SENSORY PHYSIOLOGY SYSTEM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MODALITY, MYELINATION AND CONDUCTION SYSTEMS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/>
              <a:t>HARMONIZATION OF DIFFERENT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ERLANGER AND GASER’S CLASSIFICATION-2</a:t>
            </a:r>
            <a:br>
              <a:rPr lang="en-US" sz="3600" b="1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70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FOR CLASSIFYING </a:t>
            </a:r>
            <a:r>
              <a:rPr lang="en-US" b="1" dirty="0"/>
              <a:t>SKIN AFFERENTS AND AUTONOMIC NERVES:-</a:t>
            </a:r>
          </a:p>
          <a:p>
            <a:pPr>
              <a:buNone/>
            </a:pPr>
            <a:r>
              <a:rPr lang="en-US" b="1" dirty="0"/>
              <a:t>  Skin afferents </a:t>
            </a:r>
            <a:r>
              <a:rPr lang="en-US" dirty="0"/>
              <a:t>(</a:t>
            </a:r>
            <a:r>
              <a:rPr lang="en-US" dirty="0" err="1"/>
              <a:t>cutaneous</a:t>
            </a:r>
            <a:r>
              <a:rPr lang="en-US" dirty="0"/>
              <a:t> sensory </a:t>
            </a:r>
            <a:r>
              <a:rPr lang="en-US" dirty="0" err="1"/>
              <a:t>fibres</a:t>
            </a:r>
            <a:r>
              <a:rPr lang="en-US" dirty="0"/>
              <a:t>) are classified as groups A,B and C as follows:-</a:t>
            </a:r>
          </a:p>
          <a:p>
            <a:pPr lvl="1"/>
            <a:r>
              <a:rPr lang="en-US" dirty="0"/>
              <a:t>A-beta (touch and pressure)</a:t>
            </a:r>
          </a:p>
          <a:p>
            <a:pPr lvl="1"/>
            <a:r>
              <a:rPr lang="en-US" dirty="0"/>
              <a:t>A – delta (fast pain temperature and fine touch)</a:t>
            </a:r>
          </a:p>
          <a:p>
            <a:pPr>
              <a:buNone/>
            </a:pPr>
            <a:r>
              <a:rPr lang="en-US" b="1" dirty="0"/>
              <a:t>Autonomic nerves classified as:</a:t>
            </a:r>
          </a:p>
          <a:p>
            <a:pPr lvl="1"/>
            <a:r>
              <a:rPr lang="en-US" dirty="0"/>
              <a:t>B – pre-</a:t>
            </a:r>
            <a:r>
              <a:rPr lang="en-US" dirty="0" err="1"/>
              <a:t>ganglionoc</a:t>
            </a:r>
            <a:r>
              <a:rPr lang="en-US" dirty="0"/>
              <a:t>  autonomic nerve </a:t>
            </a:r>
            <a:r>
              <a:rPr lang="en-US" dirty="0" err="1"/>
              <a:t>fibres</a:t>
            </a:r>
            <a:endParaRPr lang="en-US" dirty="0"/>
          </a:p>
          <a:p>
            <a:pPr lvl="1"/>
            <a:r>
              <a:rPr lang="en-US" dirty="0"/>
              <a:t>C-  post </a:t>
            </a:r>
            <a:r>
              <a:rPr lang="en-US" dirty="0" err="1"/>
              <a:t>ganglionic</a:t>
            </a:r>
            <a:r>
              <a:rPr lang="en-US" dirty="0"/>
              <a:t> sympathetic nerve </a:t>
            </a:r>
            <a:r>
              <a:rPr lang="en-US" dirty="0" err="1"/>
              <a:t>fibres</a:t>
            </a:r>
            <a:endParaRPr lang="en-US" dirty="0"/>
          </a:p>
          <a:p>
            <a:pPr>
              <a:buNone/>
            </a:pPr>
            <a:r>
              <a:rPr lang="en-US" b="1" dirty="0"/>
              <a:t>Pain and temperature </a:t>
            </a:r>
            <a:r>
              <a:rPr lang="en-US" b="1" dirty="0" err="1"/>
              <a:t>fibres</a:t>
            </a:r>
            <a:r>
              <a:rPr lang="en-US" b="1" dirty="0"/>
              <a:t> DETAILS:</a:t>
            </a:r>
          </a:p>
          <a:p>
            <a:pPr lvl="1"/>
            <a:r>
              <a:rPr lang="en-US" b="1" dirty="0"/>
              <a:t> A- delta </a:t>
            </a:r>
            <a:r>
              <a:rPr lang="en-US" dirty="0"/>
              <a:t>thinly </a:t>
            </a:r>
            <a:r>
              <a:rPr lang="en-US" dirty="0" err="1"/>
              <a:t>myelinated</a:t>
            </a:r>
            <a:r>
              <a:rPr lang="en-US" dirty="0"/>
              <a:t> </a:t>
            </a:r>
          </a:p>
          <a:p>
            <a:pPr lvl="2">
              <a:buNone/>
            </a:pPr>
            <a:r>
              <a:rPr lang="en-US" sz="2600" dirty="0"/>
              <a:t>  For transmitting “</a:t>
            </a:r>
            <a:r>
              <a:rPr lang="en-US" sz="2600" b="1" dirty="0"/>
              <a:t>fast pain” and cold (cold also carried by C)</a:t>
            </a:r>
          </a:p>
          <a:p>
            <a:pPr lvl="1"/>
            <a:r>
              <a:rPr lang="en-US" b="1" dirty="0"/>
              <a:t> C </a:t>
            </a:r>
            <a:r>
              <a:rPr lang="en-US" dirty="0"/>
              <a:t>–</a:t>
            </a:r>
            <a:r>
              <a:rPr lang="en-US" dirty="0" err="1"/>
              <a:t>Unmyelinated</a:t>
            </a:r>
            <a:endParaRPr lang="en-US" dirty="0"/>
          </a:p>
          <a:p>
            <a:pPr lvl="2">
              <a:buNone/>
            </a:pPr>
            <a:r>
              <a:rPr lang="en-US" sz="2600" dirty="0"/>
              <a:t> Most pain </a:t>
            </a:r>
            <a:r>
              <a:rPr lang="en-US" sz="2600" dirty="0" err="1"/>
              <a:t>fibres</a:t>
            </a:r>
            <a:r>
              <a:rPr lang="en-US" sz="2600" dirty="0"/>
              <a:t> are group C. They transmit “</a:t>
            </a:r>
            <a:r>
              <a:rPr lang="en-US" sz="2600" b="1" dirty="0"/>
              <a:t>slow pain</a:t>
            </a:r>
            <a:r>
              <a:rPr lang="en-US" sz="2600" dirty="0"/>
              <a:t>”</a:t>
            </a:r>
          </a:p>
          <a:p>
            <a:pPr lvl="2">
              <a:buNone/>
            </a:pPr>
            <a:r>
              <a:rPr lang="en-US" sz="2600" b="1" dirty="0"/>
              <a:t>C </a:t>
            </a:r>
            <a:r>
              <a:rPr lang="en-US" sz="2600" b="1" dirty="0" err="1"/>
              <a:t>fibres</a:t>
            </a:r>
            <a:r>
              <a:rPr lang="en-US" sz="2600" b="1" dirty="0"/>
              <a:t> also carry warmth sensation</a:t>
            </a:r>
          </a:p>
          <a:p>
            <a:pPr lvl="1">
              <a:buNone/>
            </a:pPr>
            <a:endParaRPr lang="en-US" b="1" dirty="0"/>
          </a:p>
          <a:p>
            <a:pPr lvl="1">
              <a:buNone/>
            </a:pPr>
            <a:r>
              <a:rPr lang="en-US" b="1" dirty="0"/>
              <a:t>NB: “C” FIBRES ARE ALL UNMYELINATED. Information regarding cooling of the skin apparently more urgent than warming the skin.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TABLE SHOWING ERLANGER AND GASER’S SYSTEM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DIAMETER (</a:t>
                      </a:r>
                      <a:r>
                        <a:rPr lang="en-US" dirty="0" err="1"/>
                        <a:t>microM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VELOCITY (m/sec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A–alpha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A-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A- gamma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A- 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&lt;2 (</a:t>
                      </a:r>
                      <a:r>
                        <a:rPr lang="en-US" dirty="0" err="1"/>
                        <a:t>unmyelinated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9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B: </a:t>
            </a:r>
            <a:r>
              <a:rPr lang="en-US" b="1" dirty="0"/>
              <a:t>LLOYD’S CLASSIFICATION</a:t>
            </a:r>
            <a:br>
              <a:rPr lang="en-US" b="1" dirty="0"/>
            </a:br>
            <a:r>
              <a:rPr lang="en-US" sz="2800" b="1" dirty="0"/>
              <a:t>FOR CLASSIFYING MUSCLE AFFERENTS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/>
          <a:lstStyle/>
          <a:p>
            <a:r>
              <a:rPr lang="en-US" dirty="0"/>
              <a:t>The system is used for classifying receptors afferents from muscle</a:t>
            </a:r>
          </a:p>
          <a:p>
            <a:r>
              <a:rPr lang="en-US" dirty="0"/>
              <a:t>Muscle receptors arise from:-</a:t>
            </a:r>
          </a:p>
          <a:p>
            <a:pPr lvl="1"/>
            <a:r>
              <a:rPr lang="en-US" dirty="0"/>
              <a:t>Muscle spindles  </a:t>
            </a:r>
            <a:r>
              <a:rPr lang="en-US" b="1" dirty="0"/>
              <a:t>- group I and II</a:t>
            </a:r>
          </a:p>
          <a:p>
            <a:pPr lvl="1"/>
            <a:r>
              <a:rPr lang="en-US" dirty="0"/>
              <a:t>Golgi tendon organs- </a:t>
            </a:r>
            <a:r>
              <a:rPr lang="en-US" b="1" dirty="0"/>
              <a:t>group II (equivalent to sensory  group IB)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MUSCLE SPINDLE-1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http://michaeldmann.net/pix_11/spindl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MUSCLE SPINDLE-2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http://www.ufrgs.br/imunovet/molecular_immunology/musclespind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GOLGI TENDON ORGAN – group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http://droualb.faculty.mjc.edu/Course%20Materials/Physiology%20101/Chapter%20Notes/Fall%202007/chapte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/>
              <a:t>FUNCTION OF GOLGI TENDON 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 descr="http://www.fsps.muni.cz/impact/physical-therapy-1/images/obr-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LLOYD’S 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DIAMETER (</a:t>
                      </a:r>
                      <a:r>
                        <a:rPr lang="en-US" dirty="0" err="1"/>
                        <a:t>microM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VELOCITY (m/sec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&lt;2 (</a:t>
                      </a:r>
                      <a:r>
                        <a:rPr lang="en-US" dirty="0" err="1"/>
                        <a:t>unmyelinated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CLASSIFICATION-1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MAIN CLASSES, ARE “A” AND “C”:</a:t>
            </a:r>
          </a:p>
          <a:p>
            <a:r>
              <a:rPr lang="en-US" dirty="0"/>
              <a:t>Group A is subdivided into:-</a:t>
            </a:r>
          </a:p>
          <a:p>
            <a:pPr lvl="1"/>
            <a:r>
              <a:rPr lang="en-US" dirty="0"/>
              <a:t>Alpha </a:t>
            </a:r>
          </a:p>
          <a:p>
            <a:pPr lvl="1"/>
            <a:r>
              <a:rPr lang="en-US" dirty="0"/>
              <a:t>Beta </a:t>
            </a:r>
          </a:p>
          <a:p>
            <a:pPr lvl="1"/>
            <a:r>
              <a:rPr lang="en-US" dirty="0"/>
              <a:t>Gamma</a:t>
            </a:r>
          </a:p>
          <a:p>
            <a:pPr lvl="1"/>
            <a:r>
              <a:rPr lang="en-US" dirty="0"/>
              <a:t>Delta</a:t>
            </a:r>
          </a:p>
          <a:p>
            <a:r>
              <a:rPr lang="en-US" b="1" u="sng" dirty="0"/>
              <a:t>TYPE A:</a:t>
            </a:r>
          </a:p>
          <a:p>
            <a:pPr lvl="1"/>
            <a:r>
              <a:rPr lang="en-US" dirty="0" err="1"/>
              <a:t>Myelinated</a:t>
            </a:r>
            <a:r>
              <a:rPr lang="en-US" dirty="0"/>
              <a:t> large and medium sized SPINAL NERVES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CLASSIFICATION-2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C FIBRES</a:t>
            </a:r>
          </a:p>
          <a:p>
            <a:r>
              <a:rPr lang="en-US" dirty="0" err="1"/>
              <a:t>Ummyelinated</a:t>
            </a:r>
            <a:r>
              <a:rPr lang="en-US" dirty="0"/>
              <a:t> </a:t>
            </a:r>
          </a:p>
          <a:p>
            <a:r>
              <a:rPr lang="en-US" dirty="0"/>
              <a:t>Slow conducting</a:t>
            </a:r>
          </a:p>
          <a:p>
            <a:r>
              <a:rPr lang="en-US" dirty="0"/>
              <a:t>Make up </a:t>
            </a:r>
          </a:p>
          <a:p>
            <a:pPr lvl="1"/>
            <a:r>
              <a:rPr lang="en-US" dirty="0"/>
              <a:t>over 50% of SENSORY FIBRES  otherwise nerves would be too thick</a:t>
            </a:r>
          </a:p>
          <a:p>
            <a:pPr lvl="1"/>
            <a:r>
              <a:rPr lang="en-US" dirty="0"/>
              <a:t>All post-</a:t>
            </a:r>
            <a:r>
              <a:rPr lang="en-US" dirty="0" err="1"/>
              <a:t>ganglionic</a:t>
            </a:r>
            <a:r>
              <a:rPr lang="en-US" dirty="0"/>
              <a:t> autonomic </a:t>
            </a:r>
            <a:r>
              <a:rPr lang="en-US" dirty="0" err="1"/>
              <a:t>fibres</a:t>
            </a:r>
            <a:endParaRPr lang="en-US" dirty="0"/>
          </a:p>
          <a:p>
            <a:r>
              <a:rPr lang="en-US" dirty="0"/>
              <a:t>Refer to table 46-6 Guyton and Hall – 12</a:t>
            </a:r>
            <a:r>
              <a:rPr lang="en-US" baseline="30000" dirty="0"/>
              <a:t>th</a:t>
            </a:r>
            <a:r>
              <a:rPr lang="en-US" dirty="0"/>
              <a:t> Edition for a comprehensive classification table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/>
              <a:t>THE PERIPHERAL NERVOUS SYSTEM (PNS)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Image result for images of comprehensive classification of peripheral nerves and their function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868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75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SENSORY PHYSIOLOGY SYSYTEM-1</a:t>
            </a:r>
            <a:r>
              <a:rPr lang="en-US" sz="4400" dirty="0"/>
              <a:t>:</a:t>
            </a:r>
            <a:br>
              <a:rPr lang="en-US" sz="4400" dirty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/>
              <a:t>This system uses 4 classes </a:t>
            </a:r>
            <a:r>
              <a:rPr lang="en-US" sz="2400" b="1" dirty="0" err="1"/>
              <a:t>labled</a:t>
            </a:r>
            <a:r>
              <a:rPr lang="en-US" sz="2400" b="1" dirty="0"/>
              <a:t> according to  ROMAN NUMERALS AND ALPHABETICAL “GROUP” notation </a:t>
            </a:r>
            <a:r>
              <a:rPr lang="en-US" sz="2800" b="1" dirty="0"/>
              <a:t>:</a:t>
            </a:r>
          </a:p>
          <a:p>
            <a:pPr>
              <a:buNone/>
            </a:pPr>
            <a:r>
              <a:rPr lang="en-US" sz="2800" b="1" dirty="0"/>
              <a:t>i.e. Groups I-A; I-B ; and Groups II, III and IV as </a:t>
            </a:r>
            <a:r>
              <a:rPr lang="en-US" sz="2800" b="1" dirty="0" err="1"/>
              <a:t>folows</a:t>
            </a:r>
            <a:r>
              <a:rPr lang="en-US" sz="2800" b="1" dirty="0"/>
              <a:t>:-</a:t>
            </a:r>
            <a:endParaRPr lang="en-US" b="1" dirty="0"/>
          </a:p>
          <a:p>
            <a:pPr>
              <a:buNone/>
            </a:pPr>
            <a:r>
              <a:rPr lang="en-US" b="1" dirty="0"/>
              <a:t>1.GROUP IA</a:t>
            </a:r>
          </a:p>
          <a:p>
            <a:r>
              <a:rPr lang="en-US" dirty="0"/>
              <a:t>From muscle spindles  </a:t>
            </a:r>
            <a:r>
              <a:rPr lang="en-US" dirty="0" err="1"/>
              <a:t>annulospiral</a:t>
            </a:r>
            <a:r>
              <a:rPr lang="en-US" dirty="0"/>
              <a:t> endings</a:t>
            </a:r>
          </a:p>
          <a:p>
            <a:r>
              <a:rPr lang="en-US" dirty="0"/>
              <a:t>Diameter  </a:t>
            </a:r>
            <a:r>
              <a:rPr lang="en-US" b="1" dirty="0"/>
              <a:t>17 </a:t>
            </a:r>
            <a:r>
              <a:rPr lang="en-US" b="1" dirty="0" err="1"/>
              <a:t>microMetres</a:t>
            </a:r>
            <a:endParaRPr lang="en-US" b="1" dirty="0"/>
          </a:p>
          <a:p>
            <a:r>
              <a:rPr lang="en-US" b="1" dirty="0"/>
              <a:t>Equivalent to type A – alpha (general classification)</a:t>
            </a:r>
          </a:p>
          <a:p>
            <a:pPr>
              <a:buNone/>
            </a:pPr>
            <a:r>
              <a:rPr lang="en-US" b="1" dirty="0"/>
              <a:t>2.GROUP IB</a:t>
            </a:r>
          </a:p>
          <a:p>
            <a:r>
              <a:rPr lang="en-US" dirty="0"/>
              <a:t>From </a:t>
            </a:r>
            <a:r>
              <a:rPr lang="en-US" dirty="0" err="1"/>
              <a:t>golgi</a:t>
            </a:r>
            <a:r>
              <a:rPr lang="en-US" dirty="0"/>
              <a:t> tendon organs</a:t>
            </a:r>
          </a:p>
          <a:p>
            <a:r>
              <a:rPr lang="en-US" dirty="0"/>
              <a:t>Diameter </a:t>
            </a:r>
            <a:r>
              <a:rPr lang="en-US" b="1" dirty="0"/>
              <a:t>16 </a:t>
            </a:r>
            <a:r>
              <a:rPr lang="en-US" b="1" dirty="0" err="1"/>
              <a:t>microMetr</a:t>
            </a:r>
            <a:r>
              <a:rPr lang="en-US" dirty="0" err="1"/>
              <a:t>es</a:t>
            </a:r>
            <a:endParaRPr lang="en-US" dirty="0"/>
          </a:p>
          <a:p>
            <a:r>
              <a:rPr lang="en-US" b="1" dirty="0"/>
              <a:t>Equivalent to type A-alpha (general classification)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SENSORY PHYSIOLOGY SYSYTEM-2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2.GROUP II</a:t>
            </a:r>
          </a:p>
          <a:p>
            <a:r>
              <a:rPr lang="en-US" dirty="0"/>
              <a:t>From specific discreet skin touch receptors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Pacinian</a:t>
            </a:r>
            <a:r>
              <a:rPr lang="en-US" dirty="0"/>
              <a:t> corpuscles</a:t>
            </a:r>
          </a:p>
          <a:p>
            <a:r>
              <a:rPr lang="en-US" dirty="0"/>
              <a:t>From flower spray endings of muscle spindles</a:t>
            </a:r>
          </a:p>
          <a:p>
            <a:r>
              <a:rPr lang="en-US" dirty="0"/>
              <a:t>Diameter 8 </a:t>
            </a:r>
            <a:r>
              <a:rPr lang="en-US" dirty="0" err="1"/>
              <a:t>microMetres</a:t>
            </a:r>
            <a:endParaRPr lang="en-US" dirty="0"/>
          </a:p>
          <a:p>
            <a:r>
              <a:rPr lang="en-US" b="1" dirty="0"/>
              <a:t>Equivalent to general classification types “Beta” and “Delta</a:t>
            </a:r>
          </a:p>
          <a:p>
            <a:pPr>
              <a:buNone/>
            </a:pPr>
            <a:r>
              <a:rPr lang="en-US" b="1" dirty="0"/>
              <a:t>4.GROUP III</a:t>
            </a:r>
          </a:p>
          <a:p>
            <a:r>
              <a:rPr lang="en-US" dirty="0"/>
              <a:t>Afferents carrying </a:t>
            </a:r>
          </a:p>
          <a:p>
            <a:r>
              <a:rPr lang="en-US" dirty="0"/>
              <a:t>Temp</a:t>
            </a:r>
          </a:p>
          <a:p>
            <a:r>
              <a:rPr lang="en-US" dirty="0"/>
              <a:t>Sharp pain</a:t>
            </a:r>
          </a:p>
          <a:p>
            <a:r>
              <a:rPr lang="en-US" dirty="0"/>
              <a:t>Crude touch</a:t>
            </a:r>
          </a:p>
          <a:p>
            <a:r>
              <a:rPr lang="en-US" dirty="0"/>
              <a:t>Diameter  </a:t>
            </a:r>
            <a:r>
              <a:rPr lang="en-US" b="1" dirty="0"/>
              <a:t>3 </a:t>
            </a:r>
            <a:r>
              <a:rPr lang="en-US" b="1" dirty="0" err="1"/>
              <a:t>microMetres</a:t>
            </a:r>
            <a:endParaRPr lang="en-US" b="1" dirty="0"/>
          </a:p>
          <a:p>
            <a:r>
              <a:rPr lang="en-US" b="1" dirty="0"/>
              <a:t>Equivalent to general classification “A- Delta”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SENSORY PHYSIOLOGY SYSYTEM-3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GROUP IV</a:t>
            </a:r>
          </a:p>
          <a:p>
            <a:r>
              <a:rPr lang="en-US" dirty="0" err="1"/>
              <a:t>Unmyelinated</a:t>
            </a:r>
            <a:r>
              <a:rPr lang="en-US" dirty="0"/>
              <a:t> </a:t>
            </a:r>
            <a:r>
              <a:rPr lang="en-US" dirty="0" err="1"/>
              <a:t>fibres</a:t>
            </a:r>
            <a:endParaRPr lang="en-US" dirty="0"/>
          </a:p>
          <a:p>
            <a:r>
              <a:rPr lang="en-US" dirty="0"/>
              <a:t>Transmit sensations of 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Itch</a:t>
            </a:r>
          </a:p>
          <a:p>
            <a:pPr lvl="1"/>
            <a:r>
              <a:rPr lang="en-US" dirty="0"/>
              <a:t>Crude touch</a:t>
            </a:r>
          </a:p>
          <a:p>
            <a:pPr lvl="1"/>
            <a:r>
              <a:rPr lang="en-US" dirty="0"/>
              <a:t>Pain</a:t>
            </a:r>
          </a:p>
          <a:p>
            <a:r>
              <a:rPr lang="en-US" dirty="0"/>
              <a:t>Diameter  </a:t>
            </a:r>
            <a:r>
              <a:rPr lang="en-US" b="1" dirty="0"/>
              <a:t>0.5 to 2  </a:t>
            </a:r>
            <a:r>
              <a:rPr lang="en-US" b="1" dirty="0" err="1"/>
              <a:t>microMetres</a:t>
            </a:r>
            <a:endParaRPr lang="en-US" b="1" dirty="0"/>
          </a:p>
          <a:p>
            <a:r>
              <a:rPr lang="en-US" dirty="0"/>
              <a:t>General classification “Type C”</a:t>
            </a:r>
          </a:p>
          <a:p>
            <a:r>
              <a:rPr lang="en-US" dirty="0"/>
              <a:t>NB; TABLE 18 BELOW ON RELATIVE SUSCEPTILITY OF MAMALIAN NERVES TO DIFFERENT AGENTS IS FROM GANONG , 23</a:t>
            </a:r>
            <a:r>
              <a:rPr lang="en-US" baseline="30000" dirty="0"/>
              <a:t>RD</a:t>
            </a:r>
            <a:r>
              <a:rPr lang="en-US" dirty="0"/>
              <a:t> EDITION PAGE 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762000" cy="365125"/>
          </a:xfrm>
        </p:spPr>
        <p:txBody>
          <a:bodyPr/>
          <a:lstStyle/>
          <a:p>
            <a:fld id="{FBB6233B-5F14-46B6-A302-4338F3F1211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2590800"/>
          <a:ext cx="8229599" cy="398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r>
                        <a:rPr lang="en-US" dirty="0"/>
                        <a:t>SUSCEPTIBI-LITY  TO DIFFERENT AGENTS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SUSCEPTIBLE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LEAST SUSCEPTIBLE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/>
                        <a:t>HYPOXIA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/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/>
                        <a:t>LOCAL ANAESTHESIA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0"/>
            <a:ext cx="8077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EFFECT OF HYPOXIA, PRESSURE AND LOCAL ANAESTHESIA ON FIBRE TYPES </a:t>
            </a:r>
            <a:r>
              <a:rPr lang="en-US" sz="2000" dirty="0"/>
              <a:t>NB: THE TABLE 18 BELOW ON RELATIVE SUSCEPTILITY OF MAMALIAN NERVES TO DIFFERENT AGENTS IS FROM GANONG , 23</a:t>
            </a:r>
            <a:r>
              <a:rPr lang="en-US" sz="2000" baseline="30000" dirty="0"/>
              <a:t>RD</a:t>
            </a:r>
            <a:r>
              <a:rPr lang="en-US" sz="2000" dirty="0"/>
              <a:t> EDITION PAGE 90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/>
              <a:t>MYELINATION DIAMETER AND CONDUCTION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 descr="http://www.physiol.usyd.edu.au/~daved/teaching/images/cv_big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</a:rPr>
              <a:t>GENERAL </a:t>
            </a:r>
            <a:r>
              <a:rPr lang="en-US" sz="2400" dirty="0"/>
              <a:t>CLASSIFICATION BASED ON </a:t>
            </a:r>
            <a:r>
              <a:rPr lang="en-US" sz="2400" dirty="0">
                <a:solidFill>
                  <a:srgbClr val="FF0000"/>
                </a:solidFill>
              </a:rPr>
              <a:t>FUNCTION AND FIBRE SIZE-1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 descr="http://image.slidesharecdn.com/conductionalongnervesynapse2013-131003204510-phpapp02/95/conduction-along-nerve-synapse-2013-12-638.jpg?cb=138083318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534400" cy="58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 descr="http://3.bp.blogspot.com/--QD-bZWtbOU/UPvdsQ_qeAI/AAAAAAAAAQg/kUwtdfBelDw/s1600/Nerve+fiber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166" y="838200"/>
            <a:ext cx="635766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RECEPTOR-BASED CLASSIFICATION: ROMAN NUMERALS AND APHABETICAL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 descr="http://image.slidesharecdn.com/rajnidhinerve3formsoffice2010-140513095825-phpapp02/95/classification-of-nerve-fibers-26-638.jpg?cb=139997594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362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SENSORY FIBRE, MYELINATION, RECEPTOR AND MODALITY  BASED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590800"/>
          </a:xfrm>
        </p:spPr>
        <p:txBody>
          <a:bodyPr>
            <a:normAutofit/>
          </a:bodyPr>
          <a:lstStyle/>
          <a:p>
            <a:r>
              <a:rPr lang="en-US" sz="2800" b="1" dirty="0"/>
              <a:t>SEE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675"/>
          </a:xfrm>
        </p:spPr>
        <p:txBody>
          <a:bodyPr>
            <a:noAutofit/>
          </a:bodyPr>
          <a:lstStyle/>
          <a:p>
            <a:pPr algn="ctr"/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 descr="http://accessphysiotherapy.mhmedical.com/data/Multimedia/grandRounds/somatosensorypathways/media/slideImages/Somatosensory%20Pathways%20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295400"/>
            <a:ext cx="92202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SCHEMATIC DIAGRAM OF THE 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Picture5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62999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885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ALPHABETICAL FIBRE TYPE AND FUNCTION-BASED SYSYTEM </a:t>
            </a:r>
            <a:r>
              <a:rPr lang="en-US" sz="3200" b="1" dirty="0">
                <a:solidFill>
                  <a:srgbClr val="FF0000"/>
                </a:solidFill>
              </a:rPr>
              <a:t>(correction group “B” are pre-ganglionic autonomics)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 descr="http://humanphysiology.tuars.com/program/section1/1ch6/1ch6img/page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229600" cy="53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NETTER’S ATLAS (P.8) SUMMARY OF COMBINED MYELINATION, MOTOR AND </a:t>
            </a:r>
            <a:r>
              <a:rPr lang="en-US" sz="2800" b="1"/>
              <a:t>SENSORY CLASSIFICATION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 descr="C:\Users\Prof. Thairu\Pictures\2014-10-17 TRIAL-NETTER NERVE3S-1\Image.tif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43000" y="838200"/>
            <a:ext cx="662712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en-US" sz="16600" dirty="0">
                <a:solidFill>
                  <a:srgbClr val="7030A0"/>
                </a:solidFill>
              </a:rPr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Compound action potential of peripheral nerves</a:t>
            </a:r>
          </a:p>
          <a:p>
            <a:r>
              <a:rPr lang="en-US" dirty="0"/>
              <a:t>These have both motor and sensory nerves</a:t>
            </a:r>
          </a:p>
          <a:p>
            <a:r>
              <a:rPr lang="en-US" dirty="0"/>
              <a:t>Careful electrical recording </a:t>
            </a:r>
          </a:p>
          <a:p>
            <a:r>
              <a:rPr lang="en-US" dirty="0"/>
              <a:t>Cutting specific nerves</a:t>
            </a:r>
          </a:p>
          <a:p>
            <a:r>
              <a:rPr lang="en-US" dirty="0"/>
              <a:t>Anatomical studies of  degenerating nerves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NB: ALL THE ABOVE LED TO SCIENTIFIC CLASSIFICATION OF PERIPHERAL NERVES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COMPOUND ACTION POTENTIALS</a:t>
            </a:r>
            <a:r>
              <a:rPr lang="en-US" b="1" dirty="0"/>
              <a:t> </a:t>
            </a:r>
            <a:r>
              <a:rPr lang="en-US" sz="3100" b="1" dirty="0"/>
              <a:t>ELICITED USING DIFFERENT STIMULUS STRENGTHS</a:t>
            </a:r>
            <a:br>
              <a:rPr lang="en-US" sz="31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http://www.acbrown.com/neuro/Lectures/Exct/AVFigs/NrExct32.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COMPOUND ACTION POTENTIAL  SHOWING  VOLTAGE AND CONDUCTION VELOCITIES OF DIFFERENT FIBRE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 descr="http://resources.med.fsu.edu/gsm/hp/program/section1/1ch6/1ch6img/page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2304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A: ERLANGER AND GASER’S’ CLASSIFICATION-1</a:t>
            </a:r>
            <a:br>
              <a:rPr lang="en-US" dirty="0"/>
            </a:br>
            <a:r>
              <a:rPr lang="en-US" sz="2200" b="1" dirty="0"/>
              <a:t>USED FOR CLASSIFYING </a:t>
            </a:r>
            <a:r>
              <a:rPr lang="en-US" sz="2200" b="1" u="sng" dirty="0"/>
              <a:t>MOTOR</a:t>
            </a:r>
            <a:r>
              <a:rPr lang="en-US" sz="2200" b="1" dirty="0"/>
              <a:t>, </a:t>
            </a:r>
            <a:r>
              <a:rPr lang="en-US" sz="2200" b="1" u="sng" dirty="0"/>
              <a:t>AUTONOMIC</a:t>
            </a:r>
            <a:r>
              <a:rPr lang="en-US" sz="2200" b="1" dirty="0"/>
              <a:t> AND </a:t>
            </a:r>
            <a:r>
              <a:rPr lang="en-US" sz="2200" b="1" u="sng" dirty="0"/>
              <a:t>CUTANEOUS AFFERENTS NERVES</a:t>
            </a:r>
            <a:br>
              <a:rPr lang="en-US" sz="6000" b="1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636520"/>
          </a:xfrm>
        </p:spPr>
        <p:txBody>
          <a:bodyPr/>
          <a:lstStyle/>
          <a:p>
            <a:r>
              <a:rPr lang="en-US" b="1" dirty="0"/>
              <a:t>Most motor nerve </a:t>
            </a:r>
            <a:r>
              <a:rPr lang="en-US" b="1" dirty="0" err="1"/>
              <a:t>fibres</a:t>
            </a:r>
            <a:r>
              <a:rPr lang="en-US" b="1" dirty="0"/>
              <a:t> are:-</a:t>
            </a:r>
          </a:p>
          <a:p>
            <a:pPr lvl="1"/>
            <a:r>
              <a:rPr lang="en-US" b="1" dirty="0"/>
              <a:t>Group </a:t>
            </a:r>
            <a:r>
              <a:rPr lang="en-US" dirty="0"/>
              <a:t>A </a:t>
            </a:r>
            <a:r>
              <a:rPr lang="en-US" b="1" i="1" u="sng" dirty="0"/>
              <a:t>alpha</a:t>
            </a:r>
            <a:r>
              <a:rPr lang="en-US" dirty="0"/>
              <a:t> – voluntary muscles</a:t>
            </a:r>
          </a:p>
          <a:p>
            <a:pPr lvl="2"/>
            <a:r>
              <a:rPr lang="en-US" sz="2400" b="1" dirty="0"/>
              <a:t>Alpha </a:t>
            </a:r>
            <a:r>
              <a:rPr lang="en-US" sz="2400" b="1" dirty="0" err="1"/>
              <a:t>fibres</a:t>
            </a:r>
            <a:r>
              <a:rPr lang="en-US" sz="2400" b="1" dirty="0"/>
              <a:t> from alpha motor neurons</a:t>
            </a:r>
          </a:p>
          <a:p>
            <a:pPr lvl="1"/>
            <a:r>
              <a:rPr lang="en-US" b="1" dirty="0"/>
              <a:t>Group </a:t>
            </a:r>
            <a:r>
              <a:rPr lang="en-US" dirty="0"/>
              <a:t>A </a:t>
            </a:r>
            <a:r>
              <a:rPr lang="en-US" b="1" i="1" u="sng" dirty="0"/>
              <a:t>gamma</a:t>
            </a:r>
            <a:r>
              <a:rPr lang="en-US" dirty="0"/>
              <a:t>  - Muscle spindles  motor nerves</a:t>
            </a:r>
          </a:p>
          <a:p>
            <a:pPr lvl="2"/>
            <a:r>
              <a:rPr lang="en-US" sz="2400" b="1" dirty="0"/>
              <a:t>Gama </a:t>
            </a:r>
            <a:r>
              <a:rPr lang="en-US" sz="2400" b="1" dirty="0" err="1"/>
              <a:t>efferents</a:t>
            </a:r>
            <a:r>
              <a:rPr lang="en-US" sz="2400" b="1" dirty="0"/>
              <a:t>  from gamma motor neurons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MUSCLE FIBRES- INTRA FUSAL AND EXTRA FUSAL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233B-5F14-46B6-A302-4338F3F1211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http://athleticmedicine.files.wordpress.com/2014/01/muscle_spindl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799" y="1295400"/>
            <a:ext cx="6854401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33CBA7-CF19-4CED-9341-5E240E198BAB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12/21/2016</a:t>
            </a:fld>
            <a:endParaRPr lang="en-US" altLang="en-US" sz="140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B5575-844C-49F9-8652-ADA6A1384A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9221" name="Content Placeholder 5" descr="http://upload.wikimedia.org/wikipedia/commons/thumb/6/61/Skin_proprioception.svg/619px-Skin_proprioception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175" y="1600200"/>
            <a:ext cx="5835650" cy="4525963"/>
          </a:xfrm>
        </p:spPr>
      </p:pic>
    </p:spTree>
    <p:extLst>
      <p:ext uri="{BB962C8B-B14F-4D97-AF65-F5344CB8AC3E}">
        <p14:creationId xmlns:p14="http://schemas.microsoft.com/office/powerpoint/2010/main" val="731402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960</TotalTime>
  <Words>814</Words>
  <Application>Microsoft Office PowerPoint</Application>
  <PresentationFormat>On-screen Show (4:3)</PresentationFormat>
  <Paragraphs>206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Flow</vt:lpstr>
      <vt:lpstr>CLASSIFICATION OF PERIPHERAL NERVES</vt:lpstr>
      <vt:lpstr>THE PERIPHERAL NERVOUS SYSTEM (PNS)</vt:lpstr>
      <vt:lpstr>SCHEMATIC DIAGRAM OF THE ANS</vt:lpstr>
      <vt:lpstr>METHODOLOGY</vt:lpstr>
      <vt:lpstr>             COMPOUND ACTION POTENTIALS ELICITED USING DIFFERENT STIMULUS STRENGTHS </vt:lpstr>
      <vt:lpstr>COMPOUND ACTION POTENTIAL  SHOWING  VOLTAGE AND CONDUCTION VELOCITIES OF DIFFERENT FIBRE CLASSES</vt:lpstr>
      <vt:lpstr>A: ERLANGER AND GASER’S’ CLASSIFICATION-1 USED FOR CLASSIFYING MOTOR, AUTONOMIC AND CUTANEOUS AFFERENTS NERVES </vt:lpstr>
      <vt:lpstr>MUSCLE FIBRES- INTRA FUSAL AND EXTRA FUSAL </vt:lpstr>
      <vt:lpstr>PowerPoint Presentation</vt:lpstr>
      <vt:lpstr>     ERLANGER AND GASER’S CLASSIFICATION-2  </vt:lpstr>
      <vt:lpstr>TABLE SHOWING ERLANGER AND GASER’S SYSTEM</vt:lpstr>
      <vt:lpstr>B: LLOYD’S CLASSIFICATION FOR CLASSIFYING MUSCLE AFFERENTS</vt:lpstr>
      <vt:lpstr>MUSCLE SPINDLE-1</vt:lpstr>
      <vt:lpstr>MUSCLE SPINDLE-2</vt:lpstr>
      <vt:lpstr>GOLGI TENDON ORGAN – group II</vt:lpstr>
      <vt:lpstr>FUNCTION OF GOLGI TENDON ORGAN</vt:lpstr>
      <vt:lpstr>TABLE OF LLOYD’S SYSTEM</vt:lpstr>
      <vt:lpstr>GENERAL CLASSIFICATION-1</vt:lpstr>
      <vt:lpstr>GENERAL CLASSIFICATION-2</vt:lpstr>
      <vt:lpstr>SENSORY PHYSIOLOGY SYSYTEM-1: </vt:lpstr>
      <vt:lpstr>SENSORY PHYSIOLOGY SYSYTEM-2</vt:lpstr>
      <vt:lpstr>SENSORY PHYSIOLOGY SYSYTEM-3</vt:lpstr>
      <vt:lpstr>PowerPoint Presentation</vt:lpstr>
      <vt:lpstr>MYELINATION DIAMETER AND CONDUCTION VELOCITY</vt:lpstr>
      <vt:lpstr>GENERAL CLASSIFICATION BASED ON FUNCTION AND FIBRE SIZE-1</vt:lpstr>
      <vt:lpstr>SUMMARY -2</vt:lpstr>
      <vt:lpstr>RECEPTOR-BASED CLASSIFICATION: ROMAN NUMERALS AND APHABETICAL SYSTEM</vt:lpstr>
      <vt:lpstr>SENSORY FIBRE, MYELINATION, RECEPTOR AND MODALITY  BASED SYSTEM</vt:lpstr>
      <vt:lpstr>PowerPoint Presentation</vt:lpstr>
      <vt:lpstr>ALPHABETICAL FIBRE TYPE AND FUNCTION-BASED SYSYTEM (correction group “B” are pre-ganglionic autonomics) </vt:lpstr>
      <vt:lpstr>NETTER’S ATLAS (P.8) SUMMARY OF COMBINED MYELINATION, MOTOR AND SENSORY CLASSIFICATION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PERIPHERAL NERVES</dc:title>
  <dc:creator>toshiba</dc:creator>
  <cp:lastModifiedBy>kihumbu thairu</cp:lastModifiedBy>
  <cp:revision>70</cp:revision>
  <dcterms:created xsi:type="dcterms:W3CDTF">2011-10-26T05:02:29Z</dcterms:created>
  <dcterms:modified xsi:type="dcterms:W3CDTF">2016-12-21T07:48:30Z</dcterms:modified>
</cp:coreProperties>
</file>