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72" r:id="rId16"/>
    <p:sldId id="280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3C9B4-9808-4176-9C06-4D1FC491813C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10FD7-3EEF-4CAE-9BE3-75C68FA48CA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10FD7-3EEF-4CAE-9BE3-75C68FA48CA2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2BA-CDD9-4FBF-9000-9B86AC386488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F87C-85EE-478E-84AE-858A20D37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2BA-CDD9-4FBF-9000-9B86AC386488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F87C-85EE-478E-84AE-858A20D37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2BA-CDD9-4FBF-9000-9B86AC386488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F87C-85EE-478E-84AE-858A20D37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2BA-CDD9-4FBF-9000-9B86AC386488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F87C-85EE-478E-84AE-858A20D37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2BA-CDD9-4FBF-9000-9B86AC386488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F87C-85EE-478E-84AE-858A20D37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2BA-CDD9-4FBF-9000-9B86AC386488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F87C-85EE-478E-84AE-858A20D37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2BA-CDD9-4FBF-9000-9B86AC386488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F87C-85EE-478E-84AE-858A20D37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2BA-CDD9-4FBF-9000-9B86AC386488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F87C-85EE-478E-84AE-858A20D37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2BA-CDD9-4FBF-9000-9B86AC386488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F87C-85EE-478E-84AE-858A20D37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2BA-CDD9-4FBF-9000-9B86AC386488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F87C-85EE-478E-84AE-858A20D37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2BA-CDD9-4FBF-9000-9B86AC386488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F87C-85EE-478E-84AE-858A20D37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22BA-CDD9-4FBF-9000-9B86AC386488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F87C-85EE-478E-84AE-858A20D37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ENDOCRINE SYSTEM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OVERVIEW PHYSIOLOGY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Hormones can also be classifies as water soluble and lipid soluble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soluble hormones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Water soluble hormones (</a:t>
            </a:r>
            <a:r>
              <a:rPr lang="en-GB" dirty="0" err="1" smtClean="0"/>
              <a:t>ie</a:t>
            </a:r>
            <a:r>
              <a:rPr lang="en-GB" dirty="0"/>
              <a:t>, peptides and biogenic amines) attach to </a:t>
            </a:r>
            <a:r>
              <a:rPr lang="en-GB" dirty="0" smtClean="0"/>
              <a:t>receptors on </a:t>
            </a:r>
            <a:r>
              <a:rPr lang="en-GB" dirty="0"/>
              <a:t>the plasma membrane of the target cell.</a:t>
            </a:r>
          </a:p>
          <a:p>
            <a:r>
              <a:rPr lang="en-GB" b="1" dirty="0" smtClean="0"/>
              <a:t> </a:t>
            </a:r>
            <a:r>
              <a:rPr lang="en-GB" b="1" dirty="0"/>
              <a:t>Receptors for water-soluble hormones stimulate the production of </a:t>
            </a:r>
            <a:r>
              <a:rPr lang="en-GB" b="1" dirty="0" smtClean="0"/>
              <a:t>intracellular </a:t>
            </a:r>
            <a:r>
              <a:rPr lang="en-GB" dirty="0" smtClean="0"/>
              <a:t>second </a:t>
            </a:r>
            <a:r>
              <a:rPr lang="en-GB" dirty="0"/>
              <a:t>messengers (</a:t>
            </a:r>
            <a:r>
              <a:rPr lang="en-GB" dirty="0" err="1"/>
              <a:t>eg</a:t>
            </a:r>
            <a:r>
              <a:rPr lang="en-GB" dirty="0"/>
              <a:t>, </a:t>
            </a:r>
            <a:r>
              <a:rPr lang="en-GB" dirty="0" err="1"/>
              <a:t>cAMP</a:t>
            </a:r>
            <a:r>
              <a:rPr lang="en-GB" dirty="0"/>
              <a:t>, </a:t>
            </a:r>
            <a:r>
              <a:rPr lang="en-GB" dirty="0" err="1"/>
              <a:t>diacylglycerol</a:t>
            </a:r>
            <a:r>
              <a:rPr lang="en-GB" dirty="0"/>
              <a:t>, </a:t>
            </a:r>
            <a:r>
              <a:rPr lang="en-GB" dirty="0" err="1"/>
              <a:t>inositol</a:t>
            </a:r>
            <a:r>
              <a:rPr lang="en-GB" dirty="0"/>
              <a:t> </a:t>
            </a:r>
            <a:r>
              <a:rPr lang="en-GB" dirty="0" smtClean="0"/>
              <a:t>1,4,5- </a:t>
            </a:r>
            <a:r>
              <a:rPr lang="en-GB" dirty="0" err="1" smtClean="0"/>
              <a:t>triphosphate</a:t>
            </a:r>
            <a:r>
              <a:rPr lang="en-GB" dirty="0"/>
              <a:t>, increased Ca2+), which modify intracellular proteins (</a:t>
            </a:r>
            <a:r>
              <a:rPr lang="en-GB" dirty="0" smtClean="0"/>
              <a:t>often enzymes</a:t>
            </a:r>
            <a:r>
              <a:rPr lang="en-GB" dirty="0"/>
              <a:t>) and bring about the hormone’s biologic response.</a:t>
            </a:r>
          </a:p>
          <a:p>
            <a:r>
              <a:rPr lang="en-GB" b="1" dirty="0" smtClean="0"/>
              <a:t>Water-soluble </a:t>
            </a:r>
            <a:r>
              <a:rPr lang="en-GB" b="1" dirty="0"/>
              <a:t>hormones circulate free (unbound) in the plasma and </a:t>
            </a:r>
            <a:r>
              <a:rPr lang="en-GB" b="1" dirty="0" smtClean="0"/>
              <a:t>are </a:t>
            </a:r>
            <a:r>
              <a:rPr lang="en-GB" dirty="0" smtClean="0"/>
              <a:t>continually </a:t>
            </a:r>
            <a:r>
              <a:rPr lang="en-GB" dirty="0"/>
              <a:t>available for degradation, thus accounting for their </a:t>
            </a:r>
            <a:r>
              <a:rPr lang="en-GB" dirty="0" smtClean="0"/>
              <a:t>short plasma </a:t>
            </a:r>
            <a:r>
              <a:rPr lang="en-GB" dirty="0"/>
              <a:t>half-lives (generally 1–30 min).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Lipid soluble hormones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These include </a:t>
            </a:r>
            <a:r>
              <a:rPr lang="en-GB" dirty="0"/>
              <a:t>steroids and thyroid </a:t>
            </a:r>
            <a:r>
              <a:rPr lang="en-GB" dirty="0" smtClean="0"/>
              <a:t>hormones which cross the plasma </a:t>
            </a:r>
            <a:r>
              <a:rPr lang="en-GB" dirty="0"/>
              <a:t>and nuclear membranes of their target cells readily and attach to </a:t>
            </a:r>
            <a:r>
              <a:rPr lang="en-GB" dirty="0" err="1" smtClean="0"/>
              <a:t>receptorson</a:t>
            </a:r>
            <a:r>
              <a:rPr lang="en-GB" dirty="0" smtClean="0"/>
              <a:t> </a:t>
            </a:r>
            <a:r>
              <a:rPr lang="en-GB" dirty="0"/>
              <a:t>the nuclear chromatin.</a:t>
            </a:r>
          </a:p>
          <a:p>
            <a:r>
              <a:rPr lang="en-GB" b="1" dirty="0" smtClean="0"/>
              <a:t>The </a:t>
            </a:r>
            <a:r>
              <a:rPr lang="en-GB" b="1" dirty="0"/>
              <a:t>hormone receptor complex activates RNA polymerase, which </a:t>
            </a:r>
            <a:r>
              <a:rPr lang="en-GB" b="1" dirty="0" smtClean="0"/>
              <a:t>transcribes </a:t>
            </a:r>
            <a:r>
              <a:rPr lang="en-GB" b="1" dirty="0" err="1" smtClean="0"/>
              <a:t>a</a:t>
            </a:r>
            <a:r>
              <a:rPr lang="en-GB" dirty="0" err="1" smtClean="0"/>
              <a:t>specific</a:t>
            </a:r>
            <a:r>
              <a:rPr lang="en-GB" dirty="0" smtClean="0"/>
              <a:t> </a:t>
            </a:r>
            <a:r>
              <a:rPr lang="en-GB" dirty="0"/>
              <a:t>portion of the genome.</a:t>
            </a:r>
          </a:p>
          <a:p>
            <a:r>
              <a:rPr lang="en-GB" b="1" dirty="0" smtClean="0"/>
              <a:t> </a:t>
            </a:r>
            <a:r>
              <a:rPr lang="en-GB" b="1" dirty="0"/>
              <a:t>Lipid-soluble hormones circulate bound to plasma proteins that serve </a:t>
            </a:r>
            <a:r>
              <a:rPr lang="en-GB" b="1" dirty="0" smtClean="0"/>
              <a:t>as </a:t>
            </a:r>
            <a:r>
              <a:rPr lang="en-GB" dirty="0" smtClean="0"/>
              <a:t>carriers</a:t>
            </a:r>
            <a:r>
              <a:rPr lang="en-GB" dirty="0"/>
              <a:t>. These carriers make the lipid-soluble hormones less available </a:t>
            </a:r>
            <a:r>
              <a:rPr lang="en-GB" dirty="0" smtClean="0"/>
              <a:t>for degradation</a:t>
            </a:r>
            <a:r>
              <a:rPr lang="en-GB" dirty="0"/>
              <a:t>, thus accounting for their longer half-lives (usually hours </a:t>
            </a:r>
            <a:r>
              <a:rPr lang="en-GB" dirty="0" smtClean="0"/>
              <a:t>for the </a:t>
            </a:r>
            <a:r>
              <a:rPr lang="en-GB" dirty="0"/>
              <a:t>steroid hormones and days for the thyroid hormones).</a:t>
            </a:r>
          </a:p>
          <a:p>
            <a:r>
              <a:rPr lang="en-GB" b="1" dirty="0" smtClean="0"/>
              <a:t>Only </a:t>
            </a:r>
            <a:r>
              <a:rPr lang="en-GB" b="1" dirty="0"/>
              <a:t>unbound hormones can enter the target cell and initiate </a:t>
            </a:r>
            <a:r>
              <a:rPr lang="en-GB" b="1" dirty="0" err="1" smtClean="0"/>
              <a:t>hormone</a:t>
            </a:r>
            <a:r>
              <a:rPr lang="en-GB" dirty="0" err="1" smtClean="0"/>
              <a:t>action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Endocrine organs in the brain</a:t>
            </a:r>
            <a:endParaRPr lang="en-GB" dirty="0"/>
          </a:p>
        </p:txBody>
      </p:sp>
      <p:pic>
        <p:nvPicPr>
          <p:cNvPr id="4" name="Picture 4" descr="13-15_DiencephBrnStm_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091" t="8235" r="2727" b="11765"/>
          <a:stretch>
            <a:fillRect/>
          </a:stretch>
        </p:blipFill>
        <p:spPr bwMode="auto">
          <a:xfrm>
            <a:off x="1115616" y="1628800"/>
            <a:ext cx="64561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4149080"/>
            <a:ext cx="281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Hypothalamus___________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87624" y="4581128"/>
            <a:ext cx="2132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Pituitary__________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Hypothalamas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Has Releasing hormones (releasing factors) of </a:t>
            </a:r>
            <a:r>
              <a:rPr lang="en-US" sz="2400" b="1" dirty="0" smtClean="0">
                <a:solidFill>
                  <a:schemeClr val="accent2"/>
                </a:solidFill>
              </a:rPr>
              <a:t>hypothalamus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/>
              <a:t>	Secreted like neurotransmitters from neuronal axons into capillaries and veins to anterior pituitary (</a:t>
            </a:r>
            <a:r>
              <a:rPr lang="en-US" sz="2000" dirty="0" err="1" smtClean="0"/>
              <a:t>adenohypophysis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2"/>
                </a:solidFill>
              </a:rPr>
              <a:t>TRH (thyroid releasing hormone)</a:t>
            </a:r>
            <a:r>
              <a:rPr lang="en-US" sz="2000" dirty="0" smtClean="0"/>
              <a:t> -----turns on* TSH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2"/>
                </a:solidFill>
              </a:rPr>
              <a:t>CRH (</a:t>
            </a:r>
            <a:r>
              <a:rPr lang="en-US" sz="2000" b="1" dirty="0" err="1" smtClean="0">
                <a:solidFill>
                  <a:schemeClr val="accent2"/>
                </a:solidFill>
              </a:rPr>
              <a:t>corticotropin</a:t>
            </a:r>
            <a:r>
              <a:rPr lang="en-US" sz="2000" b="1" dirty="0" smtClean="0">
                <a:solidFill>
                  <a:schemeClr val="accent2"/>
                </a:solidFill>
              </a:rPr>
              <a:t> releasing hormone)</a:t>
            </a:r>
            <a:r>
              <a:rPr lang="en-US" sz="2000" dirty="0" smtClean="0"/>
              <a:t> -----turns on ACTH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/>
              <a:t>	</a:t>
            </a:r>
            <a:r>
              <a:rPr lang="en-US" sz="2000" b="1" dirty="0" err="1" smtClean="0">
                <a:solidFill>
                  <a:schemeClr val="accent2"/>
                </a:solidFill>
              </a:rPr>
              <a:t>GnRH</a:t>
            </a:r>
            <a:r>
              <a:rPr lang="en-US" sz="2000" b="1" dirty="0" smtClean="0">
                <a:solidFill>
                  <a:schemeClr val="accent2"/>
                </a:solidFill>
              </a:rPr>
              <a:t> (</a:t>
            </a:r>
            <a:r>
              <a:rPr lang="en-US" sz="2000" b="1" dirty="0" err="1" smtClean="0">
                <a:solidFill>
                  <a:schemeClr val="accent2"/>
                </a:solidFill>
              </a:rPr>
              <a:t>gonadotropin</a:t>
            </a:r>
            <a:r>
              <a:rPr lang="en-US" sz="2000" b="1" dirty="0" smtClean="0">
                <a:solidFill>
                  <a:schemeClr val="accent2"/>
                </a:solidFill>
              </a:rPr>
              <a:t> releasing hormone)</a:t>
            </a:r>
            <a:r>
              <a:rPr lang="en-US" sz="2000" dirty="0" smtClean="0"/>
              <a:t> ---turns on FSH and LH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2"/>
                </a:solidFill>
              </a:rPr>
              <a:t>PRF (</a:t>
            </a:r>
            <a:r>
              <a:rPr lang="en-US" sz="2000" b="1" dirty="0" err="1" smtClean="0">
                <a:solidFill>
                  <a:schemeClr val="accent2"/>
                </a:solidFill>
              </a:rPr>
              <a:t>prolactin</a:t>
            </a:r>
            <a:r>
              <a:rPr lang="en-US" sz="2000" b="1" dirty="0" smtClean="0">
                <a:solidFill>
                  <a:schemeClr val="accent2"/>
                </a:solidFill>
              </a:rPr>
              <a:t> releasing hormone)</a:t>
            </a:r>
            <a:r>
              <a:rPr lang="en-US" sz="2000" dirty="0" smtClean="0"/>
              <a:t> -----turns on PRL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2"/>
                </a:solidFill>
              </a:rPr>
              <a:t>GHRH (growth hormone releasing hormone)</a:t>
            </a:r>
            <a:r>
              <a:rPr lang="en-US" sz="2000" dirty="0" smtClean="0"/>
              <a:t> ----turns on GH </a:t>
            </a:r>
          </a:p>
          <a:p>
            <a:pPr lvl="1"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Inhibiting hormones of </a:t>
            </a:r>
            <a:r>
              <a:rPr lang="en-US" sz="2400" b="1" dirty="0" err="1" smtClean="0">
                <a:solidFill>
                  <a:schemeClr val="accent2"/>
                </a:solidFill>
              </a:rPr>
              <a:t>hypothalmus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2"/>
                </a:solidFill>
              </a:rPr>
              <a:t>PIF (</a:t>
            </a:r>
            <a:r>
              <a:rPr lang="en-US" sz="2000" b="1" dirty="0" err="1" smtClean="0">
                <a:solidFill>
                  <a:schemeClr val="accent2"/>
                </a:solidFill>
              </a:rPr>
              <a:t>prolactin</a:t>
            </a:r>
            <a:r>
              <a:rPr lang="en-US" sz="2000" b="1" dirty="0" smtClean="0">
                <a:solidFill>
                  <a:schemeClr val="accent2"/>
                </a:solidFill>
              </a:rPr>
              <a:t> inhibiting factor)</a:t>
            </a:r>
            <a:r>
              <a:rPr lang="en-US" sz="2000" dirty="0" smtClean="0"/>
              <a:t> -----turns off PRL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2"/>
                </a:solidFill>
              </a:rPr>
              <a:t>GH (growth hormone) inhibiting hormone </a:t>
            </a:r>
            <a:r>
              <a:rPr lang="en-US" sz="2000" dirty="0" smtClean="0"/>
              <a:t>---turns off GH</a:t>
            </a:r>
          </a:p>
          <a:p>
            <a:pPr lvl="1"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i="1" dirty="0" smtClean="0">
                <a:solidFill>
                  <a:srgbClr val="FF0066"/>
                </a:solidFill>
              </a:rPr>
              <a:t>	The hypothalamus controls secretion of hormones which in their turn control the secretion of hormones by the thyroid gland, the adrenal cortex and gonads:  in this way </a:t>
            </a:r>
            <a:r>
              <a:rPr lang="en-US" sz="2400" i="1" u="sng" dirty="0" smtClean="0">
                <a:solidFill>
                  <a:srgbClr val="FF0066"/>
                </a:solidFill>
              </a:rPr>
              <a:t>the brain controls these endocrine glands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pituitary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914" y="1600200"/>
            <a:ext cx="34681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44749" y="3244334"/>
            <a:ext cx="1454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Infundibulum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The pituitary gland is structurally and functionally </a:t>
            </a:r>
            <a:r>
              <a:rPr lang="en-GB" dirty="0" smtClean="0"/>
              <a:t>divided into </a:t>
            </a:r>
            <a:r>
              <a:rPr lang="en-GB" dirty="0"/>
              <a:t>an anterior lobe, or </a:t>
            </a:r>
            <a:r>
              <a:rPr lang="en-GB" b="1" dirty="0" err="1"/>
              <a:t>adenohypophysis</a:t>
            </a:r>
            <a:r>
              <a:rPr lang="en-GB" b="1" dirty="0"/>
              <a:t>, and a posterior </a:t>
            </a:r>
            <a:r>
              <a:rPr lang="en-GB" b="1" dirty="0" smtClean="0"/>
              <a:t>lobe </a:t>
            </a:r>
            <a:r>
              <a:rPr lang="en-GB" dirty="0" smtClean="0"/>
              <a:t>called </a:t>
            </a:r>
            <a:r>
              <a:rPr lang="en-GB" dirty="0"/>
              <a:t>the </a:t>
            </a:r>
            <a:r>
              <a:rPr lang="en-GB" b="1" dirty="0" err="1"/>
              <a:t>neurohypophysis</a:t>
            </a:r>
            <a:r>
              <a:rPr lang="en-GB" b="1" dirty="0"/>
              <a:t>. </a:t>
            </a:r>
            <a:endParaRPr lang="en-GB" b="1" dirty="0" smtClean="0"/>
          </a:p>
          <a:p>
            <a:r>
              <a:rPr lang="en-GB" b="1" dirty="0" smtClean="0"/>
              <a:t>These </a:t>
            </a:r>
            <a:r>
              <a:rPr lang="en-GB" b="1" dirty="0"/>
              <a:t>two parts have </a:t>
            </a:r>
            <a:r>
              <a:rPr lang="en-GB" b="1" dirty="0" smtClean="0"/>
              <a:t>different </a:t>
            </a:r>
            <a:r>
              <a:rPr lang="en-GB" dirty="0" smtClean="0"/>
              <a:t>embryonic </a:t>
            </a:r>
            <a:r>
              <a:rPr lang="en-GB" dirty="0"/>
              <a:t>origins. The </a:t>
            </a:r>
            <a:r>
              <a:rPr lang="en-GB" dirty="0" err="1"/>
              <a:t>adenohypophysis</a:t>
            </a:r>
            <a:r>
              <a:rPr lang="en-GB" dirty="0"/>
              <a:t> is derived from a </a:t>
            </a:r>
            <a:r>
              <a:rPr lang="en-GB" dirty="0" smtClean="0"/>
              <a:t>pouch of </a:t>
            </a:r>
            <a:r>
              <a:rPr lang="en-GB" dirty="0"/>
              <a:t>epithelial tissue </a:t>
            </a:r>
            <a:r>
              <a:rPr lang="en-GB" i="1" dirty="0"/>
              <a:t>(</a:t>
            </a:r>
            <a:r>
              <a:rPr lang="en-GB" i="1" dirty="0" err="1"/>
              <a:t>Rathke’s</a:t>
            </a:r>
            <a:r>
              <a:rPr lang="en-GB" i="1" dirty="0"/>
              <a:t> pouch) that migrates upward </a:t>
            </a:r>
            <a:r>
              <a:rPr lang="en-GB" i="1" dirty="0" smtClean="0"/>
              <a:t>from </a:t>
            </a:r>
            <a:r>
              <a:rPr lang="en-GB" dirty="0" smtClean="0"/>
              <a:t>the </a:t>
            </a:r>
            <a:r>
              <a:rPr lang="en-GB" dirty="0"/>
              <a:t>embryonic mouth, whereas the </a:t>
            </a:r>
            <a:r>
              <a:rPr lang="en-GB" dirty="0" err="1"/>
              <a:t>neurohypophysis</a:t>
            </a:r>
            <a:r>
              <a:rPr lang="en-GB" dirty="0"/>
              <a:t> is formed </a:t>
            </a:r>
            <a:r>
              <a:rPr lang="en-GB" dirty="0" smtClean="0"/>
              <a:t>as a </a:t>
            </a:r>
            <a:r>
              <a:rPr lang="en-GB" dirty="0" err="1"/>
              <a:t>downgrowth</a:t>
            </a:r>
            <a:r>
              <a:rPr lang="en-GB" dirty="0"/>
              <a:t> of the brain.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/>
              <a:t>adenohypophysis</a:t>
            </a:r>
            <a:r>
              <a:rPr lang="en-GB" dirty="0"/>
              <a:t> consists of </a:t>
            </a:r>
            <a:r>
              <a:rPr lang="en-GB" dirty="0" smtClean="0"/>
              <a:t>two parts </a:t>
            </a:r>
            <a:r>
              <a:rPr lang="en-GB" dirty="0"/>
              <a:t>in adults: (1) the </a:t>
            </a:r>
            <a:r>
              <a:rPr lang="en-GB" i="1" dirty="0"/>
              <a:t>pars </a:t>
            </a:r>
            <a:r>
              <a:rPr lang="en-GB" i="1" dirty="0" err="1"/>
              <a:t>distalis</a:t>
            </a:r>
            <a:r>
              <a:rPr lang="en-GB" i="1" dirty="0"/>
              <a:t>, also known as the </a:t>
            </a:r>
            <a:r>
              <a:rPr lang="en-GB" b="1" i="1" dirty="0" smtClean="0"/>
              <a:t>anterior </a:t>
            </a:r>
            <a:r>
              <a:rPr lang="en-GB" b="1" dirty="0" smtClean="0"/>
              <a:t>pituitary</a:t>
            </a:r>
            <a:r>
              <a:rPr lang="en-GB" b="1" dirty="0"/>
              <a:t>, is the rounded portion and the major endocrine </a:t>
            </a:r>
            <a:r>
              <a:rPr lang="en-GB" b="1" dirty="0" smtClean="0"/>
              <a:t>part </a:t>
            </a:r>
            <a:r>
              <a:rPr lang="en-GB" dirty="0" smtClean="0"/>
              <a:t>of </a:t>
            </a:r>
            <a:r>
              <a:rPr lang="en-GB" dirty="0"/>
              <a:t>the gland, and (2) the </a:t>
            </a:r>
            <a:r>
              <a:rPr lang="en-GB" i="1" dirty="0"/>
              <a:t>pars </a:t>
            </a:r>
            <a:r>
              <a:rPr lang="en-GB" i="1" dirty="0" err="1"/>
              <a:t>tuberalis</a:t>
            </a:r>
            <a:r>
              <a:rPr lang="en-GB" i="1" dirty="0"/>
              <a:t> is a sheath of tissue </a:t>
            </a:r>
            <a:r>
              <a:rPr lang="en-GB" i="1" dirty="0" smtClean="0"/>
              <a:t>that </a:t>
            </a:r>
            <a:r>
              <a:rPr lang="en-GB" dirty="0" smtClean="0"/>
              <a:t>partially </a:t>
            </a:r>
            <a:r>
              <a:rPr lang="en-GB" dirty="0"/>
              <a:t>wraps around the </a:t>
            </a:r>
            <a:r>
              <a:rPr lang="en-GB" dirty="0" err="1"/>
              <a:t>infundibulum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Pituitary 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anterior </a:t>
            </a:r>
            <a:r>
              <a:rPr lang="en-GB" dirty="0" smtClean="0"/>
              <a:t>pituitary, </a:t>
            </a:r>
            <a:r>
              <a:rPr lang="en-GB" dirty="0"/>
              <a:t>is </a:t>
            </a:r>
            <a:r>
              <a:rPr lang="en-GB" dirty="0" smtClean="0"/>
              <a:t>regulated by </a:t>
            </a:r>
            <a:r>
              <a:rPr lang="en-GB" dirty="0"/>
              <a:t>hormones secreted by the hypothalamus, as </a:t>
            </a:r>
            <a:r>
              <a:rPr lang="en-GB" dirty="0" smtClean="0"/>
              <a:t>well as </a:t>
            </a:r>
            <a:r>
              <a:rPr lang="en-GB" dirty="0"/>
              <a:t>by feedback from the target gland hormones.</a:t>
            </a:r>
            <a:endParaRPr lang="en-GB" dirty="0" smtClean="0"/>
          </a:p>
          <a:p>
            <a:r>
              <a:rPr lang="en-GB" dirty="0" smtClean="0"/>
              <a:t>The anterior pituitary is responsible for releasing and inhibiting hormones. Some of the hormones released include ACTH, GH,</a:t>
            </a:r>
            <a:r>
              <a:rPr lang="en-GB" dirty="0"/>
              <a:t> TSH</a:t>
            </a:r>
            <a:r>
              <a:rPr lang="en-GB" dirty="0" smtClean="0"/>
              <a:t>, FSH, LH and </a:t>
            </a:r>
            <a:r>
              <a:rPr lang="en-GB" dirty="0" err="1" smtClean="0"/>
              <a:t>Prolactin</a:t>
            </a: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posterior pituitary stores and </a:t>
            </a:r>
            <a:r>
              <a:rPr lang="en-GB" dirty="0" smtClean="0"/>
              <a:t>releases hormones </a:t>
            </a:r>
            <a:r>
              <a:rPr lang="en-GB" dirty="0"/>
              <a:t>that are actually produced by the </a:t>
            </a:r>
            <a:r>
              <a:rPr lang="en-GB" dirty="0" smtClean="0"/>
              <a:t>hypothalamus like ADH (vasopressin) and </a:t>
            </a:r>
            <a:r>
              <a:rPr lang="en-GB" dirty="0" err="1" smtClean="0"/>
              <a:t>oxytocin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Anterior hormones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Growth hormone (GH, or </a:t>
            </a:r>
            <a:r>
              <a:rPr lang="en-GB" b="1" dirty="0" err="1"/>
              <a:t>somatotropin</a:t>
            </a:r>
            <a:r>
              <a:rPr lang="en-GB" b="1" dirty="0"/>
              <a:t>). GH </a:t>
            </a:r>
            <a:r>
              <a:rPr lang="en-GB" b="1" dirty="0" smtClean="0"/>
              <a:t>promotes </a:t>
            </a:r>
            <a:r>
              <a:rPr lang="en-GB" dirty="0" smtClean="0"/>
              <a:t>the </a:t>
            </a:r>
            <a:r>
              <a:rPr lang="en-GB" dirty="0"/>
              <a:t>movement of amino acids into cells and the </a:t>
            </a:r>
            <a:r>
              <a:rPr lang="en-GB" dirty="0" smtClean="0"/>
              <a:t>incorporation of </a:t>
            </a:r>
            <a:r>
              <a:rPr lang="en-GB" dirty="0"/>
              <a:t>these amino acids into proteins, thus </a:t>
            </a:r>
            <a:r>
              <a:rPr lang="en-GB" dirty="0" smtClean="0"/>
              <a:t>promoting overall </a:t>
            </a:r>
            <a:r>
              <a:rPr lang="en-GB" dirty="0"/>
              <a:t>tissue and organ growth. </a:t>
            </a:r>
            <a:endParaRPr lang="en-GB" dirty="0" smtClean="0"/>
          </a:p>
          <a:p>
            <a:r>
              <a:rPr lang="en-GB" dirty="0" smtClean="0"/>
              <a:t>Some </a:t>
            </a:r>
            <a:r>
              <a:rPr lang="en-GB" dirty="0"/>
              <a:t>of growth </a:t>
            </a:r>
            <a:r>
              <a:rPr lang="en-GB" dirty="0" smtClean="0"/>
              <a:t>hormone’s actions</a:t>
            </a:r>
            <a:r>
              <a:rPr lang="en-GB" dirty="0"/>
              <a:t>, including growth of cartilage and </a:t>
            </a:r>
            <a:r>
              <a:rPr lang="en-GB" dirty="0" smtClean="0"/>
              <a:t>bones and </a:t>
            </a:r>
            <a:r>
              <a:rPr lang="en-GB" dirty="0"/>
              <a:t>protein synthesis in muscles, result from a group </a:t>
            </a:r>
            <a:r>
              <a:rPr lang="en-GB" dirty="0" smtClean="0"/>
              <a:t>of molecules </a:t>
            </a:r>
            <a:r>
              <a:rPr lang="en-GB" dirty="0"/>
              <a:t>(the </a:t>
            </a:r>
            <a:r>
              <a:rPr lang="en-GB" dirty="0" err="1"/>
              <a:t>somatomedins</a:t>
            </a:r>
            <a:r>
              <a:rPr lang="en-GB" dirty="0"/>
              <a:t>) produced by the liver </a:t>
            </a:r>
            <a:r>
              <a:rPr lang="en-GB" dirty="0" smtClean="0"/>
              <a:t>undergrowth </a:t>
            </a:r>
            <a:r>
              <a:rPr lang="en-GB" dirty="0"/>
              <a:t>hormone stimulation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Hormones are messengers that convey information signal relevant for cell function.</a:t>
            </a:r>
          </a:p>
          <a:p>
            <a:r>
              <a:rPr lang="en-GB" dirty="0" smtClean="0"/>
              <a:t>Endocrine hormones are transported via the blood steam and are produced by the endocrine glands (ductless glands) to include:</a:t>
            </a:r>
          </a:p>
          <a:p>
            <a:pPr>
              <a:buNone/>
            </a:pPr>
            <a:r>
              <a:rPr lang="en-GB" dirty="0" err="1" smtClean="0"/>
              <a:t>Hypothalamas</a:t>
            </a:r>
            <a:r>
              <a:rPr lang="en-GB" dirty="0" smtClean="0"/>
              <a:t>, </a:t>
            </a:r>
            <a:r>
              <a:rPr lang="en-GB" dirty="0" err="1" smtClean="0"/>
              <a:t>pituitary,thyroid</a:t>
            </a:r>
            <a:r>
              <a:rPr lang="en-GB" dirty="0" smtClean="0"/>
              <a:t>, adrenal gland, islets in the pancreas, ovaries and testes. 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Thyroid-stimulating hormone (TSH, or </a:t>
            </a:r>
            <a:r>
              <a:rPr lang="en-GB" b="1" dirty="0" err="1"/>
              <a:t>thyrotropin</a:t>
            </a:r>
            <a:r>
              <a:rPr lang="en-GB" b="1" dirty="0"/>
              <a:t>). </a:t>
            </a:r>
            <a:r>
              <a:rPr lang="en-GB" b="1" dirty="0" smtClean="0"/>
              <a:t>TSH </a:t>
            </a:r>
            <a:r>
              <a:rPr lang="en-GB" dirty="0" smtClean="0"/>
              <a:t>stimulates the </a:t>
            </a:r>
            <a:r>
              <a:rPr lang="en-GB" dirty="0"/>
              <a:t>thyroid gland to produce and secrete </a:t>
            </a:r>
            <a:r>
              <a:rPr lang="en-GB" dirty="0" err="1" smtClean="0"/>
              <a:t>thyroxine</a:t>
            </a:r>
            <a:r>
              <a:rPr lang="en-GB" dirty="0" smtClean="0"/>
              <a:t> (</a:t>
            </a:r>
            <a:r>
              <a:rPr lang="en-GB" dirty="0" err="1" smtClean="0"/>
              <a:t>tetraiodothyronine</a:t>
            </a:r>
            <a:r>
              <a:rPr lang="en-GB" dirty="0"/>
              <a:t>, or T 4 ) </a:t>
            </a:r>
            <a:r>
              <a:rPr lang="en-GB" dirty="0" smtClean="0"/>
              <a:t>and </a:t>
            </a:r>
            <a:r>
              <a:rPr lang="en-GB" dirty="0" err="1" smtClean="0"/>
              <a:t>triiodothyronine</a:t>
            </a:r>
            <a:r>
              <a:rPr lang="en-GB" dirty="0" smtClean="0"/>
              <a:t> </a:t>
            </a:r>
            <a:r>
              <a:rPr lang="en-GB" dirty="0"/>
              <a:t>(T </a:t>
            </a:r>
            <a:r>
              <a:rPr lang="en-GB" dirty="0" smtClean="0"/>
              <a:t>3 ).</a:t>
            </a:r>
          </a:p>
          <a:p>
            <a:r>
              <a:rPr lang="en-GB" b="1" dirty="0" err="1"/>
              <a:t>Adrenocorticotropic</a:t>
            </a:r>
            <a:r>
              <a:rPr lang="en-GB" b="1" dirty="0"/>
              <a:t> hormone (ACTH, or </a:t>
            </a:r>
            <a:r>
              <a:rPr lang="en-GB" b="1" dirty="0" err="1"/>
              <a:t>corticotropin</a:t>
            </a:r>
            <a:r>
              <a:rPr lang="en-GB" b="1" dirty="0" smtClean="0"/>
              <a:t>). </a:t>
            </a:r>
            <a:r>
              <a:rPr lang="en-GB" dirty="0" smtClean="0"/>
              <a:t>ACTH </a:t>
            </a:r>
            <a:r>
              <a:rPr lang="en-GB" dirty="0"/>
              <a:t>stimulates the adrenal cortex to secrete the </a:t>
            </a:r>
            <a:r>
              <a:rPr lang="en-GB" dirty="0" err="1" smtClean="0"/>
              <a:t>glucocorticoids</a:t>
            </a:r>
            <a:r>
              <a:rPr lang="en-GB" dirty="0" smtClean="0"/>
              <a:t>, such </a:t>
            </a:r>
            <a:r>
              <a:rPr lang="en-GB" dirty="0"/>
              <a:t>as </a:t>
            </a:r>
            <a:r>
              <a:rPr lang="en-GB" dirty="0" err="1"/>
              <a:t>cortisol</a:t>
            </a:r>
            <a:r>
              <a:rPr lang="en-GB" dirty="0"/>
              <a:t> (hydrocortisone).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Follicle-stimulating hormone (FSH, or </a:t>
            </a:r>
            <a:r>
              <a:rPr lang="en-GB" b="1" dirty="0" err="1" smtClean="0"/>
              <a:t>folliculotropin</a:t>
            </a:r>
            <a:r>
              <a:rPr lang="en-GB" b="1" dirty="0" smtClean="0"/>
              <a:t>) </a:t>
            </a:r>
            <a:r>
              <a:rPr lang="en-GB" dirty="0" smtClean="0"/>
              <a:t>stimulates </a:t>
            </a:r>
            <a:r>
              <a:rPr lang="en-GB" dirty="0"/>
              <a:t>the growth of ovarian follicles in </a:t>
            </a:r>
            <a:r>
              <a:rPr lang="en-GB" dirty="0" smtClean="0"/>
              <a:t>females and </a:t>
            </a:r>
            <a:r>
              <a:rPr lang="en-GB" dirty="0"/>
              <a:t>the production of sperm cells in the testes of males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 smtClean="0"/>
              <a:t>Luteinizing </a:t>
            </a:r>
            <a:r>
              <a:rPr lang="en-GB" b="1" dirty="0"/>
              <a:t>hormone (LH, or </a:t>
            </a:r>
            <a:r>
              <a:rPr lang="en-GB" b="1" dirty="0" err="1"/>
              <a:t>luteotropin</a:t>
            </a:r>
            <a:r>
              <a:rPr lang="en-GB" b="1" dirty="0"/>
              <a:t>). This </a:t>
            </a:r>
            <a:r>
              <a:rPr lang="en-GB" b="1" dirty="0" smtClean="0"/>
              <a:t>hormone </a:t>
            </a:r>
            <a:r>
              <a:rPr lang="en-GB" dirty="0" smtClean="0"/>
              <a:t>and </a:t>
            </a:r>
            <a:r>
              <a:rPr lang="en-GB" dirty="0"/>
              <a:t>FSH are collectively called </a:t>
            </a:r>
            <a:r>
              <a:rPr lang="en-GB" b="1" dirty="0" err="1"/>
              <a:t>gonadotropic</a:t>
            </a:r>
            <a:r>
              <a:rPr lang="en-GB" b="1" dirty="0"/>
              <a:t> hormones</a:t>
            </a:r>
            <a:r>
              <a:rPr lang="en-GB" b="1" dirty="0" smtClean="0"/>
              <a:t>.</a:t>
            </a:r>
          </a:p>
          <a:p>
            <a:endParaRPr lang="en-GB" b="1" dirty="0"/>
          </a:p>
          <a:p>
            <a:r>
              <a:rPr lang="en-GB" dirty="0"/>
              <a:t>In females, LH stimulates ovulation and the conversion </a:t>
            </a:r>
            <a:r>
              <a:rPr lang="en-GB" dirty="0" smtClean="0"/>
              <a:t>of the </a:t>
            </a:r>
            <a:r>
              <a:rPr lang="en-GB" dirty="0"/>
              <a:t>ovulated ovarian follicle into an endocrine </a:t>
            </a:r>
            <a:r>
              <a:rPr lang="en-GB" dirty="0" smtClean="0"/>
              <a:t>structure called </a:t>
            </a:r>
            <a:r>
              <a:rPr lang="en-GB" dirty="0"/>
              <a:t>a corpus </a:t>
            </a:r>
            <a:r>
              <a:rPr lang="en-GB" dirty="0" err="1"/>
              <a:t>luteum</a:t>
            </a:r>
            <a:r>
              <a:rPr lang="en-GB" dirty="0"/>
              <a:t>. In males, LH is sometimes </a:t>
            </a:r>
            <a:r>
              <a:rPr lang="en-GB" dirty="0" smtClean="0"/>
              <a:t>called </a:t>
            </a:r>
            <a:r>
              <a:rPr lang="en-GB" i="1" dirty="0" smtClean="0"/>
              <a:t>interstitial </a:t>
            </a:r>
            <a:r>
              <a:rPr lang="en-GB" i="1" dirty="0"/>
              <a:t>cell stimulating hormone, or ICSH; it </a:t>
            </a:r>
            <a:r>
              <a:rPr lang="en-GB" i="1" dirty="0" smtClean="0"/>
              <a:t>stimulates </a:t>
            </a:r>
            <a:r>
              <a:rPr lang="en-GB" dirty="0" smtClean="0"/>
              <a:t>the </a:t>
            </a:r>
            <a:r>
              <a:rPr lang="en-GB" dirty="0"/>
              <a:t>secretion of male sex hormones (mainly </a:t>
            </a:r>
            <a:r>
              <a:rPr lang="en-GB" dirty="0" smtClean="0"/>
              <a:t>testosterone from </a:t>
            </a:r>
            <a:r>
              <a:rPr lang="en-GB" dirty="0"/>
              <a:t>the interstitial cells (</a:t>
            </a:r>
            <a:r>
              <a:rPr lang="en-GB" dirty="0" err="1"/>
              <a:t>Leydig</a:t>
            </a:r>
            <a:r>
              <a:rPr lang="en-GB" dirty="0"/>
              <a:t> cells) in the testes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Prolactin</a:t>
            </a:r>
            <a:r>
              <a:rPr lang="en-GB" dirty="0" smtClean="0"/>
              <a:t> which aids in milk production. It is also essential in male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Posterior pituitary hormones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Antidiuretic</a:t>
            </a:r>
            <a:r>
              <a:rPr lang="en-GB" b="1" dirty="0"/>
              <a:t> hormone (ADH). The human form of this </a:t>
            </a:r>
            <a:r>
              <a:rPr lang="en-GB" b="1" dirty="0" smtClean="0"/>
              <a:t>hormone </a:t>
            </a:r>
            <a:r>
              <a:rPr lang="en-GB" dirty="0" smtClean="0"/>
              <a:t>is </a:t>
            </a:r>
            <a:r>
              <a:rPr lang="en-GB" dirty="0"/>
              <a:t>also chemically known as </a:t>
            </a:r>
            <a:r>
              <a:rPr lang="en-GB" b="1" dirty="0" err="1"/>
              <a:t>arginine</a:t>
            </a:r>
            <a:r>
              <a:rPr lang="en-GB" b="1" dirty="0"/>
              <a:t> </a:t>
            </a:r>
            <a:r>
              <a:rPr lang="en-GB" b="1" dirty="0" smtClean="0"/>
              <a:t>vasopressin(AVP),</a:t>
            </a:r>
            <a:r>
              <a:rPr lang="en-GB" dirty="0"/>
              <a:t> its stimulation </a:t>
            </a:r>
            <a:r>
              <a:rPr lang="en-GB" dirty="0" smtClean="0"/>
              <a:t>of water </a:t>
            </a:r>
            <a:r>
              <a:rPr lang="en-GB" dirty="0"/>
              <a:t>retention by the kidneys, so that less water is </a:t>
            </a:r>
            <a:r>
              <a:rPr lang="en-GB" dirty="0" smtClean="0"/>
              <a:t>excreted in </a:t>
            </a:r>
            <a:r>
              <a:rPr lang="en-GB" dirty="0"/>
              <a:t>the </a:t>
            </a:r>
            <a:r>
              <a:rPr lang="en-GB" dirty="0" smtClean="0"/>
              <a:t>urine.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err="1" smtClean="0"/>
              <a:t>Oxytocin</a:t>
            </a:r>
            <a:r>
              <a:rPr lang="en-GB" b="1" dirty="0" smtClean="0"/>
              <a:t>- </a:t>
            </a:r>
            <a:r>
              <a:rPr lang="en-GB" b="1" dirty="0"/>
              <a:t>In females, </a:t>
            </a:r>
            <a:r>
              <a:rPr lang="en-GB" b="1" dirty="0" err="1"/>
              <a:t>oxytocin</a:t>
            </a:r>
            <a:r>
              <a:rPr lang="en-GB" b="1" dirty="0"/>
              <a:t> stimulates </a:t>
            </a:r>
            <a:r>
              <a:rPr lang="en-GB" b="1" dirty="0" smtClean="0"/>
              <a:t>contractions </a:t>
            </a:r>
            <a:r>
              <a:rPr lang="en-GB" dirty="0" smtClean="0"/>
              <a:t>of </a:t>
            </a:r>
            <a:r>
              <a:rPr lang="en-GB" dirty="0"/>
              <a:t>the uterus during </a:t>
            </a:r>
            <a:r>
              <a:rPr lang="en-GB" dirty="0" err="1"/>
              <a:t>labor</a:t>
            </a:r>
            <a:r>
              <a:rPr lang="en-GB" dirty="0"/>
              <a:t> and for this reason is </a:t>
            </a:r>
            <a:r>
              <a:rPr lang="en-GB" dirty="0" smtClean="0"/>
              <a:t>needed for childbirth. </a:t>
            </a:r>
          </a:p>
          <a:p>
            <a:r>
              <a:rPr lang="en-GB" dirty="0" err="1" smtClean="0"/>
              <a:t>Oxytocin</a:t>
            </a:r>
            <a:r>
              <a:rPr lang="en-GB" dirty="0" smtClean="0"/>
              <a:t> </a:t>
            </a:r>
            <a:r>
              <a:rPr lang="en-GB" dirty="0"/>
              <a:t>also stimulates </a:t>
            </a:r>
            <a:r>
              <a:rPr lang="en-GB" dirty="0" smtClean="0"/>
              <a:t>contractions of </a:t>
            </a:r>
            <a:r>
              <a:rPr lang="en-GB" dirty="0"/>
              <a:t>the mammary gland alveoli and ducts, </a:t>
            </a:r>
            <a:r>
              <a:rPr lang="en-GB" dirty="0" smtClean="0"/>
              <a:t>which result </a:t>
            </a:r>
            <a:r>
              <a:rPr lang="en-GB" dirty="0"/>
              <a:t>in the milk-ejection reflex in a lactating woman. </a:t>
            </a:r>
            <a:endParaRPr lang="en-GB" dirty="0" smtClean="0"/>
          </a:p>
          <a:p>
            <a:r>
              <a:rPr lang="en-GB" dirty="0" smtClean="0"/>
              <a:t>In men</a:t>
            </a:r>
            <a:r>
              <a:rPr lang="en-GB" dirty="0"/>
              <a:t>, a rise in </a:t>
            </a:r>
            <a:r>
              <a:rPr lang="en-GB" dirty="0" err="1"/>
              <a:t>oxytocin</a:t>
            </a:r>
            <a:r>
              <a:rPr lang="en-GB" dirty="0"/>
              <a:t> secretion at the time of </a:t>
            </a:r>
            <a:r>
              <a:rPr lang="en-GB" dirty="0" smtClean="0"/>
              <a:t>ejaculation has </a:t>
            </a:r>
            <a:r>
              <a:rPr lang="en-GB" dirty="0"/>
              <a:t>been measured, but the physiological significance </a:t>
            </a:r>
            <a:r>
              <a:rPr lang="en-GB" dirty="0" smtClean="0"/>
              <a:t>of this </a:t>
            </a:r>
            <a:r>
              <a:rPr lang="en-GB" dirty="0"/>
              <a:t>hormone in males remains </a:t>
            </a:r>
            <a:r>
              <a:rPr lang="en-GB" dirty="0" smtClean="0"/>
              <a:t>unclear.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Thyroid gland</a:t>
            </a:r>
            <a:endParaRPr lang="en-GB" dirty="0"/>
          </a:p>
        </p:txBody>
      </p:sp>
      <p:pic>
        <p:nvPicPr>
          <p:cNvPr id="4" name="Picture 4" descr="25-07a_ThyroidGland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470" t="8182" r="14117" b="12727"/>
          <a:stretch>
            <a:fillRect/>
          </a:stretch>
        </p:blipFill>
        <p:spPr bwMode="auto">
          <a:xfrm>
            <a:off x="2195736" y="1600200"/>
            <a:ext cx="5976663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   The thyroid glands are found in the anterior neck on trachea just inferior to larynx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It comprises of two lateral lobes and an isthmus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Produces two hormones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Thyroid hormone: tyrosine based with 3 or 4 iodine molecules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T4 (</a:t>
            </a:r>
            <a:r>
              <a:rPr lang="en-US" sz="2000" dirty="0" err="1" smtClean="0"/>
              <a:t>thyroxine</a:t>
            </a:r>
            <a:r>
              <a:rPr lang="en-US" sz="2000" dirty="0" smtClean="0"/>
              <a:t>) and T3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Calcitonin</a:t>
            </a:r>
            <a:r>
              <a:rPr lang="en-US" sz="2400" dirty="0" smtClean="0"/>
              <a:t> involved with calcium and phosphorus metabolism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Production of thyroid hormones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The thyroid follicles actively accumulate iodide (I 2 ) </a:t>
            </a:r>
            <a:r>
              <a:rPr lang="en-GB" dirty="0" smtClean="0"/>
              <a:t>from the </a:t>
            </a:r>
            <a:r>
              <a:rPr lang="en-GB" dirty="0"/>
              <a:t>blood and secrete it into the colloid. Once the iodide </a:t>
            </a:r>
            <a:r>
              <a:rPr lang="en-GB" dirty="0" smtClean="0"/>
              <a:t>has entered </a:t>
            </a:r>
            <a:r>
              <a:rPr lang="en-GB" dirty="0"/>
              <a:t>the colloid, it is oxidized and attached to a </a:t>
            </a:r>
            <a:r>
              <a:rPr lang="en-GB" dirty="0" smtClean="0"/>
              <a:t>specific amino </a:t>
            </a:r>
            <a:r>
              <a:rPr lang="en-GB" dirty="0"/>
              <a:t>acid (tyrosine) within the polypeptide chain of a </a:t>
            </a:r>
            <a:r>
              <a:rPr lang="en-GB" dirty="0" smtClean="0"/>
              <a:t>protein called </a:t>
            </a:r>
            <a:r>
              <a:rPr lang="en-GB" b="1" dirty="0" err="1"/>
              <a:t>thyroglobulin</a:t>
            </a:r>
            <a:r>
              <a:rPr lang="en-GB" b="1" dirty="0" smtClean="0"/>
              <a:t>.</a:t>
            </a:r>
          </a:p>
          <a:p>
            <a:r>
              <a:rPr lang="en-GB" b="1" dirty="0" smtClean="0"/>
              <a:t> </a:t>
            </a:r>
            <a:r>
              <a:rPr lang="en-GB" b="1" dirty="0"/>
              <a:t>The attachment of one iodine to </a:t>
            </a:r>
            <a:r>
              <a:rPr lang="en-GB" b="1" dirty="0" smtClean="0"/>
              <a:t>tyrosine </a:t>
            </a:r>
            <a:r>
              <a:rPr lang="en-GB" dirty="0" smtClean="0"/>
              <a:t>produces </a:t>
            </a:r>
            <a:r>
              <a:rPr lang="en-GB" i="1" dirty="0" err="1"/>
              <a:t>monoiodotyrosine</a:t>
            </a:r>
            <a:r>
              <a:rPr lang="en-GB" i="1" dirty="0"/>
              <a:t> (MIT); the attachment of </a:t>
            </a:r>
            <a:r>
              <a:rPr lang="en-GB" i="1" dirty="0" smtClean="0"/>
              <a:t>two </a:t>
            </a:r>
            <a:r>
              <a:rPr lang="en-GB" dirty="0" err="1" smtClean="0"/>
              <a:t>iodines</a:t>
            </a:r>
            <a:r>
              <a:rPr lang="en-GB" dirty="0" smtClean="0"/>
              <a:t> </a:t>
            </a:r>
            <a:r>
              <a:rPr lang="en-GB" dirty="0"/>
              <a:t>produces </a:t>
            </a:r>
            <a:r>
              <a:rPr lang="en-GB" i="1" dirty="0" err="1"/>
              <a:t>diiodotyrosine</a:t>
            </a:r>
            <a:r>
              <a:rPr lang="en-GB" i="1" dirty="0"/>
              <a:t> (DIT).</a:t>
            </a:r>
          </a:p>
          <a:p>
            <a:r>
              <a:rPr lang="en-GB" dirty="0"/>
              <a:t>Within the colloid, enzymes modify the structure of </a:t>
            </a:r>
            <a:r>
              <a:rPr lang="en-GB" dirty="0" smtClean="0"/>
              <a:t>MIT and </a:t>
            </a:r>
            <a:r>
              <a:rPr lang="en-GB" dirty="0"/>
              <a:t>DIT and couple them together. When two DIT </a:t>
            </a:r>
            <a:r>
              <a:rPr lang="en-GB" dirty="0" smtClean="0"/>
              <a:t>molecules that </a:t>
            </a:r>
            <a:r>
              <a:rPr lang="en-GB" dirty="0"/>
              <a:t>are appropriately modified are coupled together, a </a:t>
            </a:r>
            <a:r>
              <a:rPr lang="en-GB" dirty="0" smtClean="0"/>
              <a:t>molecule of </a:t>
            </a:r>
            <a:r>
              <a:rPr lang="en-GB" b="1" dirty="0" err="1"/>
              <a:t>tetraiodothyronine</a:t>
            </a:r>
            <a:r>
              <a:rPr lang="en-GB" b="1" dirty="0"/>
              <a:t> ( T 4 ), or </a:t>
            </a:r>
            <a:r>
              <a:rPr lang="en-GB" b="1" dirty="0" err="1"/>
              <a:t>thyroxine</a:t>
            </a:r>
            <a:r>
              <a:rPr lang="en-GB" b="1" dirty="0"/>
              <a:t>, is produced</a:t>
            </a:r>
          </a:p>
          <a:p>
            <a:r>
              <a:rPr lang="en-GB" dirty="0" smtClean="0"/>
              <a:t>The </a:t>
            </a:r>
            <a:r>
              <a:rPr lang="en-GB" dirty="0"/>
              <a:t>combination of one MIT with one DIT </a:t>
            </a:r>
            <a:r>
              <a:rPr lang="en-GB" dirty="0" smtClean="0"/>
              <a:t>forms </a:t>
            </a:r>
            <a:r>
              <a:rPr lang="en-GB" b="1" dirty="0" err="1" smtClean="0"/>
              <a:t>triiodothyronine</a:t>
            </a:r>
            <a:r>
              <a:rPr lang="en-GB" b="1" dirty="0" smtClean="0"/>
              <a:t> </a:t>
            </a:r>
            <a:r>
              <a:rPr lang="en-GB" b="1" dirty="0"/>
              <a:t>(T 3 ).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Mechanism of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Decrease in circulating </a:t>
            </a:r>
            <a:r>
              <a:rPr lang="en-GB" dirty="0" err="1" smtClean="0"/>
              <a:t>thyroxine</a:t>
            </a:r>
            <a:r>
              <a:rPr lang="en-GB" dirty="0" smtClean="0"/>
              <a:t> stimulates the hypothalamus to releases TRF which in turn stimulates the anterior pituitary gland to release TSH which further stimulates the thyroid gland to produce </a:t>
            </a:r>
            <a:r>
              <a:rPr lang="en-US" dirty="0" err="1" smtClean="0"/>
              <a:t>Thyroxine</a:t>
            </a:r>
            <a:r>
              <a:rPr lang="en-US" dirty="0" smtClean="0"/>
              <a:t> (TSH has caused cleavage of </a:t>
            </a:r>
            <a:r>
              <a:rPr lang="en-US" dirty="0" err="1" smtClean="0"/>
              <a:t>thryroglobulin</a:t>
            </a:r>
            <a:r>
              <a:rPr lang="en-US" dirty="0" smtClean="0"/>
              <a:t> into </a:t>
            </a:r>
            <a:r>
              <a:rPr lang="en-US" dirty="0" err="1" smtClean="0"/>
              <a:t>thyroxine</a:t>
            </a:r>
            <a:r>
              <a:rPr lang="en-US" dirty="0" smtClean="0"/>
              <a:t>).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 OF THYROXINE HORMONE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Some of the widespread effects of thyroid hormones in </a:t>
            </a:r>
            <a:r>
              <a:rPr lang="en-GB" dirty="0" smtClean="0"/>
              <a:t>the body </a:t>
            </a:r>
            <a:r>
              <a:rPr lang="en-GB" dirty="0"/>
              <a:t>are secondary to stimulation of O2 consumption </a:t>
            </a:r>
            <a:r>
              <a:rPr lang="en-GB" b="1" dirty="0"/>
              <a:t>(</a:t>
            </a:r>
            <a:r>
              <a:rPr lang="en-GB" b="1" dirty="0" err="1" smtClean="0"/>
              <a:t>calorigenic</a:t>
            </a:r>
            <a:r>
              <a:rPr lang="en-GB" b="1" dirty="0" smtClean="0"/>
              <a:t> action</a:t>
            </a:r>
            <a:r>
              <a:rPr lang="en-GB" b="1" dirty="0"/>
              <a:t>), </a:t>
            </a:r>
            <a:endParaRPr lang="en-GB" b="1" dirty="0" smtClean="0"/>
          </a:p>
          <a:p>
            <a:r>
              <a:rPr lang="en-GB" b="1" dirty="0" smtClean="0"/>
              <a:t>Growth and </a:t>
            </a:r>
            <a:r>
              <a:rPr lang="en-GB" dirty="0" smtClean="0"/>
              <a:t>development </a:t>
            </a:r>
            <a:r>
              <a:rPr lang="en-GB" dirty="0"/>
              <a:t>in mammals</a:t>
            </a:r>
            <a:r>
              <a:rPr lang="en-GB" dirty="0" smtClean="0"/>
              <a:t>,</a:t>
            </a:r>
          </a:p>
          <a:p>
            <a:r>
              <a:rPr lang="en-GB" dirty="0" smtClean="0"/>
              <a:t>Help </a:t>
            </a:r>
            <a:r>
              <a:rPr lang="en-GB" dirty="0"/>
              <a:t>regulate lipid </a:t>
            </a:r>
            <a:r>
              <a:rPr lang="en-GB" dirty="0" smtClean="0"/>
              <a:t>metabolism</a:t>
            </a:r>
            <a:endParaRPr lang="en-GB" dirty="0"/>
          </a:p>
          <a:p>
            <a:r>
              <a:rPr lang="en-GB" dirty="0" smtClean="0"/>
              <a:t>Increase </a:t>
            </a:r>
            <a:r>
              <a:rPr lang="en-GB" dirty="0"/>
              <a:t>the absorption of carbohydrates from the intestine</a:t>
            </a:r>
          </a:p>
          <a:p>
            <a:r>
              <a:rPr lang="en-GB" dirty="0" smtClean="0"/>
              <a:t>They </a:t>
            </a:r>
            <a:r>
              <a:rPr lang="en-GB" dirty="0"/>
              <a:t>also increase the </a:t>
            </a:r>
            <a:r>
              <a:rPr lang="en-GB" dirty="0" smtClean="0"/>
              <a:t>dissociation of </a:t>
            </a:r>
            <a:r>
              <a:rPr lang="en-GB" dirty="0"/>
              <a:t>oxygen from </a:t>
            </a:r>
            <a:r>
              <a:rPr lang="en-GB" dirty="0" err="1"/>
              <a:t>hemoglobin</a:t>
            </a:r>
            <a:r>
              <a:rPr lang="en-GB" dirty="0"/>
              <a:t> by increasing red cell </a:t>
            </a:r>
            <a:r>
              <a:rPr lang="en-GB" dirty="0" smtClean="0"/>
              <a:t>2,3-diphosphoglycerate(DPG</a:t>
            </a:r>
            <a:r>
              <a:rPr lang="en-GB"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25-01_MjrEndcrnOrgns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117" t="3636" r="16470" b="5455"/>
          <a:stretch>
            <a:fillRect/>
          </a:stretch>
        </p:blipFill>
        <p:spPr bwMode="auto">
          <a:xfrm>
            <a:off x="1331640" y="260648"/>
            <a:ext cx="64807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err="1" smtClean="0"/>
              <a:t>Calcitonin</a:t>
            </a:r>
            <a:r>
              <a:rPr lang="en-GB" b="1" dirty="0" smtClean="0"/>
              <a:t> is  </a:t>
            </a:r>
            <a:r>
              <a:rPr lang="en-GB" b="1" dirty="0"/>
              <a:t>secreted by the </a:t>
            </a:r>
            <a:r>
              <a:rPr lang="en-GB" b="1" i="1" dirty="0" err="1"/>
              <a:t>parafollicular</a:t>
            </a:r>
            <a:r>
              <a:rPr lang="en-GB" b="1" i="1" dirty="0"/>
              <a:t> cells, or C </a:t>
            </a:r>
            <a:r>
              <a:rPr lang="en-GB" b="1" i="1" dirty="0" smtClean="0"/>
              <a:t>cells, </a:t>
            </a:r>
            <a:r>
              <a:rPr lang="en-GB" dirty="0" smtClean="0"/>
              <a:t>of </a:t>
            </a:r>
            <a:r>
              <a:rPr lang="en-GB" dirty="0"/>
              <a:t>the </a:t>
            </a:r>
            <a:r>
              <a:rPr lang="en-GB" dirty="0" smtClean="0"/>
              <a:t>thyroid.</a:t>
            </a:r>
          </a:p>
          <a:p>
            <a:r>
              <a:rPr lang="en-GB" dirty="0" smtClean="0"/>
              <a:t>It </a:t>
            </a:r>
            <a:r>
              <a:rPr lang="en-GB" dirty="0"/>
              <a:t>inhibits the activity of </a:t>
            </a:r>
            <a:r>
              <a:rPr lang="en-GB" dirty="0" err="1"/>
              <a:t>osteoclasts</a:t>
            </a:r>
            <a:r>
              <a:rPr lang="en-GB" dirty="0"/>
              <a:t>, the bone </a:t>
            </a:r>
            <a:r>
              <a:rPr lang="en-GB" dirty="0" smtClean="0"/>
              <a:t>cells that </a:t>
            </a:r>
            <a:r>
              <a:rPr lang="en-GB" dirty="0"/>
              <a:t>promote dissolution of the calcium phosphate crystals </a:t>
            </a:r>
            <a:r>
              <a:rPr lang="en-GB" dirty="0" smtClean="0"/>
              <a:t>of bone.</a:t>
            </a:r>
          </a:p>
          <a:p>
            <a:r>
              <a:rPr lang="en-GB" dirty="0" smtClean="0"/>
              <a:t>It </a:t>
            </a:r>
            <a:r>
              <a:rPr lang="en-GB" dirty="0"/>
              <a:t>also stimulates the urinary excretion of Ca </a:t>
            </a:r>
            <a:r>
              <a:rPr lang="en-GB" dirty="0" smtClean="0"/>
              <a:t>2+ by </a:t>
            </a:r>
            <a:r>
              <a:rPr lang="en-GB" dirty="0"/>
              <a:t>the kidneys.</a:t>
            </a:r>
          </a:p>
          <a:p>
            <a:r>
              <a:rPr lang="en-GB" dirty="0"/>
              <a:t>These actions would lower the blood Ca </a:t>
            </a:r>
            <a:r>
              <a:rPr lang="en-GB" dirty="0" smtClean="0"/>
              <a:t>2+ concentrations and </a:t>
            </a:r>
            <a:r>
              <a:rPr lang="en-GB" dirty="0"/>
              <a:t>thus antagonize the effects of parathyroid hormone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Parathyroid glands</a:t>
            </a:r>
            <a:endParaRPr lang="en-GB" dirty="0"/>
          </a:p>
        </p:txBody>
      </p:sp>
      <p:pic>
        <p:nvPicPr>
          <p:cNvPr id="4" name="Picture 4" descr="25-08a_ParaThyrdGlnd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00" t="8182" r="17647" b="11818"/>
          <a:stretch>
            <a:fillRect/>
          </a:stretch>
        </p:blipFill>
        <p:spPr bwMode="auto">
          <a:xfrm>
            <a:off x="1619672" y="1412776"/>
            <a:ext cx="57606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people have four</a:t>
            </a:r>
          </a:p>
          <a:p>
            <a:r>
              <a:rPr lang="en-US" dirty="0" smtClean="0"/>
              <a:t>On posterior surface of thyroid gland</a:t>
            </a:r>
          </a:p>
          <a:p>
            <a:pPr>
              <a:buNone/>
            </a:pPr>
            <a:r>
              <a:rPr lang="en-US" dirty="0" smtClean="0"/>
              <a:t>(sometimes embedded)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Functions of parathyroid hormone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800" b="1" i="1" dirty="0" smtClean="0"/>
              <a:t>Increases blood Ca++</a:t>
            </a:r>
            <a:r>
              <a:rPr lang="en-US" sz="2800" dirty="0" smtClean="0"/>
              <a:t> </a:t>
            </a:r>
            <a:r>
              <a:rPr lang="en-US" sz="2800" b="1" i="1" dirty="0" smtClean="0"/>
              <a:t>(calcium)</a:t>
            </a:r>
            <a:r>
              <a:rPr lang="en-US" sz="2800" dirty="0" smtClean="0"/>
              <a:t> </a:t>
            </a:r>
            <a:r>
              <a:rPr lang="en-US" sz="2800" b="1" i="1" dirty="0" smtClean="0"/>
              <a:t>concentration when it gets too low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/>
              <a:t>Mechanism of raising blood calcium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Stimulates </a:t>
            </a:r>
            <a:r>
              <a:rPr lang="en-US" sz="2400" dirty="0" err="1" smtClean="0"/>
              <a:t>osteoclasts</a:t>
            </a:r>
            <a:r>
              <a:rPr lang="en-US" sz="2400" dirty="0" smtClean="0"/>
              <a:t> to release more Ca++ from bone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Decreases secretion of Ca++ by kidney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Activates Vitamin D, which stimulates the uptake of Ca++ from the intestine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b="1" i="1" dirty="0" smtClean="0"/>
              <a:t>Has opposite effect on calcium as </a:t>
            </a:r>
            <a:r>
              <a:rPr lang="en-US" sz="2800" b="1" i="1" dirty="0" err="1" smtClean="0"/>
              <a:t>calcitonin</a:t>
            </a:r>
            <a:r>
              <a:rPr lang="en-US" sz="2800" b="1" i="1" dirty="0" smtClean="0"/>
              <a:t> (which lowers Ca++ levels)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Adrenal glands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These are paired glands located above each the kidneys.</a:t>
            </a:r>
          </a:p>
          <a:p>
            <a:r>
              <a:rPr lang="en-GB" dirty="0"/>
              <a:t> </a:t>
            </a:r>
            <a:r>
              <a:rPr lang="en-GB" dirty="0" smtClean="0"/>
              <a:t>The adrenal gland is composed of two layers: the adrenal cortex and adrenal medulla.</a:t>
            </a:r>
          </a:p>
          <a:p>
            <a:r>
              <a:rPr lang="en-GB" dirty="0"/>
              <a:t>These two parts are really two </a:t>
            </a:r>
            <a:r>
              <a:rPr lang="en-GB" dirty="0" smtClean="0"/>
              <a:t>functionally different </a:t>
            </a:r>
            <a:r>
              <a:rPr lang="en-GB" dirty="0"/>
              <a:t>glands with different embryonic origins, </a:t>
            </a:r>
            <a:r>
              <a:rPr lang="en-GB" dirty="0" smtClean="0"/>
              <a:t>different hormones</a:t>
            </a:r>
            <a:r>
              <a:rPr lang="en-GB" dirty="0"/>
              <a:t>, and different regulatory mechanisms. </a:t>
            </a:r>
            <a:endParaRPr lang="en-GB" dirty="0" smtClean="0"/>
          </a:p>
          <a:p>
            <a:r>
              <a:rPr lang="en-GB" dirty="0" smtClean="0"/>
              <a:t>The adrenal cortex </a:t>
            </a:r>
            <a:r>
              <a:rPr lang="en-GB" dirty="0"/>
              <a:t>secretes steroid hormones; the adrenal medulla </a:t>
            </a:r>
            <a:r>
              <a:rPr lang="en-GB" dirty="0" smtClean="0"/>
              <a:t>secretes the </a:t>
            </a:r>
            <a:r>
              <a:rPr lang="en-GB" dirty="0"/>
              <a:t>hormone </a:t>
            </a:r>
            <a:r>
              <a:rPr lang="en-GB" b="1" dirty="0"/>
              <a:t>epinephrine (adrenaline) and, to a lesser </a:t>
            </a:r>
            <a:r>
              <a:rPr lang="en-GB" b="1" dirty="0" smtClean="0"/>
              <a:t>degree, </a:t>
            </a:r>
            <a:r>
              <a:rPr lang="en-GB" b="1" dirty="0" err="1" smtClean="0"/>
              <a:t>norepinephrine</a:t>
            </a:r>
            <a:r>
              <a:rPr lang="en-GB" b="1" dirty="0"/>
              <a:t>, when it is stimulated by the sympathetic system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E745C-E251-458F-9233-F7C78CDA8F7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Gland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pPr eaLnBrk="1" hangingPunct="1"/>
            <a:r>
              <a:rPr lang="en-US" smtClean="0"/>
              <a:t>Adrenal cortex</a:t>
            </a:r>
          </a:p>
          <a:p>
            <a:pPr lvl="1" eaLnBrk="1" hangingPunct="1"/>
            <a:r>
              <a:rPr lang="en-US" smtClean="0"/>
              <a:t>Secretes lipid-based steroid hormones, called “corticosteroids” – “cortico” as in “cortex”</a:t>
            </a:r>
          </a:p>
          <a:p>
            <a:pPr lvl="2" eaLnBrk="1" hangingPunct="1"/>
            <a:r>
              <a:rPr lang="en-US" smtClean="0">
                <a:solidFill>
                  <a:schemeClr val="accent2"/>
                </a:solidFill>
              </a:rPr>
              <a:t>MINERALOCORTICOIDS</a:t>
            </a:r>
          </a:p>
          <a:p>
            <a:pPr lvl="3" eaLnBrk="1" hangingPunct="1"/>
            <a:r>
              <a:rPr lang="en-US" b="1" smtClean="0">
                <a:solidFill>
                  <a:schemeClr val="accent2"/>
                </a:solidFill>
              </a:rPr>
              <a:t>Aldosterone is the main one</a:t>
            </a:r>
          </a:p>
          <a:p>
            <a:pPr lvl="2" eaLnBrk="1" hangingPunct="1"/>
            <a:r>
              <a:rPr lang="en-US" smtClean="0">
                <a:solidFill>
                  <a:schemeClr val="accent2"/>
                </a:solidFill>
              </a:rPr>
              <a:t>GLUCOCORTICOIDS</a:t>
            </a:r>
          </a:p>
          <a:p>
            <a:pPr lvl="3" eaLnBrk="1" hangingPunct="1"/>
            <a:r>
              <a:rPr lang="en-US" b="1" smtClean="0">
                <a:solidFill>
                  <a:schemeClr val="accent2"/>
                </a:solidFill>
              </a:rPr>
              <a:t>Cortisol (hydrocortisone) is the main one</a:t>
            </a:r>
          </a:p>
          <a:p>
            <a:pPr lvl="2" eaLnBrk="1" hangingPunct="1"/>
            <a:endParaRPr lang="en-US" smtClean="0"/>
          </a:p>
          <a:p>
            <a:pPr eaLnBrk="1" hangingPunct="1"/>
            <a:r>
              <a:rPr lang="en-US" smtClean="0"/>
              <a:t>Adrenal medulla</a:t>
            </a:r>
          </a:p>
          <a:p>
            <a:pPr lvl="1" eaLnBrk="1" hangingPunct="1"/>
            <a:r>
              <a:rPr lang="en-US" smtClean="0"/>
              <a:t>Secretes epinephrine and norepinephrine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8375E7-0873-4774-9CD9-EAE54812FD4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Aldosterone</a:t>
            </a:r>
            <a:r>
              <a:rPr lang="en-US" sz="3200" smtClean="0"/>
              <a:t>, the main </a:t>
            </a:r>
            <a:r>
              <a:rPr lang="en-US" sz="3200" i="1" smtClean="0"/>
              <a:t>mineralocorticoid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Secreted by adrenal cortex in response to a decline in either blood volume or blood pressure (e.g. severe hemorrhage)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terminal hormone in </a:t>
            </a:r>
            <a:r>
              <a:rPr lang="en-US" dirty="0" err="1" smtClean="0"/>
              <a:t>renin-angiotensin</a:t>
            </a:r>
            <a:r>
              <a:rPr lang="en-US" dirty="0" smtClean="0"/>
              <a:t> mechanism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Prompts distal and collecting tubules in kidney to reabsorb more sodium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Water passively follows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Blood volume thus increases.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Excess will cause SIADH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BD6EDE-DC01-43CC-BE7B-CF60D1B2D34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609600"/>
            <a:ext cx="107442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Cortisol, </a:t>
            </a:r>
            <a:r>
              <a:rPr lang="en-US" sz="3200" smtClean="0"/>
              <a:t>the</a:t>
            </a:r>
            <a:r>
              <a:rPr lang="en-US" sz="3200" b="1" smtClean="0"/>
              <a:t> </a:t>
            </a:r>
            <a:r>
              <a:rPr lang="en-US" sz="3200" smtClean="0"/>
              <a:t>most important </a:t>
            </a:r>
            <a:r>
              <a:rPr lang="en-US" sz="3200" i="1" smtClean="0"/>
              <a:t>glucocorticoid</a:t>
            </a:r>
            <a:br>
              <a:rPr lang="en-US" sz="3200" i="1" smtClean="0"/>
            </a:br>
            <a:r>
              <a:rPr lang="en-US" sz="1800" smtClean="0"/>
              <a:t> </a:t>
            </a:r>
            <a:br>
              <a:rPr lang="en-US" sz="1800" smtClean="0"/>
            </a:br>
            <a:r>
              <a:rPr lang="en-US" sz="2000" b="1" smtClean="0"/>
              <a:t>(Glucocorticoid receptors are found in the cells of most vertebrate tissues) </a:t>
            </a:r>
            <a:br>
              <a:rPr lang="en-US" sz="2000" b="1" smtClean="0"/>
            </a:br>
            <a:r>
              <a:rPr lang="en-US" sz="4000" smtClean="0"/>
              <a:t>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 is essential for life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Helps the body deal with stressful situations within minutes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Physical: trauma, surgery, exercise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Psychological: anxiety, depression, crowding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Physiological: fasting, hypoglycemia, fever, infection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Regulates or supports a variety of important cardiovascular, metabolic, immunologic, and homeostatic functions including water balance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76200" y="594360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/>
              <a:t>People with adrenal </a:t>
            </a:r>
            <a:r>
              <a:rPr lang="en-US" b="1" i="1" dirty="0" smtClean="0"/>
              <a:t>insufficiency( </a:t>
            </a:r>
            <a:r>
              <a:rPr lang="en-US" b="1" i="1" dirty="0" err="1" smtClean="0"/>
              <a:t>addison</a:t>
            </a:r>
            <a:r>
              <a:rPr lang="en-US" b="1" i="1" dirty="0" smtClean="0"/>
              <a:t> disease): </a:t>
            </a:r>
            <a:r>
              <a:rPr lang="en-US" b="1" i="1" dirty="0"/>
              <a:t>these stresses can cause hypotension, shock and death: must give </a:t>
            </a:r>
            <a:r>
              <a:rPr lang="en-US" b="1" i="1" dirty="0" err="1"/>
              <a:t>glucocorticoids</a:t>
            </a:r>
            <a:r>
              <a:rPr lang="en-US" b="1" i="1" dirty="0"/>
              <a:t>, </a:t>
            </a:r>
            <a:r>
              <a:rPr lang="en-US" b="1" i="1" dirty="0" err="1"/>
              <a:t>eg</a:t>
            </a:r>
            <a:r>
              <a:rPr lang="en-US" b="1" i="1" dirty="0"/>
              <a:t> for surgery or if have infection,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BF7F9C-DFFF-49D7-B9D2-D58FE52D8F6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Cortisol, continued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Keeps blood glucose levels high enough to support brain’s activity </a:t>
            </a:r>
          </a:p>
          <a:p>
            <a:pPr lvl="1" eaLnBrk="1" hangingPunct="1"/>
            <a:r>
              <a:rPr lang="en-US" sz="2400" smtClean="0"/>
              <a:t>Forces other body cells to switch to fats and amino acids as energy sources</a:t>
            </a:r>
          </a:p>
          <a:p>
            <a:pPr eaLnBrk="1" hangingPunct="1"/>
            <a:r>
              <a:rPr lang="en-US" sz="2800" smtClean="0"/>
              <a:t>Catabolic: break down protein</a:t>
            </a:r>
          </a:p>
          <a:p>
            <a:pPr eaLnBrk="1" hangingPunct="1"/>
            <a:r>
              <a:rPr lang="en-US" sz="2800" smtClean="0"/>
              <a:t>Redirects circulating lymphocytes to lymphoid and peripheral tissues where pathogens usually are</a:t>
            </a:r>
          </a:p>
          <a:p>
            <a:pPr eaLnBrk="1" hangingPunct="1"/>
            <a:r>
              <a:rPr lang="en-US" sz="2800" smtClean="0"/>
              <a:t>In large quantities, depresses immune and inflammatory response</a:t>
            </a:r>
          </a:p>
          <a:p>
            <a:pPr lvl="1" eaLnBrk="1" hangingPunct="1"/>
            <a:r>
              <a:rPr lang="en-US" sz="2400" smtClean="0"/>
              <a:t>Used therapeutically</a:t>
            </a:r>
          </a:p>
          <a:p>
            <a:pPr lvl="1" eaLnBrk="1" hangingPunct="1"/>
            <a:r>
              <a:rPr lang="en-US" sz="2400" smtClean="0"/>
              <a:t>Responsible for some of its side effects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75D74-A73B-4DB2-8014-0B7DD1B1C390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/>
              <a:t>Hormonal stimulation of </a:t>
            </a:r>
            <a:r>
              <a:rPr lang="en-US" sz="3200" b="1" dirty="0" err="1" smtClean="0"/>
              <a:t>glucocorticoids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2800" i="1" dirty="0" smtClean="0">
              <a:solidFill>
                <a:srgbClr val="FF0066"/>
              </a:solidFill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With stress, hypothalamus sends CRH to anterior pituitary (</a:t>
            </a:r>
            <a:r>
              <a:rPr lang="en-US" sz="2800" dirty="0" err="1" smtClean="0"/>
              <a:t>adenohypophysis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Pituitary secretes ACTH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ACTH goes to adrenal cortex where stimulates </a:t>
            </a:r>
            <a:r>
              <a:rPr lang="en-US" sz="2800" dirty="0" err="1" smtClean="0"/>
              <a:t>glucocorticoid</a:t>
            </a:r>
            <a:r>
              <a:rPr lang="en-US" sz="2800" dirty="0" smtClean="0"/>
              <a:t> secretion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Sympathetic nervous system can also stimulate 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Adrenal cortex also secretes DHEA (</a:t>
            </a:r>
            <a:r>
              <a:rPr lang="en-US" sz="2800" dirty="0" err="1" smtClean="0"/>
              <a:t>dehydroepiandrosterone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Converted in peripheral tissues to testosterone and estrogen (also steroid hormones)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Unclear function in relation to 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CHEMICAL CATEGORIES OF HOEMONRES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POLYPEPTIDES</a:t>
            </a:r>
          </a:p>
          <a:p>
            <a:r>
              <a:rPr lang="en-GB" dirty="0" smtClean="0"/>
              <a:t>STEROIDS</a:t>
            </a:r>
          </a:p>
          <a:p>
            <a:r>
              <a:rPr lang="en-GB" dirty="0" smtClean="0"/>
              <a:t>AMINES</a:t>
            </a:r>
          </a:p>
          <a:p>
            <a:r>
              <a:rPr lang="en-GB" dirty="0" smtClean="0"/>
              <a:t>GLYCOPROTEINS</a:t>
            </a: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4012AD-C875-489C-A0E1-8D1E31887B1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685800"/>
            <a:ext cx="4267200" cy="5440363"/>
          </a:xfrm>
        </p:spPr>
        <p:txBody>
          <a:bodyPr/>
          <a:lstStyle/>
          <a:p>
            <a:pPr eaLnBrk="1" hangingPunct="1"/>
            <a:r>
              <a:rPr lang="en-US" sz="2800" smtClean="0"/>
              <a:t>Steroid-secreting cells have abundant smooth ER</a:t>
            </a:r>
          </a:p>
          <a:p>
            <a:pPr lvl="1" eaLnBrk="1" hangingPunct="1"/>
            <a:r>
              <a:rPr lang="en-US" sz="2400" smtClean="0"/>
              <a:t>As opposed to rough ER in protein-secreting cells</a:t>
            </a:r>
          </a:p>
          <a:p>
            <a:pPr eaLnBrk="1" hangingPunct="1"/>
            <a:r>
              <a:rPr lang="en-US" sz="2800" smtClean="0"/>
              <a:t>Steroids directly diffuse across plasma membrane</a:t>
            </a:r>
          </a:p>
          <a:p>
            <a:pPr lvl="1" eaLnBrk="1" hangingPunct="1"/>
            <a:r>
              <a:rPr lang="en-US" sz="2400" smtClean="0"/>
              <a:t>Not exocytosis</a:t>
            </a:r>
          </a:p>
          <a:p>
            <a:pPr eaLnBrk="1" hangingPunct="1"/>
            <a:r>
              <a:rPr lang="en-US" sz="2800" smtClean="0"/>
              <a:t>Abundant lipid droplets</a:t>
            </a:r>
          </a:p>
          <a:p>
            <a:pPr lvl="1" eaLnBrk="1" hangingPunct="1"/>
            <a:r>
              <a:rPr lang="en-US" sz="2400" smtClean="0"/>
              <a:t>Raw material from which steroids made</a:t>
            </a:r>
          </a:p>
        </p:txBody>
      </p:sp>
      <p:pic>
        <p:nvPicPr>
          <p:cNvPr id="30724" name="Picture 4" descr="25-10_IntrstlCllTsts_1"/>
          <p:cNvPicPr>
            <a:picLocks noChangeAspect="1" noChangeArrowheads="1"/>
          </p:cNvPicPr>
          <p:nvPr/>
        </p:nvPicPr>
        <p:blipFill>
          <a:blip r:embed="rId2" cstate="print"/>
          <a:srcRect l="14117" t="11818" r="8235" b="12727"/>
          <a:stretch>
            <a:fillRect/>
          </a:stretch>
        </p:blipFill>
        <p:spPr bwMode="auto">
          <a:xfrm>
            <a:off x="-7938" y="685800"/>
            <a:ext cx="4524376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17525" y="15875"/>
            <a:ext cx="2100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In general: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15D6E7-8D2F-436A-BE56-E55540DDDBA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38862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Adrenal medulla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Part of autonomic nervous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Spherical chromaffin cells are modified postganglionic sympathetic neurons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Secrete epinephrine and norepinephrine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Amine hormones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Fight, flight, fright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Vesicles store the hormones</a:t>
            </a:r>
          </a:p>
        </p:txBody>
      </p:sp>
      <p:pic>
        <p:nvPicPr>
          <p:cNvPr id="31749" name="Picture 4" descr="15-14_AdrenalMedulla_1"/>
          <p:cNvPicPr>
            <a:picLocks noChangeAspect="1" noChangeArrowheads="1"/>
          </p:cNvPicPr>
          <p:nvPr/>
        </p:nvPicPr>
        <p:blipFill>
          <a:blip r:embed="rId2" cstate="print"/>
          <a:srcRect l="14117" t="19090" r="14117" b="15454"/>
          <a:stretch>
            <a:fillRect/>
          </a:stretch>
        </p:blipFill>
        <p:spPr bwMode="auto">
          <a:xfrm>
            <a:off x="4670425" y="1309688"/>
            <a:ext cx="418465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1A68EF-72F8-48FC-AF02-A95DD9A53A5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Pancreas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i="1" dirty="0" smtClean="0"/>
              <a:t>Exocrine</a:t>
            </a:r>
            <a:r>
              <a:rPr lang="en-US" i="1" dirty="0" smtClean="0"/>
              <a:t> and </a:t>
            </a:r>
            <a:r>
              <a:rPr lang="en-US" b="1" i="1" dirty="0" smtClean="0"/>
              <a:t>endocrine</a:t>
            </a:r>
            <a:r>
              <a:rPr lang="en-US" i="1" dirty="0" smtClean="0"/>
              <a:t> cells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Acinar</a:t>
            </a:r>
            <a:r>
              <a:rPr lang="en-US" dirty="0" smtClean="0"/>
              <a:t> cells (forming most of the pancreas)</a:t>
            </a:r>
          </a:p>
          <a:p>
            <a:pPr lvl="1" eaLnBrk="1" hangingPunct="1"/>
            <a:r>
              <a:rPr lang="en-US" i="1" dirty="0" smtClean="0"/>
              <a:t>Exocrine</a:t>
            </a:r>
            <a:r>
              <a:rPr lang="en-US" dirty="0" smtClean="0"/>
              <a:t> function</a:t>
            </a:r>
          </a:p>
          <a:p>
            <a:pPr lvl="1" eaLnBrk="1" hangingPunct="1"/>
            <a:r>
              <a:rPr lang="en-US" dirty="0" smtClean="0"/>
              <a:t>Secrete digestive enzymes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Islet cells (of </a:t>
            </a:r>
            <a:r>
              <a:rPr lang="en-US" dirty="0" err="1" smtClean="0"/>
              <a:t>Langerhans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i="1" dirty="0" smtClean="0"/>
              <a:t>Endocrine</a:t>
            </a:r>
            <a:r>
              <a:rPr lang="en-US" dirty="0" smtClean="0"/>
              <a:t>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C34081-4E26-40FB-BD97-60AE648EF5F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3528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Pancreatic islet endocrine cells </a:t>
            </a:r>
          </a:p>
        </p:txBody>
      </p:sp>
      <p:pic>
        <p:nvPicPr>
          <p:cNvPr id="34820" name="Picture 4" descr="25-11_PancraticIslet_1"/>
          <p:cNvPicPr>
            <a:picLocks noChangeAspect="1" noChangeArrowheads="1"/>
          </p:cNvPicPr>
          <p:nvPr/>
        </p:nvPicPr>
        <p:blipFill>
          <a:blip r:embed="rId2" cstate="print"/>
          <a:srcRect t="9412" b="3529"/>
          <a:stretch>
            <a:fillRect/>
          </a:stretch>
        </p:blipFill>
        <p:spPr bwMode="auto">
          <a:xfrm>
            <a:off x="838200" y="1577975"/>
            <a:ext cx="75438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886200" y="381000"/>
            <a:ext cx="5105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Alpha cells: secrete glucagon</a:t>
            </a:r>
          </a:p>
          <a:p>
            <a:r>
              <a:rPr lang="en-US" sz="2000" b="1" dirty="0"/>
              <a:t>	raises blood sugar</a:t>
            </a:r>
            <a:endParaRPr lang="en-US" sz="2000" b="1" i="1" dirty="0"/>
          </a:p>
          <a:p>
            <a:r>
              <a:rPr lang="en-US" sz="2000" b="1" dirty="0"/>
              <a:t>	mostly in periphery</a:t>
            </a:r>
          </a:p>
          <a:p>
            <a:r>
              <a:rPr lang="en-US" sz="2000" b="1" dirty="0"/>
              <a:t>Beta cells: secrete insulin</a:t>
            </a:r>
          </a:p>
          <a:p>
            <a:r>
              <a:rPr lang="en-US" sz="2000" b="1" i="1" dirty="0"/>
              <a:t>	</a:t>
            </a:r>
            <a:r>
              <a:rPr lang="en-US" sz="2000" b="1" dirty="0"/>
              <a:t>lowers blood sugar</a:t>
            </a:r>
          </a:p>
          <a:p>
            <a:r>
              <a:rPr lang="en-US" sz="2000" b="1" dirty="0"/>
              <a:t>	central part (are more abundant)</a:t>
            </a:r>
          </a:p>
          <a:p>
            <a:r>
              <a:rPr lang="en-US" sz="2000" b="1" dirty="0"/>
              <a:t>Also rare Delta </a:t>
            </a:r>
            <a:r>
              <a:rPr lang="en-US" sz="2000" b="1" dirty="0" err="1"/>
              <a:t>cells:secrete</a:t>
            </a:r>
            <a:r>
              <a:rPr lang="en-US" sz="2000" b="1" dirty="0"/>
              <a:t> </a:t>
            </a:r>
            <a:r>
              <a:rPr lang="en-US" sz="2000" b="1" dirty="0" err="1"/>
              <a:t>somatostatin</a:t>
            </a:r>
            <a:endParaRPr lang="en-US" sz="2000" b="1" dirty="0"/>
          </a:p>
          <a:p>
            <a:r>
              <a:rPr lang="en-US" sz="2000" b="1" dirty="0"/>
              <a:t>	inhibits glucagon</a:t>
            </a:r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62E8D-FA6E-4183-83C6-E8AF9F17107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The Gonads (testes and ovaries) </a:t>
            </a:r>
            <a:br>
              <a:rPr lang="en-US" sz="3200" b="1" smtClean="0"/>
            </a:br>
            <a:r>
              <a:rPr lang="en-US" sz="2400" i="1" smtClean="0"/>
              <a:t>main source of the steroid sex hormones</a:t>
            </a:r>
            <a:r>
              <a:rPr lang="en-US" sz="3200" smtClean="0"/>
              <a:t> 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74838"/>
            <a:ext cx="8763000" cy="4525962"/>
          </a:xfrm>
        </p:spPr>
        <p:txBody>
          <a:bodyPr/>
          <a:lstStyle/>
          <a:p>
            <a:pPr marL="533400" indent="-533400" eaLnBrk="1" hangingPunct="1"/>
            <a:r>
              <a:rPr lang="en-US" sz="2800" dirty="0" smtClean="0"/>
              <a:t>Testes</a:t>
            </a:r>
          </a:p>
          <a:p>
            <a:pPr marL="914400" lvl="1" indent="-457200" eaLnBrk="1" hangingPunct="1"/>
            <a:r>
              <a:rPr lang="en-US" sz="2400" dirty="0" smtClean="0"/>
              <a:t>Interstitial cells secrete androgens</a:t>
            </a:r>
          </a:p>
          <a:p>
            <a:pPr marL="914400" lvl="1" indent="-457200" eaLnBrk="1" hangingPunct="1"/>
            <a:r>
              <a:rPr lang="en-US" sz="2400" dirty="0" smtClean="0"/>
              <a:t>Primary androgen is testosterone</a:t>
            </a:r>
          </a:p>
          <a:p>
            <a:pPr marL="1295400" lvl="2" indent="-381000" eaLnBrk="1" hangingPunct="1"/>
            <a:r>
              <a:rPr lang="en-US" sz="2000" dirty="0" smtClean="0"/>
              <a:t>Maintains secondary sex characteristics</a:t>
            </a:r>
          </a:p>
          <a:p>
            <a:pPr marL="1295400" lvl="2" indent="-381000" eaLnBrk="1" hangingPunct="1"/>
            <a:r>
              <a:rPr lang="en-US" sz="2000" dirty="0" smtClean="0"/>
              <a:t>Helps promote sperm formation</a:t>
            </a:r>
          </a:p>
          <a:p>
            <a:pPr marL="533400" indent="-533400" eaLnBrk="1" hangingPunct="1"/>
            <a:r>
              <a:rPr lang="en-US" sz="2800" dirty="0" smtClean="0"/>
              <a:t>Ovaries</a:t>
            </a:r>
          </a:p>
          <a:p>
            <a:pPr marL="914400" lvl="1" indent="-457200" eaLnBrk="1" hangingPunct="1"/>
            <a:r>
              <a:rPr lang="en-US" sz="2400" dirty="0" smtClean="0"/>
              <a:t>Androgens secreted by the </a:t>
            </a:r>
            <a:r>
              <a:rPr lang="en-US" sz="2400" dirty="0" err="1" smtClean="0"/>
              <a:t>folliculi</a:t>
            </a:r>
            <a:endParaRPr lang="en-US" sz="2400" dirty="0" smtClean="0"/>
          </a:p>
          <a:p>
            <a:pPr marL="1295400" lvl="2" indent="-381000" eaLnBrk="1" hangingPunct="1"/>
            <a:r>
              <a:rPr lang="en-US" sz="2000" dirty="0" smtClean="0"/>
              <a:t>Directly converted to estrogens by follicular </a:t>
            </a:r>
            <a:r>
              <a:rPr lang="en-US" sz="2000" dirty="0" err="1" smtClean="0"/>
              <a:t>granulosa</a:t>
            </a:r>
            <a:r>
              <a:rPr lang="en-US" sz="2000" dirty="0" smtClean="0"/>
              <a:t> cells</a:t>
            </a:r>
          </a:p>
          <a:p>
            <a:pPr marL="914400" lvl="1" indent="-457200" eaLnBrk="1" hangingPunct="1"/>
            <a:r>
              <a:rPr lang="en-US" sz="2400" dirty="0" err="1" smtClean="0"/>
              <a:t>Granulosa</a:t>
            </a:r>
            <a:r>
              <a:rPr lang="en-US" sz="2400" dirty="0" smtClean="0"/>
              <a:t> cells also produce progesterone</a:t>
            </a:r>
          </a:p>
          <a:p>
            <a:pPr marL="914400" lvl="1" indent="-457200" eaLnBrk="1" hangingPunct="1"/>
            <a:r>
              <a:rPr lang="en-US" sz="2400" dirty="0" smtClean="0"/>
              <a:t>Corpus </a:t>
            </a:r>
            <a:r>
              <a:rPr lang="en-US" sz="2400" dirty="0" err="1" smtClean="0"/>
              <a:t>luteum</a:t>
            </a:r>
            <a:r>
              <a:rPr lang="en-US" sz="2400" dirty="0" smtClean="0"/>
              <a:t> also secretes estrogen and progesterone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F52E3-620C-4886-A658-5B1E2A2DFDA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Endocrine cells in various organs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839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heart: </a:t>
            </a:r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 err="1" smtClean="0"/>
              <a:t>natriuretic</a:t>
            </a:r>
            <a:r>
              <a:rPr lang="en-US" dirty="0" smtClean="0"/>
              <a:t> peptide (ANP)</a:t>
            </a:r>
          </a:p>
          <a:p>
            <a:pPr lvl="1" eaLnBrk="1" hangingPunct="1"/>
            <a:r>
              <a:rPr lang="en-US" dirty="0" smtClean="0"/>
              <a:t>Stimulates kidney to secrete more salt</a:t>
            </a:r>
          </a:p>
          <a:p>
            <a:pPr lvl="1" eaLnBrk="1" hangingPunct="1"/>
            <a:r>
              <a:rPr lang="en-US" dirty="0" smtClean="0"/>
              <a:t>Thereby decreases excess blood volume, high BP and high blood sodium concentration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4D75CD-1C3C-4EDF-BE6C-417286C542D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smtClean="0"/>
              <a:t>Endocrine cells in various organs continued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heart: atrial natriuretic peptide (ANP)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Stimulates kidney to secrete more salt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Thereby decreases excess blood volume, high BP and high blood sodium concentration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GI tract  &amp; derivatives: Diffuse neuroendocrine system (DNES)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placenta secretes steroid and protein 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Estrogens, progesterone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CRH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HCG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kidneys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Juxtaglomerular cells secrete renin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Renin indirectly signals adrenal cortex to secrete aldosterone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Erythropoietin: signals bone marrow to increase RBC 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skin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Modified cholesterol with uv exposure becomes Vitamin D precursor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Vitamin D necessary for calcium metabolism: signals intestine to absorb CA++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Barret</a:t>
            </a:r>
            <a:r>
              <a:rPr lang="en-GB" dirty="0" smtClean="0"/>
              <a:t> al(2010) </a:t>
            </a:r>
            <a:r>
              <a:rPr lang="en-GB" dirty="0" err="1" smtClean="0"/>
              <a:t>Ganong’s</a:t>
            </a:r>
            <a:r>
              <a:rPr lang="en-GB" dirty="0" smtClean="0"/>
              <a:t> review of Medical Physiology</a:t>
            </a:r>
          </a:p>
          <a:p>
            <a:r>
              <a:rPr lang="en-GB" dirty="0" err="1" smtClean="0"/>
              <a:t>Pasley</a:t>
            </a:r>
            <a:r>
              <a:rPr lang="en-GB" dirty="0" smtClean="0"/>
              <a:t> J.N(2003) </a:t>
            </a:r>
            <a:r>
              <a:rPr lang="en-GB" dirty="0" err="1" smtClean="0"/>
              <a:t>Usmile</a:t>
            </a:r>
            <a:r>
              <a:rPr lang="en-GB" dirty="0" smtClean="0"/>
              <a:t> Road map physiology</a:t>
            </a:r>
          </a:p>
          <a:p>
            <a:r>
              <a:rPr lang="en-GB" dirty="0" smtClean="0"/>
              <a:t>Stuart Ira Fox (2016) Human Physiology 14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smtClean="0"/>
              <a:t>ed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 </a:t>
            </a:r>
            <a:r>
              <a:rPr lang="en-GB" b="1" dirty="0"/>
              <a:t>These are hormones derived from the </a:t>
            </a:r>
            <a:r>
              <a:rPr lang="en-GB" b="1" dirty="0" smtClean="0"/>
              <a:t>amino </a:t>
            </a:r>
            <a:r>
              <a:rPr lang="en-GB" dirty="0" smtClean="0"/>
              <a:t>acids </a:t>
            </a:r>
            <a:r>
              <a:rPr lang="en-GB" dirty="0"/>
              <a:t>tyrosine and tryptophan. They include the </a:t>
            </a:r>
            <a:r>
              <a:rPr lang="en-GB" dirty="0" smtClean="0"/>
              <a:t>hormones secreted </a:t>
            </a:r>
            <a:r>
              <a:rPr lang="en-GB" dirty="0"/>
              <a:t>by the adrenal medulla, thyroid, and pineal glands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POLYPEPTIDES AND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Proteins </a:t>
            </a:r>
            <a:r>
              <a:rPr lang="en-GB" b="1" dirty="0"/>
              <a:t>are large </a:t>
            </a:r>
            <a:r>
              <a:rPr lang="en-GB" b="1" dirty="0" smtClean="0"/>
              <a:t>polypeptides</a:t>
            </a:r>
            <a:endParaRPr lang="en-GB" dirty="0" smtClean="0"/>
          </a:p>
          <a:p>
            <a:r>
              <a:rPr lang="en-GB" dirty="0" err="1" smtClean="0"/>
              <a:t>Antidiuretic</a:t>
            </a:r>
            <a:r>
              <a:rPr lang="en-GB" dirty="0" smtClean="0"/>
              <a:t> </a:t>
            </a:r>
            <a:r>
              <a:rPr lang="en-GB" dirty="0"/>
              <a:t>hormone is a polypeptide with </a:t>
            </a:r>
            <a:r>
              <a:rPr lang="en-GB" dirty="0" smtClean="0"/>
              <a:t>nine amino </a:t>
            </a:r>
            <a:r>
              <a:rPr lang="en-GB" dirty="0"/>
              <a:t>acids </a:t>
            </a:r>
            <a:r>
              <a:rPr lang="en-GB" dirty="0" smtClean="0"/>
              <a:t>it is too </a:t>
            </a:r>
            <a:r>
              <a:rPr lang="en-GB" dirty="0"/>
              <a:t>small to accurately be called </a:t>
            </a:r>
            <a:r>
              <a:rPr lang="en-GB" dirty="0" smtClean="0"/>
              <a:t>a protein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a polypeptide chain is larger than about 100 </a:t>
            </a:r>
            <a:r>
              <a:rPr lang="en-GB" dirty="0" smtClean="0"/>
              <a:t>amino acids</a:t>
            </a:r>
            <a:r>
              <a:rPr lang="en-GB" dirty="0"/>
              <a:t>, such as growth hormone with 191 amino acids, it </a:t>
            </a:r>
            <a:r>
              <a:rPr lang="en-GB" dirty="0" smtClean="0"/>
              <a:t>can be </a:t>
            </a:r>
            <a:r>
              <a:rPr lang="en-GB" dirty="0"/>
              <a:t>called a protein. Insulin blurs the two categories, </a:t>
            </a:r>
            <a:r>
              <a:rPr lang="en-GB" dirty="0" smtClean="0"/>
              <a:t>because it </a:t>
            </a:r>
            <a:r>
              <a:rPr lang="en-GB" dirty="0"/>
              <a:t>is composed of two polypeptide chains derived from a </a:t>
            </a:r>
            <a:r>
              <a:rPr lang="en-GB" dirty="0" err="1" smtClean="0"/>
              <a:t>single,larger</a:t>
            </a:r>
            <a:r>
              <a:rPr lang="en-GB" dirty="0" smtClean="0"/>
              <a:t> </a:t>
            </a:r>
            <a:r>
              <a:rPr lang="en-GB" dirty="0"/>
              <a:t>molecule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GLYCOPROTEINS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These molecules consist of a protein </a:t>
            </a:r>
            <a:r>
              <a:rPr lang="en-GB" dirty="0" smtClean="0"/>
              <a:t>bound to </a:t>
            </a:r>
            <a:r>
              <a:rPr lang="en-GB" dirty="0"/>
              <a:t>one or more carbohydrate groups. </a:t>
            </a:r>
            <a:endParaRPr lang="en-GB" dirty="0" smtClean="0"/>
          </a:p>
          <a:p>
            <a:r>
              <a:rPr lang="en-GB" dirty="0" smtClean="0"/>
              <a:t>Examples </a:t>
            </a:r>
            <a:r>
              <a:rPr lang="en-GB" dirty="0"/>
              <a:t>are </a:t>
            </a:r>
            <a:r>
              <a:rPr lang="en-GB" dirty="0" smtClean="0"/>
              <a:t>follicle stimulating hormone </a:t>
            </a:r>
            <a:r>
              <a:rPr lang="en-GB" dirty="0"/>
              <a:t>(FSH) and luteinizing hormone (LH).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STEROID HORMONES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Steroid hormones are derived from </a:t>
            </a:r>
            <a:r>
              <a:rPr lang="en-GB" dirty="0" smtClean="0"/>
              <a:t>cholesterol after </a:t>
            </a:r>
            <a:r>
              <a:rPr lang="en-GB" dirty="0"/>
              <a:t>an enzyme cleaves off the side chain attached to </a:t>
            </a:r>
            <a:r>
              <a:rPr lang="en-GB" dirty="0" smtClean="0"/>
              <a:t>the five-carbon </a:t>
            </a:r>
            <a:r>
              <a:rPr lang="en-GB" dirty="0"/>
              <a:t>“D” ring </a:t>
            </a:r>
            <a:endParaRPr lang="en-GB" dirty="0" smtClean="0"/>
          </a:p>
          <a:p>
            <a:r>
              <a:rPr lang="en-GB" dirty="0" smtClean="0"/>
              <a:t>Steroid </a:t>
            </a:r>
            <a:r>
              <a:rPr lang="en-GB" dirty="0"/>
              <a:t>hormones </a:t>
            </a:r>
            <a:r>
              <a:rPr lang="en-GB" dirty="0" smtClean="0"/>
              <a:t>include </a:t>
            </a:r>
            <a:r>
              <a:rPr lang="it-IT" dirty="0" smtClean="0"/>
              <a:t>testosterone</a:t>
            </a:r>
            <a:r>
              <a:rPr lang="it-IT" dirty="0"/>
              <a:t>, estradiol, progesterone, and cortisol.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MECHANISM OF HORMONE RELEASE</a:t>
            </a:r>
            <a:endParaRPr lang="en-GB" dirty="0"/>
          </a:p>
        </p:txBody>
      </p:sp>
      <p:pic>
        <p:nvPicPr>
          <p:cNvPr id="4" name="Picture 4" descr="25-02_HormnRlsContrl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65" b="7059"/>
          <a:stretch>
            <a:fillRect/>
          </a:stretch>
        </p:blipFill>
        <p:spPr bwMode="auto">
          <a:xfrm>
            <a:off x="964327" y="1600200"/>
            <a:ext cx="72153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2193</Words>
  <Application>Microsoft Office PowerPoint</Application>
  <PresentationFormat>On-screen Show (4:3)</PresentationFormat>
  <Paragraphs>237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ENDOCRINE SYSTEM</vt:lpstr>
      <vt:lpstr>Slide 2</vt:lpstr>
      <vt:lpstr>Slide 3</vt:lpstr>
      <vt:lpstr>CHEMICAL CATEGORIES OF HOEMONRES</vt:lpstr>
      <vt:lpstr>AMINES</vt:lpstr>
      <vt:lpstr>POLYPEPTIDES AND PROTEINS</vt:lpstr>
      <vt:lpstr>GLYCOPROTEINS</vt:lpstr>
      <vt:lpstr>STEROID HORMONES</vt:lpstr>
      <vt:lpstr>MECHANISM OF HORMONE RELEASE</vt:lpstr>
      <vt:lpstr>Slide 10</vt:lpstr>
      <vt:lpstr>Water soluble hormones</vt:lpstr>
      <vt:lpstr>Lipid soluble hormones</vt:lpstr>
      <vt:lpstr>Endocrine organs in the brain</vt:lpstr>
      <vt:lpstr>Hypothalamas </vt:lpstr>
      <vt:lpstr>Structure of pituitary</vt:lpstr>
      <vt:lpstr>Slide 16</vt:lpstr>
      <vt:lpstr>Pituitary gland</vt:lpstr>
      <vt:lpstr>Slide 18</vt:lpstr>
      <vt:lpstr>Anterior hormones</vt:lpstr>
      <vt:lpstr>Slide 20</vt:lpstr>
      <vt:lpstr>Slide 21</vt:lpstr>
      <vt:lpstr>Slide 22</vt:lpstr>
      <vt:lpstr>Posterior pituitary hormones</vt:lpstr>
      <vt:lpstr>Slide 24</vt:lpstr>
      <vt:lpstr>Thyroid gland</vt:lpstr>
      <vt:lpstr>Slide 26</vt:lpstr>
      <vt:lpstr>Production of thyroid hormones</vt:lpstr>
      <vt:lpstr>Mechanism of action</vt:lpstr>
      <vt:lpstr>EFFECTS OF THYROXINE HORMONE</vt:lpstr>
      <vt:lpstr>Slide 30</vt:lpstr>
      <vt:lpstr>Parathyroid glands</vt:lpstr>
      <vt:lpstr>Slide 32</vt:lpstr>
      <vt:lpstr>Functions of parathyroid hormone</vt:lpstr>
      <vt:lpstr>Adrenal glands</vt:lpstr>
      <vt:lpstr>Adrenal Gland</vt:lpstr>
      <vt:lpstr>Aldosterone, the main mineralocorticoid</vt:lpstr>
      <vt:lpstr>Cortisol, the most important glucocorticoid   (Glucocorticoid receptors are found in the cells of most vertebrate tissues)   </vt:lpstr>
      <vt:lpstr>Cortisol, continued</vt:lpstr>
      <vt:lpstr>Hormonal stimulation of glucocorticoids </vt:lpstr>
      <vt:lpstr>Slide 40</vt:lpstr>
      <vt:lpstr>Adrenal medulla</vt:lpstr>
      <vt:lpstr>The Pancreas</vt:lpstr>
      <vt:lpstr>Pancreatic islet endocrine cells </vt:lpstr>
      <vt:lpstr>The Gonads (testes and ovaries)  main source of the steroid sex hormones </vt:lpstr>
      <vt:lpstr>Endocrine cells in various organs</vt:lpstr>
      <vt:lpstr>Endocrine cells in various organs continued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SYSTEM</dc:title>
  <dc:creator>beryl kisabuli</dc:creator>
  <cp:lastModifiedBy>MUREITHI</cp:lastModifiedBy>
  <cp:revision>2</cp:revision>
  <dcterms:created xsi:type="dcterms:W3CDTF">2018-05-20T17:52:49Z</dcterms:created>
  <dcterms:modified xsi:type="dcterms:W3CDTF">2018-08-29T20:51:07Z</dcterms:modified>
</cp:coreProperties>
</file>