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2DE12-0C2C-4E77-8B74-2FD284A6A67E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27B49-BEBA-4090-AE55-491BE4772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9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6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0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1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6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9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7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0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1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092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HAEMOPHILUS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/>
          <a:lstStyle/>
          <a:p>
            <a:r>
              <a:rPr lang="en-GB" b="1" dirty="0" smtClean="0"/>
              <a:t>KIMAIGA H.O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6412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GB" dirty="0"/>
              <a:t>Immunity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age incidence of </a:t>
            </a:r>
            <a:r>
              <a:rPr lang="en-US" i="1" dirty="0"/>
              <a:t>H. </a:t>
            </a:r>
            <a:r>
              <a:rPr lang="en-US" i="1" dirty="0" err="1"/>
              <a:t>influenzae</a:t>
            </a:r>
            <a:r>
              <a:rPr lang="en-US" dirty="0"/>
              <a:t> meningitis is inversely proportional to the titer of bactericidal antibody in the blood, whether passively acquired from the mother or actively formed.</a:t>
            </a:r>
          </a:p>
          <a:p>
            <a:endParaRPr lang="en-US" dirty="0"/>
          </a:p>
          <a:p>
            <a:r>
              <a:rPr lang="en-US" dirty="0"/>
              <a:t> Without artificial immunization, in children aged 2 months to 3 years, antibody levels are minimal; thereafter antibody levels increase and the disease becomes much less common.</a:t>
            </a:r>
          </a:p>
          <a:p>
            <a:endParaRPr lang="en-US" dirty="0"/>
          </a:p>
          <a:p>
            <a:r>
              <a:rPr lang="en-US" dirty="0"/>
              <a:t> From this active immunization should begin at 2 months of age, when nearly all passive immunity has waned, and the child enters a vulnerable non immune period of life.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2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GB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Presence </a:t>
            </a:r>
            <a:r>
              <a:rPr lang="en-US" dirty="0"/>
              <a:t>of the </a:t>
            </a:r>
            <a:r>
              <a:rPr lang="en-US" b="1" dirty="0"/>
              <a:t>type b polysaccharide capsule</a:t>
            </a:r>
            <a:r>
              <a:rPr lang="en-US" dirty="0"/>
              <a:t> is known to be the major factor in virulence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Encapsulated </a:t>
            </a:r>
            <a:r>
              <a:rPr lang="en-US" dirty="0"/>
              <a:t>organisms can penetrate the epithelium of the </a:t>
            </a:r>
            <a:r>
              <a:rPr lang="en-US" dirty="0" err="1"/>
              <a:t>nasopharynx</a:t>
            </a:r>
            <a:r>
              <a:rPr lang="en-US" dirty="0"/>
              <a:t> and invade the blood capillaries directly. Their capsule allows them to resist phagocytosis and complement-mediated </a:t>
            </a:r>
            <a:r>
              <a:rPr lang="en-US" dirty="0" err="1"/>
              <a:t>lysis</a:t>
            </a:r>
            <a:r>
              <a:rPr lang="en-US" dirty="0"/>
              <a:t> in the </a:t>
            </a:r>
            <a:r>
              <a:rPr lang="en-US" dirty="0" err="1"/>
              <a:t>the</a:t>
            </a:r>
            <a:r>
              <a:rPr lang="en-US" dirty="0"/>
              <a:t> </a:t>
            </a:r>
            <a:r>
              <a:rPr lang="en-US" dirty="0" err="1"/>
              <a:t>nonimmune</a:t>
            </a:r>
            <a:r>
              <a:rPr lang="en-US" dirty="0"/>
              <a:t> host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Nontypable</a:t>
            </a:r>
            <a:r>
              <a:rPr lang="en-US" dirty="0" smtClean="0"/>
              <a:t> </a:t>
            </a:r>
            <a:r>
              <a:rPr lang="en-US" dirty="0"/>
              <a:t>(non encapsulated) strains are less invasive, but they are apparently able to induce an inflammatory response that causes disease.</a:t>
            </a:r>
          </a:p>
          <a:p>
            <a:r>
              <a:rPr lang="en-US" dirty="0" smtClean="0"/>
              <a:t>Outbreaks </a:t>
            </a:r>
            <a:r>
              <a:rPr lang="en-US" dirty="0"/>
              <a:t>of </a:t>
            </a:r>
            <a:r>
              <a:rPr lang="en-US" i="1" dirty="0"/>
              <a:t>H. </a:t>
            </a:r>
            <a:r>
              <a:rPr lang="en-US" i="1" dirty="0" err="1"/>
              <a:t>influenzae</a:t>
            </a:r>
            <a:r>
              <a:rPr lang="en-US" i="1" dirty="0"/>
              <a:t> </a:t>
            </a:r>
            <a:r>
              <a:rPr lang="en-US" dirty="0"/>
              <a:t>type b infection may occur in nurseries and child care centers, and prophylactic administration of antibiotics is warranted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4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Vaccination with type b polysaccharide (in the form of </a:t>
            </a:r>
            <a:r>
              <a:rPr lang="en-US" b="1" dirty="0" err="1"/>
              <a:t>Hib</a:t>
            </a:r>
            <a:r>
              <a:rPr lang="en-US" b="1" dirty="0"/>
              <a:t> </a:t>
            </a:r>
            <a:r>
              <a:rPr lang="en-US" b="1" dirty="0" err="1"/>
              <a:t>conjgate</a:t>
            </a:r>
            <a:r>
              <a:rPr lang="en-US" b="1" dirty="0"/>
              <a:t> vaccines</a:t>
            </a:r>
            <a:r>
              <a:rPr lang="en-US" dirty="0"/>
              <a:t>) is effective in preventing infection, and several vaccines are now available for routine use. </a:t>
            </a:r>
          </a:p>
          <a:p>
            <a:r>
              <a:rPr lang="en-US" dirty="0" smtClean="0"/>
              <a:t>In </a:t>
            </a:r>
            <a:r>
              <a:rPr lang="en-US" dirty="0"/>
              <a:t>infants and young children (under 5 years of age), </a:t>
            </a:r>
            <a:r>
              <a:rPr lang="en-US" i="1" dirty="0"/>
              <a:t>H. </a:t>
            </a:r>
            <a:r>
              <a:rPr lang="en-US" i="1" dirty="0" err="1"/>
              <a:t>influenzae</a:t>
            </a:r>
            <a:r>
              <a:rPr lang="en-US" i="1" dirty="0"/>
              <a:t> </a:t>
            </a:r>
            <a:r>
              <a:rPr lang="en-US" dirty="0"/>
              <a:t>type b causes </a:t>
            </a:r>
            <a:r>
              <a:rPr lang="en-US" b="1" dirty="0"/>
              <a:t>bacteremia</a:t>
            </a:r>
            <a:r>
              <a:rPr lang="en-US" dirty="0"/>
              <a:t> and acute bacterial </a:t>
            </a:r>
            <a:r>
              <a:rPr lang="en-US" b="1" dirty="0"/>
              <a:t>meningitis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Occasionally, it causes </a:t>
            </a:r>
            <a:r>
              <a:rPr lang="en-US" b="1" dirty="0"/>
              <a:t>epiglottitis</a:t>
            </a:r>
            <a:r>
              <a:rPr lang="en-US" dirty="0"/>
              <a:t> (obstructive laryngitis), </a:t>
            </a:r>
            <a:r>
              <a:rPr lang="en-US" b="1" dirty="0"/>
              <a:t>cellulitis</a:t>
            </a:r>
            <a:r>
              <a:rPr lang="en-US" dirty="0"/>
              <a:t>, </a:t>
            </a:r>
            <a:r>
              <a:rPr lang="en-US" b="1" dirty="0"/>
              <a:t>osteomyelitis</a:t>
            </a:r>
            <a:r>
              <a:rPr lang="en-US" dirty="0"/>
              <a:t>, and </a:t>
            </a:r>
            <a:r>
              <a:rPr lang="en-US" b="1" dirty="0"/>
              <a:t>joint infections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Nontypable</a:t>
            </a:r>
            <a:r>
              <a:rPr lang="en-US" dirty="0"/>
              <a:t> </a:t>
            </a:r>
            <a:r>
              <a:rPr lang="en-US" i="1" dirty="0"/>
              <a:t>H. </a:t>
            </a:r>
            <a:r>
              <a:rPr lang="en-US" i="1" dirty="0" err="1"/>
              <a:t>influenzae</a:t>
            </a:r>
            <a:r>
              <a:rPr lang="en-US" dirty="0"/>
              <a:t> causes ear infections (</a:t>
            </a:r>
            <a:r>
              <a:rPr lang="en-US" b="1" dirty="0"/>
              <a:t>otitis media</a:t>
            </a:r>
            <a:r>
              <a:rPr lang="en-US" dirty="0"/>
              <a:t>) and </a:t>
            </a:r>
            <a:r>
              <a:rPr lang="en-US" b="1" dirty="0"/>
              <a:t>sinusitis</a:t>
            </a:r>
            <a:r>
              <a:rPr lang="en-US" dirty="0"/>
              <a:t> in children, and is associated with </a:t>
            </a:r>
            <a:r>
              <a:rPr lang="en-US" b="1" dirty="0"/>
              <a:t>respiratory tract infections</a:t>
            </a:r>
            <a:r>
              <a:rPr lang="en-US" dirty="0"/>
              <a:t> (pneumonia) in infants, children and adults.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41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GB" dirty="0" smtClean="0"/>
              <a:t>Clinical manifestations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CAPSULATED STRAINS OF SEROTYPE B</a:t>
            </a:r>
          </a:p>
          <a:p>
            <a:r>
              <a:rPr lang="en-GB" dirty="0" smtClean="0"/>
              <a:t>Responsible </a:t>
            </a:r>
            <a:r>
              <a:rPr lang="en-GB" dirty="0"/>
              <a:t>for a majority of human dx caused by H. </a:t>
            </a:r>
            <a:r>
              <a:rPr lang="en-GB" dirty="0" err="1"/>
              <a:t>influenzae</a:t>
            </a:r>
            <a:endParaRPr lang="en-GB" dirty="0"/>
          </a:p>
          <a:p>
            <a:r>
              <a:rPr lang="en-GB" dirty="0" smtClean="0"/>
              <a:t>Most </a:t>
            </a:r>
            <a:r>
              <a:rPr lang="en-GB" dirty="0"/>
              <a:t>frequent age group affected – 2 months to 5 </a:t>
            </a:r>
            <a:r>
              <a:rPr lang="en-GB" dirty="0" err="1"/>
              <a:t>yrs</a:t>
            </a:r>
            <a:endParaRPr lang="en-GB" dirty="0"/>
          </a:p>
          <a:p>
            <a:r>
              <a:rPr lang="en-GB" dirty="0" err="1" smtClean="0"/>
              <a:t>Dxs</a:t>
            </a:r>
            <a:r>
              <a:rPr lang="en-GB" dirty="0" smtClean="0"/>
              <a:t> </a:t>
            </a:r>
            <a:r>
              <a:rPr lang="en-GB" dirty="0"/>
              <a:t>tends to be complicated by invasion of the organism into the blood circulatory system </a:t>
            </a:r>
            <a:r>
              <a:rPr lang="en-GB" dirty="0" smtClean="0"/>
              <a:t>– may </a:t>
            </a:r>
            <a:r>
              <a:rPr lang="en-GB" dirty="0"/>
              <a:t>result in further </a:t>
            </a:r>
            <a:r>
              <a:rPr lang="en-GB" dirty="0" smtClean="0"/>
              <a:t>spread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0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May cause:-</a:t>
            </a:r>
          </a:p>
          <a:p>
            <a:pPr lvl="1"/>
            <a:r>
              <a:rPr lang="en-GB" dirty="0"/>
              <a:t>Pyogenic </a:t>
            </a:r>
            <a:r>
              <a:rPr lang="en-GB" dirty="0" err="1"/>
              <a:t>mengingitis</a:t>
            </a:r>
            <a:endParaRPr lang="en-GB" dirty="0"/>
          </a:p>
          <a:p>
            <a:pPr lvl="2"/>
            <a:r>
              <a:rPr lang="en-GB" dirty="0"/>
              <a:t>Manifestations similar to those of meningitis due to other pyogenic </a:t>
            </a:r>
            <a:r>
              <a:rPr lang="en-GB" dirty="0" smtClean="0"/>
              <a:t>bacteria</a:t>
            </a:r>
          </a:p>
          <a:p>
            <a:pPr lvl="2"/>
            <a:r>
              <a:rPr lang="en-GB" dirty="0" smtClean="0"/>
              <a:t>Fever, headache and stiff neck</a:t>
            </a:r>
            <a:endParaRPr lang="en-GB" dirty="0"/>
          </a:p>
          <a:p>
            <a:pPr lvl="2"/>
            <a:r>
              <a:rPr lang="en-GB" dirty="0"/>
              <a:t>Encountered in children – majority btw 2 months and 3 </a:t>
            </a:r>
            <a:r>
              <a:rPr lang="en-GB" dirty="0" err="1"/>
              <a:t>yrs</a:t>
            </a:r>
            <a:endParaRPr lang="en-GB" dirty="0"/>
          </a:p>
          <a:p>
            <a:pPr lvl="1"/>
            <a:r>
              <a:rPr lang="en-GB" dirty="0"/>
              <a:t>Epiglottitis</a:t>
            </a:r>
          </a:p>
          <a:p>
            <a:pPr lvl="2"/>
            <a:r>
              <a:rPr lang="en-GB" dirty="0" smtClean="0"/>
              <a:t>Swelling of epiglottis</a:t>
            </a:r>
          </a:p>
          <a:p>
            <a:pPr lvl="2"/>
            <a:r>
              <a:rPr lang="en-GB" dirty="0" smtClean="0"/>
              <a:t>Severe </a:t>
            </a:r>
            <a:r>
              <a:rPr lang="en-GB" dirty="0"/>
              <a:t>inflammatory process in the upper respiratory tract causing airway obstruction</a:t>
            </a:r>
          </a:p>
          <a:p>
            <a:pPr lvl="2"/>
            <a:r>
              <a:rPr lang="en-GB" dirty="0" smtClean="0"/>
              <a:t>Associated </a:t>
            </a:r>
            <a:r>
              <a:rPr lang="en-GB" dirty="0"/>
              <a:t>with fever and </a:t>
            </a:r>
            <a:r>
              <a:rPr lang="en-GB" dirty="0" err="1"/>
              <a:t>bacteremia</a:t>
            </a:r>
            <a:r>
              <a:rPr lang="en-GB" dirty="0"/>
              <a:t> </a:t>
            </a:r>
          </a:p>
          <a:p>
            <a:pPr lvl="2"/>
            <a:r>
              <a:rPr lang="en-GB" dirty="0" smtClean="0"/>
              <a:t>Encountered </a:t>
            </a:r>
            <a:r>
              <a:rPr lang="en-GB" dirty="0"/>
              <a:t>in </a:t>
            </a:r>
            <a:r>
              <a:rPr lang="en-GB" dirty="0" smtClean="0"/>
              <a:t>children (they hunch in order to breath)</a:t>
            </a:r>
            <a:endParaRPr lang="en-GB" dirty="0"/>
          </a:p>
          <a:p>
            <a:pPr lvl="2"/>
            <a:r>
              <a:rPr lang="en-GB" dirty="0"/>
              <a:t>Less common compared to meningitis</a:t>
            </a:r>
          </a:p>
          <a:p>
            <a:pPr lvl="1"/>
            <a:r>
              <a:rPr lang="en-GB" dirty="0"/>
              <a:t>Other pyogenic dx – </a:t>
            </a:r>
            <a:r>
              <a:rPr lang="en-GB" dirty="0" err="1"/>
              <a:t>suppurative</a:t>
            </a:r>
            <a:r>
              <a:rPr lang="en-GB" dirty="0"/>
              <a:t> arthritis, osteomyelitis</a:t>
            </a:r>
          </a:p>
          <a:p>
            <a:pPr lvl="1"/>
            <a:r>
              <a:rPr lang="en-GB" dirty="0"/>
              <a:t>Other infections of the respiratory tract – acute pharyngitis, lower respiratory tract infections.</a:t>
            </a:r>
          </a:p>
          <a:p>
            <a:pPr lvl="2"/>
            <a:r>
              <a:rPr lang="en-GB" dirty="0"/>
              <a:t>Likely to be a secondary invader in the lower respiratory tract after infections with other organisms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6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NON- CAPSULATED STRAINS AND OTHER CAPSULATED SEROTYPES OTHER THAN SEROTYPE B</a:t>
            </a:r>
          </a:p>
          <a:p>
            <a:r>
              <a:rPr lang="en-GB" dirty="0"/>
              <a:t>M</a:t>
            </a:r>
            <a:r>
              <a:rPr lang="en-GB" dirty="0" smtClean="0"/>
              <a:t>ostly </a:t>
            </a:r>
            <a:r>
              <a:rPr lang="en-GB" dirty="0"/>
              <a:t>occur as part of the normal flora of the upper respiratory tract – non </a:t>
            </a:r>
            <a:r>
              <a:rPr lang="en-GB" dirty="0" smtClean="0"/>
              <a:t>capsulated strains </a:t>
            </a:r>
            <a:r>
              <a:rPr lang="en-GB" dirty="0"/>
              <a:t>dominated</a:t>
            </a:r>
          </a:p>
          <a:p>
            <a:r>
              <a:rPr lang="en-GB" dirty="0"/>
              <a:t>P</a:t>
            </a:r>
            <a:r>
              <a:rPr lang="en-GB" dirty="0" smtClean="0"/>
              <a:t>ossibility </a:t>
            </a:r>
            <a:r>
              <a:rPr lang="en-GB" dirty="0"/>
              <a:t>causing opportunistic infections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Causes otitis media, </a:t>
            </a:r>
            <a:r>
              <a:rPr lang="en-GB" dirty="0" err="1" smtClean="0"/>
              <a:t>conjuctivitis</a:t>
            </a:r>
            <a:r>
              <a:rPr lang="en-GB" dirty="0" smtClean="0"/>
              <a:t> and sinusitis in children and associated with pneumonia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3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" y="186140"/>
            <a:ext cx="9092826" cy="622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7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GB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</a:t>
            </a:r>
            <a:r>
              <a:rPr lang="en-GB" dirty="0" smtClean="0"/>
              <a:t>oes </a:t>
            </a:r>
            <a:r>
              <a:rPr lang="en-GB" dirty="0"/>
              <a:t>not retain viability for long time in specimens left at room temperatures.</a:t>
            </a:r>
          </a:p>
          <a:p>
            <a:r>
              <a:rPr lang="en-GB" dirty="0" smtClean="0"/>
              <a:t>Is </a:t>
            </a:r>
            <a:r>
              <a:rPr lang="en-GB" dirty="0"/>
              <a:t>sensitive to cold temperatures</a:t>
            </a:r>
          </a:p>
          <a:p>
            <a:r>
              <a:rPr lang="en-GB" dirty="0"/>
              <a:t>E</a:t>
            </a:r>
            <a:r>
              <a:rPr lang="en-GB" dirty="0" smtClean="0"/>
              <a:t>asily </a:t>
            </a:r>
            <a:r>
              <a:rPr lang="en-GB" dirty="0"/>
              <a:t>becomes non viable if kept at 00c – 40c</a:t>
            </a:r>
          </a:p>
          <a:p>
            <a:r>
              <a:rPr lang="en-GB" dirty="0" smtClean="0"/>
              <a:t>laboratory </a:t>
            </a:r>
            <a:r>
              <a:rPr lang="en-GB" dirty="0"/>
              <a:t>examinations is performed as soon as possible after collecting the specimen </a:t>
            </a:r>
            <a:r>
              <a:rPr lang="en-GB" dirty="0" smtClean="0"/>
              <a:t>for meaningful </a:t>
            </a:r>
            <a:r>
              <a:rPr lang="en-GB" dirty="0"/>
              <a:t>results.</a:t>
            </a:r>
          </a:p>
          <a:p>
            <a:r>
              <a:rPr lang="en-GB" dirty="0" smtClean="0"/>
              <a:t>Specimens</a:t>
            </a:r>
            <a:endParaRPr lang="en-GB" dirty="0"/>
          </a:p>
          <a:p>
            <a:pPr lvl="1"/>
            <a:r>
              <a:rPr lang="en-GB" dirty="0" smtClean="0"/>
              <a:t> </a:t>
            </a:r>
            <a:r>
              <a:rPr lang="en-GB" dirty="0"/>
              <a:t>CSF, blood for </a:t>
            </a:r>
            <a:r>
              <a:rPr lang="en-GB" dirty="0" smtClean="0"/>
              <a:t>culture, pus </a:t>
            </a:r>
            <a:r>
              <a:rPr lang="en-GB" dirty="0"/>
              <a:t>swabs, sputum</a:t>
            </a:r>
          </a:p>
          <a:p>
            <a:r>
              <a:rPr lang="en-GB" dirty="0" smtClean="0"/>
              <a:t>Gram </a:t>
            </a:r>
            <a:r>
              <a:rPr lang="en-GB" dirty="0"/>
              <a:t>stain of smears of various specimen – where applicable and microscopic examinations </a:t>
            </a:r>
            <a:r>
              <a:rPr lang="en-GB" dirty="0" smtClean="0"/>
              <a:t>for the </a:t>
            </a:r>
            <a:r>
              <a:rPr lang="en-GB" dirty="0"/>
              <a:t>gram -</a:t>
            </a:r>
            <a:r>
              <a:rPr lang="en-GB" dirty="0" err="1"/>
              <a:t>ve</a:t>
            </a:r>
            <a:r>
              <a:rPr lang="en-GB" dirty="0"/>
              <a:t> bacilli</a:t>
            </a:r>
          </a:p>
          <a:p>
            <a:r>
              <a:rPr lang="en-GB" dirty="0" smtClean="0"/>
              <a:t>Culture </a:t>
            </a:r>
            <a:r>
              <a:rPr lang="en-GB" dirty="0"/>
              <a:t>– all specimens including blood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08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Media:</a:t>
            </a:r>
          </a:p>
          <a:p>
            <a:pPr lvl="1"/>
            <a:r>
              <a:rPr lang="en-GB" dirty="0" smtClean="0"/>
              <a:t>SBA </a:t>
            </a:r>
            <a:r>
              <a:rPr lang="en-GB" dirty="0"/>
              <a:t>alone does not yield good growth – only x factor is readily available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eated </a:t>
            </a:r>
            <a:r>
              <a:rPr lang="en-GB" dirty="0"/>
              <a:t>blood </a:t>
            </a:r>
            <a:r>
              <a:rPr lang="en-GB" dirty="0" smtClean="0"/>
              <a:t>agar/ chocolate </a:t>
            </a:r>
            <a:r>
              <a:rPr lang="en-GB" dirty="0"/>
              <a:t>blood </a:t>
            </a:r>
            <a:r>
              <a:rPr lang="en-GB" dirty="0" smtClean="0"/>
              <a:t>agar </a:t>
            </a:r>
            <a:r>
              <a:rPr lang="en-US" dirty="0" smtClean="0"/>
              <a:t>prepared </a:t>
            </a:r>
            <a:r>
              <a:rPr lang="en-US" dirty="0"/>
              <a:t>by adding blood to an agar base at 80 degrees. The heat releases X(</a:t>
            </a:r>
            <a:r>
              <a:rPr lang="en-US" dirty="0" err="1"/>
              <a:t>Haematin</a:t>
            </a:r>
            <a:r>
              <a:rPr lang="en-US" dirty="0"/>
              <a:t>) and V(NAD) </a:t>
            </a:r>
            <a:r>
              <a:rPr lang="en-US" dirty="0" smtClean="0"/>
              <a:t>factors from </a:t>
            </a:r>
            <a:r>
              <a:rPr lang="en-US" dirty="0"/>
              <a:t>the RBCs and turns the medium a chocolate brown </a:t>
            </a:r>
            <a:r>
              <a:rPr lang="en-US" dirty="0" smtClean="0"/>
              <a:t>color.</a:t>
            </a:r>
            <a:r>
              <a:rPr lang="en-GB" dirty="0" smtClean="0"/>
              <a:t> Suitable and used </a:t>
            </a:r>
            <a:r>
              <a:rPr lang="en-GB" dirty="0"/>
              <a:t>for the isolation of H. </a:t>
            </a:r>
            <a:r>
              <a:rPr lang="en-GB" dirty="0" err="1"/>
              <a:t>influenzae</a:t>
            </a:r>
            <a:r>
              <a:rPr lang="en-GB" dirty="0"/>
              <a:t> from </a:t>
            </a:r>
            <a:r>
              <a:rPr lang="en-GB" dirty="0" smtClean="0"/>
              <a:t>specimens. Smells like semen</a:t>
            </a:r>
          </a:p>
          <a:p>
            <a:pPr lvl="1"/>
            <a:r>
              <a:rPr lang="en-GB" dirty="0" smtClean="0"/>
              <a:t>Atmosphere </a:t>
            </a:r>
            <a:r>
              <a:rPr lang="en-GB" dirty="0"/>
              <a:t>- aerobic or facultative anaerobes growth enhanced by additional 5-20% co2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emperatures </a:t>
            </a:r>
            <a:r>
              <a:rPr lang="en-GB" dirty="0"/>
              <a:t>– for incubation 36-37 0c; 18 -24 hrs.</a:t>
            </a:r>
          </a:p>
          <a:p>
            <a:r>
              <a:rPr lang="en-GB" dirty="0" smtClean="0"/>
              <a:t>Colonies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inpoint </a:t>
            </a:r>
            <a:r>
              <a:rPr lang="en-GB" dirty="0"/>
              <a:t>to 1-3 mm diameter – translucent</a:t>
            </a:r>
          </a:p>
          <a:p>
            <a:r>
              <a:rPr lang="en-GB" dirty="0"/>
              <a:t>G</a:t>
            </a:r>
            <a:r>
              <a:rPr lang="en-GB" dirty="0" smtClean="0"/>
              <a:t>ram's </a:t>
            </a:r>
            <a:r>
              <a:rPr lang="en-GB" dirty="0"/>
              <a:t>stain to confirm gram -</a:t>
            </a:r>
            <a:r>
              <a:rPr lang="en-GB" dirty="0" err="1"/>
              <a:t>ve</a:t>
            </a:r>
            <a:r>
              <a:rPr lang="en-GB" dirty="0"/>
              <a:t> bacilli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175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</a:t>
            </a:r>
            <a:r>
              <a:rPr lang="en-GB" dirty="0" smtClean="0"/>
              <a:t>urther </a:t>
            </a:r>
            <a:r>
              <a:rPr lang="en-GB" dirty="0"/>
              <a:t>identification</a:t>
            </a:r>
          </a:p>
          <a:p>
            <a:r>
              <a:rPr lang="en-GB" dirty="0"/>
              <a:t>D</a:t>
            </a:r>
            <a:r>
              <a:rPr lang="en-GB" dirty="0" smtClean="0"/>
              <a:t>emonstration </a:t>
            </a:r>
            <a:r>
              <a:rPr lang="en-GB" dirty="0"/>
              <a:t>of growth </a:t>
            </a:r>
            <a:r>
              <a:rPr lang="en-GB" dirty="0" smtClean="0"/>
              <a:t>factor requirement</a:t>
            </a:r>
            <a:endParaRPr lang="en-GB" dirty="0"/>
          </a:p>
          <a:p>
            <a:pPr lvl="1"/>
            <a:r>
              <a:rPr lang="en-GB" dirty="0"/>
              <a:t>B</a:t>
            </a:r>
            <a:r>
              <a:rPr lang="en-GB" dirty="0" smtClean="0"/>
              <a:t>ased </a:t>
            </a:r>
            <a:r>
              <a:rPr lang="en-GB" dirty="0"/>
              <a:t>on commercially prepared factors on Nutrient agar</a:t>
            </a:r>
          </a:p>
          <a:p>
            <a:pPr lvl="1"/>
            <a:r>
              <a:rPr lang="en-GB" dirty="0" err="1"/>
              <a:t>S</a:t>
            </a:r>
            <a:r>
              <a:rPr lang="en-GB" dirty="0" err="1" smtClean="0"/>
              <a:t>atellitism</a:t>
            </a:r>
            <a:r>
              <a:rPr lang="en-GB" dirty="0" smtClean="0"/>
              <a:t> </a:t>
            </a:r>
            <a:r>
              <a:rPr lang="en-GB" dirty="0"/>
              <a:t>(satellite test</a:t>
            </a:r>
            <a:r>
              <a:rPr lang="en-GB" dirty="0" smtClean="0"/>
              <a:t>)- </a:t>
            </a:r>
            <a:r>
              <a:rPr lang="en-GB" i="1" dirty="0" smtClean="0"/>
              <a:t>S. </a:t>
            </a:r>
            <a:r>
              <a:rPr lang="en-GB" i="1" dirty="0" err="1" smtClean="0"/>
              <a:t>aureus</a:t>
            </a:r>
            <a:r>
              <a:rPr lang="en-GB" i="1" dirty="0" smtClean="0"/>
              <a:t> </a:t>
            </a:r>
            <a:r>
              <a:rPr lang="en-GB" dirty="0" smtClean="0"/>
              <a:t>produces factor v if culture on a blood agar with </a:t>
            </a:r>
            <a:r>
              <a:rPr lang="en-GB" i="1" dirty="0" smtClean="0"/>
              <a:t>H. </a:t>
            </a:r>
            <a:r>
              <a:rPr lang="en-GB" i="1" dirty="0" err="1" smtClean="0"/>
              <a:t>influenzae</a:t>
            </a:r>
            <a:r>
              <a:rPr lang="en-GB" i="1" dirty="0" smtClean="0"/>
              <a:t> , </a:t>
            </a:r>
            <a:r>
              <a:rPr lang="en-GB" dirty="0" smtClean="0"/>
              <a:t>the factor V and haemin released by staphylococcus haemolysins help the growth of </a:t>
            </a:r>
            <a:r>
              <a:rPr lang="en-GB" i="1" dirty="0" smtClean="0"/>
              <a:t>H. </a:t>
            </a:r>
            <a:r>
              <a:rPr lang="en-GB" i="1" dirty="0" err="1" smtClean="0"/>
              <a:t>influenzae</a:t>
            </a:r>
            <a:r>
              <a:rPr lang="en-GB" i="1" dirty="0" smtClean="0"/>
              <a:t>. </a:t>
            </a:r>
          </a:p>
          <a:p>
            <a:r>
              <a:rPr lang="en-GB" dirty="0" smtClean="0"/>
              <a:t>Biochemical </a:t>
            </a:r>
            <a:r>
              <a:rPr lang="en-GB" dirty="0"/>
              <a:t>tests </a:t>
            </a:r>
            <a:endParaRPr lang="en-GB" dirty="0" smtClean="0"/>
          </a:p>
          <a:p>
            <a:pPr lvl="1"/>
            <a:r>
              <a:rPr lang="en-GB" dirty="0" smtClean="0"/>
              <a:t>API systems</a:t>
            </a:r>
            <a:endParaRPr lang="en-GB" dirty="0"/>
          </a:p>
          <a:p>
            <a:pPr marL="342900" lvl="1" indent="-342900">
              <a:buClr>
                <a:schemeClr val="tx2"/>
              </a:buClr>
            </a:pPr>
            <a:r>
              <a:rPr lang="en-GB" dirty="0" smtClean="0"/>
              <a:t>Catalase and oxidase tests are positive</a:t>
            </a:r>
          </a:p>
          <a:p>
            <a:pPr marL="342900" lvl="1" indent="-342900">
              <a:buClr>
                <a:schemeClr val="tx2"/>
              </a:buClr>
            </a:pPr>
            <a:r>
              <a:rPr lang="en-GB" dirty="0" smtClean="0"/>
              <a:t>Serotyping </a:t>
            </a:r>
          </a:p>
          <a:p>
            <a:pPr marL="742950" lvl="2" indent="-342900">
              <a:buClr>
                <a:schemeClr val="tx2"/>
              </a:buClr>
            </a:pPr>
            <a:r>
              <a:rPr lang="en-GB" dirty="0" smtClean="0"/>
              <a:t>Immunological detection of specific polysaccharide H. </a:t>
            </a:r>
            <a:r>
              <a:rPr lang="en-GB" dirty="0" err="1" smtClean="0"/>
              <a:t>influenzae</a:t>
            </a:r>
            <a:r>
              <a:rPr lang="en-GB" dirty="0" smtClean="0"/>
              <a:t> antigen – latex agglutination</a:t>
            </a:r>
          </a:p>
          <a:p>
            <a:pPr marL="742950" lvl="2" indent="-342900">
              <a:buClr>
                <a:schemeClr val="tx2"/>
              </a:buClr>
            </a:pPr>
            <a:r>
              <a:rPr lang="en-GB" dirty="0" smtClean="0"/>
              <a:t>Serotyping for </a:t>
            </a:r>
            <a:r>
              <a:rPr lang="en-GB" dirty="0"/>
              <a:t>capsulated </a:t>
            </a:r>
            <a:r>
              <a:rPr lang="en-GB" dirty="0" smtClean="0"/>
              <a:t>strains – </a:t>
            </a:r>
            <a:r>
              <a:rPr lang="en-GB" dirty="0" err="1" smtClean="0"/>
              <a:t>Quellung</a:t>
            </a:r>
            <a:r>
              <a:rPr lang="en-GB" dirty="0" smtClean="0"/>
              <a:t> reaction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dirty="0" err="1"/>
              <a:t>Porphyrin</a:t>
            </a:r>
            <a:r>
              <a:rPr lang="en-US" dirty="0"/>
              <a:t> production tests to differentiate between H </a:t>
            </a:r>
            <a:r>
              <a:rPr lang="en-US" dirty="0" err="1"/>
              <a:t>influenzae</a:t>
            </a:r>
            <a:r>
              <a:rPr lang="en-US" dirty="0"/>
              <a:t> and H </a:t>
            </a:r>
            <a:r>
              <a:rPr lang="en-US" dirty="0" err="1" smtClean="0"/>
              <a:t>parainfluenzae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60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GB" dirty="0" smtClean="0"/>
              <a:t>HAEMOPHILUS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/>
          <a:lstStyle/>
          <a:p>
            <a:r>
              <a:rPr lang="it-IT" dirty="0" smtClean="0"/>
              <a:t>Family </a:t>
            </a:r>
            <a:r>
              <a:rPr lang="it-IT" i="1" dirty="0" smtClean="0"/>
              <a:t>Pasteurellaceae </a:t>
            </a:r>
          </a:p>
          <a:p>
            <a:r>
              <a:rPr lang="it-IT" dirty="0" smtClean="0"/>
              <a:t>Gram </a:t>
            </a:r>
            <a:r>
              <a:rPr lang="it-IT" dirty="0"/>
              <a:t>-ve </a:t>
            </a:r>
            <a:r>
              <a:rPr lang="it-IT" dirty="0" smtClean="0"/>
              <a:t>bacilli coccobacilli</a:t>
            </a:r>
          </a:p>
          <a:p>
            <a:r>
              <a:rPr lang="it-IT" dirty="0" smtClean="0"/>
              <a:t>Non </a:t>
            </a:r>
            <a:r>
              <a:rPr lang="it-IT" dirty="0"/>
              <a:t>motile, non spore </a:t>
            </a:r>
            <a:r>
              <a:rPr lang="it-IT" dirty="0" smtClean="0"/>
              <a:t>formers </a:t>
            </a:r>
          </a:p>
          <a:p>
            <a:r>
              <a:rPr lang="it-IT" dirty="0"/>
              <a:t>F</a:t>
            </a:r>
            <a:r>
              <a:rPr lang="it-IT" dirty="0" smtClean="0"/>
              <a:t>acultative </a:t>
            </a:r>
            <a:r>
              <a:rPr lang="it-IT" dirty="0"/>
              <a:t>anaerobes</a:t>
            </a:r>
          </a:p>
          <a:p>
            <a:r>
              <a:rPr lang="en-GB" dirty="0" smtClean="0"/>
              <a:t>Oxidase positive</a:t>
            </a:r>
          </a:p>
          <a:p>
            <a:r>
              <a:rPr lang="en-GB" dirty="0" smtClean="0"/>
              <a:t>Require </a:t>
            </a:r>
            <a:r>
              <a:rPr lang="en-GB" dirty="0"/>
              <a:t>accessory factors X and V present in </a:t>
            </a:r>
            <a:r>
              <a:rPr lang="en-GB" dirty="0" smtClean="0"/>
              <a:t>RBC for </a:t>
            </a:r>
            <a:r>
              <a:rPr lang="en-GB" dirty="0"/>
              <a:t>growth and </a:t>
            </a:r>
            <a:r>
              <a:rPr lang="en-GB" dirty="0" smtClean="0"/>
              <a:t>viability</a:t>
            </a:r>
          </a:p>
          <a:p>
            <a:r>
              <a:rPr lang="en-GB" dirty="0" smtClean="0"/>
              <a:t>No growth on </a:t>
            </a:r>
            <a:r>
              <a:rPr lang="en-GB" dirty="0" err="1" smtClean="0"/>
              <a:t>MacConkey</a:t>
            </a:r>
            <a:r>
              <a:rPr lang="en-GB" dirty="0" smtClean="0"/>
              <a:t> agar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60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nie\Desktop\Henry\After bac cat\15th June...bordatella,hemophilus etc\PICT0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0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685800" y="4648200"/>
            <a:ext cx="774858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 </a:t>
            </a:r>
            <a:r>
              <a:rPr lang="en-US" sz="7800"/>
              <a:t> </a:t>
            </a:r>
            <a:r>
              <a:rPr lang="en-US"/>
              <a:t>                           </a:t>
            </a:r>
            <a:br>
              <a:rPr lang="en-US"/>
            </a:br>
            <a:r>
              <a:rPr lang="en-US" sz="2400" b="1">
                <a:solidFill>
                  <a:srgbClr val="18605A"/>
                </a:solidFill>
              </a:rPr>
              <a:t>Gram stain of </a:t>
            </a:r>
            <a:r>
              <a:rPr lang="en-US" sz="2400" b="1" i="1">
                <a:solidFill>
                  <a:srgbClr val="18605A"/>
                </a:solidFill>
              </a:rPr>
              <a:t>Haemophilus influenzae </a:t>
            </a:r>
            <a:r>
              <a:rPr lang="en-US" sz="2400" b="1">
                <a:solidFill>
                  <a:srgbClr val="18605A"/>
                </a:solidFill>
              </a:rPr>
              <a:t>from sputum</a:t>
            </a:r>
            <a:r>
              <a:rPr lang="en-US" sz="2400"/>
              <a:t> </a:t>
            </a:r>
          </a:p>
        </p:txBody>
      </p:sp>
      <p:pic>
        <p:nvPicPr>
          <p:cNvPr id="202755" name="Picture 3" descr="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05"/>
            <a:ext cx="2820988" cy="18732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131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GB" dirty="0"/>
              <a:t>Antimicrobial </a:t>
            </a:r>
            <a:r>
              <a:rPr lang="en-GB" dirty="0" smtClean="0"/>
              <a:t>susceptibility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/>
          </a:bodyPr>
          <a:lstStyle/>
          <a:p>
            <a:r>
              <a:rPr lang="en-GB" dirty="0" smtClean="0"/>
              <a:t>Susceptibility </a:t>
            </a:r>
            <a:r>
              <a:rPr lang="en-GB" dirty="0"/>
              <a:t>tests for the isolated organisms necessary for proper </a:t>
            </a:r>
            <a:r>
              <a:rPr lang="en-GB" dirty="0" smtClean="0"/>
              <a:t>treatment of </a:t>
            </a:r>
            <a:r>
              <a:rPr lang="en-GB" dirty="0"/>
              <a:t>the infections</a:t>
            </a:r>
          </a:p>
          <a:p>
            <a:r>
              <a:rPr lang="en-GB" dirty="0" smtClean="0"/>
              <a:t>Ampicillin </a:t>
            </a:r>
            <a:r>
              <a:rPr lang="en-GB" dirty="0"/>
              <a:t>– resistance due to </a:t>
            </a:r>
            <a:r>
              <a:rPr lang="en-GB" dirty="0" smtClean="0"/>
              <a:t>plasmid mediated beta </a:t>
            </a:r>
            <a:r>
              <a:rPr lang="en-GB" dirty="0"/>
              <a:t>– lactamase production </a:t>
            </a:r>
            <a:r>
              <a:rPr lang="en-GB" dirty="0" smtClean="0"/>
              <a:t>noted </a:t>
            </a:r>
          </a:p>
          <a:p>
            <a:r>
              <a:rPr lang="en-GB" dirty="0" smtClean="0"/>
              <a:t>Effective </a:t>
            </a:r>
            <a:r>
              <a:rPr lang="en-GB" dirty="0" err="1" smtClean="0"/>
              <a:t>antimicobials</a:t>
            </a:r>
            <a:r>
              <a:rPr lang="en-GB" dirty="0" smtClean="0"/>
              <a:t> include </a:t>
            </a:r>
            <a:r>
              <a:rPr lang="en-GB" dirty="0" err="1" smtClean="0"/>
              <a:t>amoxycillin-clavulanic</a:t>
            </a:r>
            <a:r>
              <a:rPr lang="en-GB" dirty="0" smtClean="0"/>
              <a:t> </a:t>
            </a:r>
            <a:r>
              <a:rPr lang="en-GB" dirty="0"/>
              <a:t>acid </a:t>
            </a:r>
            <a:r>
              <a:rPr lang="en-GB" dirty="0" smtClean="0"/>
              <a:t>combination, Chloramphenicol</a:t>
            </a:r>
            <a:r>
              <a:rPr lang="en-GB" dirty="0"/>
              <a:t>, </a:t>
            </a:r>
            <a:r>
              <a:rPr lang="en-GB" dirty="0" smtClean="0"/>
              <a:t>ceftriaxone and </a:t>
            </a:r>
            <a:r>
              <a:rPr lang="en-GB" dirty="0" err="1" smtClean="0"/>
              <a:t>cefotaxime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45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936104"/>
          </a:xfrm>
        </p:spPr>
        <p:txBody>
          <a:bodyPr/>
          <a:lstStyle/>
          <a:p>
            <a:r>
              <a:rPr lang="en-GB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Vaccine </a:t>
            </a:r>
            <a:r>
              <a:rPr lang="en-GB" dirty="0"/>
              <a:t>– </a:t>
            </a:r>
            <a:r>
              <a:rPr lang="en-US" dirty="0" err="1"/>
              <a:t>Polyribosyl</a:t>
            </a:r>
            <a:r>
              <a:rPr lang="en-US" dirty="0"/>
              <a:t> </a:t>
            </a:r>
            <a:r>
              <a:rPr lang="en-US" dirty="0" err="1"/>
              <a:t>ribitol</a:t>
            </a:r>
            <a:r>
              <a:rPr lang="en-US" dirty="0"/>
              <a:t> </a:t>
            </a:r>
            <a:r>
              <a:rPr lang="en-US" dirty="0" smtClean="0"/>
              <a:t>phosphate (</a:t>
            </a:r>
            <a:r>
              <a:rPr lang="en-US" b="1" dirty="0" smtClean="0"/>
              <a:t>PRP vaccine)</a:t>
            </a:r>
            <a:r>
              <a:rPr lang="en-US" dirty="0" smtClean="0"/>
              <a:t> consisting of </a:t>
            </a:r>
            <a:r>
              <a:rPr lang="en-US" dirty="0"/>
              <a:t>the serotype b capsular </a:t>
            </a:r>
            <a:r>
              <a:rPr lang="en-US" dirty="0" smtClean="0"/>
              <a:t>polysaccharide, making it a T-Cell  dependent vaccine.</a:t>
            </a:r>
            <a:endParaRPr lang="en-US" dirty="0"/>
          </a:p>
          <a:p>
            <a:r>
              <a:rPr lang="en-GB" dirty="0" smtClean="0"/>
              <a:t>For protection of children </a:t>
            </a:r>
            <a:r>
              <a:rPr lang="en-GB" dirty="0"/>
              <a:t>as part of routine </a:t>
            </a:r>
            <a:r>
              <a:rPr lang="en-GB" dirty="0" smtClean="0"/>
              <a:t>immunization other </a:t>
            </a:r>
            <a:r>
              <a:rPr lang="en-GB" dirty="0"/>
              <a:t>predisposed </a:t>
            </a:r>
            <a:r>
              <a:rPr lang="en-GB" dirty="0" err="1" smtClean="0"/>
              <a:t>individuals.WHO</a:t>
            </a:r>
            <a:r>
              <a:rPr lang="en-GB" dirty="0" smtClean="0"/>
              <a:t> recommends a </a:t>
            </a:r>
            <a:r>
              <a:rPr lang="en-GB" dirty="0" err="1" smtClean="0"/>
              <a:t>pentavalent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smtClean="0"/>
              <a:t>vaccine, combining vaccines against </a:t>
            </a:r>
            <a:r>
              <a:rPr lang="en-GB" dirty="0" err="1" smtClean="0"/>
              <a:t>diphteria</a:t>
            </a:r>
            <a:r>
              <a:rPr lang="en-GB" dirty="0" smtClean="0"/>
              <a:t>, tetanus, pertussis, </a:t>
            </a:r>
            <a:r>
              <a:rPr lang="en-GB" dirty="0" err="1" smtClean="0"/>
              <a:t>hepatits</a:t>
            </a:r>
            <a:r>
              <a:rPr lang="en-GB" dirty="0" smtClean="0"/>
              <a:t> B and </a:t>
            </a:r>
            <a:r>
              <a:rPr lang="en-GB" dirty="0" err="1" smtClean="0"/>
              <a:t>Hib</a:t>
            </a:r>
            <a:endParaRPr lang="en-GB" dirty="0" smtClean="0"/>
          </a:p>
          <a:p>
            <a:r>
              <a:rPr lang="en-GB" dirty="0" err="1" smtClean="0"/>
              <a:t>Rifampin</a:t>
            </a:r>
            <a:r>
              <a:rPr lang="en-GB" dirty="0" smtClean="0"/>
              <a:t> given to reduce respiratory carriage.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949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i="1" dirty="0" err="1"/>
              <a:t>H</a:t>
            </a:r>
            <a:r>
              <a:rPr lang="en-GB" i="1" dirty="0" err="1" smtClean="0"/>
              <a:t>aemophilus</a:t>
            </a:r>
            <a:r>
              <a:rPr lang="en-GB" i="1" dirty="0" smtClean="0"/>
              <a:t> </a:t>
            </a:r>
            <a:r>
              <a:rPr lang="en-GB" i="1" dirty="0" err="1" smtClean="0"/>
              <a:t>ducreyi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Fastidious gram- negative </a:t>
            </a:r>
            <a:r>
              <a:rPr lang="en-GB" dirty="0" err="1" smtClean="0"/>
              <a:t>coccobacillus</a:t>
            </a:r>
            <a:endParaRPr lang="en-GB" dirty="0"/>
          </a:p>
          <a:p>
            <a:r>
              <a:rPr lang="en-GB" dirty="0" smtClean="0"/>
              <a:t>The organism is more fastidious than H. </a:t>
            </a:r>
            <a:r>
              <a:rPr lang="en-GB" dirty="0" err="1" smtClean="0"/>
              <a:t>influenzae</a:t>
            </a:r>
            <a:r>
              <a:rPr lang="en-GB" dirty="0" smtClean="0"/>
              <a:t> but can grow on CBA, supplemented with X factor in 5%-10% CO</a:t>
            </a:r>
            <a:r>
              <a:rPr lang="en-GB" baseline="-25000" dirty="0" smtClean="0"/>
              <a:t>2</a:t>
            </a:r>
            <a:r>
              <a:rPr lang="en-GB" dirty="0" smtClean="0"/>
              <a:t> atmosphere.</a:t>
            </a:r>
          </a:p>
          <a:p>
            <a:r>
              <a:rPr lang="en-GB" dirty="0" smtClean="0"/>
              <a:t>A </a:t>
            </a:r>
            <a:r>
              <a:rPr lang="en-GB" dirty="0"/>
              <a:t>causative organism of sexually transmissible genital ulcer dx. - </a:t>
            </a:r>
            <a:r>
              <a:rPr lang="en-GB" dirty="0" err="1"/>
              <a:t>chancroid</a:t>
            </a:r>
            <a:r>
              <a:rPr lang="en-GB" dirty="0"/>
              <a:t> or soft sore or </a:t>
            </a:r>
            <a:r>
              <a:rPr lang="en-GB" dirty="0" smtClean="0"/>
              <a:t>soft chancre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linically </a:t>
            </a:r>
            <a:r>
              <a:rPr lang="en-GB" dirty="0"/>
              <a:t>a painful ulcer or multiple ulcers on the external genital organs – associated </a:t>
            </a:r>
            <a:r>
              <a:rPr lang="en-GB" dirty="0" smtClean="0"/>
              <a:t>with enlarged </a:t>
            </a:r>
            <a:r>
              <a:rPr lang="en-GB" dirty="0"/>
              <a:t>inguinal lymph </a:t>
            </a:r>
            <a:r>
              <a:rPr lang="en-GB" dirty="0" smtClean="0"/>
              <a:t>nodes </a:t>
            </a:r>
            <a:r>
              <a:rPr lang="en-GB" i="1" dirty="0" smtClean="0"/>
              <a:t>(You do cry with </a:t>
            </a:r>
            <a:r>
              <a:rPr lang="en-GB" i="1" dirty="0" err="1" smtClean="0"/>
              <a:t>ducreyi</a:t>
            </a:r>
            <a:r>
              <a:rPr lang="en-GB" i="1" dirty="0" smtClean="0"/>
              <a:t>)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30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/>
              </a:rPr>
              <a:t>Virulence </a:t>
            </a:r>
            <a:r>
              <a:rPr lang="en-CA" dirty="0" smtClean="0">
                <a:effectLst/>
              </a:rPr>
              <a:t>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>
                <a:effectLst/>
              </a:rPr>
              <a:t>Peptidoglycan-associated </a:t>
            </a:r>
            <a:r>
              <a:rPr lang="en-CA" dirty="0">
                <a:effectLst/>
              </a:rPr>
              <a:t>lipoprotein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Adhesive </a:t>
            </a:r>
            <a:r>
              <a:rPr lang="en-CA" dirty="0" err="1">
                <a:effectLst/>
              </a:rPr>
              <a:t>pilli</a:t>
            </a:r>
            <a:endParaRPr lang="en-GB" dirty="0">
              <a:effectLst/>
            </a:endParaRPr>
          </a:p>
          <a:p>
            <a:pPr lvl="0"/>
            <a:r>
              <a:rPr lang="en-CA" dirty="0" err="1">
                <a:effectLst/>
              </a:rPr>
              <a:t>Cytolethal</a:t>
            </a:r>
            <a:r>
              <a:rPr lang="en-CA" dirty="0">
                <a:effectLst/>
              </a:rPr>
              <a:t> toxin – damages host cells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526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innie\Desktop\Henry\After bac cat\15th June...bordatella,hemophilus etc\PICT0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0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52128"/>
          </a:xfrm>
        </p:spPr>
        <p:txBody>
          <a:bodyPr/>
          <a:lstStyle/>
          <a:p>
            <a:r>
              <a:rPr lang="en-CA" dirty="0">
                <a:effectLst/>
              </a:rPr>
              <a:t>Pathogenesis &amp; clinical </a:t>
            </a:r>
            <a:r>
              <a:rPr lang="en-CA" dirty="0" smtClean="0">
                <a:effectLst/>
              </a:rPr>
              <a:t>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6805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 smtClean="0">
                <a:effectLst/>
              </a:rPr>
              <a:t>Incubation </a:t>
            </a:r>
            <a:r>
              <a:rPr lang="en-CA" dirty="0">
                <a:effectLst/>
              </a:rPr>
              <a:t>is generally 3-14 days</a:t>
            </a:r>
            <a:endParaRPr lang="en-GB" dirty="0">
              <a:effectLst/>
            </a:endParaRPr>
          </a:p>
          <a:p>
            <a:pPr lvl="0"/>
            <a:r>
              <a:rPr lang="en-CA" i="1" dirty="0">
                <a:effectLst/>
              </a:rPr>
              <a:t>H. </a:t>
            </a:r>
            <a:r>
              <a:rPr lang="en-CA" i="1" dirty="0" err="1">
                <a:effectLst/>
              </a:rPr>
              <a:t>ducreyi</a:t>
            </a:r>
            <a:r>
              <a:rPr lang="en-CA" dirty="0">
                <a:effectLst/>
              </a:rPr>
              <a:t> breaks in the skin or epidermis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Inflammation then takes place as the area of </a:t>
            </a:r>
            <a:r>
              <a:rPr lang="en-CA" dirty="0" err="1">
                <a:effectLst/>
              </a:rPr>
              <a:t>infxn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This pyogenic inflammation causes regional lymphadenitis (bubo)</a:t>
            </a:r>
            <a:endParaRPr lang="en-GB" dirty="0">
              <a:effectLst/>
            </a:endParaRPr>
          </a:p>
          <a:p>
            <a:pPr lvl="0"/>
            <a:r>
              <a:rPr lang="en-CA" dirty="0" err="1">
                <a:effectLst/>
              </a:rPr>
              <a:t>Chancroid</a:t>
            </a:r>
            <a:r>
              <a:rPr lang="en-CA" dirty="0">
                <a:effectLst/>
              </a:rPr>
              <a:t> on the genitalia starts as an erythematous popular lesion that breaks down into a painful bleeding ulcer with a necrotic base and ragged edge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130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</p:spPr>
        <p:txBody>
          <a:bodyPr/>
          <a:lstStyle/>
          <a:p>
            <a:r>
              <a:rPr lang="en-CA" dirty="0">
                <a:effectLst/>
              </a:rPr>
              <a:t>Lab </a:t>
            </a:r>
            <a:r>
              <a:rPr lang="en-CA" dirty="0" smtClean="0">
                <a:effectLst/>
              </a:rPr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1256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CA" dirty="0">
                <a:effectLst/>
              </a:rPr>
              <a:t>Specimen: the ulcerative </a:t>
            </a:r>
            <a:r>
              <a:rPr lang="en-CA" dirty="0" err="1">
                <a:effectLst/>
              </a:rPr>
              <a:t>chancroid</a:t>
            </a:r>
            <a:r>
              <a:rPr lang="en-CA" dirty="0">
                <a:effectLst/>
              </a:rPr>
              <a:t> exudate. In case of delay, place the swab in </a:t>
            </a:r>
            <a:r>
              <a:rPr lang="en-CA" dirty="0" err="1">
                <a:effectLst/>
              </a:rPr>
              <a:t>Amies</a:t>
            </a:r>
            <a:r>
              <a:rPr lang="en-CA" dirty="0">
                <a:effectLst/>
              </a:rPr>
              <a:t> transport medium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G-stain: G-</a:t>
            </a:r>
            <a:r>
              <a:rPr lang="en-CA" dirty="0" err="1">
                <a:effectLst/>
              </a:rPr>
              <a:t>ve</a:t>
            </a:r>
            <a:r>
              <a:rPr lang="en-CA" dirty="0">
                <a:effectLst/>
              </a:rPr>
              <a:t> short rods or </a:t>
            </a:r>
            <a:r>
              <a:rPr lang="en-CA" dirty="0" err="1">
                <a:effectLst/>
              </a:rPr>
              <a:t>coccobacilli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Culture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CBA containing 1% </a:t>
            </a:r>
            <a:r>
              <a:rPr lang="en-CA" dirty="0" err="1">
                <a:effectLst/>
              </a:rPr>
              <a:t>Isovitalex</a:t>
            </a:r>
            <a:r>
              <a:rPr lang="en-CA" dirty="0">
                <a:effectLst/>
              </a:rPr>
              <a:t> (X factor) and </a:t>
            </a:r>
            <a:r>
              <a:rPr lang="en-CA" dirty="0" err="1">
                <a:effectLst/>
              </a:rPr>
              <a:t>vancomycin</a:t>
            </a:r>
            <a:r>
              <a:rPr lang="en-CA" dirty="0">
                <a:effectLst/>
              </a:rPr>
              <a:t> (3 μ g/ml) to suppress </a:t>
            </a:r>
            <a:r>
              <a:rPr lang="en-CA" dirty="0" err="1">
                <a:effectLst/>
              </a:rPr>
              <a:t>G+ve</a:t>
            </a:r>
            <a:r>
              <a:rPr lang="en-CA" dirty="0">
                <a:effectLst/>
              </a:rPr>
              <a:t> contaminants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Incubate in a moist </a:t>
            </a:r>
            <a:r>
              <a:rPr lang="en-CA" dirty="0" err="1">
                <a:effectLst/>
              </a:rPr>
              <a:t>atm</a:t>
            </a:r>
            <a:r>
              <a:rPr lang="en-CA" dirty="0">
                <a:effectLst/>
              </a:rPr>
              <a:t> &amp; additional 5-10% CO2, 36-37 </a:t>
            </a:r>
            <a:r>
              <a:rPr lang="en-CA" dirty="0" err="1">
                <a:effectLst/>
              </a:rPr>
              <a:t>deg</a:t>
            </a:r>
            <a:r>
              <a:rPr lang="en-CA" dirty="0">
                <a:effectLst/>
              </a:rPr>
              <a:t> c, 48hrs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The organism grows slowly, producing small grey-yellow or brown colonies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G-stain: </a:t>
            </a:r>
            <a:r>
              <a:rPr lang="en-CA" dirty="0" err="1">
                <a:effectLst/>
              </a:rPr>
              <a:t>pleomophilc</a:t>
            </a:r>
            <a:r>
              <a:rPr lang="en-CA" dirty="0">
                <a:effectLst/>
              </a:rPr>
              <a:t> short gram –</a:t>
            </a:r>
            <a:r>
              <a:rPr lang="en-CA" dirty="0" err="1">
                <a:effectLst/>
              </a:rPr>
              <a:t>ve</a:t>
            </a:r>
            <a:r>
              <a:rPr lang="en-CA" dirty="0">
                <a:effectLst/>
              </a:rPr>
              <a:t> </a:t>
            </a:r>
            <a:r>
              <a:rPr lang="en-CA" dirty="0" err="1">
                <a:effectLst/>
              </a:rPr>
              <a:t>coccobacilli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Biochemical test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Slowly oxidase +</a:t>
            </a:r>
            <a:r>
              <a:rPr lang="en-CA" dirty="0" err="1">
                <a:effectLst/>
              </a:rPr>
              <a:t>ve</a:t>
            </a:r>
            <a:r>
              <a:rPr lang="en-CA" dirty="0">
                <a:effectLst/>
              </a:rPr>
              <a:t> (15-20 sec)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Catalase, urease &amp; </a:t>
            </a:r>
            <a:r>
              <a:rPr lang="en-CA" dirty="0" err="1">
                <a:effectLst/>
              </a:rPr>
              <a:t>indole</a:t>
            </a:r>
            <a:r>
              <a:rPr lang="en-CA" dirty="0">
                <a:effectLst/>
              </a:rPr>
              <a:t> –</a:t>
            </a:r>
            <a:r>
              <a:rPr lang="en-CA" dirty="0" err="1">
                <a:effectLst/>
              </a:rPr>
              <a:t>ve</a:t>
            </a:r>
            <a:r>
              <a:rPr lang="en-CA" dirty="0">
                <a:effectLst/>
              </a:rPr>
              <a:t>)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118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innie\Desktop\Henry\After bac cat\15th June...bordatella,hemophilus etc\PICT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5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b="1" dirty="0">
                <a:solidFill>
                  <a:srgbClr val="FFC000"/>
                </a:solidFill>
              </a:rPr>
              <a:t>X factor</a:t>
            </a:r>
          </a:p>
          <a:p>
            <a:r>
              <a:rPr lang="en-GB" dirty="0"/>
              <a:t>C</a:t>
            </a:r>
            <a:r>
              <a:rPr lang="en-GB" dirty="0" smtClean="0"/>
              <a:t>omponent </a:t>
            </a:r>
            <a:r>
              <a:rPr lang="en-GB" dirty="0"/>
              <a:t>of the iron containing part of </a:t>
            </a:r>
            <a:r>
              <a:rPr lang="en-GB" dirty="0" err="1"/>
              <a:t>hb</a:t>
            </a:r>
            <a:endParaRPr lang="en-GB" dirty="0"/>
          </a:p>
          <a:p>
            <a:r>
              <a:rPr lang="en-GB" dirty="0" smtClean="0"/>
              <a:t>Utilized </a:t>
            </a:r>
            <a:r>
              <a:rPr lang="en-GB" dirty="0"/>
              <a:t>in the synthesis of </a:t>
            </a:r>
            <a:r>
              <a:rPr lang="en-GB" dirty="0" err="1"/>
              <a:t>haem</a:t>
            </a:r>
            <a:r>
              <a:rPr lang="en-GB" dirty="0"/>
              <a:t> containing enzymes – catalases, peroxidases</a:t>
            </a:r>
          </a:p>
          <a:p>
            <a:r>
              <a:rPr lang="en-GB" dirty="0" smtClean="0"/>
              <a:t>Heat </a:t>
            </a:r>
            <a:r>
              <a:rPr lang="en-GB" dirty="0"/>
              <a:t>resistant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</a:rPr>
              <a:t>V </a:t>
            </a:r>
            <a:r>
              <a:rPr lang="en-GB" b="1" dirty="0">
                <a:solidFill>
                  <a:srgbClr val="FFC000"/>
                </a:solidFill>
              </a:rPr>
              <a:t>factor </a:t>
            </a:r>
          </a:p>
          <a:p>
            <a:r>
              <a:rPr lang="en-GB" dirty="0" err="1"/>
              <a:t>N</a:t>
            </a:r>
            <a:r>
              <a:rPr lang="en-GB" dirty="0" err="1" smtClean="0"/>
              <a:t>icotinamide</a:t>
            </a:r>
            <a:r>
              <a:rPr lang="en-GB" dirty="0" smtClean="0"/>
              <a:t> </a:t>
            </a:r>
            <a:r>
              <a:rPr lang="en-GB" dirty="0"/>
              <a:t>adenine nucleotide or </a:t>
            </a:r>
            <a:r>
              <a:rPr lang="en-GB" dirty="0" err="1"/>
              <a:t>nicotinamide</a:t>
            </a:r>
            <a:r>
              <a:rPr lang="en-GB" dirty="0"/>
              <a:t> adenine dinucleotide</a:t>
            </a:r>
          </a:p>
          <a:p>
            <a:r>
              <a:rPr lang="en-GB" dirty="0" smtClean="0"/>
              <a:t>H2 </a:t>
            </a:r>
            <a:r>
              <a:rPr lang="en-GB" dirty="0"/>
              <a:t>acceptor during metabolism</a:t>
            </a:r>
          </a:p>
          <a:p>
            <a:r>
              <a:rPr lang="en-GB" dirty="0" smtClean="0"/>
              <a:t>Heat </a:t>
            </a:r>
            <a:r>
              <a:rPr lang="en-GB" dirty="0"/>
              <a:t>labile- destroyed by heating at 1200c</a:t>
            </a:r>
          </a:p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resent </a:t>
            </a:r>
            <a:r>
              <a:rPr lang="en-US" dirty="0">
                <a:effectLst/>
              </a:rPr>
              <a:t>in blood known as co-enzyme I. It is necessary with the enzyme dehydrogenase for the oxidation-reduction system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GB" dirty="0" smtClean="0"/>
              <a:t>Also </a:t>
            </a:r>
            <a:r>
              <a:rPr lang="en-GB" dirty="0"/>
              <a:t>produced by some microorganisms </a:t>
            </a:r>
            <a:r>
              <a:rPr lang="en-GB" dirty="0" err="1"/>
              <a:t>e.g</a:t>
            </a:r>
            <a:r>
              <a:rPr lang="en-GB" dirty="0"/>
              <a:t> staph </a:t>
            </a:r>
            <a:r>
              <a:rPr lang="en-GB" dirty="0" err="1"/>
              <a:t>aureas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154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/>
              <a:t>LAB </a:t>
            </a:r>
            <a:r>
              <a:rPr lang="en-GB" dirty="0" smtClean="0"/>
              <a:t>XTICS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/>
          </a:bodyPr>
          <a:lstStyle/>
          <a:p>
            <a:r>
              <a:rPr lang="en-GB" dirty="0" smtClean="0"/>
              <a:t>Smears </a:t>
            </a:r>
            <a:r>
              <a:rPr lang="en-GB" dirty="0"/>
              <a:t>from the surfaces of the ulcer are </a:t>
            </a:r>
            <a:r>
              <a:rPr lang="en-GB" dirty="0" err="1"/>
              <a:t>innoculated</a:t>
            </a:r>
            <a:r>
              <a:rPr lang="en-GB" dirty="0"/>
              <a:t> </a:t>
            </a:r>
            <a:r>
              <a:rPr lang="en-GB" dirty="0" smtClean="0"/>
              <a:t>onto the </a:t>
            </a:r>
            <a:r>
              <a:rPr lang="en-GB" dirty="0"/>
              <a:t>medium immediately </a:t>
            </a:r>
            <a:r>
              <a:rPr lang="en-GB" dirty="0" smtClean="0"/>
              <a:t>after collection</a:t>
            </a:r>
            <a:endParaRPr lang="en-GB" dirty="0"/>
          </a:p>
          <a:p>
            <a:r>
              <a:rPr lang="en-GB" dirty="0"/>
              <a:t>X</a:t>
            </a:r>
            <a:r>
              <a:rPr lang="en-GB" dirty="0" smtClean="0"/>
              <a:t> </a:t>
            </a:r>
            <a:r>
              <a:rPr lang="en-GB" dirty="0"/>
              <a:t>factors and other special nutrients – vitamins to be incorporated in the medium</a:t>
            </a:r>
          </a:p>
          <a:p>
            <a:r>
              <a:rPr lang="en-GB" dirty="0"/>
              <a:t>I</a:t>
            </a:r>
            <a:r>
              <a:rPr lang="en-GB" dirty="0" smtClean="0"/>
              <a:t>ncubation </a:t>
            </a:r>
            <a:r>
              <a:rPr lang="en-GB" dirty="0"/>
              <a:t>= atmosphere with moisture and additional 5-10% co2 – 36-370c – 48 </a:t>
            </a:r>
            <a:r>
              <a:rPr lang="en-GB" dirty="0" err="1"/>
              <a:t>hrs</a:t>
            </a:r>
            <a:endParaRPr lang="en-GB" dirty="0"/>
          </a:p>
          <a:p>
            <a:r>
              <a:rPr lang="en-GB" dirty="0"/>
              <a:t>M</a:t>
            </a:r>
            <a:r>
              <a:rPr lang="en-GB" dirty="0" smtClean="0"/>
              <a:t>icroscopic </a:t>
            </a:r>
            <a:r>
              <a:rPr lang="en-GB" dirty="0"/>
              <a:t>appearance – pleomorphic short gram -</a:t>
            </a:r>
            <a:r>
              <a:rPr lang="en-GB" dirty="0" err="1"/>
              <a:t>ve</a:t>
            </a:r>
            <a:r>
              <a:rPr lang="en-GB" dirty="0"/>
              <a:t> bacilli</a:t>
            </a:r>
          </a:p>
        </p:txBody>
      </p:sp>
    </p:spTree>
    <p:extLst>
      <p:ext uri="{BB962C8B-B14F-4D97-AF65-F5344CB8AC3E}">
        <p14:creationId xmlns:p14="http://schemas.microsoft.com/office/powerpoint/2010/main" val="2258113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/>
              <a:t>Antimicrobial </a:t>
            </a:r>
            <a:r>
              <a:rPr lang="en-GB" dirty="0" smtClean="0"/>
              <a:t>susceptibility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Shows </a:t>
            </a:r>
            <a:r>
              <a:rPr lang="en-GB" dirty="0"/>
              <a:t>susceptibility to - erythromycin, ceftriaxone, azithromycin, </a:t>
            </a:r>
            <a:r>
              <a:rPr lang="en-GB" dirty="0" smtClean="0"/>
              <a:t>ciprofloxacin hence treated with them</a:t>
            </a:r>
          </a:p>
          <a:p>
            <a:r>
              <a:rPr lang="en-GB" dirty="0" smtClean="0"/>
              <a:t>Many strains of H. </a:t>
            </a:r>
            <a:r>
              <a:rPr lang="en-GB" dirty="0" err="1" smtClean="0"/>
              <a:t>ducreyi</a:t>
            </a:r>
            <a:r>
              <a:rPr lang="en-GB" dirty="0" smtClean="0"/>
              <a:t> are beta lactamase producers</a:t>
            </a:r>
          </a:p>
          <a:p>
            <a:r>
              <a:rPr lang="en-GB" dirty="0" smtClean="0"/>
              <a:t>Multi-drug </a:t>
            </a:r>
            <a:r>
              <a:rPr lang="en-GB" dirty="0"/>
              <a:t>resistant strains </a:t>
            </a:r>
            <a:r>
              <a:rPr lang="en-GB" dirty="0" smtClean="0"/>
              <a:t>especially </a:t>
            </a:r>
            <a:r>
              <a:rPr lang="en-GB" dirty="0"/>
              <a:t>to sulphur containing antimicrobial </a:t>
            </a:r>
            <a:r>
              <a:rPr lang="en-GB" dirty="0" smtClean="0"/>
              <a:t>agents have </a:t>
            </a:r>
            <a:r>
              <a:rPr lang="en-GB" dirty="0"/>
              <a:t>been reported – sulphonamides, streptomycin, chloramphenicol, tetracycline, and ampicillin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457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i="1" dirty="0"/>
              <a:t>OTHER </a:t>
            </a:r>
            <a:r>
              <a:rPr lang="en-GB" i="1" dirty="0" smtClean="0"/>
              <a:t>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ot </a:t>
            </a:r>
            <a:r>
              <a:rPr lang="en-GB" dirty="0"/>
              <a:t>regularly from specimens</a:t>
            </a:r>
          </a:p>
          <a:p>
            <a:r>
              <a:rPr lang="en-GB" dirty="0" smtClean="0"/>
              <a:t>H</a:t>
            </a:r>
            <a:r>
              <a:rPr lang="en-GB" dirty="0"/>
              <a:t>. </a:t>
            </a:r>
            <a:r>
              <a:rPr lang="en-GB" dirty="0" err="1"/>
              <a:t>aegyptius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/>
              <a:t>K</a:t>
            </a:r>
            <a:r>
              <a:rPr lang="en-GB" dirty="0" smtClean="0"/>
              <a:t>och's </a:t>
            </a:r>
            <a:r>
              <a:rPr lang="en-GB" dirty="0"/>
              <a:t>– week's bacillus)</a:t>
            </a:r>
          </a:p>
          <a:p>
            <a:pPr lvl="1"/>
            <a:r>
              <a:rPr lang="en-GB" dirty="0" smtClean="0"/>
              <a:t>Isolated </a:t>
            </a:r>
            <a:r>
              <a:rPr lang="en-GB" dirty="0"/>
              <a:t>in association with some cases of acute purulent </a:t>
            </a:r>
            <a:r>
              <a:rPr lang="en-GB" dirty="0" err="1"/>
              <a:t>conjuctivitis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9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/>
              </a:rPr>
              <a:t>Differentiation of </a:t>
            </a:r>
            <a:r>
              <a:rPr lang="en-CA" i="1" dirty="0">
                <a:effectLst/>
              </a:rPr>
              <a:t>H. </a:t>
            </a:r>
            <a:r>
              <a:rPr lang="en-CA" i="1" dirty="0" err="1">
                <a:effectLst/>
              </a:rPr>
              <a:t>spp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465706"/>
              </p:ext>
            </p:extLst>
          </p:nvPr>
        </p:nvGraphicFramePr>
        <p:xfrm>
          <a:off x="755576" y="1628801"/>
          <a:ext cx="7344816" cy="3913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811"/>
                <a:gridCol w="1835811"/>
                <a:gridCol w="1836597"/>
                <a:gridCol w="1836597"/>
              </a:tblGrid>
              <a:tr h="144920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Species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X (Heme/hemin)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V (NAD)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Hemolysis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64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h. influenza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920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H. parainfluenzae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64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H. ducreyi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796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H. haemolytics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920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H. parahaemolytics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-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796"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H. aphrophilus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8640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</a:rPr>
                        <a:t>-</a:t>
                      </a:r>
                      <a:endParaRPr lang="en-GB" sz="1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3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19442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</a:t>
            </a:r>
            <a:r>
              <a:rPr lang="en-GB" dirty="0" smtClean="0"/>
              <a:t>umerous </a:t>
            </a:r>
            <a:r>
              <a:rPr lang="en-GB" dirty="0" err="1"/>
              <a:t>spp</a:t>
            </a:r>
            <a:r>
              <a:rPr lang="en-GB" dirty="0"/>
              <a:t> found in humans and other animals</a:t>
            </a:r>
          </a:p>
          <a:p>
            <a:r>
              <a:rPr lang="en-GB" dirty="0"/>
              <a:t>C</a:t>
            </a:r>
            <a:r>
              <a:rPr lang="en-GB" dirty="0" smtClean="0"/>
              <a:t>lassification and differentiation is </a:t>
            </a:r>
            <a:r>
              <a:rPr lang="en-GB" dirty="0"/>
              <a:t>based on factor requirement </a:t>
            </a:r>
            <a:r>
              <a:rPr lang="en-GB" dirty="0" smtClean="0"/>
              <a:t>.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020778"/>
              </p:ext>
            </p:extLst>
          </p:nvPr>
        </p:nvGraphicFramePr>
        <p:xfrm>
          <a:off x="395536" y="3212976"/>
          <a:ext cx="856895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267458">
                <a:tc>
                  <a:txBody>
                    <a:bodyPr/>
                    <a:lstStyle/>
                    <a:p>
                      <a:r>
                        <a:rPr lang="en-GB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Factor requirement</a:t>
                      </a:r>
                      <a:endParaRPr lang="en-GB" sz="2400" dirty="0"/>
                    </a:p>
                  </a:txBody>
                  <a:tcPr/>
                </a:tc>
              </a:tr>
              <a:tr h="267458">
                <a:tc>
                  <a:txBody>
                    <a:bodyPr/>
                    <a:lstStyle/>
                    <a:p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influenzae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x and v</a:t>
                      </a:r>
                      <a:endParaRPr lang="en-GB" sz="2400" dirty="0"/>
                    </a:p>
                  </a:txBody>
                  <a:tcPr/>
                </a:tc>
              </a:tr>
              <a:tr h="267458">
                <a:tc>
                  <a:txBody>
                    <a:bodyPr/>
                    <a:lstStyle/>
                    <a:p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K.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decreyi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x </a:t>
                      </a:r>
                      <a:endParaRPr lang="en-GB" sz="2400" dirty="0" smtClean="0"/>
                    </a:p>
                  </a:txBody>
                  <a:tcPr/>
                </a:tc>
              </a:tr>
              <a:tr h="267458">
                <a:tc>
                  <a:txBody>
                    <a:bodyPr/>
                    <a:lstStyle/>
                    <a:p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aegyptius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x and v</a:t>
                      </a:r>
                      <a:endParaRPr lang="en-GB" sz="2400" dirty="0" smtClean="0"/>
                    </a:p>
                  </a:txBody>
                  <a:tcPr/>
                </a:tc>
              </a:tr>
              <a:tr h="2674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H.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haemolyticus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x and v</a:t>
                      </a:r>
                      <a:endParaRPr lang="en-GB" sz="2400" dirty="0" smtClean="0"/>
                    </a:p>
                  </a:txBody>
                  <a:tcPr/>
                </a:tc>
              </a:tr>
              <a:tr h="2674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H. </a:t>
                      </a:r>
                      <a:r>
                        <a:rPr lang="en-GB" sz="2400" dirty="0" err="1" smtClean="0"/>
                        <a:t>parainfluenzae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v</a:t>
                      </a:r>
                      <a:endParaRPr lang="en-GB" sz="2400"/>
                    </a:p>
                  </a:txBody>
                  <a:tcPr/>
                </a:tc>
              </a:tr>
              <a:tr h="26745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H.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aphrophilus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93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US" i="1" dirty="0" err="1">
                <a:solidFill>
                  <a:srgbClr val="FFFF00"/>
                </a:solidFill>
              </a:rPr>
              <a:t>Haemophilus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influenzae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Main pathogenic </a:t>
            </a:r>
            <a:r>
              <a:rPr lang="en-GB" dirty="0" err="1"/>
              <a:t>spp</a:t>
            </a:r>
            <a:r>
              <a:rPr lang="en-GB" dirty="0"/>
              <a:t> in humans</a:t>
            </a:r>
          </a:p>
          <a:p>
            <a:r>
              <a:rPr lang="en-US" dirty="0" smtClean="0"/>
              <a:t>Belong to family </a:t>
            </a:r>
            <a:r>
              <a:rPr lang="en-US" i="1" dirty="0" err="1"/>
              <a:t>Pasteurellaceae</a:t>
            </a:r>
            <a:r>
              <a:rPr lang="en-US" dirty="0"/>
              <a:t>,  on the level with the </a:t>
            </a:r>
            <a:r>
              <a:rPr lang="en-US" i="1" dirty="0" err="1"/>
              <a:t>Vibrionaceae</a:t>
            </a:r>
            <a:r>
              <a:rPr lang="en-US" dirty="0"/>
              <a:t> and the </a:t>
            </a:r>
            <a:r>
              <a:rPr lang="en-US" i="1" dirty="0" err="1"/>
              <a:t>Enterobacteriaceae</a:t>
            </a:r>
            <a:endParaRPr lang="en-US" i="1" dirty="0"/>
          </a:p>
          <a:p>
            <a:r>
              <a:rPr lang="en-GB" dirty="0" smtClean="0"/>
              <a:t>Also </a:t>
            </a:r>
            <a:r>
              <a:rPr lang="en-GB" dirty="0"/>
              <a:t>present as part of normal flora in upper respiratory tract</a:t>
            </a:r>
          </a:p>
          <a:p>
            <a:r>
              <a:rPr lang="en-US" dirty="0" smtClean="0"/>
              <a:t>Gram-negative </a:t>
            </a:r>
            <a:r>
              <a:rPr lang="en-US" dirty="0"/>
              <a:t>bacterium in the </a:t>
            </a:r>
            <a:endParaRPr lang="en-US" dirty="0" smtClean="0"/>
          </a:p>
          <a:p>
            <a:r>
              <a:rPr lang="en-GB" dirty="0"/>
              <a:t>P</a:t>
            </a:r>
            <a:r>
              <a:rPr lang="en-GB" dirty="0" smtClean="0"/>
              <a:t>leomorphic </a:t>
            </a:r>
            <a:r>
              <a:rPr lang="en-GB" dirty="0"/>
              <a:t>– bacilli – </a:t>
            </a:r>
            <a:r>
              <a:rPr lang="en-GB" dirty="0" err="1"/>
              <a:t>coccobacillary</a:t>
            </a:r>
            <a:r>
              <a:rPr lang="en-GB" dirty="0"/>
              <a:t> or filamentous forms</a:t>
            </a:r>
          </a:p>
          <a:p>
            <a:r>
              <a:rPr lang="en-GB" dirty="0"/>
              <a:t>N</a:t>
            </a:r>
            <a:r>
              <a:rPr lang="en-GB" dirty="0" smtClean="0"/>
              <a:t>on </a:t>
            </a:r>
            <a:r>
              <a:rPr lang="en-GB" dirty="0"/>
              <a:t>motile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32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r>
              <a:rPr lang="en-GB" dirty="0"/>
              <a:t>Capsulated strains and non capsulated </a:t>
            </a:r>
            <a:r>
              <a:rPr lang="en-GB" dirty="0" smtClean="0"/>
              <a:t>strains</a:t>
            </a:r>
          </a:p>
          <a:p>
            <a:pPr lvl="1"/>
            <a:r>
              <a:rPr lang="en-US" dirty="0" smtClean="0"/>
              <a:t>Encapsulated </a:t>
            </a:r>
            <a:r>
              <a:rPr lang="en-US" dirty="0"/>
              <a:t>strains </a:t>
            </a:r>
            <a:r>
              <a:rPr lang="en-US" dirty="0" smtClean="0"/>
              <a:t>isolated </a:t>
            </a:r>
            <a:r>
              <a:rPr lang="en-US" dirty="0"/>
              <a:t>from </a:t>
            </a:r>
            <a:r>
              <a:rPr lang="en-US" dirty="0" smtClean="0"/>
              <a:t>CSF are </a:t>
            </a:r>
            <a:r>
              <a:rPr lang="en-US" dirty="0" err="1"/>
              <a:t>coccobacilli</a:t>
            </a:r>
            <a:r>
              <a:rPr lang="en-US" dirty="0"/>
              <a:t>, 0.2 to 0.3 to 0.5 to 0.8 um, similar in morphology to </a:t>
            </a:r>
            <a:r>
              <a:rPr lang="en-US" i="1" dirty="0" err="1"/>
              <a:t>Bordetella</a:t>
            </a:r>
            <a:r>
              <a:rPr lang="en-US" i="1" dirty="0"/>
              <a:t> pertussis</a:t>
            </a:r>
            <a:r>
              <a:rPr lang="en-US" dirty="0"/>
              <a:t>, the agent of whooping </a:t>
            </a:r>
            <a:r>
              <a:rPr lang="en-US" dirty="0" smtClean="0"/>
              <a:t>cough.</a:t>
            </a:r>
            <a:endParaRPr lang="en-US" dirty="0"/>
          </a:p>
          <a:p>
            <a:pPr lvl="1"/>
            <a:r>
              <a:rPr lang="en-US" dirty="0"/>
              <a:t> Non </a:t>
            </a:r>
            <a:r>
              <a:rPr lang="en-US" dirty="0" smtClean="0"/>
              <a:t>capsulated </a:t>
            </a:r>
            <a:r>
              <a:rPr lang="en-US" dirty="0"/>
              <a:t>organisms from sputum are pleomorphic and often exhibit long threads and filaments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88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Antigenic properties</a:t>
            </a:r>
          </a:p>
          <a:p>
            <a:r>
              <a:rPr lang="en-GB" dirty="0"/>
              <a:t>P</a:t>
            </a:r>
            <a:r>
              <a:rPr lang="en-GB" dirty="0" smtClean="0"/>
              <a:t>olysaccharide </a:t>
            </a:r>
            <a:r>
              <a:rPr lang="en-GB" dirty="0"/>
              <a:t>capsule contains distinct </a:t>
            </a:r>
            <a:r>
              <a:rPr lang="en-GB" dirty="0" err="1"/>
              <a:t>polysacch</a:t>
            </a:r>
            <a:r>
              <a:rPr lang="en-GB" dirty="0"/>
              <a:t> </a:t>
            </a:r>
            <a:r>
              <a:rPr lang="en-GB" dirty="0" err="1"/>
              <a:t>caspular</a:t>
            </a:r>
            <a:r>
              <a:rPr lang="en-GB" dirty="0"/>
              <a:t> antigens</a:t>
            </a:r>
          </a:p>
          <a:p>
            <a:r>
              <a:rPr lang="en-GB" dirty="0"/>
              <a:t>S</a:t>
            </a:r>
            <a:r>
              <a:rPr lang="en-GB" dirty="0" smtClean="0"/>
              <a:t>ix </a:t>
            </a:r>
            <a:r>
              <a:rPr lang="en-GB" dirty="0"/>
              <a:t>different antigens identified designated a -f each stimulates production of a </a:t>
            </a:r>
            <a:r>
              <a:rPr lang="en-GB" dirty="0" smtClean="0"/>
              <a:t>specific antibody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orresponding </a:t>
            </a:r>
            <a:r>
              <a:rPr lang="en-GB" dirty="0"/>
              <a:t>with the antigen are six different serotypes a-f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6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GB" dirty="0" smtClean="0"/>
              <a:t>Virulence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Capsule </a:t>
            </a:r>
            <a:r>
              <a:rPr lang="en-GB" dirty="0"/>
              <a:t>– a significant virulence factor</a:t>
            </a:r>
          </a:p>
          <a:p>
            <a:pPr lvl="1"/>
            <a:r>
              <a:rPr lang="en-GB" dirty="0" smtClean="0"/>
              <a:t>Enables </a:t>
            </a:r>
            <a:r>
              <a:rPr lang="en-GB" dirty="0"/>
              <a:t>the organism to resist phagocytosis by host's phagocytic cells</a:t>
            </a:r>
          </a:p>
          <a:p>
            <a:pPr lvl="1"/>
            <a:r>
              <a:rPr lang="en-GB" dirty="0" smtClean="0"/>
              <a:t>Capsulated strains of serotype b are more virulent than other serotypes and the non capsulated</a:t>
            </a:r>
          </a:p>
          <a:p>
            <a:r>
              <a:rPr lang="en-GB" dirty="0"/>
              <a:t>IgA protease – degrades mucosa; </a:t>
            </a:r>
            <a:r>
              <a:rPr lang="en-GB" dirty="0" smtClean="0"/>
              <a:t>IgA is a mucosal colonizing factor </a:t>
            </a:r>
            <a:endParaRPr lang="en-GB" dirty="0"/>
          </a:p>
          <a:p>
            <a:r>
              <a:rPr lang="en-GB" dirty="0" smtClean="0"/>
              <a:t>Neuraminidase – Aid in mucosal </a:t>
            </a:r>
            <a:r>
              <a:rPr lang="en-GB" dirty="0" err="1" smtClean="0"/>
              <a:t>colonozation</a:t>
            </a:r>
            <a:endParaRPr lang="en-GB" dirty="0" smtClean="0"/>
          </a:p>
          <a:p>
            <a:r>
              <a:rPr lang="en-GB" dirty="0" smtClean="0"/>
              <a:t>Fimbriae </a:t>
            </a:r>
            <a:r>
              <a:rPr lang="en-GB" dirty="0"/>
              <a:t>increase the adherence of bacteria to human mucosal cells in </a:t>
            </a:r>
            <a:r>
              <a:rPr lang="en-GB" dirty="0" smtClean="0"/>
              <a:t>vitro and colonization </a:t>
            </a:r>
            <a:r>
              <a:rPr lang="en-GB" dirty="0"/>
              <a:t>of the </a:t>
            </a:r>
            <a:r>
              <a:rPr lang="en-GB" dirty="0" err="1"/>
              <a:t>nasopharynx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1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30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4" y="260648"/>
            <a:ext cx="9004687" cy="620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684046"/>
      </p:ext>
    </p:extLst>
  </p:cSld>
  <p:clrMapOvr>
    <a:masterClrMapping/>
  </p:clrMapOvr>
</p:sld>
</file>

<file path=ppt/theme/theme1.xml><?xml version="1.0" encoding="utf-8"?>
<a:theme xmlns:a="http://schemas.openxmlformats.org/drawingml/2006/main" name="2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1671</Words>
  <Application>Microsoft Office PowerPoint</Application>
  <PresentationFormat>On-screen Show (4:3)</PresentationFormat>
  <Paragraphs>201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2_TS001069040</vt:lpstr>
      <vt:lpstr>HAEMOPHILUS</vt:lpstr>
      <vt:lpstr>HAEMOPHILUS</vt:lpstr>
      <vt:lpstr>PowerPoint Presentation</vt:lpstr>
      <vt:lpstr>Classification</vt:lpstr>
      <vt:lpstr>Haemophilus influenzae </vt:lpstr>
      <vt:lpstr>PowerPoint Presentation</vt:lpstr>
      <vt:lpstr>PowerPoint Presentation</vt:lpstr>
      <vt:lpstr>Virulence</vt:lpstr>
      <vt:lpstr>PowerPoint Presentation</vt:lpstr>
      <vt:lpstr>Immunity.</vt:lpstr>
      <vt:lpstr>Pathogenesis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Laboratory diagnosis</vt:lpstr>
      <vt:lpstr>PowerPoint Presentation</vt:lpstr>
      <vt:lpstr>PowerPoint Presentation</vt:lpstr>
      <vt:lpstr>PowerPoint Presentation</vt:lpstr>
      <vt:lpstr>PowerPoint Presentation</vt:lpstr>
      <vt:lpstr>Antimicrobial susceptibility</vt:lpstr>
      <vt:lpstr>PREVENTION</vt:lpstr>
      <vt:lpstr>Haemophilus ducreyi</vt:lpstr>
      <vt:lpstr>Virulence factors</vt:lpstr>
      <vt:lpstr>PowerPoint Presentation</vt:lpstr>
      <vt:lpstr>Pathogenesis &amp; clinical findings</vt:lpstr>
      <vt:lpstr>Lab diagnosis</vt:lpstr>
      <vt:lpstr>PowerPoint Presentation</vt:lpstr>
      <vt:lpstr>LAB XTICS</vt:lpstr>
      <vt:lpstr>Antimicrobial susceptibility</vt:lpstr>
      <vt:lpstr>OTHER SPECIES</vt:lpstr>
      <vt:lpstr>Differentiation of H. spp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HAEMOPHILUS</dc:title>
  <dc:creator>Dr. Kimaiga H.O. MBChB (UoN)</dc:creator>
  <cp:lastModifiedBy>Dr. Kimaiga H.O. MBChB (UoN)</cp:lastModifiedBy>
  <cp:revision>22</cp:revision>
  <dcterms:created xsi:type="dcterms:W3CDTF">2013-09-09T20:43:10Z</dcterms:created>
  <dcterms:modified xsi:type="dcterms:W3CDTF">2014-01-16T05:54:29Z</dcterms:modified>
</cp:coreProperties>
</file>