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87" r:id="rId3"/>
    <p:sldId id="277" r:id="rId4"/>
    <p:sldId id="272" r:id="rId5"/>
    <p:sldId id="310" r:id="rId6"/>
    <p:sldId id="304" r:id="rId7"/>
    <p:sldId id="307" r:id="rId8"/>
    <p:sldId id="309" r:id="rId9"/>
    <p:sldId id="305" r:id="rId10"/>
    <p:sldId id="296" r:id="rId11"/>
    <p:sldId id="297" r:id="rId12"/>
    <p:sldId id="298" r:id="rId13"/>
    <p:sldId id="294" r:id="rId14"/>
    <p:sldId id="295" r:id="rId15"/>
    <p:sldId id="273" r:id="rId16"/>
    <p:sldId id="299" r:id="rId17"/>
    <p:sldId id="291" r:id="rId18"/>
    <p:sldId id="303" r:id="rId19"/>
    <p:sldId id="293" r:id="rId20"/>
    <p:sldId id="274" r:id="rId21"/>
    <p:sldId id="279" r:id="rId22"/>
    <p:sldId id="280" r:id="rId23"/>
    <p:sldId id="302" r:id="rId24"/>
    <p:sldId id="301" r:id="rId25"/>
    <p:sldId id="281" r:id="rId26"/>
    <p:sldId id="292" r:id="rId27"/>
    <p:sldId id="286" r:id="rId28"/>
    <p:sldId id="282" r:id="rId29"/>
    <p:sldId id="283" r:id="rId30"/>
    <p:sldId id="284" r:id="rId31"/>
    <p:sldId id="300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2EC53D-C24B-4213-97FC-7056545348FE}" type="datetimeFigureOut">
              <a:rPr lang="en-GB" smtClean="0"/>
              <a:t>19/01/2014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D099F7-C7DA-4732-840A-2FF800E2D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207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1C50A8-D13B-4B34-96D5-7B0B2A30E22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1C50A8-D13B-4B34-96D5-7B0B2A30E22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099F7-C7DA-4732-840A-2FF800E2D39F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000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1C50A8-D13B-4B34-96D5-7B0B2A30E225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6" name="Group 18"/>
          <p:cNvGrpSpPr>
            <a:grpSpLocks/>
          </p:cNvGrpSpPr>
          <p:nvPr/>
        </p:nvGrpSpPr>
        <p:grpSpPr bwMode="auto">
          <a:xfrm>
            <a:off x="2166938" y="563563"/>
            <a:ext cx="4800600" cy="6151562"/>
            <a:chOff x="1365" y="355"/>
            <a:chExt cx="3024" cy="3875"/>
          </a:xfrm>
        </p:grpSpPr>
        <p:sp>
          <p:nvSpPr>
            <p:cNvPr id="2050" name="Freeform 2"/>
            <p:cNvSpPr>
              <a:spLocks/>
            </p:cNvSpPr>
            <p:nvPr/>
          </p:nvSpPr>
          <p:spPr bwMode="auto">
            <a:xfrm>
              <a:off x="2835" y="586"/>
              <a:ext cx="88" cy="1121"/>
            </a:xfrm>
            <a:custGeom>
              <a:avLst/>
              <a:gdLst>
                <a:gd name="T0" fmla="*/ 0 w 88"/>
                <a:gd name="T1" fmla="*/ 1120 h 1121"/>
                <a:gd name="T2" fmla="*/ 0 w 88"/>
                <a:gd name="T3" fmla="*/ 0 h 1121"/>
                <a:gd name="T4" fmla="*/ 87 w 88"/>
                <a:gd name="T5" fmla="*/ 0 h 1121"/>
                <a:gd name="T6" fmla="*/ 87 w 88"/>
                <a:gd name="T7" fmla="*/ 1085 h 1121"/>
                <a:gd name="T8" fmla="*/ 0 w 88"/>
                <a:gd name="T9" fmla="*/ 1120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1121">
                  <a:moveTo>
                    <a:pt x="0" y="1120"/>
                  </a:moveTo>
                  <a:lnTo>
                    <a:pt x="0" y="0"/>
                  </a:lnTo>
                  <a:lnTo>
                    <a:pt x="87" y="0"/>
                  </a:lnTo>
                  <a:lnTo>
                    <a:pt x="87" y="1085"/>
                  </a:lnTo>
                  <a:lnTo>
                    <a:pt x="0" y="112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51" name="Freeform 3"/>
            <p:cNvSpPr>
              <a:spLocks/>
            </p:cNvSpPr>
            <p:nvPr/>
          </p:nvSpPr>
          <p:spPr bwMode="auto">
            <a:xfrm>
              <a:off x="2834" y="1900"/>
              <a:ext cx="84" cy="363"/>
            </a:xfrm>
            <a:custGeom>
              <a:avLst/>
              <a:gdLst>
                <a:gd name="T0" fmla="*/ 0 w 84"/>
                <a:gd name="T1" fmla="*/ 29 h 363"/>
                <a:gd name="T2" fmla="*/ 83 w 84"/>
                <a:gd name="T3" fmla="*/ 0 h 363"/>
                <a:gd name="T4" fmla="*/ 74 w 84"/>
                <a:gd name="T5" fmla="*/ 329 h 363"/>
                <a:gd name="T6" fmla="*/ 0 w 84"/>
                <a:gd name="T7" fmla="*/ 362 h 363"/>
                <a:gd name="T8" fmla="*/ 0 w 84"/>
                <a:gd name="T9" fmla="*/ 2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363">
                  <a:moveTo>
                    <a:pt x="0" y="29"/>
                  </a:moveTo>
                  <a:lnTo>
                    <a:pt x="83" y="0"/>
                  </a:lnTo>
                  <a:lnTo>
                    <a:pt x="74" y="329"/>
                  </a:lnTo>
                  <a:lnTo>
                    <a:pt x="0" y="362"/>
                  </a:lnTo>
                  <a:lnTo>
                    <a:pt x="0" y="2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52" name="Freeform 4"/>
            <p:cNvSpPr>
              <a:spLocks/>
            </p:cNvSpPr>
            <p:nvPr/>
          </p:nvSpPr>
          <p:spPr bwMode="auto">
            <a:xfrm>
              <a:off x="2825" y="2493"/>
              <a:ext cx="84" cy="249"/>
            </a:xfrm>
            <a:custGeom>
              <a:avLst/>
              <a:gdLst>
                <a:gd name="T0" fmla="*/ 2 w 84"/>
                <a:gd name="T1" fmla="*/ 213 h 249"/>
                <a:gd name="T2" fmla="*/ 0 w 84"/>
                <a:gd name="T3" fmla="*/ 28 h 249"/>
                <a:gd name="T4" fmla="*/ 83 w 84"/>
                <a:gd name="T5" fmla="*/ 0 h 249"/>
                <a:gd name="T6" fmla="*/ 72 w 84"/>
                <a:gd name="T7" fmla="*/ 248 h 249"/>
                <a:gd name="T8" fmla="*/ 2 w 84"/>
                <a:gd name="T9" fmla="*/ 213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249">
                  <a:moveTo>
                    <a:pt x="2" y="213"/>
                  </a:moveTo>
                  <a:lnTo>
                    <a:pt x="0" y="28"/>
                  </a:lnTo>
                  <a:lnTo>
                    <a:pt x="83" y="0"/>
                  </a:lnTo>
                  <a:lnTo>
                    <a:pt x="72" y="248"/>
                  </a:lnTo>
                  <a:lnTo>
                    <a:pt x="2" y="213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53" name="Freeform 5"/>
            <p:cNvSpPr>
              <a:spLocks/>
            </p:cNvSpPr>
            <p:nvPr/>
          </p:nvSpPr>
          <p:spPr bwMode="auto">
            <a:xfrm>
              <a:off x="2831" y="2965"/>
              <a:ext cx="52" cy="232"/>
            </a:xfrm>
            <a:custGeom>
              <a:avLst/>
              <a:gdLst>
                <a:gd name="T0" fmla="*/ 13 w 52"/>
                <a:gd name="T1" fmla="*/ 204 h 232"/>
                <a:gd name="T2" fmla="*/ 0 w 52"/>
                <a:gd name="T3" fmla="*/ 0 h 232"/>
                <a:gd name="T4" fmla="*/ 51 w 52"/>
                <a:gd name="T5" fmla="*/ 26 h 232"/>
                <a:gd name="T6" fmla="*/ 47 w 52"/>
                <a:gd name="T7" fmla="*/ 231 h 232"/>
                <a:gd name="T8" fmla="*/ 13 w 52"/>
                <a:gd name="T9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32">
                  <a:moveTo>
                    <a:pt x="13" y="204"/>
                  </a:moveTo>
                  <a:lnTo>
                    <a:pt x="0" y="0"/>
                  </a:lnTo>
                  <a:lnTo>
                    <a:pt x="51" y="26"/>
                  </a:lnTo>
                  <a:lnTo>
                    <a:pt x="47" y="231"/>
                  </a:lnTo>
                  <a:lnTo>
                    <a:pt x="13" y="20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54" name="Freeform 6"/>
            <p:cNvSpPr>
              <a:spLocks/>
            </p:cNvSpPr>
            <p:nvPr/>
          </p:nvSpPr>
          <p:spPr bwMode="auto">
            <a:xfrm>
              <a:off x="2851" y="3354"/>
              <a:ext cx="36" cy="133"/>
            </a:xfrm>
            <a:custGeom>
              <a:avLst/>
              <a:gdLst>
                <a:gd name="T0" fmla="*/ 4 w 36"/>
                <a:gd name="T1" fmla="*/ 101 h 133"/>
                <a:gd name="T2" fmla="*/ 0 w 36"/>
                <a:gd name="T3" fmla="*/ 0 h 133"/>
                <a:gd name="T4" fmla="*/ 35 w 36"/>
                <a:gd name="T5" fmla="*/ 20 h 133"/>
                <a:gd name="T6" fmla="*/ 28 w 36"/>
                <a:gd name="T7" fmla="*/ 132 h 133"/>
                <a:gd name="T8" fmla="*/ 4 w 36"/>
                <a:gd name="T9" fmla="*/ 10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33">
                  <a:moveTo>
                    <a:pt x="4" y="101"/>
                  </a:moveTo>
                  <a:lnTo>
                    <a:pt x="0" y="0"/>
                  </a:lnTo>
                  <a:lnTo>
                    <a:pt x="35" y="20"/>
                  </a:lnTo>
                  <a:lnTo>
                    <a:pt x="28" y="132"/>
                  </a:lnTo>
                  <a:lnTo>
                    <a:pt x="4" y="10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55" name="Freeform 7"/>
            <p:cNvSpPr>
              <a:spLocks/>
            </p:cNvSpPr>
            <p:nvPr/>
          </p:nvSpPr>
          <p:spPr bwMode="auto">
            <a:xfrm>
              <a:off x="2851" y="3640"/>
              <a:ext cx="30" cy="590"/>
            </a:xfrm>
            <a:custGeom>
              <a:avLst/>
              <a:gdLst>
                <a:gd name="T0" fmla="*/ 15 w 30"/>
                <a:gd name="T1" fmla="*/ 589 h 590"/>
                <a:gd name="T2" fmla="*/ 0 w 30"/>
                <a:gd name="T3" fmla="*/ 0 h 590"/>
                <a:gd name="T4" fmla="*/ 29 w 30"/>
                <a:gd name="T5" fmla="*/ 37 h 590"/>
                <a:gd name="T6" fmla="*/ 15 w 30"/>
                <a:gd name="T7" fmla="*/ 589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590">
                  <a:moveTo>
                    <a:pt x="15" y="589"/>
                  </a:moveTo>
                  <a:lnTo>
                    <a:pt x="0" y="0"/>
                  </a:lnTo>
                  <a:lnTo>
                    <a:pt x="29" y="37"/>
                  </a:lnTo>
                  <a:lnTo>
                    <a:pt x="15" y="58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56" name="Freeform 8"/>
            <p:cNvSpPr>
              <a:spLocks/>
            </p:cNvSpPr>
            <p:nvPr/>
          </p:nvSpPr>
          <p:spPr bwMode="auto">
            <a:xfrm>
              <a:off x="2600" y="3595"/>
              <a:ext cx="233" cy="130"/>
            </a:xfrm>
            <a:custGeom>
              <a:avLst/>
              <a:gdLst>
                <a:gd name="T0" fmla="*/ 0 w 233"/>
                <a:gd name="T1" fmla="*/ 117 h 130"/>
                <a:gd name="T2" fmla="*/ 48 w 233"/>
                <a:gd name="T3" fmla="*/ 101 h 130"/>
                <a:gd name="T4" fmla="*/ 93 w 233"/>
                <a:gd name="T5" fmla="*/ 79 h 130"/>
                <a:gd name="T6" fmla="*/ 146 w 233"/>
                <a:gd name="T7" fmla="*/ 39 h 130"/>
                <a:gd name="T8" fmla="*/ 182 w 233"/>
                <a:gd name="T9" fmla="*/ 0 h 130"/>
                <a:gd name="T10" fmla="*/ 232 w 233"/>
                <a:gd name="T11" fmla="*/ 42 h 130"/>
                <a:gd name="T12" fmla="*/ 188 w 233"/>
                <a:gd name="T13" fmla="*/ 74 h 130"/>
                <a:gd name="T14" fmla="*/ 134 w 233"/>
                <a:gd name="T15" fmla="*/ 110 h 130"/>
                <a:gd name="T16" fmla="*/ 61 w 233"/>
                <a:gd name="T17" fmla="*/ 129 h 130"/>
                <a:gd name="T18" fmla="*/ 0 w 233"/>
                <a:gd name="T19" fmla="*/ 117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3" h="130">
                  <a:moveTo>
                    <a:pt x="0" y="117"/>
                  </a:moveTo>
                  <a:lnTo>
                    <a:pt x="48" y="101"/>
                  </a:lnTo>
                  <a:lnTo>
                    <a:pt x="93" y="79"/>
                  </a:lnTo>
                  <a:lnTo>
                    <a:pt x="146" y="39"/>
                  </a:lnTo>
                  <a:lnTo>
                    <a:pt x="182" y="0"/>
                  </a:lnTo>
                  <a:lnTo>
                    <a:pt x="232" y="42"/>
                  </a:lnTo>
                  <a:lnTo>
                    <a:pt x="188" y="74"/>
                  </a:lnTo>
                  <a:lnTo>
                    <a:pt x="134" y="110"/>
                  </a:lnTo>
                  <a:lnTo>
                    <a:pt x="61" y="129"/>
                  </a:lnTo>
                  <a:lnTo>
                    <a:pt x="0" y="117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57" name="Freeform 9"/>
            <p:cNvSpPr>
              <a:spLocks/>
            </p:cNvSpPr>
            <p:nvPr/>
          </p:nvSpPr>
          <p:spPr bwMode="auto">
            <a:xfrm>
              <a:off x="2583" y="2888"/>
              <a:ext cx="465" cy="646"/>
            </a:xfrm>
            <a:custGeom>
              <a:avLst/>
              <a:gdLst>
                <a:gd name="T0" fmla="*/ 359 w 465"/>
                <a:gd name="T1" fmla="*/ 645 h 646"/>
                <a:gd name="T2" fmla="*/ 405 w 465"/>
                <a:gd name="T3" fmla="*/ 616 h 646"/>
                <a:gd name="T4" fmla="*/ 447 w 465"/>
                <a:gd name="T5" fmla="*/ 580 h 646"/>
                <a:gd name="T6" fmla="*/ 460 w 465"/>
                <a:gd name="T7" fmla="*/ 552 h 646"/>
                <a:gd name="T8" fmla="*/ 464 w 465"/>
                <a:gd name="T9" fmla="*/ 515 h 646"/>
                <a:gd name="T10" fmla="*/ 451 w 465"/>
                <a:gd name="T11" fmla="*/ 468 h 646"/>
                <a:gd name="T12" fmla="*/ 424 w 465"/>
                <a:gd name="T13" fmla="*/ 424 h 646"/>
                <a:gd name="T14" fmla="*/ 380 w 465"/>
                <a:gd name="T15" fmla="*/ 385 h 646"/>
                <a:gd name="T16" fmla="*/ 168 w 465"/>
                <a:gd name="T17" fmla="*/ 259 h 646"/>
                <a:gd name="T18" fmla="*/ 133 w 465"/>
                <a:gd name="T19" fmla="*/ 235 h 646"/>
                <a:gd name="T20" fmla="*/ 111 w 465"/>
                <a:gd name="T21" fmla="*/ 208 h 646"/>
                <a:gd name="T22" fmla="*/ 104 w 465"/>
                <a:gd name="T23" fmla="*/ 166 h 646"/>
                <a:gd name="T24" fmla="*/ 117 w 465"/>
                <a:gd name="T25" fmla="*/ 124 h 646"/>
                <a:gd name="T26" fmla="*/ 155 w 465"/>
                <a:gd name="T27" fmla="*/ 95 h 646"/>
                <a:gd name="T28" fmla="*/ 222 w 465"/>
                <a:gd name="T29" fmla="*/ 52 h 646"/>
                <a:gd name="T30" fmla="*/ 124 w 465"/>
                <a:gd name="T31" fmla="*/ 0 h 646"/>
                <a:gd name="T32" fmla="*/ 55 w 465"/>
                <a:gd name="T33" fmla="*/ 41 h 646"/>
                <a:gd name="T34" fmla="*/ 27 w 465"/>
                <a:gd name="T35" fmla="*/ 70 h 646"/>
                <a:gd name="T36" fmla="*/ 2 w 465"/>
                <a:gd name="T37" fmla="*/ 123 h 646"/>
                <a:gd name="T38" fmla="*/ 0 w 465"/>
                <a:gd name="T39" fmla="*/ 189 h 646"/>
                <a:gd name="T40" fmla="*/ 29 w 465"/>
                <a:gd name="T41" fmla="*/ 257 h 646"/>
                <a:gd name="T42" fmla="*/ 78 w 465"/>
                <a:gd name="T43" fmla="*/ 300 h 646"/>
                <a:gd name="T44" fmla="*/ 311 w 465"/>
                <a:gd name="T45" fmla="*/ 442 h 646"/>
                <a:gd name="T46" fmla="*/ 358 w 465"/>
                <a:gd name="T47" fmla="*/ 474 h 646"/>
                <a:gd name="T48" fmla="*/ 375 w 465"/>
                <a:gd name="T49" fmla="*/ 516 h 646"/>
                <a:gd name="T50" fmla="*/ 375 w 465"/>
                <a:gd name="T51" fmla="*/ 550 h 646"/>
                <a:gd name="T52" fmla="*/ 308 w 465"/>
                <a:gd name="T53" fmla="*/ 608 h 646"/>
                <a:gd name="T54" fmla="*/ 359 w 465"/>
                <a:gd name="T55" fmla="*/ 645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65" h="646">
                  <a:moveTo>
                    <a:pt x="359" y="645"/>
                  </a:moveTo>
                  <a:lnTo>
                    <a:pt x="405" y="616"/>
                  </a:lnTo>
                  <a:lnTo>
                    <a:pt x="447" y="580"/>
                  </a:lnTo>
                  <a:lnTo>
                    <a:pt x="460" y="552"/>
                  </a:lnTo>
                  <a:lnTo>
                    <a:pt x="464" y="515"/>
                  </a:lnTo>
                  <a:lnTo>
                    <a:pt x="451" y="468"/>
                  </a:lnTo>
                  <a:lnTo>
                    <a:pt x="424" y="424"/>
                  </a:lnTo>
                  <a:lnTo>
                    <a:pt x="380" y="385"/>
                  </a:lnTo>
                  <a:lnTo>
                    <a:pt x="168" y="259"/>
                  </a:lnTo>
                  <a:lnTo>
                    <a:pt x="133" y="235"/>
                  </a:lnTo>
                  <a:lnTo>
                    <a:pt x="111" y="208"/>
                  </a:lnTo>
                  <a:lnTo>
                    <a:pt x="104" y="166"/>
                  </a:lnTo>
                  <a:lnTo>
                    <a:pt x="117" y="124"/>
                  </a:lnTo>
                  <a:lnTo>
                    <a:pt x="155" y="95"/>
                  </a:lnTo>
                  <a:lnTo>
                    <a:pt x="222" y="52"/>
                  </a:lnTo>
                  <a:lnTo>
                    <a:pt x="124" y="0"/>
                  </a:lnTo>
                  <a:lnTo>
                    <a:pt x="55" y="41"/>
                  </a:lnTo>
                  <a:lnTo>
                    <a:pt x="27" y="70"/>
                  </a:lnTo>
                  <a:lnTo>
                    <a:pt x="2" y="123"/>
                  </a:lnTo>
                  <a:lnTo>
                    <a:pt x="0" y="189"/>
                  </a:lnTo>
                  <a:lnTo>
                    <a:pt x="29" y="257"/>
                  </a:lnTo>
                  <a:lnTo>
                    <a:pt x="78" y="300"/>
                  </a:lnTo>
                  <a:lnTo>
                    <a:pt x="311" y="442"/>
                  </a:lnTo>
                  <a:lnTo>
                    <a:pt x="358" y="474"/>
                  </a:lnTo>
                  <a:lnTo>
                    <a:pt x="375" y="516"/>
                  </a:lnTo>
                  <a:lnTo>
                    <a:pt x="375" y="550"/>
                  </a:lnTo>
                  <a:lnTo>
                    <a:pt x="308" y="608"/>
                  </a:lnTo>
                  <a:lnTo>
                    <a:pt x="359" y="645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58" name="Freeform 10"/>
            <p:cNvSpPr>
              <a:spLocks/>
            </p:cNvSpPr>
            <p:nvPr/>
          </p:nvSpPr>
          <p:spPr bwMode="auto">
            <a:xfrm>
              <a:off x="2966" y="2396"/>
              <a:ext cx="318" cy="422"/>
            </a:xfrm>
            <a:custGeom>
              <a:avLst/>
              <a:gdLst>
                <a:gd name="T0" fmla="*/ 92 w 318"/>
                <a:gd name="T1" fmla="*/ 421 h 422"/>
                <a:gd name="T2" fmla="*/ 163 w 318"/>
                <a:gd name="T3" fmla="*/ 399 h 422"/>
                <a:gd name="T4" fmla="*/ 218 w 318"/>
                <a:gd name="T5" fmla="*/ 357 h 422"/>
                <a:gd name="T6" fmla="*/ 263 w 318"/>
                <a:gd name="T7" fmla="*/ 316 h 422"/>
                <a:gd name="T8" fmla="*/ 300 w 318"/>
                <a:gd name="T9" fmla="*/ 265 h 422"/>
                <a:gd name="T10" fmla="*/ 317 w 318"/>
                <a:gd name="T11" fmla="*/ 203 h 422"/>
                <a:gd name="T12" fmla="*/ 316 w 318"/>
                <a:gd name="T13" fmla="*/ 139 h 422"/>
                <a:gd name="T14" fmla="*/ 299 w 318"/>
                <a:gd name="T15" fmla="*/ 95 h 422"/>
                <a:gd name="T16" fmla="*/ 276 w 318"/>
                <a:gd name="T17" fmla="*/ 64 h 422"/>
                <a:gd name="T18" fmla="*/ 241 w 318"/>
                <a:gd name="T19" fmla="*/ 36 h 422"/>
                <a:gd name="T20" fmla="*/ 218 w 318"/>
                <a:gd name="T21" fmla="*/ 14 h 422"/>
                <a:gd name="T22" fmla="*/ 180 w 318"/>
                <a:gd name="T23" fmla="*/ 0 h 422"/>
                <a:gd name="T24" fmla="*/ 61 w 318"/>
                <a:gd name="T25" fmla="*/ 52 h 422"/>
                <a:gd name="T26" fmla="*/ 106 w 318"/>
                <a:gd name="T27" fmla="*/ 93 h 422"/>
                <a:gd name="T28" fmla="*/ 137 w 318"/>
                <a:gd name="T29" fmla="*/ 130 h 422"/>
                <a:gd name="T30" fmla="*/ 159 w 318"/>
                <a:gd name="T31" fmla="*/ 159 h 422"/>
                <a:gd name="T32" fmla="*/ 176 w 318"/>
                <a:gd name="T33" fmla="*/ 196 h 422"/>
                <a:gd name="T34" fmla="*/ 176 w 318"/>
                <a:gd name="T35" fmla="*/ 246 h 422"/>
                <a:gd name="T36" fmla="*/ 145 w 318"/>
                <a:gd name="T37" fmla="*/ 279 h 422"/>
                <a:gd name="T38" fmla="*/ 105 w 318"/>
                <a:gd name="T39" fmla="*/ 309 h 422"/>
                <a:gd name="T40" fmla="*/ 50 w 318"/>
                <a:gd name="T41" fmla="*/ 342 h 422"/>
                <a:gd name="T42" fmla="*/ 0 w 318"/>
                <a:gd name="T43" fmla="*/ 369 h 422"/>
                <a:gd name="T44" fmla="*/ 92 w 318"/>
                <a:gd name="T45" fmla="*/ 421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8" h="422">
                  <a:moveTo>
                    <a:pt x="92" y="421"/>
                  </a:moveTo>
                  <a:lnTo>
                    <a:pt x="163" y="399"/>
                  </a:lnTo>
                  <a:lnTo>
                    <a:pt x="218" y="357"/>
                  </a:lnTo>
                  <a:lnTo>
                    <a:pt x="263" y="316"/>
                  </a:lnTo>
                  <a:lnTo>
                    <a:pt x="300" y="265"/>
                  </a:lnTo>
                  <a:lnTo>
                    <a:pt x="317" y="203"/>
                  </a:lnTo>
                  <a:lnTo>
                    <a:pt x="316" y="139"/>
                  </a:lnTo>
                  <a:lnTo>
                    <a:pt x="299" y="95"/>
                  </a:lnTo>
                  <a:lnTo>
                    <a:pt x="276" y="64"/>
                  </a:lnTo>
                  <a:lnTo>
                    <a:pt x="241" y="36"/>
                  </a:lnTo>
                  <a:lnTo>
                    <a:pt x="218" y="14"/>
                  </a:lnTo>
                  <a:lnTo>
                    <a:pt x="180" y="0"/>
                  </a:lnTo>
                  <a:lnTo>
                    <a:pt x="61" y="52"/>
                  </a:lnTo>
                  <a:lnTo>
                    <a:pt x="106" y="93"/>
                  </a:lnTo>
                  <a:lnTo>
                    <a:pt x="137" y="130"/>
                  </a:lnTo>
                  <a:lnTo>
                    <a:pt x="159" y="159"/>
                  </a:lnTo>
                  <a:lnTo>
                    <a:pt x="176" y="196"/>
                  </a:lnTo>
                  <a:lnTo>
                    <a:pt x="176" y="246"/>
                  </a:lnTo>
                  <a:lnTo>
                    <a:pt x="145" y="279"/>
                  </a:lnTo>
                  <a:lnTo>
                    <a:pt x="105" y="309"/>
                  </a:lnTo>
                  <a:lnTo>
                    <a:pt x="50" y="342"/>
                  </a:lnTo>
                  <a:lnTo>
                    <a:pt x="0" y="369"/>
                  </a:lnTo>
                  <a:lnTo>
                    <a:pt x="92" y="42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59" name="Freeform 11"/>
            <p:cNvSpPr>
              <a:spLocks/>
            </p:cNvSpPr>
            <p:nvPr/>
          </p:nvSpPr>
          <p:spPr bwMode="auto">
            <a:xfrm>
              <a:off x="2308" y="1190"/>
              <a:ext cx="1404" cy="1153"/>
            </a:xfrm>
            <a:custGeom>
              <a:avLst/>
              <a:gdLst>
                <a:gd name="T0" fmla="*/ 466 w 1404"/>
                <a:gd name="T1" fmla="*/ 1084 h 1153"/>
                <a:gd name="T2" fmla="*/ 370 w 1404"/>
                <a:gd name="T3" fmla="*/ 1066 h 1153"/>
                <a:gd name="T4" fmla="*/ 299 w 1404"/>
                <a:gd name="T5" fmla="*/ 1035 h 1153"/>
                <a:gd name="T6" fmla="*/ 257 w 1404"/>
                <a:gd name="T7" fmla="*/ 1002 h 1153"/>
                <a:gd name="T8" fmla="*/ 220 w 1404"/>
                <a:gd name="T9" fmla="*/ 956 h 1153"/>
                <a:gd name="T10" fmla="*/ 209 w 1404"/>
                <a:gd name="T11" fmla="*/ 914 h 1153"/>
                <a:gd name="T12" fmla="*/ 215 w 1404"/>
                <a:gd name="T13" fmla="*/ 873 h 1153"/>
                <a:gd name="T14" fmla="*/ 231 w 1404"/>
                <a:gd name="T15" fmla="*/ 836 h 1153"/>
                <a:gd name="T16" fmla="*/ 273 w 1404"/>
                <a:gd name="T17" fmla="*/ 798 h 1153"/>
                <a:gd name="T18" fmla="*/ 330 w 1404"/>
                <a:gd name="T19" fmla="*/ 774 h 1153"/>
                <a:gd name="T20" fmla="*/ 400 w 1404"/>
                <a:gd name="T21" fmla="*/ 748 h 1153"/>
                <a:gd name="T22" fmla="*/ 1110 w 1404"/>
                <a:gd name="T23" fmla="*/ 499 h 1153"/>
                <a:gd name="T24" fmla="*/ 1207 w 1404"/>
                <a:gd name="T25" fmla="*/ 451 h 1153"/>
                <a:gd name="T26" fmla="*/ 1289 w 1404"/>
                <a:gd name="T27" fmla="*/ 398 h 1153"/>
                <a:gd name="T28" fmla="*/ 1344 w 1404"/>
                <a:gd name="T29" fmla="*/ 356 h 1153"/>
                <a:gd name="T30" fmla="*/ 1381 w 1404"/>
                <a:gd name="T31" fmla="*/ 310 h 1153"/>
                <a:gd name="T32" fmla="*/ 1403 w 1404"/>
                <a:gd name="T33" fmla="*/ 249 h 1153"/>
                <a:gd name="T34" fmla="*/ 1401 w 1404"/>
                <a:gd name="T35" fmla="*/ 185 h 1153"/>
                <a:gd name="T36" fmla="*/ 1386 w 1404"/>
                <a:gd name="T37" fmla="*/ 136 h 1153"/>
                <a:gd name="T38" fmla="*/ 1370 w 1404"/>
                <a:gd name="T39" fmla="*/ 90 h 1153"/>
                <a:gd name="T40" fmla="*/ 1335 w 1404"/>
                <a:gd name="T41" fmla="*/ 55 h 1153"/>
                <a:gd name="T42" fmla="*/ 1280 w 1404"/>
                <a:gd name="T43" fmla="*/ 18 h 1153"/>
                <a:gd name="T44" fmla="*/ 1214 w 1404"/>
                <a:gd name="T45" fmla="*/ 0 h 1153"/>
                <a:gd name="T46" fmla="*/ 1172 w 1404"/>
                <a:gd name="T47" fmla="*/ 4 h 1153"/>
                <a:gd name="T48" fmla="*/ 1111 w 1404"/>
                <a:gd name="T49" fmla="*/ 7 h 1153"/>
                <a:gd name="T50" fmla="*/ 1053 w 1404"/>
                <a:gd name="T51" fmla="*/ 20 h 1153"/>
                <a:gd name="T52" fmla="*/ 989 w 1404"/>
                <a:gd name="T53" fmla="*/ 46 h 1153"/>
                <a:gd name="T54" fmla="*/ 939 w 1404"/>
                <a:gd name="T55" fmla="*/ 79 h 1153"/>
                <a:gd name="T56" fmla="*/ 899 w 1404"/>
                <a:gd name="T57" fmla="*/ 106 h 1153"/>
                <a:gd name="T58" fmla="*/ 878 w 1404"/>
                <a:gd name="T59" fmla="*/ 149 h 1153"/>
                <a:gd name="T60" fmla="*/ 897 w 1404"/>
                <a:gd name="T61" fmla="*/ 187 h 1153"/>
                <a:gd name="T62" fmla="*/ 939 w 1404"/>
                <a:gd name="T63" fmla="*/ 183 h 1153"/>
                <a:gd name="T64" fmla="*/ 987 w 1404"/>
                <a:gd name="T65" fmla="*/ 171 h 1153"/>
                <a:gd name="T66" fmla="*/ 1033 w 1404"/>
                <a:gd name="T67" fmla="*/ 158 h 1153"/>
                <a:gd name="T68" fmla="*/ 1069 w 1404"/>
                <a:gd name="T69" fmla="*/ 150 h 1153"/>
                <a:gd name="T70" fmla="*/ 1111 w 1404"/>
                <a:gd name="T71" fmla="*/ 150 h 1153"/>
                <a:gd name="T72" fmla="*/ 1154 w 1404"/>
                <a:gd name="T73" fmla="*/ 163 h 1153"/>
                <a:gd name="T74" fmla="*/ 1183 w 1404"/>
                <a:gd name="T75" fmla="*/ 204 h 1153"/>
                <a:gd name="T76" fmla="*/ 1179 w 1404"/>
                <a:gd name="T77" fmla="*/ 248 h 1153"/>
                <a:gd name="T78" fmla="*/ 1157 w 1404"/>
                <a:gd name="T79" fmla="*/ 286 h 1153"/>
                <a:gd name="T80" fmla="*/ 1121 w 1404"/>
                <a:gd name="T81" fmla="*/ 323 h 1153"/>
                <a:gd name="T82" fmla="*/ 1047 w 1404"/>
                <a:gd name="T83" fmla="*/ 361 h 1153"/>
                <a:gd name="T84" fmla="*/ 908 w 1404"/>
                <a:gd name="T85" fmla="*/ 415 h 1153"/>
                <a:gd name="T86" fmla="*/ 194 w 1404"/>
                <a:gd name="T87" fmla="*/ 675 h 1153"/>
                <a:gd name="T88" fmla="*/ 123 w 1404"/>
                <a:gd name="T89" fmla="*/ 715 h 1153"/>
                <a:gd name="T90" fmla="*/ 68 w 1404"/>
                <a:gd name="T91" fmla="*/ 763 h 1153"/>
                <a:gd name="T92" fmla="*/ 29 w 1404"/>
                <a:gd name="T93" fmla="*/ 809 h 1153"/>
                <a:gd name="T94" fmla="*/ 6 w 1404"/>
                <a:gd name="T95" fmla="*/ 858 h 1153"/>
                <a:gd name="T96" fmla="*/ 0 w 1404"/>
                <a:gd name="T97" fmla="*/ 912 h 1153"/>
                <a:gd name="T98" fmla="*/ 8 w 1404"/>
                <a:gd name="T99" fmla="*/ 952 h 1153"/>
                <a:gd name="T100" fmla="*/ 22 w 1404"/>
                <a:gd name="T101" fmla="*/ 992 h 1153"/>
                <a:gd name="T102" fmla="*/ 59 w 1404"/>
                <a:gd name="T103" fmla="*/ 1036 h 1153"/>
                <a:gd name="T104" fmla="*/ 127 w 1404"/>
                <a:gd name="T105" fmla="*/ 1095 h 1153"/>
                <a:gd name="T106" fmla="*/ 198 w 1404"/>
                <a:gd name="T107" fmla="*/ 1135 h 1153"/>
                <a:gd name="T108" fmla="*/ 273 w 1404"/>
                <a:gd name="T109" fmla="*/ 1152 h 1153"/>
                <a:gd name="T110" fmla="*/ 466 w 1404"/>
                <a:gd name="T111" fmla="*/ 1084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04" h="1153">
                  <a:moveTo>
                    <a:pt x="466" y="1084"/>
                  </a:moveTo>
                  <a:lnTo>
                    <a:pt x="370" y="1066"/>
                  </a:lnTo>
                  <a:lnTo>
                    <a:pt x="299" y="1035"/>
                  </a:lnTo>
                  <a:lnTo>
                    <a:pt x="257" y="1002"/>
                  </a:lnTo>
                  <a:lnTo>
                    <a:pt x="220" y="956"/>
                  </a:lnTo>
                  <a:lnTo>
                    <a:pt x="209" y="914"/>
                  </a:lnTo>
                  <a:lnTo>
                    <a:pt x="215" y="873"/>
                  </a:lnTo>
                  <a:lnTo>
                    <a:pt x="231" y="836"/>
                  </a:lnTo>
                  <a:lnTo>
                    <a:pt x="273" y="798"/>
                  </a:lnTo>
                  <a:lnTo>
                    <a:pt x="330" y="774"/>
                  </a:lnTo>
                  <a:lnTo>
                    <a:pt x="400" y="748"/>
                  </a:lnTo>
                  <a:lnTo>
                    <a:pt x="1110" y="499"/>
                  </a:lnTo>
                  <a:lnTo>
                    <a:pt x="1207" y="451"/>
                  </a:lnTo>
                  <a:lnTo>
                    <a:pt x="1289" y="398"/>
                  </a:lnTo>
                  <a:lnTo>
                    <a:pt x="1344" y="356"/>
                  </a:lnTo>
                  <a:lnTo>
                    <a:pt x="1381" y="310"/>
                  </a:lnTo>
                  <a:lnTo>
                    <a:pt x="1403" y="249"/>
                  </a:lnTo>
                  <a:lnTo>
                    <a:pt x="1401" y="185"/>
                  </a:lnTo>
                  <a:lnTo>
                    <a:pt x="1386" y="136"/>
                  </a:lnTo>
                  <a:lnTo>
                    <a:pt x="1370" y="90"/>
                  </a:lnTo>
                  <a:lnTo>
                    <a:pt x="1335" y="55"/>
                  </a:lnTo>
                  <a:lnTo>
                    <a:pt x="1280" y="18"/>
                  </a:lnTo>
                  <a:lnTo>
                    <a:pt x="1214" y="0"/>
                  </a:lnTo>
                  <a:lnTo>
                    <a:pt x="1172" y="4"/>
                  </a:lnTo>
                  <a:lnTo>
                    <a:pt x="1111" y="7"/>
                  </a:lnTo>
                  <a:lnTo>
                    <a:pt x="1053" y="20"/>
                  </a:lnTo>
                  <a:lnTo>
                    <a:pt x="989" y="46"/>
                  </a:lnTo>
                  <a:lnTo>
                    <a:pt x="939" y="79"/>
                  </a:lnTo>
                  <a:lnTo>
                    <a:pt x="899" y="106"/>
                  </a:lnTo>
                  <a:lnTo>
                    <a:pt x="878" y="149"/>
                  </a:lnTo>
                  <a:lnTo>
                    <a:pt x="897" y="187"/>
                  </a:lnTo>
                  <a:lnTo>
                    <a:pt x="939" y="183"/>
                  </a:lnTo>
                  <a:lnTo>
                    <a:pt x="987" y="171"/>
                  </a:lnTo>
                  <a:lnTo>
                    <a:pt x="1033" y="158"/>
                  </a:lnTo>
                  <a:lnTo>
                    <a:pt x="1069" y="150"/>
                  </a:lnTo>
                  <a:lnTo>
                    <a:pt x="1111" y="150"/>
                  </a:lnTo>
                  <a:lnTo>
                    <a:pt x="1154" y="163"/>
                  </a:lnTo>
                  <a:lnTo>
                    <a:pt x="1183" y="204"/>
                  </a:lnTo>
                  <a:lnTo>
                    <a:pt x="1179" y="248"/>
                  </a:lnTo>
                  <a:lnTo>
                    <a:pt x="1157" y="286"/>
                  </a:lnTo>
                  <a:lnTo>
                    <a:pt x="1121" y="323"/>
                  </a:lnTo>
                  <a:lnTo>
                    <a:pt x="1047" y="361"/>
                  </a:lnTo>
                  <a:lnTo>
                    <a:pt x="908" y="415"/>
                  </a:lnTo>
                  <a:lnTo>
                    <a:pt x="194" y="675"/>
                  </a:lnTo>
                  <a:lnTo>
                    <a:pt x="123" y="715"/>
                  </a:lnTo>
                  <a:lnTo>
                    <a:pt x="68" y="763"/>
                  </a:lnTo>
                  <a:lnTo>
                    <a:pt x="29" y="809"/>
                  </a:lnTo>
                  <a:lnTo>
                    <a:pt x="6" y="858"/>
                  </a:lnTo>
                  <a:lnTo>
                    <a:pt x="0" y="912"/>
                  </a:lnTo>
                  <a:lnTo>
                    <a:pt x="8" y="952"/>
                  </a:lnTo>
                  <a:lnTo>
                    <a:pt x="22" y="992"/>
                  </a:lnTo>
                  <a:lnTo>
                    <a:pt x="59" y="1036"/>
                  </a:lnTo>
                  <a:lnTo>
                    <a:pt x="127" y="1095"/>
                  </a:lnTo>
                  <a:lnTo>
                    <a:pt x="198" y="1135"/>
                  </a:lnTo>
                  <a:lnTo>
                    <a:pt x="273" y="1152"/>
                  </a:lnTo>
                  <a:lnTo>
                    <a:pt x="466" y="108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60" name="Freeform 12"/>
            <p:cNvSpPr>
              <a:spLocks/>
            </p:cNvSpPr>
            <p:nvPr/>
          </p:nvSpPr>
          <p:spPr bwMode="auto">
            <a:xfrm>
              <a:off x="2711" y="3280"/>
              <a:ext cx="368" cy="422"/>
            </a:xfrm>
            <a:custGeom>
              <a:avLst/>
              <a:gdLst>
                <a:gd name="T0" fmla="*/ 367 w 368"/>
                <a:gd name="T1" fmla="*/ 421 h 422"/>
                <a:gd name="T2" fmla="*/ 171 w 368"/>
                <a:gd name="T3" fmla="*/ 340 h 422"/>
                <a:gd name="T4" fmla="*/ 117 w 368"/>
                <a:gd name="T5" fmla="*/ 304 h 422"/>
                <a:gd name="T6" fmla="*/ 73 w 368"/>
                <a:gd name="T7" fmla="*/ 265 h 422"/>
                <a:gd name="T8" fmla="*/ 31 w 368"/>
                <a:gd name="T9" fmla="*/ 219 h 422"/>
                <a:gd name="T10" fmla="*/ 9 w 368"/>
                <a:gd name="T11" fmla="*/ 179 h 422"/>
                <a:gd name="T12" fmla="*/ 0 w 368"/>
                <a:gd name="T13" fmla="*/ 137 h 422"/>
                <a:gd name="T14" fmla="*/ 2 w 368"/>
                <a:gd name="T15" fmla="*/ 95 h 422"/>
                <a:gd name="T16" fmla="*/ 19 w 368"/>
                <a:gd name="T17" fmla="*/ 51 h 422"/>
                <a:gd name="T18" fmla="*/ 44 w 368"/>
                <a:gd name="T19" fmla="*/ 0 h 422"/>
                <a:gd name="T20" fmla="*/ 120 w 368"/>
                <a:gd name="T21" fmla="*/ 52 h 422"/>
                <a:gd name="T22" fmla="*/ 95 w 368"/>
                <a:gd name="T23" fmla="*/ 98 h 422"/>
                <a:gd name="T24" fmla="*/ 95 w 368"/>
                <a:gd name="T25" fmla="*/ 143 h 422"/>
                <a:gd name="T26" fmla="*/ 122 w 368"/>
                <a:gd name="T27" fmla="*/ 191 h 422"/>
                <a:gd name="T28" fmla="*/ 162 w 368"/>
                <a:gd name="T29" fmla="*/ 235 h 422"/>
                <a:gd name="T30" fmla="*/ 223 w 368"/>
                <a:gd name="T31" fmla="*/ 284 h 422"/>
                <a:gd name="T32" fmla="*/ 290 w 368"/>
                <a:gd name="T33" fmla="*/ 317 h 422"/>
                <a:gd name="T34" fmla="*/ 332 w 368"/>
                <a:gd name="T35" fmla="*/ 351 h 422"/>
                <a:gd name="T36" fmla="*/ 351 w 368"/>
                <a:gd name="T37" fmla="*/ 378 h 422"/>
                <a:gd name="T38" fmla="*/ 367 w 368"/>
                <a:gd name="T39" fmla="*/ 421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8" h="422">
                  <a:moveTo>
                    <a:pt x="367" y="421"/>
                  </a:moveTo>
                  <a:lnTo>
                    <a:pt x="171" y="340"/>
                  </a:lnTo>
                  <a:lnTo>
                    <a:pt x="117" y="304"/>
                  </a:lnTo>
                  <a:lnTo>
                    <a:pt x="73" y="265"/>
                  </a:lnTo>
                  <a:lnTo>
                    <a:pt x="31" y="219"/>
                  </a:lnTo>
                  <a:lnTo>
                    <a:pt x="9" y="179"/>
                  </a:lnTo>
                  <a:lnTo>
                    <a:pt x="0" y="137"/>
                  </a:lnTo>
                  <a:lnTo>
                    <a:pt x="2" y="95"/>
                  </a:lnTo>
                  <a:lnTo>
                    <a:pt x="19" y="51"/>
                  </a:lnTo>
                  <a:lnTo>
                    <a:pt x="44" y="0"/>
                  </a:lnTo>
                  <a:lnTo>
                    <a:pt x="120" y="52"/>
                  </a:lnTo>
                  <a:lnTo>
                    <a:pt x="95" y="98"/>
                  </a:lnTo>
                  <a:lnTo>
                    <a:pt x="95" y="143"/>
                  </a:lnTo>
                  <a:lnTo>
                    <a:pt x="122" y="191"/>
                  </a:lnTo>
                  <a:lnTo>
                    <a:pt x="162" y="235"/>
                  </a:lnTo>
                  <a:lnTo>
                    <a:pt x="223" y="284"/>
                  </a:lnTo>
                  <a:lnTo>
                    <a:pt x="290" y="317"/>
                  </a:lnTo>
                  <a:lnTo>
                    <a:pt x="332" y="351"/>
                  </a:lnTo>
                  <a:lnTo>
                    <a:pt x="351" y="378"/>
                  </a:lnTo>
                  <a:lnTo>
                    <a:pt x="367" y="42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61" name="Freeform 13"/>
            <p:cNvSpPr>
              <a:spLocks/>
            </p:cNvSpPr>
            <p:nvPr/>
          </p:nvSpPr>
          <p:spPr bwMode="auto">
            <a:xfrm>
              <a:off x="2432" y="1792"/>
              <a:ext cx="989" cy="1439"/>
            </a:xfrm>
            <a:custGeom>
              <a:avLst/>
              <a:gdLst>
                <a:gd name="T0" fmla="*/ 525 w 989"/>
                <a:gd name="T1" fmla="*/ 1438 h 1439"/>
                <a:gd name="T2" fmla="*/ 582 w 989"/>
                <a:gd name="T3" fmla="*/ 1409 h 1439"/>
                <a:gd name="T4" fmla="*/ 647 w 989"/>
                <a:gd name="T5" fmla="*/ 1355 h 1439"/>
                <a:gd name="T6" fmla="*/ 670 w 989"/>
                <a:gd name="T7" fmla="*/ 1304 h 1439"/>
                <a:gd name="T8" fmla="*/ 686 w 989"/>
                <a:gd name="T9" fmla="*/ 1255 h 1439"/>
                <a:gd name="T10" fmla="*/ 677 w 989"/>
                <a:gd name="T11" fmla="*/ 1198 h 1439"/>
                <a:gd name="T12" fmla="*/ 637 w 989"/>
                <a:gd name="T13" fmla="*/ 1125 h 1439"/>
                <a:gd name="T14" fmla="*/ 609 w 989"/>
                <a:gd name="T15" fmla="*/ 1092 h 1439"/>
                <a:gd name="T16" fmla="*/ 569 w 989"/>
                <a:gd name="T17" fmla="*/ 1063 h 1439"/>
                <a:gd name="T18" fmla="*/ 259 w 989"/>
                <a:gd name="T19" fmla="*/ 905 h 1439"/>
                <a:gd name="T20" fmla="*/ 201 w 989"/>
                <a:gd name="T21" fmla="*/ 863 h 1439"/>
                <a:gd name="T22" fmla="*/ 177 w 989"/>
                <a:gd name="T23" fmla="*/ 843 h 1439"/>
                <a:gd name="T24" fmla="*/ 160 w 989"/>
                <a:gd name="T25" fmla="*/ 800 h 1439"/>
                <a:gd name="T26" fmla="*/ 171 w 989"/>
                <a:gd name="T27" fmla="*/ 766 h 1439"/>
                <a:gd name="T28" fmla="*/ 215 w 989"/>
                <a:gd name="T29" fmla="*/ 738 h 1439"/>
                <a:gd name="T30" fmla="*/ 294 w 989"/>
                <a:gd name="T31" fmla="*/ 709 h 1439"/>
                <a:gd name="T32" fmla="*/ 780 w 989"/>
                <a:gd name="T33" fmla="*/ 521 h 1439"/>
                <a:gd name="T34" fmla="*/ 856 w 989"/>
                <a:gd name="T35" fmla="*/ 471 h 1439"/>
                <a:gd name="T36" fmla="*/ 918 w 989"/>
                <a:gd name="T37" fmla="*/ 417 h 1439"/>
                <a:gd name="T38" fmla="*/ 953 w 989"/>
                <a:gd name="T39" fmla="*/ 379 h 1439"/>
                <a:gd name="T40" fmla="*/ 984 w 989"/>
                <a:gd name="T41" fmla="*/ 334 h 1439"/>
                <a:gd name="T42" fmla="*/ 988 w 989"/>
                <a:gd name="T43" fmla="*/ 274 h 1439"/>
                <a:gd name="T44" fmla="*/ 972 w 989"/>
                <a:gd name="T45" fmla="*/ 214 h 1439"/>
                <a:gd name="T46" fmla="*/ 953 w 989"/>
                <a:gd name="T47" fmla="*/ 167 h 1439"/>
                <a:gd name="T48" fmla="*/ 920 w 989"/>
                <a:gd name="T49" fmla="*/ 126 h 1439"/>
                <a:gd name="T50" fmla="*/ 875 w 989"/>
                <a:gd name="T51" fmla="*/ 85 h 1439"/>
                <a:gd name="T52" fmla="*/ 828 w 989"/>
                <a:gd name="T53" fmla="*/ 50 h 1439"/>
                <a:gd name="T54" fmla="*/ 803 w 989"/>
                <a:gd name="T55" fmla="*/ 29 h 1439"/>
                <a:gd name="T56" fmla="*/ 756 w 989"/>
                <a:gd name="T57" fmla="*/ 0 h 1439"/>
                <a:gd name="T58" fmla="*/ 588 w 989"/>
                <a:gd name="T59" fmla="*/ 61 h 1439"/>
                <a:gd name="T60" fmla="*/ 649 w 989"/>
                <a:gd name="T61" fmla="*/ 104 h 1439"/>
                <a:gd name="T62" fmla="*/ 694 w 989"/>
                <a:gd name="T63" fmla="*/ 145 h 1439"/>
                <a:gd name="T64" fmla="*/ 739 w 989"/>
                <a:gd name="T65" fmla="*/ 182 h 1439"/>
                <a:gd name="T66" fmla="*/ 780 w 989"/>
                <a:gd name="T67" fmla="*/ 223 h 1439"/>
                <a:gd name="T68" fmla="*/ 803 w 989"/>
                <a:gd name="T69" fmla="*/ 272 h 1439"/>
                <a:gd name="T70" fmla="*/ 787 w 989"/>
                <a:gd name="T71" fmla="*/ 323 h 1439"/>
                <a:gd name="T72" fmla="*/ 729 w 989"/>
                <a:gd name="T73" fmla="*/ 369 h 1439"/>
                <a:gd name="T74" fmla="*/ 639 w 989"/>
                <a:gd name="T75" fmla="*/ 413 h 1439"/>
                <a:gd name="T76" fmla="*/ 212 w 989"/>
                <a:gd name="T77" fmla="*/ 589 h 1439"/>
                <a:gd name="T78" fmla="*/ 160 w 989"/>
                <a:gd name="T79" fmla="*/ 608 h 1439"/>
                <a:gd name="T80" fmla="*/ 88 w 989"/>
                <a:gd name="T81" fmla="*/ 653 h 1439"/>
                <a:gd name="T82" fmla="*/ 43 w 989"/>
                <a:gd name="T83" fmla="*/ 698 h 1439"/>
                <a:gd name="T84" fmla="*/ 9 w 989"/>
                <a:gd name="T85" fmla="*/ 755 h 1439"/>
                <a:gd name="T86" fmla="*/ 0 w 989"/>
                <a:gd name="T87" fmla="*/ 820 h 1439"/>
                <a:gd name="T88" fmla="*/ 10 w 989"/>
                <a:gd name="T89" fmla="*/ 872 h 1439"/>
                <a:gd name="T90" fmla="*/ 40 w 989"/>
                <a:gd name="T91" fmla="*/ 914 h 1439"/>
                <a:gd name="T92" fmla="*/ 84 w 989"/>
                <a:gd name="T93" fmla="*/ 949 h 1439"/>
                <a:gd name="T94" fmla="*/ 159 w 989"/>
                <a:gd name="T95" fmla="*/ 999 h 1439"/>
                <a:gd name="T96" fmla="*/ 487 w 989"/>
                <a:gd name="T97" fmla="*/ 1164 h 1439"/>
                <a:gd name="T98" fmla="*/ 530 w 989"/>
                <a:gd name="T99" fmla="*/ 1197 h 1439"/>
                <a:gd name="T100" fmla="*/ 569 w 989"/>
                <a:gd name="T101" fmla="*/ 1236 h 1439"/>
                <a:gd name="T102" fmla="*/ 557 w 989"/>
                <a:gd name="T103" fmla="*/ 1292 h 1439"/>
                <a:gd name="T104" fmla="*/ 502 w 989"/>
                <a:gd name="T105" fmla="*/ 1354 h 1439"/>
                <a:gd name="T106" fmla="*/ 434 w 989"/>
                <a:gd name="T107" fmla="*/ 1394 h 1439"/>
                <a:gd name="T108" fmla="*/ 525 w 989"/>
                <a:gd name="T109" fmla="*/ 1438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89" h="1439">
                  <a:moveTo>
                    <a:pt x="525" y="1438"/>
                  </a:moveTo>
                  <a:lnTo>
                    <a:pt x="582" y="1409"/>
                  </a:lnTo>
                  <a:lnTo>
                    <a:pt x="647" y="1355"/>
                  </a:lnTo>
                  <a:lnTo>
                    <a:pt x="670" y="1304"/>
                  </a:lnTo>
                  <a:lnTo>
                    <a:pt x="686" y="1255"/>
                  </a:lnTo>
                  <a:lnTo>
                    <a:pt x="677" y="1198"/>
                  </a:lnTo>
                  <a:lnTo>
                    <a:pt x="637" y="1125"/>
                  </a:lnTo>
                  <a:lnTo>
                    <a:pt x="609" y="1092"/>
                  </a:lnTo>
                  <a:lnTo>
                    <a:pt x="569" y="1063"/>
                  </a:lnTo>
                  <a:lnTo>
                    <a:pt x="259" y="905"/>
                  </a:lnTo>
                  <a:lnTo>
                    <a:pt x="201" y="863"/>
                  </a:lnTo>
                  <a:lnTo>
                    <a:pt x="177" y="843"/>
                  </a:lnTo>
                  <a:lnTo>
                    <a:pt x="160" y="800"/>
                  </a:lnTo>
                  <a:lnTo>
                    <a:pt x="171" y="766"/>
                  </a:lnTo>
                  <a:lnTo>
                    <a:pt x="215" y="738"/>
                  </a:lnTo>
                  <a:lnTo>
                    <a:pt x="294" y="709"/>
                  </a:lnTo>
                  <a:lnTo>
                    <a:pt x="780" y="521"/>
                  </a:lnTo>
                  <a:lnTo>
                    <a:pt x="856" y="471"/>
                  </a:lnTo>
                  <a:lnTo>
                    <a:pt x="918" y="417"/>
                  </a:lnTo>
                  <a:lnTo>
                    <a:pt x="953" y="379"/>
                  </a:lnTo>
                  <a:lnTo>
                    <a:pt x="984" y="334"/>
                  </a:lnTo>
                  <a:lnTo>
                    <a:pt x="988" y="274"/>
                  </a:lnTo>
                  <a:lnTo>
                    <a:pt x="972" y="214"/>
                  </a:lnTo>
                  <a:lnTo>
                    <a:pt x="953" y="167"/>
                  </a:lnTo>
                  <a:lnTo>
                    <a:pt x="920" y="126"/>
                  </a:lnTo>
                  <a:lnTo>
                    <a:pt x="875" y="85"/>
                  </a:lnTo>
                  <a:lnTo>
                    <a:pt x="828" y="50"/>
                  </a:lnTo>
                  <a:lnTo>
                    <a:pt x="803" y="29"/>
                  </a:lnTo>
                  <a:lnTo>
                    <a:pt x="756" y="0"/>
                  </a:lnTo>
                  <a:lnTo>
                    <a:pt x="588" y="61"/>
                  </a:lnTo>
                  <a:lnTo>
                    <a:pt x="649" y="104"/>
                  </a:lnTo>
                  <a:lnTo>
                    <a:pt x="694" y="145"/>
                  </a:lnTo>
                  <a:lnTo>
                    <a:pt x="739" y="182"/>
                  </a:lnTo>
                  <a:lnTo>
                    <a:pt x="780" y="223"/>
                  </a:lnTo>
                  <a:lnTo>
                    <a:pt x="803" y="272"/>
                  </a:lnTo>
                  <a:lnTo>
                    <a:pt x="787" y="323"/>
                  </a:lnTo>
                  <a:lnTo>
                    <a:pt x="729" y="369"/>
                  </a:lnTo>
                  <a:lnTo>
                    <a:pt x="639" y="413"/>
                  </a:lnTo>
                  <a:lnTo>
                    <a:pt x="212" y="589"/>
                  </a:lnTo>
                  <a:lnTo>
                    <a:pt x="160" y="608"/>
                  </a:lnTo>
                  <a:lnTo>
                    <a:pt x="88" y="653"/>
                  </a:lnTo>
                  <a:lnTo>
                    <a:pt x="43" y="698"/>
                  </a:lnTo>
                  <a:lnTo>
                    <a:pt x="9" y="755"/>
                  </a:lnTo>
                  <a:lnTo>
                    <a:pt x="0" y="820"/>
                  </a:lnTo>
                  <a:lnTo>
                    <a:pt x="10" y="872"/>
                  </a:lnTo>
                  <a:lnTo>
                    <a:pt x="40" y="914"/>
                  </a:lnTo>
                  <a:lnTo>
                    <a:pt x="84" y="949"/>
                  </a:lnTo>
                  <a:lnTo>
                    <a:pt x="159" y="999"/>
                  </a:lnTo>
                  <a:lnTo>
                    <a:pt x="487" y="1164"/>
                  </a:lnTo>
                  <a:lnTo>
                    <a:pt x="530" y="1197"/>
                  </a:lnTo>
                  <a:lnTo>
                    <a:pt x="569" y="1236"/>
                  </a:lnTo>
                  <a:lnTo>
                    <a:pt x="557" y="1292"/>
                  </a:lnTo>
                  <a:lnTo>
                    <a:pt x="502" y="1354"/>
                  </a:lnTo>
                  <a:lnTo>
                    <a:pt x="434" y="1394"/>
                  </a:lnTo>
                  <a:lnTo>
                    <a:pt x="525" y="143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62" name="Freeform 14"/>
            <p:cNvSpPr>
              <a:spLocks/>
            </p:cNvSpPr>
            <p:nvPr/>
          </p:nvSpPr>
          <p:spPr bwMode="auto">
            <a:xfrm>
              <a:off x="2100" y="1162"/>
              <a:ext cx="669" cy="582"/>
            </a:xfrm>
            <a:custGeom>
              <a:avLst/>
              <a:gdLst>
                <a:gd name="T0" fmla="*/ 668 w 669"/>
                <a:gd name="T1" fmla="*/ 553 h 582"/>
                <a:gd name="T2" fmla="*/ 668 w 669"/>
                <a:gd name="T3" fmla="*/ 450 h 582"/>
                <a:gd name="T4" fmla="*/ 562 w 669"/>
                <a:gd name="T5" fmla="*/ 435 h 582"/>
                <a:gd name="T6" fmla="*/ 448 w 669"/>
                <a:gd name="T7" fmla="*/ 420 h 582"/>
                <a:gd name="T8" fmla="*/ 367 w 669"/>
                <a:gd name="T9" fmla="*/ 400 h 582"/>
                <a:gd name="T10" fmla="*/ 314 w 669"/>
                <a:gd name="T11" fmla="*/ 378 h 582"/>
                <a:gd name="T12" fmla="*/ 257 w 669"/>
                <a:gd name="T13" fmla="*/ 349 h 582"/>
                <a:gd name="T14" fmla="*/ 220 w 669"/>
                <a:gd name="T15" fmla="*/ 314 h 582"/>
                <a:gd name="T16" fmla="*/ 193 w 669"/>
                <a:gd name="T17" fmla="*/ 274 h 582"/>
                <a:gd name="T18" fmla="*/ 180 w 669"/>
                <a:gd name="T19" fmla="*/ 231 h 582"/>
                <a:gd name="T20" fmla="*/ 180 w 669"/>
                <a:gd name="T21" fmla="*/ 189 h 582"/>
                <a:gd name="T22" fmla="*/ 193 w 669"/>
                <a:gd name="T23" fmla="*/ 165 h 582"/>
                <a:gd name="T24" fmla="*/ 209 w 669"/>
                <a:gd name="T25" fmla="*/ 143 h 582"/>
                <a:gd name="T26" fmla="*/ 255 w 669"/>
                <a:gd name="T27" fmla="*/ 127 h 582"/>
                <a:gd name="T28" fmla="*/ 297 w 669"/>
                <a:gd name="T29" fmla="*/ 127 h 582"/>
                <a:gd name="T30" fmla="*/ 345 w 669"/>
                <a:gd name="T31" fmla="*/ 141 h 582"/>
                <a:gd name="T32" fmla="*/ 396 w 669"/>
                <a:gd name="T33" fmla="*/ 156 h 582"/>
                <a:gd name="T34" fmla="*/ 448 w 669"/>
                <a:gd name="T35" fmla="*/ 163 h 582"/>
                <a:gd name="T36" fmla="*/ 477 w 669"/>
                <a:gd name="T37" fmla="*/ 125 h 582"/>
                <a:gd name="T38" fmla="*/ 464 w 669"/>
                <a:gd name="T39" fmla="*/ 86 h 582"/>
                <a:gd name="T40" fmla="*/ 415 w 669"/>
                <a:gd name="T41" fmla="*/ 42 h 582"/>
                <a:gd name="T42" fmla="*/ 363 w 669"/>
                <a:gd name="T43" fmla="*/ 18 h 582"/>
                <a:gd name="T44" fmla="*/ 319 w 669"/>
                <a:gd name="T45" fmla="*/ 7 h 582"/>
                <a:gd name="T46" fmla="*/ 273 w 669"/>
                <a:gd name="T47" fmla="*/ 2 h 582"/>
                <a:gd name="T48" fmla="*/ 222 w 669"/>
                <a:gd name="T49" fmla="*/ 0 h 582"/>
                <a:gd name="T50" fmla="*/ 176 w 669"/>
                <a:gd name="T51" fmla="*/ 4 h 582"/>
                <a:gd name="T52" fmla="*/ 136 w 669"/>
                <a:gd name="T53" fmla="*/ 15 h 582"/>
                <a:gd name="T54" fmla="*/ 86 w 669"/>
                <a:gd name="T55" fmla="*/ 33 h 582"/>
                <a:gd name="T56" fmla="*/ 50 w 669"/>
                <a:gd name="T57" fmla="*/ 66 h 582"/>
                <a:gd name="T58" fmla="*/ 22 w 669"/>
                <a:gd name="T59" fmla="*/ 99 h 582"/>
                <a:gd name="T60" fmla="*/ 6 w 669"/>
                <a:gd name="T61" fmla="*/ 145 h 582"/>
                <a:gd name="T62" fmla="*/ 0 w 669"/>
                <a:gd name="T63" fmla="*/ 189 h 582"/>
                <a:gd name="T64" fmla="*/ 9 w 669"/>
                <a:gd name="T65" fmla="*/ 237 h 582"/>
                <a:gd name="T66" fmla="*/ 22 w 669"/>
                <a:gd name="T67" fmla="*/ 285 h 582"/>
                <a:gd name="T68" fmla="*/ 50 w 669"/>
                <a:gd name="T69" fmla="*/ 330 h 582"/>
                <a:gd name="T70" fmla="*/ 81 w 669"/>
                <a:gd name="T71" fmla="*/ 375 h 582"/>
                <a:gd name="T72" fmla="*/ 125 w 669"/>
                <a:gd name="T73" fmla="*/ 419 h 582"/>
                <a:gd name="T74" fmla="*/ 169 w 669"/>
                <a:gd name="T75" fmla="*/ 457 h 582"/>
                <a:gd name="T76" fmla="*/ 217 w 669"/>
                <a:gd name="T77" fmla="*/ 488 h 582"/>
                <a:gd name="T78" fmla="*/ 266 w 669"/>
                <a:gd name="T79" fmla="*/ 514 h 582"/>
                <a:gd name="T80" fmla="*/ 310 w 669"/>
                <a:gd name="T81" fmla="*/ 534 h 582"/>
                <a:gd name="T82" fmla="*/ 369 w 669"/>
                <a:gd name="T83" fmla="*/ 549 h 582"/>
                <a:gd name="T84" fmla="*/ 437 w 669"/>
                <a:gd name="T85" fmla="*/ 568 h 582"/>
                <a:gd name="T86" fmla="*/ 516 w 669"/>
                <a:gd name="T87" fmla="*/ 581 h 582"/>
                <a:gd name="T88" fmla="*/ 595 w 669"/>
                <a:gd name="T89" fmla="*/ 577 h 582"/>
                <a:gd name="T90" fmla="*/ 668 w 669"/>
                <a:gd name="T91" fmla="*/ 553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69" h="582">
                  <a:moveTo>
                    <a:pt x="668" y="553"/>
                  </a:moveTo>
                  <a:lnTo>
                    <a:pt x="668" y="450"/>
                  </a:lnTo>
                  <a:lnTo>
                    <a:pt x="562" y="435"/>
                  </a:lnTo>
                  <a:lnTo>
                    <a:pt x="448" y="420"/>
                  </a:lnTo>
                  <a:lnTo>
                    <a:pt x="367" y="400"/>
                  </a:lnTo>
                  <a:lnTo>
                    <a:pt x="314" y="378"/>
                  </a:lnTo>
                  <a:lnTo>
                    <a:pt x="257" y="349"/>
                  </a:lnTo>
                  <a:lnTo>
                    <a:pt x="220" y="314"/>
                  </a:lnTo>
                  <a:lnTo>
                    <a:pt x="193" y="274"/>
                  </a:lnTo>
                  <a:lnTo>
                    <a:pt x="180" y="231"/>
                  </a:lnTo>
                  <a:lnTo>
                    <a:pt x="180" y="189"/>
                  </a:lnTo>
                  <a:lnTo>
                    <a:pt x="193" y="165"/>
                  </a:lnTo>
                  <a:lnTo>
                    <a:pt x="209" y="143"/>
                  </a:lnTo>
                  <a:lnTo>
                    <a:pt x="255" y="127"/>
                  </a:lnTo>
                  <a:lnTo>
                    <a:pt x="297" y="127"/>
                  </a:lnTo>
                  <a:lnTo>
                    <a:pt x="345" y="141"/>
                  </a:lnTo>
                  <a:lnTo>
                    <a:pt x="396" y="156"/>
                  </a:lnTo>
                  <a:lnTo>
                    <a:pt x="448" y="163"/>
                  </a:lnTo>
                  <a:lnTo>
                    <a:pt x="477" y="125"/>
                  </a:lnTo>
                  <a:lnTo>
                    <a:pt x="464" y="86"/>
                  </a:lnTo>
                  <a:lnTo>
                    <a:pt x="415" y="42"/>
                  </a:lnTo>
                  <a:lnTo>
                    <a:pt x="363" y="18"/>
                  </a:lnTo>
                  <a:lnTo>
                    <a:pt x="319" y="7"/>
                  </a:lnTo>
                  <a:lnTo>
                    <a:pt x="273" y="2"/>
                  </a:lnTo>
                  <a:lnTo>
                    <a:pt x="222" y="0"/>
                  </a:lnTo>
                  <a:lnTo>
                    <a:pt x="176" y="4"/>
                  </a:lnTo>
                  <a:lnTo>
                    <a:pt x="136" y="15"/>
                  </a:lnTo>
                  <a:lnTo>
                    <a:pt x="86" y="33"/>
                  </a:lnTo>
                  <a:lnTo>
                    <a:pt x="50" y="66"/>
                  </a:lnTo>
                  <a:lnTo>
                    <a:pt x="22" y="99"/>
                  </a:lnTo>
                  <a:lnTo>
                    <a:pt x="6" y="145"/>
                  </a:lnTo>
                  <a:lnTo>
                    <a:pt x="0" y="189"/>
                  </a:lnTo>
                  <a:lnTo>
                    <a:pt x="9" y="237"/>
                  </a:lnTo>
                  <a:lnTo>
                    <a:pt x="22" y="285"/>
                  </a:lnTo>
                  <a:lnTo>
                    <a:pt x="50" y="330"/>
                  </a:lnTo>
                  <a:lnTo>
                    <a:pt x="81" y="375"/>
                  </a:lnTo>
                  <a:lnTo>
                    <a:pt x="125" y="419"/>
                  </a:lnTo>
                  <a:lnTo>
                    <a:pt x="169" y="457"/>
                  </a:lnTo>
                  <a:lnTo>
                    <a:pt x="217" y="488"/>
                  </a:lnTo>
                  <a:lnTo>
                    <a:pt x="266" y="514"/>
                  </a:lnTo>
                  <a:lnTo>
                    <a:pt x="310" y="534"/>
                  </a:lnTo>
                  <a:lnTo>
                    <a:pt x="369" y="549"/>
                  </a:lnTo>
                  <a:lnTo>
                    <a:pt x="437" y="568"/>
                  </a:lnTo>
                  <a:lnTo>
                    <a:pt x="516" y="581"/>
                  </a:lnTo>
                  <a:lnTo>
                    <a:pt x="595" y="577"/>
                  </a:lnTo>
                  <a:lnTo>
                    <a:pt x="668" y="553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63" name="Freeform 15"/>
            <p:cNvSpPr>
              <a:spLocks/>
            </p:cNvSpPr>
            <p:nvPr/>
          </p:nvSpPr>
          <p:spPr bwMode="auto">
            <a:xfrm>
              <a:off x="1365" y="583"/>
              <a:ext cx="1413" cy="549"/>
            </a:xfrm>
            <a:custGeom>
              <a:avLst/>
              <a:gdLst>
                <a:gd name="T0" fmla="*/ 1412 w 1413"/>
                <a:gd name="T1" fmla="*/ 548 h 549"/>
                <a:gd name="T2" fmla="*/ 1316 w 1413"/>
                <a:gd name="T3" fmla="*/ 537 h 549"/>
                <a:gd name="T4" fmla="*/ 1237 w 1413"/>
                <a:gd name="T5" fmla="*/ 524 h 549"/>
                <a:gd name="T6" fmla="*/ 1179 w 1413"/>
                <a:gd name="T7" fmla="*/ 511 h 549"/>
                <a:gd name="T8" fmla="*/ 1118 w 1413"/>
                <a:gd name="T9" fmla="*/ 499 h 549"/>
                <a:gd name="T10" fmla="*/ 1060 w 1413"/>
                <a:gd name="T11" fmla="*/ 493 h 549"/>
                <a:gd name="T12" fmla="*/ 1000 w 1413"/>
                <a:gd name="T13" fmla="*/ 495 h 549"/>
                <a:gd name="T14" fmla="*/ 939 w 1413"/>
                <a:gd name="T15" fmla="*/ 499 h 549"/>
                <a:gd name="T16" fmla="*/ 894 w 1413"/>
                <a:gd name="T17" fmla="*/ 482 h 549"/>
                <a:gd name="T18" fmla="*/ 962 w 1413"/>
                <a:gd name="T19" fmla="*/ 440 h 549"/>
                <a:gd name="T20" fmla="*/ 1005 w 1413"/>
                <a:gd name="T21" fmla="*/ 411 h 549"/>
                <a:gd name="T22" fmla="*/ 1043 w 1413"/>
                <a:gd name="T23" fmla="*/ 381 h 549"/>
                <a:gd name="T24" fmla="*/ 1069 w 1413"/>
                <a:gd name="T25" fmla="*/ 348 h 549"/>
                <a:gd name="T26" fmla="*/ 962 w 1413"/>
                <a:gd name="T27" fmla="*/ 383 h 549"/>
                <a:gd name="T28" fmla="*/ 855 w 1413"/>
                <a:gd name="T29" fmla="*/ 418 h 549"/>
                <a:gd name="T30" fmla="*/ 783 w 1413"/>
                <a:gd name="T31" fmla="*/ 436 h 549"/>
                <a:gd name="T32" fmla="*/ 670 w 1413"/>
                <a:gd name="T33" fmla="*/ 449 h 549"/>
                <a:gd name="T34" fmla="*/ 597 w 1413"/>
                <a:gd name="T35" fmla="*/ 449 h 549"/>
                <a:gd name="T36" fmla="*/ 531 w 1413"/>
                <a:gd name="T37" fmla="*/ 444 h 549"/>
                <a:gd name="T38" fmla="*/ 486 w 1413"/>
                <a:gd name="T39" fmla="*/ 427 h 549"/>
                <a:gd name="T40" fmla="*/ 459 w 1413"/>
                <a:gd name="T41" fmla="*/ 407 h 549"/>
                <a:gd name="T42" fmla="*/ 527 w 1413"/>
                <a:gd name="T43" fmla="*/ 389 h 549"/>
                <a:gd name="T44" fmla="*/ 572 w 1413"/>
                <a:gd name="T45" fmla="*/ 365 h 549"/>
                <a:gd name="T46" fmla="*/ 599 w 1413"/>
                <a:gd name="T47" fmla="*/ 339 h 549"/>
                <a:gd name="T48" fmla="*/ 634 w 1413"/>
                <a:gd name="T49" fmla="*/ 308 h 549"/>
                <a:gd name="T50" fmla="*/ 544 w 1413"/>
                <a:gd name="T51" fmla="*/ 334 h 549"/>
                <a:gd name="T52" fmla="*/ 463 w 1413"/>
                <a:gd name="T53" fmla="*/ 348 h 549"/>
                <a:gd name="T54" fmla="*/ 378 w 1413"/>
                <a:gd name="T55" fmla="*/ 356 h 549"/>
                <a:gd name="T56" fmla="*/ 303 w 1413"/>
                <a:gd name="T57" fmla="*/ 352 h 549"/>
                <a:gd name="T58" fmla="*/ 254 w 1413"/>
                <a:gd name="T59" fmla="*/ 334 h 549"/>
                <a:gd name="T60" fmla="*/ 233 w 1413"/>
                <a:gd name="T61" fmla="*/ 312 h 549"/>
                <a:gd name="T62" fmla="*/ 281 w 1413"/>
                <a:gd name="T63" fmla="*/ 291 h 549"/>
                <a:gd name="T64" fmla="*/ 313 w 1413"/>
                <a:gd name="T65" fmla="*/ 269 h 549"/>
                <a:gd name="T66" fmla="*/ 341 w 1413"/>
                <a:gd name="T67" fmla="*/ 244 h 549"/>
                <a:gd name="T68" fmla="*/ 339 w 1413"/>
                <a:gd name="T69" fmla="*/ 229 h 549"/>
                <a:gd name="T70" fmla="*/ 262 w 1413"/>
                <a:gd name="T71" fmla="*/ 246 h 549"/>
                <a:gd name="T72" fmla="*/ 179 w 1413"/>
                <a:gd name="T73" fmla="*/ 255 h 549"/>
                <a:gd name="T74" fmla="*/ 109 w 1413"/>
                <a:gd name="T75" fmla="*/ 254 h 549"/>
                <a:gd name="T76" fmla="*/ 51 w 1413"/>
                <a:gd name="T77" fmla="*/ 244 h 549"/>
                <a:gd name="T78" fmla="*/ 19 w 1413"/>
                <a:gd name="T79" fmla="*/ 229 h 549"/>
                <a:gd name="T80" fmla="*/ 0 w 1413"/>
                <a:gd name="T81" fmla="*/ 205 h 549"/>
                <a:gd name="T82" fmla="*/ 120 w 1413"/>
                <a:gd name="T83" fmla="*/ 187 h 549"/>
                <a:gd name="T84" fmla="*/ 309 w 1413"/>
                <a:gd name="T85" fmla="*/ 156 h 549"/>
                <a:gd name="T86" fmla="*/ 544 w 1413"/>
                <a:gd name="T87" fmla="*/ 119 h 549"/>
                <a:gd name="T88" fmla="*/ 742 w 1413"/>
                <a:gd name="T89" fmla="*/ 71 h 549"/>
                <a:gd name="T90" fmla="*/ 926 w 1413"/>
                <a:gd name="T91" fmla="*/ 26 h 549"/>
                <a:gd name="T92" fmla="*/ 1020 w 1413"/>
                <a:gd name="T93" fmla="*/ 9 h 549"/>
                <a:gd name="T94" fmla="*/ 1098 w 1413"/>
                <a:gd name="T95" fmla="*/ 0 h 549"/>
                <a:gd name="T96" fmla="*/ 1165 w 1413"/>
                <a:gd name="T97" fmla="*/ 2 h 549"/>
                <a:gd name="T98" fmla="*/ 1211 w 1413"/>
                <a:gd name="T99" fmla="*/ 7 h 549"/>
                <a:gd name="T100" fmla="*/ 1254 w 1413"/>
                <a:gd name="T101" fmla="*/ 27 h 549"/>
                <a:gd name="T102" fmla="*/ 1288 w 1413"/>
                <a:gd name="T103" fmla="*/ 71 h 549"/>
                <a:gd name="T104" fmla="*/ 1301 w 1413"/>
                <a:gd name="T105" fmla="*/ 117 h 549"/>
                <a:gd name="T106" fmla="*/ 1316 w 1413"/>
                <a:gd name="T107" fmla="*/ 148 h 549"/>
                <a:gd name="T108" fmla="*/ 1344 w 1413"/>
                <a:gd name="T109" fmla="*/ 159 h 549"/>
                <a:gd name="T110" fmla="*/ 1384 w 1413"/>
                <a:gd name="T111" fmla="*/ 156 h 549"/>
                <a:gd name="T112" fmla="*/ 1412 w 1413"/>
                <a:gd name="T113" fmla="*/ 145 h 549"/>
                <a:gd name="T114" fmla="*/ 1412 w 1413"/>
                <a:gd name="T115" fmla="*/ 548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13" h="549">
                  <a:moveTo>
                    <a:pt x="1412" y="548"/>
                  </a:moveTo>
                  <a:lnTo>
                    <a:pt x="1316" y="537"/>
                  </a:lnTo>
                  <a:lnTo>
                    <a:pt x="1237" y="524"/>
                  </a:lnTo>
                  <a:lnTo>
                    <a:pt x="1179" y="511"/>
                  </a:lnTo>
                  <a:lnTo>
                    <a:pt x="1118" y="499"/>
                  </a:lnTo>
                  <a:lnTo>
                    <a:pt x="1060" y="493"/>
                  </a:lnTo>
                  <a:lnTo>
                    <a:pt x="1000" y="495"/>
                  </a:lnTo>
                  <a:lnTo>
                    <a:pt x="939" y="499"/>
                  </a:lnTo>
                  <a:lnTo>
                    <a:pt x="894" y="482"/>
                  </a:lnTo>
                  <a:lnTo>
                    <a:pt x="962" y="440"/>
                  </a:lnTo>
                  <a:lnTo>
                    <a:pt x="1005" y="411"/>
                  </a:lnTo>
                  <a:lnTo>
                    <a:pt x="1043" y="381"/>
                  </a:lnTo>
                  <a:lnTo>
                    <a:pt x="1069" y="348"/>
                  </a:lnTo>
                  <a:lnTo>
                    <a:pt x="962" y="383"/>
                  </a:lnTo>
                  <a:lnTo>
                    <a:pt x="855" y="418"/>
                  </a:lnTo>
                  <a:lnTo>
                    <a:pt x="783" y="436"/>
                  </a:lnTo>
                  <a:lnTo>
                    <a:pt x="670" y="449"/>
                  </a:lnTo>
                  <a:lnTo>
                    <a:pt x="597" y="449"/>
                  </a:lnTo>
                  <a:lnTo>
                    <a:pt x="531" y="444"/>
                  </a:lnTo>
                  <a:lnTo>
                    <a:pt x="486" y="427"/>
                  </a:lnTo>
                  <a:lnTo>
                    <a:pt x="459" y="407"/>
                  </a:lnTo>
                  <a:lnTo>
                    <a:pt x="527" y="389"/>
                  </a:lnTo>
                  <a:lnTo>
                    <a:pt x="572" y="365"/>
                  </a:lnTo>
                  <a:lnTo>
                    <a:pt x="599" y="339"/>
                  </a:lnTo>
                  <a:lnTo>
                    <a:pt x="634" y="308"/>
                  </a:lnTo>
                  <a:lnTo>
                    <a:pt x="544" y="334"/>
                  </a:lnTo>
                  <a:lnTo>
                    <a:pt x="463" y="348"/>
                  </a:lnTo>
                  <a:lnTo>
                    <a:pt x="378" y="356"/>
                  </a:lnTo>
                  <a:lnTo>
                    <a:pt x="303" y="352"/>
                  </a:lnTo>
                  <a:lnTo>
                    <a:pt x="254" y="334"/>
                  </a:lnTo>
                  <a:lnTo>
                    <a:pt x="233" y="312"/>
                  </a:lnTo>
                  <a:lnTo>
                    <a:pt x="281" y="291"/>
                  </a:lnTo>
                  <a:lnTo>
                    <a:pt x="313" y="269"/>
                  </a:lnTo>
                  <a:lnTo>
                    <a:pt x="341" y="244"/>
                  </a:lnTo>
                  <a:lnTo>
                    <a:pt x="339" y="229"/>
                  </a:lnTo>
                  <a:lnTo>
                    <a:pt x="262" y="246"/>
                  </a:lnTo>
                  <a:lnTo>
                    <a:pt x="179" y="255"/>
                  </a:lnTo>
                  <a:lnTo>
                    <a:pt x="109" y="254"/>
                  </a:lnTo>
                  <a:lnTo>
                    <a:pt x="51" y="244"/>
                  </a:lnTo>
                  <a:lnTo>
                    <a:pt x="19" y="229"/>
                  </a:lnTo>
                  <a:lnTo>
                    <a:pt x="0" y="205"/>
                  </a:lnTo>
                  <a:lnTo>
                    <a:pt x="120" y="187"/>
                  </a:lnTo>
                  <a:lnTo>
                    <a:pt x="309" y="156"/>
                  </a:lnTo>
                  <a:lnTo>
                    <a:pt x="544" y="119"/>
                  </a:lnTo>
                  <a:lnTo>
                    <a:pt x="742" y="71"/>
                  </a:lnTo>
                  <a:lnTo>
                    <a:pt x="926" y="26"/>
                  </a:lnTo>
                  <a:lnTo>
                    <a:pt x="1020" y="9"/>
                  </a:lnTo>
                  <a:lnTo>
                    <a:pt x="1098" y="0"/>
                  </a:lnTo>
                  <a:lnTo>
                    <a:pt x="1165" y="2"/>
                  </a:lnTo>
                  <a:lnTo>
                    <a:pt x="1211" y="7"/>
                  </a:lnTo>
                  <a:lnTo>
                    <a:pt x="1254" y="27"/>
                  </a:lnTo>
                  <a:lnTo>
                    <a:pt x="1288" y="71"/>
                  </a:lnTo>
                  <a:lnTo>
                    <a:pt x="1301" y="117"/>
                  </a:lnTo>
                  <a:lnTo>
                    <a:pt x="1316" y="148"/>
                  </a:lnTo>
                  <a:lnTo>
                    <a:pt x="1344" y="159"/>
                  </a:lnTo>
                  <a:lnTo>
                    <a:pt x="1384" y="156"/>
                  </a:lnTo>
                  <a:lnTo>
                    <a:pt x="1412" y="145"/>
                  </a:lnTo>
                  <a:lnTo>
                    <a:pt x="1412" y="54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64" name="Oval 16"/>
            <p:cNvSpPr>
              <a:spLocks noChangeArrowheads="1"/>
            </p:cNvSpPr>
            <p:nvPr/>
          </p:nvSpPr>
          <p:spPr bwMode="auto">
            <a:xfrm>
              <a:off x="2785" y="355"/>
              <a:ext cx="187" cy="1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65" name="Freeform 17"/>
            <p:cNvSpPr>
              <a:spLocks/>
            </p:cNvSpPr>
            <p:nvPr/>
          </p:nvSpPr>
          <p:spPr bwMode="auto">
            <a:xfrm>
              <a:off x="2976" y="583"/>
              <a:ext cx="1413" cy="549"/>
            </a:xfrm>
            <a:custGeom>
              <a:avLst/>
              <a:gdLst>
                <a:gd name="T0" fmla="*/ 0 w 1413"/>
                <a:gd name="T1" fmla="*/ 548 h 549"/>
                <a:gd name="T2" fmla="*/ 96 w 1413"/>
                <a:gd name="T3" fmla="*/ 537 h 549"/>
                <a:gd name="T4" fmla="*/ 175 w 1413"/>
                <a:gd name="T5" fmla="*/ 524 h 549"/>
                <a:gd name="T6" fmla="*/ 233 w 1413"/>
                <a:gd name="T7" fmla="*/ 511 h 549"/>
                <a:gd name="T8" fmla="*/ 294 w 1413"/>
                <a:gd name="T9" fmla="*/ 499 h 549"/>
                <a:gd name="T10" fmla="*/ 352 w 1413"/>
                <a:gd name="T11" fmla="*/ 493 h 549"/>
                <a:gd name="T12" fmla="*/ 412 w 1413"/>
                <a:gd name="T13" fmla="*/ 495 h 549"/>
                <a:gd name="T14" fmla="*/ 473 w 1413"/>
                <a:gd name="T15" fmla="*/ 499 h 549"/>
                <a:gd name="T16" fmla="*/ 518 w 1413"/>
                <a:gd name="T17" fmla="*/ 482 h 549"/>
                <a:gd name="T18" fmla="*/ 450 w 1413"/>
                <a:gd name="T19" fmla="*/ 440 h 549"/>
                <a:gd name="T20" fmla="*/ 407 w 1413"/>
                <a:gd name="T21" fmla="*/ 411 h 549"/>
                <a:gd name="T22" fmla="*/ 369 w 1413"/>
                <a:gd name="T23" fmla="*/ 381 h 549"/>
                <a:gd name="T24" fmla="*/ 343 w 1413"/>
                <a:gd name="T25" fmla="*/ 348 h 549"/>
                <a:gd name="T26" fmla="*/ 450 w 1413"/>
                <a:gd name="T27" fmla="*/ 383 h 549"/>
                <a:gd name="T28" fmla="*/ 557 w 1413"/>
                <a:gd name="T29" fmla="*/ 418 h 549"/>
                <a:gd name="T30" fmla="*/ 629 w 1413"/>
                <a:gd name="T31" fmla="*/ 436 h 549"/>
                <a:gd name="T32" fmla="*/ 742 w 1413"/>
                <a:gd name="T33" fmla="*/ 449 h 549"/>
                <a:gd name="T34" fmla="*/ 815 w 1413"/>
                <a:gd name="T35" fmla="*/ 449 h 549"/>
                <a:gd name="T36" fmla="*/ 881 w 1413"/>
                <a:gd name="T37" fmla="*/ 444 h 549"/>
                <a:gd name="T38" fmla="*/ 926 w 1413"/>
                <a:gd name="T39" fmla="*/ 427 h 549"/>
                <a:gd name="T40" fmla="*/ 953 w 1413"/>
                <a:gd name="T41" fmla="*/ 407 h 549"/>
                <a:gd name="T42" fmla="*/ 885 w 1413"/>
                <a:gd name="T43" fmla="*/ 389 h 549"/>
                <a:gd name="T44" fmla="*/ 840 w 1413"/>
                <a:gd name="T45" fmla="*/ 365 h 549"/>
                <a:gd name="T46" fmla="*/ 809 w 1413"/>
                <a:gd name="T47" fmla="*/ 339 h 549"/>
                <a:gd name="T48" fmla="*/ 778 w 1413"/>
                <a:gd name="T49" fmla="*/ 308 h 549"/>
                <a:gd name="T50" fmla="*/ 868 w 1413"/>
                <a:gd name="T51" fmla="*/ 334 h 549"/>
                <a:gd name="T52" fmla="*/ 949 w 1413"/>
                <a:gd name="T53" fmla="*/ 348 h 549"/>
                <a:gd name="T54" fmla="*/ 1034 w 1413"/>
                <a:gd name="T55" fmla="*/ 356 h 549"/>
                <a:gd name="T56" fmla="*/ 1109 w 1413"/>
                <a:gd name="T57" fmla="*/ 352 h 549"/>
                <a:gd name="T58" fmla="*/ 1158 w 1413"/>
                <a:gd name="T59" fmla="*/ 334 h 549"/>
                <a:gd name="T60" fmla="*/ 1179 w 1413"/>
                <a:gd name="T61" fmla="*/ 312 h 549"/>
                <a:gd name="T62" fmla="*/ 1131 w 1413"/>
                <a:gd name="T63" fmla="*/ 291 h 549"/>
                <a:gd name="T64" fmla="*/ 1099 w 1413"/>
                <a:gd name="T65" fmla="*/ 269 h 549"/>
                <a:gd name="T66" fmla="*/ 1071 w 1413"/>
                <a:gd name="T67" fmla="*/ 244 h 549"/>
                <a:gd name="T68" fmla="*/ 1073 w 1413"/>
                <a:gd name="T69" fmla="*/ 229 h 549"/>
                <a:gd name="T70" fmla="*/ 1150 w 1413"/>
                <a:gd name="T71" fmla="*/ 246 h 549"/>
                <a:gd name="T72" fmla="*/ 1233 w 1413"/>
                <a:gd name="T73" fmla="*/ 255 h 549"/>
                <a:gd name="T74" fmla="*/ 1311 w 1413"/>
                <a:gd name="T75" fmla="*/ 253 h 549"/>
                <a:gd name="T76" fmla="*/ 1361 w 1413"/>
                <a:gd name="T77" fmla="*/ 244 h 549"/>
                <a:gd name="T78" fmla="*/ 1393 w 1413"/>
                <a:gd name="T79" fmla="*/ 229 h 549"/>
                <a:gd name="T80" fmla="*/ 1412 w 1413"/>
                <a:gd name="T81" fmla="*/ 205 h 549"/>
                <a:gd name="T82" fmla="*/ 1292 w 1413"/>
                <a:gd name="T83" fmla="*/ 187 h 549"/>
                <a:gd name="T84" fmla="*/ 1087 w 1413"/>
                <a:gd name="T85" fmla="*/ 158 h 549"/>
                <a:gd name="T86" fmla="*/ 868 w 1413"/>
                <a:gd name="T87" fmla="*/ 119 h 549"/>
                <a:gd name="T88" fmla="*/ 670 w 1413"/>
                <a:gd name="T89" fmla="*/ 71 h 549"/>
                <a:gd name="T90" fmla="*/ 486 w 1413"/>
                <a:gd name="T91" fmla="*/ 26 h 549"/>
                <a:gd name="T92" fmla="*/ 392 w 1413"/>
                <a:gd name="T93" fmla="*/ 9 h 549"/>
                <a:gd name="T94" fmla="*/ 314 w 1413"/>
                <a:gd name="T95" fmla="*/ 0 h 549"/>
                <a:gd name="T96" fmla="*/ 247 w 1413"/>
                <a:gd name="T97" fmla="*/ 2 h 549"/>
                <a:gd name="T98" fmla="*/ 201 w 1413"/>
                <a:gd name="T99" fmla="*/ 7 h 549"/>
                <a:gd name="T100" fmla="*/ 158 w 1413"/>
                <a:gd name="T101" fmla="*/ 27 h 549"/>
                <a:gd name="T102" fmla="*/ 124 w 1413"/>
                <a:gd name="T103" fmla="*/ 71 h 549"/>
                <a:gd name="T104" fmla="*/ 111 w 1413"/>
                <a:gd name="T105" fmla="*/ 117 h 549"/>
                <a:gd name="T106" fmla="*/ 96 w 1413"/>
                <a:gd name="T107" fmla="*/ 148 h 549"/>
                <a:gd name="T108" fmla="*/ 68 w 1413"/>
                <a:gd name="T109" fmla="*/ 159 h 549"/>
                <a:gd name="T110" fmla="*/ 28 w 1413"/>
                <a:gd name="T111" fmla="*/ 156 h 549"/>
                <a:gd name="T112" fmla="*/ 0 w 1413"/>
                <a:gd name="T113" fmla="*/ 145 h 549"/>
                <a:gd name="T114" fmla="*/ 0 w 1413"/>
                <a:gd name="T115" fmla="*/ 548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13" h="549">
                  <a:moveTo>
                    <a:pt x="0" y="548"/>
                  </a:moveTo>
                  <a:lnTo>
                    <a:pt x="96" y="537"/>
                  </a:lnTo>
                  <a:lnTo>
                    <a:pt x="175" y="524"/>
                  </a:lnTo>
                  <a:lnTo>
                    <a:pt x="233" y="511"/>
                  </a:lnTo>
                  <a:lnTo>
                    <a:pt x="294" y="499"/>
                  </a:lnTo>
                  <a:lnTo>
                    <a:pt x="352" y="493"/>
                  </a:lnTo>
                  <a:lnTo>
                    <a:pt x="412" y="495"/>
                  </a:lnTo>
                  <a:lnTo>
                    <a:pt x="473" y="499"/>
                  </a:lnTo>
                  <a:lnTo>
                    <a:pt x="518" y="482"/>
                  </a:lnTo>
                  <a:lnTo>
                    <a:pt x="450" y="440"/>
                  </a:lnTo>
                  <a:lnTo>
                    <a:pt x="407" y="411"/>
                  </a:lnTo>
                  <a:lnTo>
                    <a:pt x="369" y="381"/>
                  </a:lnTo>
                  <a:lnTo>
                    <a:pt x="343" y="348"/>
                  </a:lnTo>
                  <a:lnTo>
                    <a:pt x="450" y="383"/>
                  </a:lnTo>
                  <a:lnTo>
                    <a:pt x="557" y="418"/>
                  </a:lnTo>
                  <a:lnTo>
                    <a:pt x="629" y="436"/>
                  </a:lnTo>
                  <a:lnTo>
                    <a:pt x="742" y="449"/>
                  </a:lnTo>
                  <a:lnTo>
                    <a:pt x="815" y="449"/>
                  </a:lnTo>
                  <a:lnTo>
                    <a:pt x="881" y="444"/>
                  </a:lnTo>
                  <a:lnTo>
                    <a:pt x="926" y="427"/>
                  </a:lnTo>
                  <a:lnTo>
                    <a:pt x="953" y="407"/>
                  </a:lnTo>
                  <a:lnTo>
                    <a:pt x="885" y="389"/>
                  </a:lnTo>
                  <a:lnTo>
                    <a:pt x="840" y="365"/>
                  </a:lnTo>
                  <a:lnTo>
                    <a:pt x="809" y="339"/>
                  </a:lnTo>
                  <a:lnTo>
                    <a:pt x="778" y="308"/>
                  </a:lnTo>
                  <a:lnTo>
                    <a:pt x="868" y="334"/>
                  </a:lnTo>
                  <a:lnTo>
                    <a:pt x="949" y="348"/>
                  </a:lnTo>
                  <a:lnTo>
                    <a:pt x="1034" y="356"/>
                  </a:lnTo>
                  <a:lnTo>
                    <a:pt x="1109" y="352"/>
                  </a:lnTo>
                  <a:lnTo>
                    <a:pt x="1158" y="334"/>
                  </a:lnTo>
                  <a:lnTo>
                    <a:pt x="1179" y="312"/>
                  </a:lnTo>
                  <a:lnTo>
                    <a:pt x="1131" y="291"/>
                  </a:lnTo>
                  <a:lnTo>
                    <a:pt x="1099" y="269"/>
                  </a:lnTo>
                  <a:lnTo>
                    <a:pt x="1071" y="244"/>
                  </a:lnTo>
                  <a:lnTo>
                    <a:pt x="1073" y="229"/>
                  </a:lnTo>
                  <a:lnTo>
                    <a:pt x="1150" y="246"/>
                  </a:lnTo>
                  <a:lnTo>
                    <a:pt x="1233" y="255"/>
                  </a:lnTo>
                  <a:lnTo>
                    <a:pt x="1311" y="253"/>
                  </a:lnTo>
                  <a:lnTo>
                    <a:pt x="1361" y="244"/>
                  </a:lnTo>
                  <a:lnTo>
                    <a:pt x="1393" y="229"/>
                  </a:lnTo>
                  <a:lnTo>
                    <a:pt x="1412" y="205"/>
                  </a:lnTo>
                  <a:lnTo>
                    <a:pt x="1292" y="187"/>
                  </a:lnTo>
                  <a:lnTo>
                    <a:pt x="1087" y="158"/>
                  </a:lnTo>
                  <a:lnTo>
                    <a:pt x="868" y="119"/>
                  </a:lnTo>
                  <a:lnTo>
                    <a:pt x="670" y="71"/>
                  </a:lnTo>
                  <a:lnTo>
                    <a:pt x="486" y="26"/>
                  </a:lnTo>
                  <a:lnTo>
                    <a:pt x="392" y="9"/>
                  </a:lnTo>
                  <a:lnTo>
                    <a:pt x="314" y="0"/>
                  </a:lnTo>
                  <a:lnTo>
                    <a:pt x="247" y="2"/>
                  </a:lnTo>
                  <a:lnTo>
                    <a:pt x="201" y="7"/>
                  </a:lnTo>
                  <a:lnTo>
                    <a:pt x="158" y="27"/>
                  </a:lnTo>
                  <a:lnTo>
                    <a:pt x="124" y="71"/>
                  </a:lnTo>
                  <a:lnTo>
                    <a:pt x="111" y="117"/>
                  </a:lnTo>
                  <a:lnTo>
                    <a:pt x="96" y="148"/>
                  </a:lnTo>
                  <a:lnTo>
                    <a:pt x="68" y="159"/>
                  </a:lnTo>
                  <a:lnTo>
                    <a:pt x="28" y="156"/>
                  </a:lnTo>
                  <a:lnTo>
                    <a:pt x="0" y="145"/>
                  </a:lnTo>
                  <a:lnTo>
                    <a:pt x="0" y="54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</p:grpSp>
      <p:sp>
        <p:nvSpPr>
          <p:cNvPr id="2067" name="Rectangle 1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2068" name="Rectangle 2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2069" name="Rectangle 2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2070" name="Rectangle 2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2071" name="Rectangle 2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1907B08-DE58-4EB1-A445-0C63E8219D4F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067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B9ACBD-7D98-4FDE-99B0-479700343D1C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697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00050"/>
            <a:ext cx="1943100" cy="54864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00050"/>
            <a:ext cx="5676900" cy="54864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AB4F5B2-8ACF-4665-BAC9-07738455F5E0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181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609600"/>
            <a:ext cx="6781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C856F8E-A427-4349-8129-E72D6327AF45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209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29C3B5-6883-44AD-B001-179677537AF3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350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1CC74E4-D48B-4165-9F57-E79A1B841936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356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716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16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9CADE2A-6B4F-49D8-9665-14DCF6370B1D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641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83D4C6-7BAC-48CB-BDFD-CAA762E9C233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97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EA75280-150B-4462-A4BD-48345749F54C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473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F254BDA-3944-493C-AE0B-6F1DEB2BEADA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017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2A1832-2F8E-4903-9108-C06AC08102C0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040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332FE2D-A179-4C8C-BAE5-68A833DA10FC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62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29804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2" name="Group 18"/>
          <p:cNvGrpSpPr>
            <a:grpSpLocks/>
          </p:cNvGrpSpPr>
          <p:nvPr/>
        </p:nvGrpSpPr>
        <p:grpSpPr bwMode="auto">
          <a:xfrm>
            <a:off x="2166938" y="563563"/>
            <a:ext cx="4800600" cy="6151562"/>
            <a:chOff x="1365" y="355"/>
            <a:chExt cx="3024" cy="3875"/>
          </a:xfrm>
        </p:grpSpPr>
        <p:sp>
          <p:nvSpPr>
            <p:cNvPr id="1026" name="Freeform 2"/>
            <p:cNvSpPr>
              <a:spLocks/>
            </p:cNvSpPr>
            <p:nvPr/>
          </p:nvSpPr>
          <p:spPr bwMode="auto">
            <a:xfrm>
              <a:off x="2835" y="586"/>
              <a:ext cx="88" cy="1121"/>
            </a:xfrm>
            <a:custGeom>
              <a:avLst/>
              <a:gdLst>
                <a:gd name="T0" fmla="*/ 0 w 88"/>
                <a:gd name="T1" fmla="*/ 1120 h 1121"/>
                <a:gd name="T2" fmla="*/ 0 w 88"/>
                <a:gd name="T3" fmla="*/ 0 h 1121"/>
                <a:gd name="T4" fmla="*/ 87 w 88"/>
                <a:gd name="T5" fmla="*/ 0 h 1121"/>
                <a:gd name="T6" fmla="*/ 87 w 88"/>
                <a:gd name="T7" fmla="*/ 1085 h 1121"/>
                <a:gd name="T8" fmla="*/ 0 w 88"/>
                <a:gd name="T9" fmla="*/ 1120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1121">
                  <a:moveTo>
                    <a:pt x="0" y="1120"/>
                  </a:moveTo>
                  <a:lnTo>
                    <a:pt x="0" y="0"/>
                  </a:lnTo>
                  <a:lnTo>
                    <a:pt x="87" y="0"/>
                  </a:lnTo>
                  <a:lnTo>
                    <a:pt x="87" y="1085"/>
                  </a:lnTo>
                  <a:lnTo>
                    <a:pt x="0" y="112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27" name="Freeform 3"/>
            <p:cNvSpPr>
              <a:spLocks/>
            </p:cNvSpPr>
            <p:nvPr/>
          </p:nvSpPr>
          <p:spPr bwMode="auto">
            <a:xfrm>
              <a:off x="2834" y="1900"/>
              <a:ext cx="84" cy="363"/>
            </a:xfrm>
            <a:custGeom>
              <a:avLst/>
              <a:gdLst>
                <a:gd name="T0" fmla="*/ 0 w 84"/>
                <a:gd name="T1" fmla="*/ 29 h 363"/>
                <a:gd name="T2" fmla="*/ 83 w 84"/>
                <a:gd name="T3" fmla="*/ 0 h 363"/>
                <a:gd name="T4" fmla="*/ 74 w 84"/>
                <a:gd name="T5" fmla="*/ 329 h 363"/>
                <a:gd name="T6" fmla="*/ 0 w 84"/>
                <a:gd name="T7" fmla="*/ 362 h 363"/>
                <a:gd name="T8" fmla="*/ 0 w 84"/>
                <a:gd name="T9" fmla="*/ 2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363">
                  <a:moveTo>
                    <a:pt x="0" y="29"/>
                  </a:moveTo>
                  <a:lnTo>
                    <a:pt x="83" y="0"/>
                  </a:lnTo>
                  <a:lnTo>
                    <a:pt x="74" y="329"/>
                  </a:lnTo>
                  <a:lnTo>
                    <a:pt x="0" y="362"/>
                  </a:lnTo>
                  <a:lnTo>
                    <a:pt x="0" y="2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28" name="Freeform 4"/>
            <p:cNvSpPr>
              <a:spLocks/>
            </p:cNvSpPr>
            <p:nvPr/>
          </p:nvSpPr>
          <p:spPr bwMode="auto">
            <a:xfrm>
              <a:off x="2825" y="2493"/>
              <a:ext cx="84" cy="249"/>
            </a:xfrm>
            <a:custGeom>
              <a:avLst/>
              <a:gdLst>
                <a:gd name="T0" fmla="*/ 2 w 84"/>
                <a:gd name="T1" fmla="*/ 213 h 249"/>
                <a:gd name="T2" fmla="*/ 0 w 84"/>
                <a:gd name="T3" fmla="*/ 28 h 249"/>
                <a:gd name="T4" fmla="*/ 83 w 84"/>
                <a:gd name="T5" fmla="*/ 0 h 249"/>
                <a:gd name="T6" fmla="*/ 72 w 84"/>
                <a:gd name="T7" fmla="*/ 248 h 249"/>
                <a:gd name="T8" fmla="*/ 2 w 84"/>
                <a:gd name="T9" fmla="*/ 213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249">
                  <a:moveTo>
                    <a:pt x="2" y="213"/>
                  </a:moveTo>
                  <a:lnTo>
                    <a:pt x="0" y="28"/>
                  </a:lnTo>
                  <a:lnTo>
                    <a:pt x="83" y="0"/>
                  </a:lnTo>
                  <a:lnTo>
                    <a:pt x="72" y="248"/>
                  </a:lnTo>
                  <a:lnTo>
                    <a:pt x="2" y="213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29" name="Freeform 5"/>
            <p:cNvSpPr>
              <a:spLocks/>
            </p:cNvSpPr>
            <p:nvPr/>
          </p:nvSpPr>
          <p:spPr bwMode="auto">
            <a:xfrm>
              <a:off x="2831" y="2965"/>
              <a:ext cx="52" cy="232"/>
            </a:xfrm>
            <a:custGeom>
              <a:avLst/>
              <a:gdLst>
                <a:gd name="T0" fmla="*/ 13 w 52"/>
                <a:gd name="T1" fmla="*/ 204 h 232"/>
                <a:gd name="T2" fmla="*/ 0 w 52"/>
                <a:gd name="T3" fmla="*/ 0 h 232"/>
                <a:gd name="T4" fmla="*/ 51 w 52"/>
                <a:gd name="T5" fmla="*/ 26 h 232"/>
                <a:gd name="T6" fmla="*/ 47 w 52"/>
                <a:gd name="T7" fmla="*/ 231 h 232"/>
                <a:gd name="T8" fmla="*/ 13 w 52"/>
                <a:gd name="T9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32">
                  <a:moveTo>
                    <a:pt x="13" y="204"/>
                  </a:moveTo>
                  <a:lnTo>
                    <a:pt x="0" y="0"/>
                  </a:lnTo>
                  <a:lnTo>
                    <a:pt x="51" y="26"/>
                  </a:lnTo>
                  <a:lnTo>
                    <a:pt x="47" y="231"/>
                  </a:lnTo>
                  <a:lnTo>
                    <a:pt x="13" y="20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2851" y="3354"/>
              <a:ext cx="36" cy="133"/>
            </a:xfrm>
            <a:custGeom>
              <a:avLst/>
              <a:gdLst>
                <a:gd name="T0" fmla="*/ 4 w 36"/>
                <a:gd name="T1" fmla="*/ 101 h 133"/>
                <a:gd name="T2" fmla="*/ 0 w 36"/>
                <a:gd name="T3" fmla="*/ 0 h 133"/>
                <a:gd name="T4" fmla="*/ 35 w 36"/>
                <a:gd name="T5" fmla="*/ 20 h 133"/>
                <a:gd name="T6" fmla="*/ 28 w 36"/>
                <a:gd name="T7" fmla="*/ 132 h 133"/>
                <a:gd name="T8" fmla="*/ 4 w 36"/>
                <a:gd name="T9" fmla="*/ 10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33">
                  <a:moveTo>
                    <a:pt x="4" y="101"/>
                  </a:moveTo>
                  <a:lnTo>
                    <a:pt x="0" y="0"/>
                  </a:lnTo>
                  <a:lnTo>
                    <a:pt x="35" y="20"/>
                  </a:lnTo>
                  <a:lnTo>
                    <a:pt x="28" y="132"/>
                  </a:lnTo>
                  <a:lnTo>
                    <a:pt x="4" y="10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2851" y="3640"/>
              <a:ext cx="30" cy="590"/>
            </a:xfrm>
            <a:custGeom>
              <a:avLst/>
              <a:gdLst>
                <a:gd name="T0" fmla="*/ 15 w 30"/>
                <a:gd name="T1" fmla="*/ 589 h 590"/>
                <a:gd name="T2" fmla="*/ 0 w 30"/>
                <a:gd name="T3" fmla="*/ 0 h 590"/>
                <a:gd name="T4" fmla="*/ 29 w 30"/>
                <a:gd name="T5" fmla="*/ 37 h 590"/>
                <a:gd name="T6" fmla="*/ 15 w 30"/>
                <a:gd name="T7" fmla="*/ 589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590">
                  <a:moveTo>
                    <a:pt x="15" y="589"/>
                  </a:moveTo>
                  <a:lnTo>
                    <a:pt x="0" y="0"/>
                  </a:lnTo>
                  <a:lnTo>
                    <a:pt x="29" y="37"/>
                  </a:lnTo>
                  <a:lnTo>
                    <a:pt x="15" y="58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2600" y="3595"/>
              <a:ext cx="233" cy="130"/>
            </a:xfrm>
            <a:custGeom>
              <a:avLst/>
              <a:gdLst>
                <a:gd name="T0" fmla="*/ 0 w 233"/>
                <a:gd name="T1" fmla="*/ 117 h 130"/>
                <a:gd name="T2" fmla="*/ 48 w 233"/>
                <a:gd name="T3" fmla="*/ 101 h 130"/>
                <a:gd name="T4" fmla="*/ 93 w 233"/>
                <a:gd name="T5" fmla="*/ 79 h 130"/>
                <a:gd name="T6" fmla="*/ 146 w 233"/>
                <a:gd name="T7" fmla="*/ 39 h 130"/>
                <a:gd name="T8" fmla="*/ 182 w 233"/>
                <a:gd name="T9" fmla="*/ 0 h 130"/>
                <a:gd name="T10" fmla="*/ 232 w 233"/>
                <a:gd name="T11" fmla="*/ 42 h 130"/>
                <a:gd name="T12" fmla="*/ 188 w 233"/>
                <a:gd name="T13" fmla="*/ 74 h 130"/>
                <a:gd name="T14" fmla="*/ 134 w 233"/>
                <a:gd name="T15" fmla="*/ 110 h 130"/>
                <a:gd name="T16" fmla="*/ 61 w 233"/>
                <a:gd name="T17" fmla="*/ 129 h 130"/>
                <a:gd name="T18" fmla="*/ 0 w 233"/>
                <a:gd name="T19" fmla="*/ 117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3" h="130">
                  <a:moveTo>
                    <a:pt x="0" y="117"/>
                  </a:moveTo>
                  <a:lnTo>
                    <a:pt x="48" y="101"/>
                  </a:lnTo>
                  <a:lnTo>
                    <a:pt x="93" y="79"/>
                  </a:lnTo>
                  <a:lnTo>
                    <a:pt x="146" y="39"/>
                  </a:lnTo>
                  <a:lnTo>
                    <a:pt x="182" y="0"/>
                  </a:lnTo>
                  <a:lnTo>
                    <a:pt x="232" y="42"/>
                  </a:lnTo>
                  <a:lnTo>
                    <a:pt x="188" y="74"/>
                  </a:lnTo>
                  <a:lnTo>
                    <a:pt x="134" y="110"/>
                  </a:lnTo>
                  <a:lnTo>
                    <a:pt x="61" y="129"/>
                  </a:lnTo>
                  <a:lnTo>
                    <a:pt x="0" y="117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2583" y="2888"/>
              <a:ext cx="465" cy="646"/>
            </a:xfrm>
            <a:custGeom>
              <a:avLst/>
              <a:gdLst>
                <a:gd name="T0" fmla="*/ 359 w 465"/>
                <a:gd name="T1" fmla="*/ 645 h 646"/>
                <a:gd name="T2" fmla="*/ 405 w 465"/>
                <a:gd name="T3" fmla="*/ 616 h 646"/>
                <a:gd name="T4" fmla="*/ 447 w 465"/>
                <a:gd name="T5" fmla="*/ 580 h 646"/>
                <a:gd name="T6" fmla="*/ 460 w 465"/>
                <a:gd name="T7" fmla="*/ 552 h 646"/>
                <a:gd name="T8" fmla="*/ 464 w 465"/>
                <a:gd name="T9" fmla="*/ 515 h 646"/>
                <a:gd name="T10" fmla="*/ 451 w 465"/>
                <a:gd name="T11" fmla="*/ 468 h 646"/>
                <a:gd name="T12" fmla="*/ 424 w 465"/>
                <a:gd name="T13" fmla="*/ 424 h 646"/>
                <a:gd name="T14" fmla="*/ 380 w 465"/>
                <a:gd name="T15" fmla="*/ 385 h 646"/>
                <a:gd name="T16" fmla="*/ 168 w 465"/>
                <a:gd name="T17" fmla="*/ 259 h 646"/>
                <a:gd name="T18" fmla="*/ 133 w 465"/>
                <a:gd name="T19" fmla="*/ 235 h 646"/>
                <a:gd name="T20" fmla="*/ 111 w 465"/>
                <a:gd name="T21" fmla="*/ 208 h 646"/>
                <a:gd name="T22" fmla="*/ 104 w 465"/>
                <a:gd name="T23" fmla="*/ 166 h 646"/>
                <a:gd name="T24" fmla="*/ 117 w 465"/>
                <a:gd name="T25" fmla="*/ 124 h 646"/>
                <a:gd name="T26" fmla="*/ 155 w 465"/>
                <a:gd name="T27" fmla="*/ 95 h 646"/>
                <a:gd name="T28" fmla="*/ 222 w 465"/>
                <a:gd name="T29" fmla="*/ 52 h 646"/>
                <a:gd name="T30" fmla="*/ 124 w 465"/>
                <a:gd name="T31" fmla="*/ 0 h 646"/>
                <a:gd name="T32" fmla="*/ 55 w 465"/>
                <a:gd name="T33" fmla="*/ 41 h 646"/>
                <a:gd name="T34" fmla="*/ 27 w 465"/>
                <a:gd name="T35" fmla="*/ 70 h 646"/>
                <a:gd name="T36" fmla="*/ 2 w 465"/>
                <a:gd name="T37" fmla="*/ 123 h 646"/>
                <a:gd name="T38" fmla="*/ 0 w 465"/>
                <a:gd name="T39" fmla="*/ 189 h 646"/>
                <a:gd name="T40" fmla="*/ 29 w 465"/>
                <a:gd name="T41" fmla="*/ 257 h 646"/>
                <a:gd name="T42" fmla="*/ 78 w 465"/>
                <a:gd name="T43" fmla="*/ 300 h 646"/>
                <a:gd name="T44" fmla="*/ 311 w 465"/>
                <a:gd name="T45" fmla="*/ 442 h 646"/>
                <a:gd name="T46" fmla="*/ 358 w 465"/>
                <a:gd name="T47" fmla="*/ 474 h 646"/>
                <a:gd name="T48" fmla="*/ 375 w 465"/>
                <a:gd name="T49" fmla="*/ 516 h 646"/>
                <a:gd name="T50" fmla="*/ 375 w 465"/>
                <a:gd name="T51" fmla="*/ 550 h 646"/>
                <a:gd name="T52" fmla="*/ 308 w 465"/>
                <a:gd name="T53" fmla="*/ 608 h 646"/>
                <a:gd name="T54" fmla="*/ 359 w 465"/>
                <a:gd name="T55" fmla="*/ 645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65" h="646">
                  <a:moveTo>
                    <a:pt x="359" y="645"/>
                  </a:moveTo>
                  <a:lnTo>
                    <a:pt x="405" y="616"/>
                  </a:lnTo>
                  <a:lnTo>
                    <a:pt x="447" y="580"/>
                  </a:lnTo>
                  <a:lnTo>
                    <a:pt x="460" y="552"/>
                  </a:lnTo>
                  <a:lnTo>
                    <a:pt x="464" y="515"/>
                  </a:lnTo>
                  <a:lnTo>
                    <a:pt x="451" y="468"/>
                  </a:lnTo>
                  <a:lnTo>
                    <a:pt x="424" y="424"/>
                  </a:lnTo>
                  <a:lnTo>
                    <a:pt x="380" y="385"/>
                  </a:lnTo>
                  <a:lnTo>
                    <a:pt x="168" y="259"/>
                  </a:lnTo>
                  <a:lnTo>
                    <a:pt x="133" y="235"/>
                  </a:lnTo>
                  <a:lnTo>
                    <a:pt x="111" y="208"/>
                  </a:lnTo>
                  <a:lnTo>
                    <a:pt x="104" y="166"/>
                  </a:lnTo>
                  <a:lnTo>
                    <a:pt x="117" y="124"/>
                  </a:lnTo>
                  <a:lnTo>
                    <a:pt x="155" y="95"/>
                  </a:lnTo>
                  <a:lnTo>
                    <a:pt x="222" y="52"/>
                  </a:lnTo>
                  <a:lnTo>
                    <a:pt x="124" y="0"/>
                  </a:lnTo>
                  <a:lnTo>
                    <a:pt x="55" y="41"/>
                  </a:lnTo>
                  <a:lnTo>
                    <a:pt x="27" y="70"/>
                  </a:lnTo>
                  <a:lnTo>
                    <a:pt x="2" y="123"/>
                  </a:lnTo>
                  <a:lnTo>
                    <a:pt x="0" y="189"/>
                  </a:lnTo>
                  <a:lnTo>
                    <a:pt x="29" y="257"/>
                  </a:lnTo>
                  <a:lnTo>
                    <a:pt x="78" y="300"/>
                  </a:lnTo>
                  <a:lnTo>
                    <a:pt x="311" y="442"/>
                  </a:lnTo>
                  <a:lnTo>
                    <a:pt x="358" y="474"/>
                  </a:lnTo>
                  <a:lnTo>
                    <a:pt x="375" y="516"/>
                  </a:lnTo>
                  <a:lnTo>
                    <a:pt x="375" y="550"/>
                  </a:lnTo>
                  <a:lnTo>
                    <a:pt x="308" y="608"/>
                  </a:lnTo>
                  <a:lnTo>
                    <a:pt x="359" y="645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2966" y="2396"/>
              <a:ext cx="318" cy="422"/>
            </a:xfrm>
            <a:custGeom>
              <a:avLst/>
              <a:gdLst>
                <a:gd name="T0" fmla="*/ 92 w 318"/>
                <a:gd name="T1" fmla="*/ 421 h 422"/>
                <a:gd name="T2" fmla="*/ 163 w 318"/>
                <a:gd name="T3" fmla="*/ 399 h 422"/>
                <a:gd name="T4" fmla="*/ 218 w 318"/>
                <a:gd name="T5" fmla="*/ 357 h 422"/>
                <a:gd name="T6" fmla="*/ 263 w 318"/>
                <a:gd name="T7" fmla="*/ 316 h 422"/>
                <a:gd name="T8" fmla="*/ 300 w 318"/>
                <a:gd name="T9" fmla="*/ 265 h 422"/>
                <a:gd name="T10" fmla="*/ 317 w 318"/>
                <a:gd name="T11" fmla="*/ 203 h 422"/>
                <a:gd name="T12" fmla="*/ 316 w 318"/>
                <a:gd name="T13" fmla="*/ 139 h 422"/>
                <a:gd name="T14" fmla="*/ 299 w 318"/>
                <a:gd name="T15" fmla="*/ 95 h 422"/>
                <a:gd name="T16" fmla="*/ 276 w 318"/>
                <a:gd name="T17" fmla="*/ 64 h 422"/>
                <a:gd name="T18" fmla="*/ 241 w 318"/>
                <a:gd name="T19" fmla="*/ 36 h 422"/>
                <a:gd name="T20" fmla="*/ 218 w 318"/>
                <a:gd name="T21" fmla="*/ 14 h 422"/>
                <a:gd name="T22" fmla="*/ 180 w 318"/>
                <a:gd name="T23" fmla="*/ 0 h 422"/>
                <a:gd name="T24" fmla="*/ 61 w 318"/>
                <a:gd name="T25" fmla="*/ 52 h 422"/>
                <a:gd name="T26" fmla="*/ 106 w 318"/>
                <a:gd name="T27" fmla="*/ 93 h 422"/>
                <a:gd name="T28" fmla="*/ 137 w 318"/>
                <a:gd name="T29" fmla="*/ 130 h 422"/>
                <a:gd name="T30" fmla="*/ 159 w 318"/>
                <a:gd name="T31" fmla="*/ 159 h 422"/>
                <a:gd name="T32" fmla="*/ 176 w 318"/>
                <a:gd name="T33" fmla="*/ 196 h 422"/>
                <a:gd name="T34" fmla="*/ 176 w 318"/>
                <a:gd name="T35" fmla="*/ 246 h 422"/>
                <a:gd name="T36" fmla="*/ 145 w 318"/>
                <a:gd name="T37" fmla="*/ 279 h 422"/>
                <a:gd name="T38" fmla="*/ 105 w 318"/>
                <a:gd name="T39" fmla="*/ 309 h 422"/>
                <a:gd name="T40" fmla="*/ 50 w 318"/>
                <a:gd name="T41" fmla="*/ 342 h 422"/>
                <a:gd name="T42" fmla="*/ 0 w 318"/>
                <a:gd name="T43" fmla="*/ 369 h 422"/>
                <a:gd name="T44" fmla="*/ 92 w 318"/>
                <a:gd name="T45" fmla="*/ 421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8" h="422">
                  <a:moveTo>
                    <a:pt x="92" y="421"/>
                  </a:moveTo>
                  <a:lnTo>
                    <a:pt x="163" y="399"/>
                  </a:lnTo>
                  <a:lnTo>
                    <a:pt x="218" y="357"/>
                  </a:lnTo>
                  <a:lnTo>
                    <a:pt x="263" y="316"/>
                  </a:lnTo>
                  <a:lnTo>
                    <a:pt x="300" y="265"/>
                  </a:lnTo>
                  <a:lnTo>
                    <a:pt x="317" y="203"/>
                  </a:lnTo>
                  <a:lnTo>
                    <a:pt x="316" y="139"/>
                  </a:lnTo>
                  <a:lnTo>
                    <a:pt x="299" y="95"/>
                  </a:lnTo>
                  <a:lnTo>
                    <a:pt x="276" y="64"/>
                  </a:lnTo>
                  <a:lnTo>
                    <a:pt x="241" y="36"/>
                  </a:lnTo>
                  <a:lnTo>
                    <a:pt x="218" y="14"/>
                  </a:lnTo>
                  <a:lnTo>
                    <a:pt x="180" y="0"/>
                  </a:lnTo>
                  <a:lnTo>
                    <a:pt x="61" y="52"/>
                  </a:lnTo>
                  <a:lnTo>
                    <a:pt x="106" y="93"/>
                  </a:lnTo>
                  <a:lnTo>
                    <a:pt x="137" y="130"/>
                  </a:lnTo>
                  <a:lnTo>
                    <a:pt x="159" y="159"/>
                  </a:lnTo>
                  <a:lnTo>
                    <a:pt x="176" y="196"/>
                  </a:lnTo>
                  <a:lnTo>
                    <a:pt x="176" y="246"/>
                  </a:lnTo>
                  <a:lnTo>
                    <a:pt x="145" y="279"/>
                  </a:lnTo>
                  <a:lnTo>
                    <a:pt x="105" y="309"/>
                  </a:lnTo>
                  <a:lnTo>
                    <a:pt x="50" y="342"/>
                  </a:lnTo>
                  <a:lnTo>
                    <a:pt x="0" y="369"/>
                  </a:lnTo>
                  <a:lnTo>
                    <a:pt x="92" y="42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2308" y="1190"/>
              <a:ext cx="1404" cy="1153"/>
            </a:xfrm>
            <a:custGeom>
              <a:avLst/>
              <a:gdLst>
                <a:gd name="T0" fmla="*/ 466 w 1404"/>
                <a:gd name="T1" fmla="*/ 1084 h 1153"/>
                <a:gd name="T2" fmla="*/ 370 w 1404"/>
                <a:gd name="T3" fmla="*/ 1066 h 1153"/>
                <a:gd name="T4" fmla="*/ 299 w 1404"/>
                <a:gd name="T5" fmla="*/ 1035 h 1153"/>
                <a:gd name="T6" fmla="*/ 257 w 1404"/>
                <a:gd name="T7" fmla="*/ 1002 h 1153"/>
                <a:gd name="T8" fmla="*/ 220 w 1404"/>
                <a:gd name="T9" fmla="*/ 956 h 1153"/>
                <a:gd name="T10" fmla="*/ 209 w 1404"/>
                <a:gd name="T11" fmla="*/ 914 h 1153"/>
                <a:gd name="T12" fmla="*/ 215 w 1404"/>
                <a:gd name="T13" fmla="*/ 873 h 1153"/>
                <a:gd name="T14" fmla="*/ 231 w 1404"/>
                <a:gd name="T15" fmla="*/ 836 h 1153"/>
                <a:gd name="T16" fmla="*/ 273 w 1404"/>
                <a:gd name="T17" fmla="*/ 798 h 1153"/>
                <a:gd name="T18" fmla="*/ 330 w 1404"/>
                <a:gd name="T19" fmla="*/ 774 h 1153"/>
                <a:gd name="T20" fmla="*/ 400 w 1404"/>
                <a:gd name="T21" fmla="*/ 748 h 1153"/>
                <a:gd name="T22" fmla="*/ 1110 w 1404"/>
                <a:gd name="T23" fmla="*/ 499 h 1153"/>
                <a:gd name="T24" fmla="*/ 1207 w 1404"/>
                <a:gd name="T25" fmla="*/ 451 h 1153"/>
                <a:gd name="T26" fmla="*/ 1289 w 1404"/>
                <a:gd name="T27" fmla="*/ 398 h 1153"/>
                <a:gd name="T28" fmla="*/ 1344 w 1404"/>
                <a:gd name="T29" fmla="*/ 356 h 1153"/>
                <a:gd name="T30" fmla="*/ 1381 w 1404"/>
                <a:gd name="T31" fmla="*/ 310 h 1153"/>
                <a:gd name="T32" fmla="*/ 1403 w 1404"/>
                <a:gd name="T33" fmla="*/ 249 h 1153"/>
                <a:gd name="T34" fmla="*/ 1401 w 1404"/>
                <a:gd name="T35" fmla="*/ 185 h 1153"/>
                <a:gd name="T36" fmla="*/ 1386 w 1404"/>
                <a:gd name="T37" fmla="*/ 136 h 1153"/>
                <a:gd name="T38" fmla="*/ 1370 w 1404"/>
                <a:gd name="T39" fmla="*/ 90 h 1153"/>
                <a:gd name="T40" fmla="*/ 1335 w 1404"/>
                <a:gd name="T41" fmla="*/ 55 h 1153"/>
                <a:gd name="T42" fmla="*/ 1280 w 1404"/>
                <a:gd name="T43" fmla="*/ 18 h 1153"/>
                <a:gd name="T44" fmla="*/ 1214 w 1404"/>
                <a:gd name="T45" fmla="*/ 0 h 1153"/>
                <a:gd name="T46" fmla="*/ 1172 w 1404"/>
                <a:gd name="T47" fmla="*/ 4 h 1153"/>
                <a:gd name="T48" fmla="*/ 1111 w 1404"/>
                <a:gd name="T49" fmla="*/ 7 h 1153"/>
                <a:gd name="T50" fmla="*/ 1053 w 1404"/>
                <a:gd name="T51" fmla="*/ 20 h 1153"/>
                <a:gd name="T52" fmla="*/ 989 w 1404"/>
                <a:gd name="T53" fmla="*/ 46 h 1153"/>
                <a:gd name="T54" fmla="*/ 939 w 1404"/>
                <a:gd name="T55" fmla="*/ 79 h 1153"/>
                <a:gd name="T56" fmla="*/ 899 w 1404"/>
                <a:gd name="T57" fmla="*/ 106 h 1153"/>
                <a:gd name="T58" fmla="*/ 878 w 1404"/>
                <a:gd name="T59" fmla="*/ 149 h 1153"/>
                <a:gd name="T60" fmla="*/ 897 w 1404"/>
                <a:gd name="T61" fmla="*/ 187 h 1153"/>
                <a:gd name="T62" fmla="*/ 939 w 1404"/>
                <a:gd name="T63" fmla="*/ 183 h 1153"/>
                <a:gd name="T64" fmla="*/ 987 w 1404"/>
                <a:gd name="T65" fmla="*/ 171 h 1153"/>
                <a:gd name="T66" fmla="*/ 1033 w 1404"/>
                <a:gd name="T67" fmla="*/ 158 h 1153"/>
                <a:gd name="T68" fmla="*/ 1069 w 1404"/>
                <a:gd name="T69" fmla="*/ 150 h 1153"/>
                <a:gd name="T70" fmla="*/ 1111 w 1404"/>
                <a:gd name="T71" fmla="*/ 150 h 1153"/>
                <a:gd name="T72" fmla="*/ 1154 w 1404"/>
                <a:gd name="T73" fmla="*/ 163 h 1153"/>
                <a:gd name="T74" fmla="*/ 1183 w 1404"/>
                <a:gd name="T75" fmla="*/ 204 h 1153"/>
                <a:gd name="T76" fmla="*/ 1179 w 1404"/>
                <a:gd name="T77" fmla="*/ 248 h 1153"/>
                <a:gd name="T78" fmla="*/ 1157 w 1404"/>
                <a:gd name="T79" fmla="*/ 286 h 1153"/>
                <a:gd name="T80" fmla="*/ 1121 w 1404"/>
                <a:gd name="T81" fmla="*/ 323 h 1153"/>
                <a:gd name="T82" fmla="*/ 1047 w 1404"/>
                <a:gd name="T83" fmla="*/ 361 h 1153"/>
                <a:gd name="T84" fmla="*/ 908 w 1404"/>
                <a:gd name="T85" fmla="*/ 415 h 1153"/>
                <a:gd name="T86" fmla="*/ 194 w 1404"/>
                <a:gd name="T87" fmla="*/ 675 h 1153"/>
                <a:gd name="T88" fmla="*/ 123 w 1404"/>
                <a:gd name="T89" fmla="*/ 715 h 1153"/>
                <a:gd name="T90" fmla="*/ 68 w 1404"/>
                <a:gd name="T91" fmla="*/ 763 h 1153"/>
                <a:gd name="T92" fmla="*/ 29 w 1404"/>
                <a:gd name="T93" fmla="*/ 809 h 1153"/>
                <a:gd name="T94" fmla="*/ 6 w 1404"/>
                <a:gd name="T95" fmla="*/ 858 h 1153"/>
                <a:gd name="T96" fmla="*/ 0 w 1404"/>
                <a:gd name="T97" fmla="*/ 912 h 1153"/>
                <a:gd name="T98" fmla="*/ 8 w 1404"/>
                <a:gd name="T99" fmla="*/ 952 h 1153"/>
                <a:gd name="T100" fmla="*/ 22 w 1404"/>
                <a:gd name="T101" fmla="*/ 992 h 1153"/>
                <a:gd name="T102" fmla="*/ 59 w 1404"/>
                <a:gd name="T103" fmla="*/ 1036 h 1153"/>
                <a:gd name="T104" fmla="*/ 127 w 1404"/>
                <a:gd name="T105" fmla="*/ 1095 h 1153"/>
                <a:gd name="T106" fmla="*/ 198 w 1404"/>
                <a:gd name="T107" fmla="*/ 1135 h 1153"/>
                <a:gd name="T108" fmla="*/ 273 w 1404"/>
                <a:gd name="T109" fmla="*/ 1152 h 1153"/>
                <a:gd name="T110" fmla="*/ 466 w 1404"/>
                <a:gd name="T111" fmla="*/ 1084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04" h="1153">
                  <a:moveTo>
                    <a:pt x="466" y="1084"/>
                  </a:moveTo>
                  <a:lnTo>
                    <a:pt x="370" y="1066"/>
                  </a:lnTo>
                  <a:lnTo>
                    <a:pt x="299" y="1035"/>
                  </a:lnTo>
                  <a:lnTo>
                    <a:pt x="257" y="1002"/>
                  </a:lnTo>
                  <a:lnTo>
                    <a:pt x="220" y="956"/>
                  </a:lnTo>
                  <a:lnTo>
                    <a:pt x="209" y="914"/>
                  </a:lnTo>
                  <a:lnTo>
                    <a:pt x="215" y="873"/>
                  </a:lnTo>
                  <a:lnTo>
                    <a:pt x="231" y="836"/>
                  </a:lnTo>
                  <a:lnTo>
                    <a:pt x="273" y="798"/>
                  </a:lnTo>
                  <a:lnTo>
                    <a:pt x="330" y="774"/>
                  </a:lnTo>
                  <a:lnTo>
                    <a:pt x="400" y="748"/>
                  </a:lnTo>
                  <a:lnTo>
                    <a:pt x="1110" y="499"/>
                  </a:lnTo>
                  <a:lnTo>
                    <a:pt x="1207" y="451"/>
                  </a:lnTo>
                  <a:lnTo>
                    <a:pt x="1289" y="398"/>
                  </a:lnTo>
                  <a:lnTo>
                    <a:pt x="1344" y="356"/>
                  </a:lnTo>
                  <a:lnTo>
                    <a:pt x="1381" y="310"/>
                  </a:lnTo>
                  <a:lnTo>
                    <a:pt x="1403" y="249"/>
                  </a:lnTo>
                  <a:lnTo>
                    <a:pt x="1401" y="185"/>
                  </a:lnTo>
                  <a:lnTo>
                    <a:pt x="1386" y="136"/>
                  </a:lnTo>
                  <a:lnTo>
                    <a:pt x="1370" y="90"/>
                  </a:lnTo>
                  <a:lnTo>
                    <a:pt x="1335" y="55"/>
                  </a:lnTo>
                  <a:lnTo>
                    <a:pt x="1280" y="18"/>
                  </a:lnTo>
                  <a:lnTo>
                    <a:pt x="1214" y="0"/>
                  </a:lnTo>
                  <a:lnTo>
                    <a:pt x="1172" y="4"/>
                  </a:lnTo>
                  <a:lnTo>
                    <a:pt x="1111" y="7"/>
                  </a:lnTo>
                  <a:lnTo>
                    <a:pt x="1053" y="20"/>
                  </a:lnTo>
                  <a:lnTo>
                    <a:pt x="989" y="46"/>
                  </a:lnTo>
                  <a:lnTo>
                    <a:pt x="939" y="79"/>
                  </a:lnTo>
                  <a:lnTo>
                    <a:pt x="899" y="106"/>
                  </a:lnTo>
                  <a:lnTo>
                    <a:pt x="878" y="149"/>
                  </a:lnTo>
                  <a:lnTo>
                    <a:pt x="897" y="187"/>
                  </a:lnTo>
                  <a:lnTo>
                    <a:pt x="939" y="183"/>
                  </a:lnTo>
                  <a:lnTo>
                    <a:pt x="987" y="171"/>
                  </a:lnTo>
                  <a:lnTo>
                    <a:pt x="1033" y="158"/>
                  </a:lnTo>
                  <a:lnTo>
                    <a:pt x="1069" y="150"/>
                  </a:lnTo>
                  <a:lnTo>
                    <a:pt x="1111" y="150"/>
                  </a:lnTo>
                  <a:lnTo>
                    <a:pt x="1154" y="163"/>
                  </a:lnTo>
                  <a:lnTo>
                    <a:pt x="1183" y="204"/>
                  </a:lnTo>
                  <a:lnTo>
                    <a:pt x="1179" y="248"/>
                  </a:lnTo>
                  <a:lnTo>
                    <a:pt x="1157" y="286"/>
                  </a:lnTo>
                  <a:lnTo>
                    <a:pt x="1121" y="323"/>
                  </a:lnTo>
                  <a:lnTo>
                    <a:pt x="1047" y="361"/>
                  </a:lnTo>
                  <a:lnTo>
                    <a:pt x="908" y="415"/>
                  </a:lnTo>
                  <a:lnTo>
                    <a:pt x="194" y="675"/>
                  </a:lnTo>
                  <a:lnTo>
                    <a:pt x="123" y="715"/>
                  </a:lnTo>
                  <a:lnTo>
                    <a:pt x="68" y="763"/>
                  </a:lnTo>
                  <a:lnTo>
                    <a:pt x="29" y="809"/>
                  </a:lnTo>
                  <a:lnTo>
                    <a:pt x="6" y="858"/>
                  </a:lnTo>
                  <a:lnTo>
                    <a:pt x="0" y="912"/>
                  </a:lnTo>
                  <a:lnTo>
                    <a:pt x="8" y="952"/>
                  </a:lnTo>
                  <a:lnTo>
                    <a:pt x="22" y="992"/>
                  </a:lnTo>
                  <a:lnTo>
                    <a:pt x="59" y="1036"/>
                  </a:lnTo>
                  <a:lnTo>
                    <a:pt x="127" y="1095"/>
                  </a:lnTo>
                  <a:lnTo>
                    <a:pt x="198" y="1135"/>
                  </a:lnTo>
                  <a:lnTo>
                    <a:pt x="273" y="1152"/>
                  </a:lnTo>
                  <a:lnTo>
                    <a:pt x="466" y="108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2711" y="3280"/>
              <a:ext cx="368" cy="422"/>
            </a:xfrm>
            <a:custGeom>
              <a:avLst/>
              <a:gdLst>
                <a:gd name="T0" fmla="*/ 367 w 368"/>
                <a:gd name="T1" fmla="*/ 421 h 422"/>
                <a:gd name="T2" fmla="*/ 171 w 368"/>
                <a:gd name="T3" fmla="*/ 340 h 422"/>
                <a:gd name="T4" fmla="*/ 117 w 368"/>
                <a:gd name="T5" fmla="*/ 304 h 422"/>
                <a:gd name="T6" fmla="*/ 73 w 368"/>
                <a:gd name="T7" fmla="*/ 265 h 422"/>
                <a:gd name="T8" fmla="*/ 31 w 368"/>
                <a:gd name="T9" fmla="*/ 219 h 422"/>
                <a:gd name="T10" fmla="*/ 9 w 368"/>
                <a:gd name="T11" fmla="*/ 179 h 422"/>
                <a:gd name="T12" fmla="*/ 0 w 368"/>
                <a:gd name="T13" fmla="*/ 137 h 422"/>
                <a:gd name="T14" fmla="*/ 2 w 368"/>
                <a:gd name="T15" fmla="*/ 95 h 422"/>
                <a:gd name="T16" fmla="*/ 19 w 368"/>
                <a:gd name="T17" fmla="*/ 51 h 422"/>
                <a:gd name="T18" fmla="*/ 44 w 368"/>
                <a:gd name="T19" fmla="*/ 0 h 422"/>
                <a:gd name="T20" fmla="*/ 120 w 368"/>
                <a:gd name="T21" fmla="*/ 52 h 422"/>
                <a:gd name="T22" fmla="*/ 95 w 368"/>
                <a:gd name="T23" fmla="*/ 98 h 422"/>
                <a:gd name="T24" fmla="*/ 95 w 368"/>
                <a:gd name="T25" fmla="*/ 143 h 422"/>
                <a:gd name="T26" fmla="*/ 122 w 368"/>
                <a:gd name="T27" fmla="*/ 191 h 422"/>
                <a:gd name="T28" fmla="*/ 162 w 368"/>
                <a:gd name="T29" fmla="*/ 235 h 422"/>
                <a:gd name="T30" fmla="*/ 223 w 368"/>
                <a:gd name="T31" fmla="*/ 284 h 422"/>
                <a:gd name="T32" fmla="*/ 290 w 368"/>
                <a:gd name="T33" fmla="*/ 317 h 422"/>
                <a:gd name="T34" fmla="*/ 332 w 368"/>
                <a:gd name="T35" fmla="*/ 351 h 422"/>
                <a:gd name="T36" fmla="*/ 351 w 368"/>
                <a:gd name="T37" fmla="*/ 378 h 422"/>
                <a:gd name="T38" fmla="*/ 367 w 368"/>
                <a:gd name="T39" fmla="*/ 421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8" h="422">
                  <a:moveTo>
                    <a:pt x="367" y="421"/>
                  </a:moveTo>
                  <a:lnTo>
                    <a:pt x="171" y="340"/>
                  </a:lnTo>
                  <a:lnTo>
                    <a:pt x="117" y="304"/>
                  </a:lnTo>
                  <a:lnTo>
                    <a:pt x="73" y="265"/>
                  </a:lnTo>
                  <a:lnTo>
                    <a:pt x="31" y="219"/>
                  </a:lnTo>
                  <a:lnTo>
                    <a:pt x="9" y="179"/>
                  </a:lnTo>
                  <a:lnTo>
                    <a:pt x="0" y="137"/>
                  </a:lnTo>
                  <a:lnTo>
                    <a:pt x="2" y="95"/>
                  </a:lnTo>
                  <a:lnTo>
                    <a:pt x="19" y="51"/>
                  </a:lnTo>
                  <a:lnTo>
                    <a:pt x="44" y="0"/>
                  </a:lnTo>
                  <a:lnTo>
                    <a:pt x="120" y="52"/>
                  </a:lnTo>
                  <a:lnTo>
                    <a:pt x="95" y="98"/>
                  </a:lnTo>
                  <a:lnTo>
                    <a:pt x="95" y="143"/>
                  </a:lnTo>
                  <a:lnTo>
                    <a:pt x="122" y="191"/>
                  </a:lnTo>
                  <a:lnTo>
                    <a:pt x="162" y="235"/>
                  </a:lnTo>
                  <a:lnTo>
                    <a:pt x="223" y="284"/>
                  </a:lnTo>
                  <a:lnTo>
                    <a:pt x="290" y="317"/>
                  </a:lnTo>
                  <a:lnTo>
                    <a:pt x="332" y="351"/>
                  </a:lnTo>
                  <a:lnTo>
                    <a:pt x="351" y="378"/>
                  </a:lnTo>
                  <a:lnTo>
                    <a:pt x="367" y="42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2432" y="1792"/>
              <a:ext cx="989" cy="1439"/>
            </a:xfrm>
            <a:custGeom>
              <a:avLst/>
              <a:gdLst>
                <a:gd name="T0" fmla="*/ 525 w 989"/>
                <a:gd name="T1" fmla="*/ 1438 h 1439"/>
                <a:gd name="T2" fmla="*/ 582 w 989"/>
                <a:gd name="T3" fmla="*/ 1409 h 1439"/>
                <a:gd name="T4" fmla="*/ 647 w 989"/>
                <a:gd name="T5" fmla="*/ 1355 h 1439"/>
                <a:gd name="T6" fmla="*/ 670 w 989"/>
                <a:gd name="T7" fmla="*/ 1304 h 1439"/>
                <a:gd name="T8" fmla="*/ 686 w 989"/>
                <a:gd name="T9" fmla="*/ 1255 h 1439"/>
                <a:gd name="T10" fmla="*/ 677 w 989"/>
                <a:gd name="T11" fmla="*/ 1198 h 1439"/>
                <a:gd name="T12" fmla="*/ 637 w 989"/>
                <a:gd name="T13" fmla="*/ 1125 h 1439"/>
                <a:gd name="T14" fmla="*/ 609 w 989"/>
                <a:gd name="T15" fmla="*/ 1092 h 1439"/>
                <a:gd name="T16" fmla="*/ 569 w 989"/>
                <a:gd name="T17" fmla="*/ 1063 h 1439"/>
                <a:gd name="T18" fmla="*/ 259 w 989"/>
                <a:gd name="T19" fmla="*/ 905 h 1439"/>
                <a:gd name="T20" fmla="*/ 201 w 989"/>
                <a:gd name="T21" fmla="*/ 863 h 1439"/>
                <a:gd name="T22" fmla="*/ 177 w 989"/>
                <a:gd name="T23" fmla="*/ 843 h 1439"/>
                <a:gd name="T24" fmla="*/ 160 w 989"/>
                <a:gd name="T25" fmla="*/ 800 h 1439"/>
                <a:gd name="T26" fmla="*/ 171 w 989"/>
                <a:gd name="T27" fmla="*/ 766 h 1439"/>
                <a:gd name="T28" fmla="*/ 215 w 989"/>
                <a:gd name="T29" fmla="*/ 738 h 1439"/>
                <a:gd name="T30" fmla="*/ 294 w 989"/>
                <a:gd name="T31" fmla="*/ 709 h 1439"/>
                <a:gd name="T32" fmla="*/ 780 w 989"/>
                <a:gd name="T33" fmla="*/ 521 h 1439"/>
                <a:gd name="T34" fmla="*/ 856 w 989"/>
                <a:gd name="T35" fmla="*/ 471 h 1439"/>
                <a:gd name="T36" fmla="*/ 918 w 989"/>
                <a:gd name="T37" fmla="*/ 417 h 1439"/>
                <a:gd name="T38" fmla="*/ 953 w 989"/>
                <a:gd name="T39" fmla="*/ 379 h 1439"/>
                <a:gd name="T40" fmla="*/ 984 w 989"/>
                <a:gd name="T41" fmla="*/ 334 h 1439"/>
                <a:gd name="T42" fmla="*/ 988 w 989"/>
                <a:gd name="T43" fmla="*/ 274 h 1439"/>
                <a:gd name="T44" fmla="*/ 972 w 989"/>
                <a:gd name="T45" fmla="*/ 214 h 1439"/>
                <a:gd name="T46" fmla="*/ 953 w 989"/>
                <a:gd name="T47" fmla="*/ 167 h 1439"/>
                <a:gd name="T48" fmla="*/ 920 w 989"/>
                <a:gd name="T49" fmla="*/ 126 h 1439"/>
                <a:gd name="T50" fmla="*/ 875 w 989"/>
                <a:gd name="T51" fmla="*/ 85 h 1439"/>
                <a:gd name="T52" fmla="*/ 828 w 989"/>
                <a:gd name="T53" fmla="*/ 50 h 1439"/>
                <a:gd name="T54" fmla="*/ 803 w 989"/>
                <a:gd name="T55" fmla="*/ 29 h 1439"/>
                <a:gd name="T56" fmla="*/ 756 w 989"/>
                <a:gd name="T57" fmla="*/ 0 h 1439"/>
                <a:gd name="T58" fmla="*/ 588 w 989"/>
                <a:gd name="T59" fmla="*/ 61 h 1439"/>
                <a:gd name="T60" fmla="*/ 649 w 989"/>
                <a:gd name="T61" fmla="*/ 104 h 1439"/>
                <a:gd name="T62" fmla="*/ 694 w 989"/>
                <a:gd name="T63" fmla="*/ 145 h 1439"/>
                <a:gd name="T64" fmla="*/ 739 w 989"/>
                <a:gd name="T65" fmla="*/ 182 h 1439"/>
                <a:gd name="T66" fmla="*/ 780 w 989"/>
                <a:gd name="T67" fmla="*/ 223 h 1439"/>
                <a:gd name="T68" fmla="*/ 803 w 989"/>
                <a:gd name="T69" fmla="*/ 272 h 1439"/>
                <a:gd name="T70" fmla="*/ 787 w 989"/>
                <a:gd name="T71" fmla="*/ 323 h 1439"/>
                <a:gd name="T72" fmla="*/ 729 w 989"/>
                <a:gd name="T73" fmla="*/ 369 h 1439"/>
                <a:gd name="T74" fmla="*/ 639 w 989"/>
                <a:gd name="T75" fmla="*/ 413 h 1439"/>
                <a:gd name="T76" fmla="*/ 212 w 989"/>
                <a:gd name="T77" fmla="*/ 589 h 1439"/>
                <a:gd name="T78" fmla="*/ 160 w 989"/>
                <a:gd name="T79" fmla="*/ 608 h 1439"/>
                <a:gd name="T80" fmla="*/ 88 w 989"/>
                <a:gd name="T81" fmla="*/ 653 h 1439"/>
                <a:gd name="T82" fmla="*/ 43 w 989"/>
                <a:gd name="T83" fmla="*/ 698 h 1439"/>
                <a:gd name="T84" fmla="*/ 9 w 989"/>
                <a:gd name="T85" fmla="*/ 755 h 1439"/>
                <a:gd name="T86" fmla="*/ 0 w 989"/>
                <a:gd name="T87" fmla="*/ 820 h 1439"/>
                <a:gd name="T88" fmla="*/ 10 w 989"/>
                <a:gd name="T89" fmla="*/ 872 h 1439"/>
                <a:gd name="T90" fmla="*/ 40 w 989"/>
                <a:gd name="T91" fmla="*/ 914 h 1439"/>
                <a:gd name="T92" fmla="*/ 84 w 989"/>
                <a:gd name="T93" fmla="*/ 949 h 1439"/>
                <a:gd name="T94" fmla="*/ 159 w 989"/>
                <a:gd name="T95" fmla="*/ 999 h 1439"/>
                <a:gd name="T96" fmla="*/ 487 w 989"/>
                <a:gd name="T97" fmla="*/ 1164 h 1439"/>
                <a:gd name="T98" fmla="*/ 530 w 989"/>
                <a:gd name="T99" fmla="*/ 1197 h 1439"/>
                <a:gd name="T100" fmla="*/ 569 w 989"/>
                <a:gd name="T101" fmla="*/ 1236 h 1439"/>
                <a:gd name="T102" fmla="*/ 557 w 989"/>
                <a:gd name="T103" fmla="*/ 1292 h 1439"/>
                <a:gd name="T104" fmla="*/ 502 w 989"/>
                <a:gd name="T105" fmla="*/ 1354 h 1439"/>
                <a:gd name="T106" fmla="*/ 434 w 989"/>
                <a:gd name="T107" fmla="*/ 1394 h 1439"/>
                <a:gd name="T108" fmla="*/ 525 w 989"/>
                <a:gd name="T109" fmla="*/ 1438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89" h="1439">
                  <a:moveTo>
                    <a:pt x="525" y="1438"/>
                  </a:moveTo>
                  <a:lnTo>
                    <a:pt x="582" y="1409"/>
                  </a:lnTo>
                  <a:lnTo>
                    <a:pt x="647" y="1355"/>
                  </a:lnTo>
                  <a:lnTo>
                    <a:pt x="670" y="1304"/>
                  </a:lnTo>
                  <a:lnTo>
                    <a:pt x="686" y="1255"/>
                  </a:lnTo>
                  <a:lnTo>
                    <a:pt x="677" y="1198"/>
                  </a:lnTo>
                  <a:lnTo>
                    <a:pt x="637" y="1125"/>
                  </a:lnTo>
                  <a:lnTo>
                    <a:pt x="609" y="1092"/>
                  </a:lnTo>
                  <a:lnTo>
                    <a:pt x="569" y="1063"/>
                  </a:lnTo>
                  <a:lnTo>
                    <a:pt x="259" y="905"/>
                  </a:lnTo>
                  <a:lnTo>
                    <a:pt x="201" y="863"/>
                  </a:lnTo>
                  <a:lnTo>
                    <a:pt x="177" y="843"/>
                  </a:lnTo>
                  <a:lnTo>
                    <a:pt x="160" y="800"/>
                  </a:lnTo>
                  <a:lnTo>
                    <a:pt x="171" y="766"/>
                  </a:lnTo>
                  <a:lnTo>
                    <a:pt x="215" y="738"/>
                  </a:lnTo>
                  <a:lnTo>
                    <a:pt x="294" y="709"/>
                  </a:lnTo>
                  <a:lnTo>
                    <a:pt x="780" y="521"/>
                  </a:lnTo>
                  <a:lnTo>
                    <a:pt x="856" y="471"/>
                  </a:lnTo>
                  <a:lnTo>
                    <a:pt x="918" y="417"/>
                  </a:lnTo>
                  <a:lnTo>
                    <a:pt x="953" y="379"/>
                  </a:lnTo>
                  <a:lnTo>
                    <a:pt x="984" y="334"/>
                  </a:lnTo>
                  <a:lnTo>
                    <a:pt x="988" y="274"/>
                  </a:lnTo>
                  <a:lnTo>
                    <a:pt x="972" y="214"/>
                  </a:lnTo>
                  <a:lnTo>
                    <a:pt x="953" y="167"/>
                  </a:lnTo>
                  <a:lnTo>
                    <a:pt x="920" y="126"/>
                  </a:lnTo>
                  <a:lnTo>
                    <a:pt x="875" y="85"/>
                  </a:lnTo>
                  <a:lnTo>
                    <a:pt x="828" y="50"/>
                  </a:lnTo>
                  <a:lnTo>
                    <a:pt x="803" y="29"/>
                  </a:lnTo>
                  <a:lnTo>
                    <a:pt x="756" y="0"/>
                  </a:lnTo>
                  <a:lnTo>
                    <a:pt x="588" y="61"/>
                  </a:lnTo>
                  <a:lnTo>
                    <a:pt x="649" y="104"/>
                  </a:lnTo>
                  <a:lnTo>
                    <a:pt x="694" y="145"/>
                  </a:lnTo>
                  <a:lnTo>
                    <a:pt x="739" y="182"/>
                  </a:lnTo>
                  <a:lnTo>
                    <a:pt x="780" y="223"/>
                  </a:lnTo>
                  <a:lnTo>
                    <a:pt x="803" y="272"/>
                  </a:lnTo>
                  <a:lnTo>
                    <a:pt x="787" y="323"/>
                  </a:lnTo>
                  <a:lnTo>
                    <a:pt x="729" y="369"/>
                  </a:lnTo>
                  <a:lnTo>
                    <a:pt x="639" y="413"/>
                  </a:lnTo>
                  <a:lnTo>
                    <a:pt x="212" y="589"/>
                  </a:lnTo>
                  <a:lnTo>
                    <a:pt x="160" y="608"/>
                  </a:lnTo>
                  <a:lnTo>
                    <a:pt x="88" y="653"/>
                  </a:lnTo>
                  <a:lnTo>
                    <a:pt x="43" y="698"/>
                  </a:lnTo>
                  <a:lnTo>
                    <a:pt x="9" y="755"/>
                  </a:lnTo>
                  <a:lnTo>
                    <a:pt x="0" y="820"/>
                  </a:lnTo>
                  <a:lnTo>
                    <a:pt x="10" y="872"/>
                  </a:lnTo>
                  <a:lnTo>
                    <a:pt x="40" y="914"/>
                  </a:lnTo>
                  <a:lnTo>
                    <a:pt x="84" y="949"/>
                  </a:lnTo>
                  <a:lnTo>
                    <a:pt x="159" y="999"/>
                  </a:lnTo>
                  <a:lnTo>
                    <a:pt x="487" y="1164"/>
                  </a:lnTo>
                  <a:lnTo>
                    <a:pt x="530" y="1197"/>
                  </a:lnTo>
                  <a:lnTo>
                    <a:pt x="569" y="1236"/>
                  </a:lnTo>
                  <a:lnTo>
                    <a:pt x="557" y="1292"/>
                  </a:lnTo>
                  <a:lnTo>
                    <a:pt x="502" y="1354"/>
                  </a:lnTo>
                  <a:lnTo>
                    <a:pt x="434" y="1394"/>
                  </a:lnTo>
                  <a:lnTo>
                    <a:pt x="525" y="143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2100" y="1162"/>
              <a:ext cx="669" cy="582"/>
            </a:xfrm>
            <a:custGeom>
              <a:avLst/>
              <a:gdLst>
                <a:gd name="T0" fmla="*/ 668 w 669"/>
                <a:gd name="T1" fmla="*/ 553 h 582"/>
                <a:gd name="T2" fmla="*/ 668 w 669"/>
                <a:gd name="T3" fmla="*/ 450 h 582"/>
                <a:gd name="T4" fmla="*/ 562 w 669"/>
                <a:gd name="T5" fmla="*/ 435 h 582"/>
                <a:gd name="T6" fmla="*/ 448 w 669"/>
                <a:gd name="T7" fmla="*/ 420 h 582"/>
                <a:gd name="T8" fmla="*/ 367 w 669"/>
                <a:gd name="T9" fmla="*/ 400 h 582"/>
                <a:gd name="T10" fmla="*/ 314 w 669"/>
                <a:gd name="T11" fmla="*/ 378 h 582"/>
                <a:gd name="T12" fmla="*/ 257 w 669"/>
                <a:gd name="T13" fmla="*/ 349 h 582"/>
                <a:gd name="T14" fmla="*/ 220 w 669"/>
                <a:gd name="T15" fmla="*/ 314 h 582"/>
                <a:gd name="T16" fmla="*/ 193 w 669"/>
                <a:gd name="T17" fmla="*/ 274 h 582"/>
                <a:gd name="T18" fmla="*/ 180 w 669"/>
                <a:gd name="T19" fmla="*/ 231 h 582"/>
                <a:gd name="T20" fmla="*/ 180 w 669"/>
                <a:gd name="T21" fmla="*/ 189 h 582"/>
                <a:gd name="T22" fmla="*/ 193 w 669"/>
                <a:gd name="T23" fmla="*/ 165 h 582"/>
                <a:gd name="T24" fmla="*/ 209 w 669"/>
                <a:gd name="T25" fmla="*/ 143 h 582"/>
                <a:gd name="T26" fmla="*/ 255 w 669"/>
                <a:gd name="T27" fmla="*/ 127 h 582"/>
                <a:gd name="T28" fmla="*/ 297 w 669"/>
                <a:gd name="T29" fmla="*/ 127 h 582"/>
                <a:gd name="T30" fmla="*/ 345 w 669"/>
                <a:gd name="T31" fmla="*/ 141 h 582"/>
                <a:gd name="T32" fmla="*/ 396 w 669"/>
                <a:gd name="T33" fmla="*/ 156 h 582"/>
                <a:gd name="T34" fmla="*/ 448 w 669"/>
                <a:gd name="T35" fmla="*/ 163 h 582"/>
                <a:gd name="T36" fmla="*/ 477 w 669"/>
                <a:gd name="T37" fmla="*/ 125 h 582"/>
                <a:gd name="T38" fmla="*/ 464 w 669"/>
                <a:gd name="T39" fmla="*/ 86 h 582"/>
                <a:gd name="T40" fmla="*/ 415 w 669"/>
                <a:gd name="T41" fmla="*/ 42 h 582"/>
                <a:gd name="T42" fmla="*/ 363 w 669"/>
                <a:gd name="T43" fmla="*/ 18 h 582"/>
                <a:gd name="T44" fmla="*/ 319 w 669"/>
                <a:gd name="T45" fmla="*/ 7 h 582"/>
                <a:gd name="T46" fmla="*/ 273 w 669"/>
                <a:gd name="T47" fmla="*/ 2 h 582"/>
                <a:gd name="T48" fmla="*/ 222 w 669"/>
                <a:gd name="T49" fmla="*/ 0 h 582"/>
                <a:gd name="T50" fmla="*/ 176 w 669"/>
                <a:gd name="T51" fmla="*/ 4 h 582"/>
                <a:gd name="T52" fmla="*/ 136 w 669"/>
                <a:gd name="T53" fmla="*/ 15 h 582"/>
                <a:gd name="T54" fmla="*/ 86 w 669"/>
                <a:gd name="T55" fmla="*/ 33 h 582"/>
                <a:gd name="T56" fmla="*/ 50 w 669"/>
                <a:gd name="T57" fmla="*/ 66 h 582"/>
                <a:gd name="T58" fmla="*/ 22 w 669"/>
                <a:gd name="T59" fmla="*/ 99 h 582"/>
                <a:gd name="T60" fmla="*/ 6 w 669"/>
                <a:gd name="T61" fmla="*/ 145 h 582"/>
                <a:gd name="T62" fmla="*/ 0 w 669"/>
                <a:gd name="T63" fmla="*/ 189 h 582"/>
                <a:gd name="T64" fmla="*/ 9 w 669"/>
                <a:gd name="T65" fmla="*/ 237 h 582"/>
                <a:gd name="T66" fmla="*/ 22 w 669"/>
                <a:gd name="T67" fmla="*/ 285 h 582"/>
                <a:gd name="T68" fmla="*/ 50 w 669"/>
                <a:gd name="T69" fmla="*/ 330 h 582"/>
                <a:gd name="T70" fmla="*/ 81 w 669"/>
                <a:gd name="T71" fmla="*/ 375 h 582"/>
                <a:gd name="T72" fmla="*/ 125 w 669"/>
                <a:gd name="T73" fmla="*/ 419 h 582"/>
                <a:gd name="T74" fmla="*/ 169 w 669"/>
                <a:gd name="T75" fmla="*/ 457 h 582"/>
                <a:gd name="T76" fmla="*/ 217 w 669"/>
                <a:gd name="T77" fmla="*/ 488 h 582"/>
                <a:gd name="T78" fmla="*/ 266 w 669"/>
                <a:gd name="T79" fmla="*/ 514 h 582"/>
                <a:gd name="T80" fmla="*/ 310 w 669"/>
                <a:gd name="T81" fmla="*/ 534 h 582"/>
                <a:gd name="T82" fmla="*/ 369 w 669"/>
                <a:gd name="T83" fmla="*/ 549 h 582"/>
                <a:gd name="T84" fmla="*/ 437 w 669"/>
                <a:gd name="T85" fmla="*/ 568 h 582"/>
                <a:gd name="T86" fmla="*/ 516 w 669"/>
                <a:gd name="T87" fmla="*/ 581 h 582"/>
                <a:gd name="T88" fmla="*/ 595 w 669"/>
                <a:gd name="T89" fmla="*/ 577 h 582"/>
                <a:gd name="T90" fmla="*/ 668 w 669"/>
                <a:gd name="T91" fmla="*/ 553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69" h="582">
                  <a:moveTo>
                    <a:pt x="668" y="553"/>
                  </a:moveTo>
                  <a:lnTo>
                    <a:pt x="668" y="450"/>
                  </a:lnTo>
                  <a:lnTo>
                    <a:pt x="562" y="435"/>
                  </a:lnTo>
                  <a:lnTo>
                    <a:pt x="448" y="420"/>
                  </a:lnTo>
                  <a:lnTo>
                    <a:pt x="367" y="400"/>
                  </a:lnTo>
                  <a:lnTo>
                    <a:pt x="314" y="378"/>
                  </a:lnTo>
                  <a:lnTo>
                    <a:pt x="257" y="349"/>
                  </a:lnTo>
                  <a:lnTo>
                    <a:pt x="220" y="314"/>
                  </a:lnTo>
                  <a:lnTo>
                    <a:pt x="193" y="274"/>
                  </a:lnTo>
                  <a:lnTo>
                    <a:pt x="180" y="231"/>
                  </a:lnTo>
                  <a:lnTo>
                    <a:pt x="180" y="189"/>
                  </a:lnTo>
                  <a:lnTo>
                    <a:pt x="193" y="165"/>
                  </a:lnTo>
                  <a:lnTo>
                    <a:pt x="209" y="143"/>
                  </a:lnTo>
                  <a:lnTo>
                    <a:pt x="255" y="127"/>
                  </a:lnTo>
                  <a:lnTo>
                    <a:pt x="297" y="127"/>
                  </a:lnTo>
                  <a:lnTo>
                    <a:pt x="345" y="141"/>
                  </a:lnTo>
                  <a:lnTo>
                    <a:pt x="396" y="156"/>
                  </a:lnTo>
                  <a:lnTo>
                    <a:pt x="448" y="163"/>
                  </a:lnTo>
                  <a:lnTo>
                    <a:pt x="477" y="125"/>
                  </a:lnTo>
                  <a:lnTo>
                    <a:pt x="464" y="86"/>
                  </a:lnTo>
                  <a:lnTo>
                    <a:pt x="415" y="42"/>
                  </a:lnTo>
                  <a:lnTo>
                    <a:pt x="363" y="18"/>
                  </a:lnTo>
                  <a:lnTo>
                    <a:pt x="319" y="7"/>
                  </a:lnTo>
                  <a:lnTo>
                    <a:pt x="273" y="2"/>
                  </a:lnTo>
                  <a:lnTo>
                    <a:pt x="222" y="0"/>
                  </a:lnTo>
                  <a:lnTo>
                    <a:pt x="176" y="4"/>
                  </a:lnTo>
                  <a:lnTo>
                    <a:pt x="136" y="15"/>
                  </a:lnTo>
                  <a:lnTo>
                    <a:pt x="86" y="33"/>
                  </a:lnTo>
                  <a:lnTo>
                    <a:pt x="50" y="66"/>
                  </a:lnTo>
                  <a:lnTo>
                    <a:pt x="22" y="99"/>
                  </a:lnTo>
                  <a:lnTo>
                    <a:pt x="6" y="145"/>
                  </a:lnTo>
                  <a:lnTo>
                    <a:pt x="0" y="189"/>
                  </a:lnTo>
                  <a:lnTo>
                    <a:pt x="9" y="237"/>
                  </a:lnTo>
                  <a:lnTo>
                    <a:pt x="22" y="285"/>
                  </a:lnTo>
                  <a:lnTo>
                    <a:pt x="50" y="330"/>
                  </a:lnTo>
                  <a:lnTo>
                    <a:pt x="81" y="375"/>
                  </a:lnTo>
                  <a:lnTo>
                    <a:pt x="125" y="419"/>
                  </a:lnTo>
                  <a:lnTo>
                    <a:pt x="169" y="457"/>
                  </a:lnTo>
                  <a:lnTo>
                    <a:pt x="217" y="488"/>
                  </a:lnTo>
                  <a:lnTo>
                    <a:pt x="266" y="514"/>
                  </a:lnTo>
                  <a:lnTo>
                    <a:pt x="310" y="534"/>
                  </a:lnTo>
                  <a:lnTo>
                    <a:pt x="369" y="549"/>
                  </a:lnTo>
                  <a:lnTo>
                    <a:pt x="437" y="568"/>
                  </a:lnTo>
                  <a:lnTo>
                    <a:pt x="516" y="581"/>
                  </a:lnTo>
                  <a:lnTo>
                    <a:pt x="595" y="577"/>
                  </a:lnTo>
                  <a:lnTo>
                    <a:pt x="668" y="553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1365" y="583"/>
              <a:ext cx="1413" cy="549"/>
            </a:xfrm>
            <a:custGeom>
              <a:avLst/>
              <a:gdLst>
                <a:gd name="T0" fmla="*/ 1412 w 1413"/>
                <a:gd name="T1" fmla="*/ 548 h 549"/>
                <a:gd name="T2" fmla="*/ 1316 w 1413"/>
                <a:gd name="T3" fmla="*/ 537 h 549"/>
                <a:gd name="T4" fmla="*/ 1237 w 1413"/>
                <a:gd name="T5" fmla="*/ 524 h 549"/>
                <a:gd name="T6" fmla="*/ 1179 w 1413"/>
                <a:gd name="T7" fmla="*/ 511 h 549"/>
                <a:gd name="T8" fmla="*/ 1118 w 1413"/>
                <a:gd name="T9" fmla="*/ 499 h 549"/>
                <a:gd name="T10" fmla="*/ 1060 w 1413"/>
                <a:gd name="T11" fmla="*/ 493 h 549"/>
                <a:gd name="T12" fmla="*/ 1000 w 1413"/>
                <a:gd name="T13" fmla="*/ 495 h 549"/>
                <a:gd name="T14" fmla="*/ 939 w 1413"/>
                <a:gd name="T15" fmla="*/ 499 h 549"/>
                <a:gd name="T16" fmla="*/ 894 w 1413"/>
                <a:gd name="T17" fmla="*/ 482 h 549"/>
                <a:gd name="T18" fmla="*/ 962 w 1413"/>
                <a:gd name="T19" fmla="*/ 440 h 549"/>
                <a:gd name="T20" fmla="*/ 1005 w 1413"/>
                <a:gd name="T21" fmla="*/ 411 h 549"/>
                <a:gd name="T22" fmla="*/ 1043 w 1413"/>
                <a:gd name="T23" fmla="*/ 381 h 549"/>
                <a:gd name="T24" fmla="*/ 1069 w 1413"/>
                <a:gd name="T25" fmla="*/ 348 h 549"/>
                <a:gd name="T26" fmla="*/ 962 w 1413"/>
                <a:gd name="T27" fmla="*/ 383 h 549"/>
                <a:gd name="T28" fmla="*/ 855 w 1413"/>
                <a:gd name="T29" fmla="*/ 418 h 549"/>
                <a:gd name="T30" fmla="*/ 783 w 1413"/>
                <a:gd name="T31" fmla="*/ 436 h 549"/>
                <a:gd name="T32" fmla="*/ 670 w 1413"/>
                <a:gd name="T33" fmla="*/ 449 h 549"/>
                <a:gd name="T34" fmla="*/ 597 w 1413"/>
                <a:gd name="T35" fmla="*/ 449 h 549"/>
                <a:gd name="T36" fmla="*/ 531 w 1413"/>
                <a:gd name="T37" fmla="*/ 444 h 549"/>
                <a:gd name="T38" fmla="*/ 486 w 1413"/>
                <a:gd name="T39" fmla="*/ 427 h 549"/>
                <a:gd name="T40" fmla="*/ 459 w 1413"/>
                <a:gd name="T41" fmla="*/ 407 h 549"/>
                <a:gd name="T42" fmla="*/ 527 w 1413"/>
                <a:gd name="T43" fmla="*/ 389 h 549"/>
                <a:gd name="T44" fmla="*/ 572 w 1413"/>
                <a:gd name="T45" fmla="*/ 365 h 549"/>
                <a:gd name="T46" fmla="*/ 599 w 1413"/>
                <a:gd name="T47" fmla="*/ 339 h 549"/>
                <a:gd name="T48" fmla="*/ 634 w 1413"/>
                <a:gd name="T49" fmla="*/ 308 h 549"/>
                <a:gd name="T50" fmla="*/ 544 w 1413"/>
                <a:gd name="T51" fmla="*/ 334 h 549"/>
                <a:gd name="T52" fmla="*/ 463 w 1413"/>
                <a:gd name="T53" fmla="*/ 348 h 549"/>
                <a:gd name="T54" fmla="*/ 378 w 1413"/>
                <a:gd name="T55" fmla="*/ 356 h 549"/>
                <a:gd name="T56" fmla="*/ 303 w 1413"/>
                <a:gd name="T57" fmla="*/ 352 h 549"/>
                <a:gd name="T58" fmla="*/ 254 w 1413"/>
                <a:gd name="T59" fmla="*/ 334 h 549"/>
                <a:gd name="T60" fmla="*/ 233 w 1413"/>
                <a:gd name="T61" fmla="*/ 312 h 549"/>
                <a:gd name="T62" fmla="*/ 281 w 1413"/>
                <a:gd name="T63" fmla="*/ 291 h 549"/>
                <a:gd name="T64" fmla="*/ 313 w 1413"/>
                <a:gd name="T65" fmla="*/ 269 h 549"/>
                <a:gd name="T66" fmla="*/ 341 w 1413"/>
                <a:gd name="T67" fmla="*/ 244 h 549"/>
                <a:gd name="T68" fmla="*/ 339 w 1413"/>
                <a:gd name="T69" fmla="*/ 229 h 549"/>
                <a:gd name="T70" fmla="*/ 262 w 1413"/>
                <a:gd name="T71" fmla="*/ 246 h 549"/>
                <a:gd name="T72" fmla="*/ 179 w 1413"/>
                <a:gd name="T73" fmla="*/ 255 h 549"/>
                <a:gd name="T74" fmla="*/ 109 w 1413"/>
                <a:gd name="T75" fmla="*/ 254 h 549"/>
                <a:gd name="T76" fmla="*/ 51 w 1413"/>
                <a:gd name="T77" fmla="*/ 244 h 549"/>
                <a:gd name="T78" fmla="*/ 19 w 1413"/>
                <a:gd name="T79" fmla="*/ 229 h 549"/>
                <a:gd name="T80" fmla="*/ 0 w 1413"/>
                <a:gd name="T81" fmla="*/ 205 h 549"/>
                <a:gd name="T82" fmla="*/ 120 w 1413"/>
                <a:gd name="T83" fmla="*/ 187 h 549"/>
                <a:gd name="T84" fmla="*/ 309 w 1413"/>
                <a:gd name="T85" fmla="*/ 156 h 549"/>
                <a:gd name="T86" fmla="*/ 544 w 1413"/>
                <a:gd name="T87" fmla="*/ 119 h 549"/>
                <a:gd name="T88" fmla="*/ 742 w 1413"/>
                <a:gd name="T89" fmla="*/ 71 h 549"/>
                <a:gd name="T90" fmla="*/ 926 w 1413"/>
                <a:gd name="T91" fmla="*/ 26 h 549"/>
                <a:gd name="T92" fmla="*/ 1020 w 1413"/>
                <a:gd name="T93" fmla="*/ 9 h 549"/>
                <a:gd name="T94" fmla="*/ 1098 w 1413"/>
                <a:gd name="T95" fmla="*/ 0 h 549"/>
                <a:gd name="T96" fmla="*/ 1165 w 1413"/>
                <a:gd name="T97" fmla="*/ 2 h 549"/>
                <a:gd name="T98" fmla="*/ 1211 w 1413"/>
                <a:gd name="T99" fmla="*/ 7 h 549"/>
                <a:gd name="T100" fmla="*/ 1254 w 1413"/>
                <a:gd name="T101" fmla="*/ 27 h 549"/>
                <a:gd name="T102" fmla="*/ 1288 w 1413"/>
                <a:gd name="T103" fmla="*/ 71 h 549"/>
                <a:gd name="T104" fmla="*/ 1301 w 1413"/>
                <a:gd name="T105" fmla="*/ 117 h 549"/>
                <a:gd name="T106" fmla="*/ 1316 w 1413"/>
                <a:gd name="T107" fmla="*/ 148 h 549"/>
                <a:gd name="T108" fmla="*/ 1344 w 1413"/>
                <a:gd name="T109" fmla="*/ 159 h 549"/>
                <a:gd name="T110" fmla="*/ 1384 w 1413"/>
                <a:gd name="T111" fmla="*/ 156 h 549"/>
                <a:gd name="T112" fmla="*/ 1412 w 1413"/>
                <a:gd name="T113" fmla="*/ 145 h 549"/>
                <a:gd name="T114" fmla="*/ 1412 w 1413"/>
                <a:gd name="T115" fmla="*/ 548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13" h="549">
                  <a:moveTo>
                    <a:pt x="1412" y="548"/>
                  </a:moveTo>
                  <a:lnTo>
                    <a:pt x="1316" y="537"/>
                  </a:lnTo>
                  <a:lnTo>
                    <a:pt x="1237" y="524"/>
                  </a:lnTo>
                  <a:lnTo>
                    <a:pt x="1179" y="511"/>
                  </a:lnTo>
                  <a:lnTo>
                    <a:pt x="1118" y="499"/>
                  </a:lnTo>
                  <a:lnTo>
                    <a:pt x="1060" y="493"/>
                  </a:lnTo>
                  <a:lnTo>
                    <a:pt x="1000" y="495"/>
                  </a:lnTo>
                  <a:lnTo>
                    <a:pt x="939" y="499"/>
                  </a:lnTo>
                  <a:lnTo>
                    <a:pt x="894" y="482"/>
                  </a:lnTo>
                  <a:lnTo>
                    <a:pt x="962" y="440"/>
                  </a:lnTo>
                  <a:lnTo>
                    <a:pt x="1005" y="411"/>
                  </a:lnTo>
                  <a:lnTo>
                    <a:pt x="1043" y="381"/>
                  </a:lnTo>
                  <a:lnTo>
                    <a:pt x="1069" y="348"/>
                  </a:lnTo>
                  <a:lnTo>
                    <a:pt x="962" y="383"/>
                  </a:lnTo>
                  <a:lnTo>
                    <a:pt x="855" y="418"/>
                  </a:lnTo>
                  <a:lnTo>
                    <a:pt x="783" y="436"/>
                  </a:lnTo>
                  <a:lnTo>
                    <a:pt x="670" y="449"/>
                  </a:lnTo>
                  <a:lnTo>
                    <a:pt x="597" y="449"/>
                  </a:lnTo>
                  <a:lnTo>
                    <a:pt x="531" y="444"/>
                  </a:lnTo>
                  <a:lnTo>
                    <a:pt x="486" y="427"/>
                  </a:lnTo>
                  <a:lnTo>
                    <a:pt x="459" y="407"/>
                  </a:lnTo>
                  <a:lnTo>
                    <a:pt x="527" y="389"/>
                  </a:lnTo>
                  <a:lnTo>
                    <a:pt x="572" y="365"/>
                  </a:lnTo>
                  <a:lnTo>
                    <a:pt x="599" y="339"/>
                  </a:lnTo>
                  <a:lnTo>
                    <a:pt x="634" y="308"/>
                  </a:lnTo>
                  <a:lnTo>
                    <a:pt x="544" y="334"/>
                  </a:lnTo>
                  <a:lnTo>
                    <a:pt x="463" y="348"/>
                  </a:lnTo>
                  <a:lnTo>
                    <a:pt x="378" y="356"/>
                  </a:lnTo>
                  <a:lnTo>
                    <a:pt x="303" y="352"/>
                  </a:lnTo>
                  <a:lnTo>
                    <a:pt x="254" y="334"/>
                  </a:lnTo>
                  <a:lnTo>
                    <a:pt x="233" y="312"/>
                  </a:lnTo>
                  <a:lnTo>
                    <a:pt x="281" y="291"/>
                  </a:lnTo>
                  <a:lnTo>
                    <a:pt x="313" y="269"/>
                  </a:lnTo>
                  <a:lnTo>
                    <a:pt x="341" y="244"/>
                  </a:lnTo>
                  <a:lnTo>
                    <a:pt x="339" y="229"/>
                  </a:lnTo>
                  <a:lnTo>
                    <a:pt x="262" y="246"/>
                  </a:lnTo>
                  <a:lnTo>
                    <a:pt x="179" y="255"/>
                  </a:lnTo>
                  <a:lnTo>
                    <a:pt x="109" y="254"/>
                  </a:lnTo>
                  <a:lnTo>
                    <a:pt x="51" y="244"/>
                  </a:lnTo>
                  <a:lnTo>
                    <a:pt x="19" y="229"/>
                  </a:lnTo>
                  <a:lnTo>
                    <a:pt x="0" y="205"/>
                  </a:lnTo>
                  <a:lnTo>
                    <a:pt x="120" y="187"/>
                  </a:lnTo>
                  <a:lnTo>
                    <a:pt x="309" y="156"/>
                  </a:lnTo>
                  <a:lnTo>
                    <a:pt x="544" y="119"/>
                  </a:lnTo>
                  <a:lnTo>
                    <a:pt x="742" y="71"/>
                  </a:lnTo>
                  <a:lnTo>
                    <a:pt x="926" y="26"/>
                  </a:lnTo>
                  <a:lnTo>
                    <a:pt x="1020" y="9"/>
                  </a:lnTo>
                  <a:lnTo>
                    <a:pt x="1098" y="0"/>
                  </a:lnTo>
                  <a:lnTo>
                    <a:pt x="1165" y="2"/>
                  </a:lnTo>
                  <a:lnTo>
                    <a:pt x="1211" y="7"/>
                  </a:lnTo>
                  <a:lnTo>
                    <a:pt x="1254" y="27"/>
                  </a:lnTo>
                  <a:lnTo>
                    <a:pt x="1288" y="71"/>
                  </a:lnTo>
                  <a:lnTo>
                    <a:pt x="1301" y="117"/>
                  </a:lnTo>
                  <a:lnTo>
                    <a:pt x="1316" y="148"/>
                  </a:lnTo>
                  <a:lnTo>
                    <a:pt x="1344" y="159"/>
                  </a:lnTo>
                  <a:lnTo>
                    <a:pt x="1384" y="156"/>
                  </a:lnTo>
                  <a:lnTo>
                    <a:pt x="1412" y="145"/>
                  </a:lnTo>
                  <a:lnTo>
                    <a:pt x="1412" y="54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2785" y="355"/>
              <a:ext cx="187" cy="1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2976" y="583"/>
              <a:ext cx="1413" cy="549"/>
            </a:xfrm>
            <a:custGeom>
              <a:avLst/>
              <a:gdLst>
                <a:gd name="T0" fmla="*/ 0 w 1413"/>
                <a:gd name="T1" fmla="*/ 548 h 549"/>
                <a:gd name="T2" fmla="*/ 96 w 1413"/>
                <a:gd name="T3" fmla="*/ 537 h 549"/>
                <a:gd name="T4" fmla="*/ 175 w 1413"/>
                <a:gd name="T5" fmla="*/ 524 h 549"/>
                <a:gd name="T6" fmla="*/ 233 w 1413"/>
                <a:gd name="T7" fmla="*/ 511 h 549"/>
                <a:gd name="T8" fmla="*/ 294 w 1413"/>
                <a:gd name="T9" fmla="*/ 499 h 549"/>
                <a:gd name="T10" fmla="*/ 352 w 1413"/>
                <a:gd name="T11" fmla="*/ 493 h 549"/>
                <a:gd name="T12" fmla="*/ 412 w 1413"/>
                <a:gd name="T13" fmla="*/ 495 h 549"/>
                <a:gd name="T14" fmla="*/ 473 w 1413"/>
                <a:gd name="T15" fmla="*/ 499 h 549"/>
                <a:gd name="T16" fmla="*/ 518 w 1413"/>
                <a:gd name="T17" fmla="*/ 482 h 549"/>
                <a:gd name="T18" fmla="*/ 450 w 1413"/>
                <a:gd name="T19" fmla="*/ 440 h 549"/>
                <a:gd name="T20" fmla="*/ 407 w 1413"/>
                <a:gd name="T21" fmla="*/ 411 h 549"/>
                <a:gd name="T22" fmla="*/ 369 w 1413"/>
                <a:gd name="T23" fmla="*/ 381 h 549"/>
                <a:gd name="T24" fmla="*/ 343 w 1413"/>
                <a:gd name="T25" fmla="*/ 348 h 549"/>
                <a:gd name="T26" fmla="*/ 450 w 1413"/>
                <a:gd name="T27" fmla="*/ 383 h 549"/>
                <a:gd name="T28" fmla="*/ 557 w 1413"/>
                <a:gd name="T29" fmla="*/ 418 h 549"/>
                <a:gd name="T30" fmla="*/ 629 w 1413"/>
                <a:gd name="T31" fmla="*/ 436 h 549"/>
                <a:gd name="T32" fmla="*/ 742 w 1413"/>
                <a:gd name="T33" fmla="*/ 449 h 549"/>
                <a:gd name="T34" fmla="*/ 815 w 1413"/>
                <a:gd name="T35" fmla="*/ 449 h 549"/>
                <a:gd name="T36" fmla="*/ 881 w 1413"/>
                <a:gd name="T37" fmla="*/ 444 h 549"/>
                <a:gd name="T38" fmla="*/ 926 w 1413"/>
                <a:gd name="T39" fmla="*/ 427 h 549"/>
                <a:gd name="T40" fmla="*/ 953 w 1413"/>
                <a:gd name="T41" fmla="*/ 407 h 549"/>
                <a:gd name="T42" fmla="*/ 885 w 1413"/>
                <a:gd name="T43" fmla="*/ 389 h 549"/>
                <a:gd name="T44" fmla="*/ 840 w 1413"/>
                <a:gd name="T45" fmla="*/ 365 h 549"/>
                <a:gd name="T46" fmla="*/ 809 w 1413"/>
                <a:gd name="T47" fmla="*/ 339 h 549"/>
                <a:gd name="T48" fmla="*/ 778 w 1413"/>
                <a:gd name="T49" fmla="*/ 308 h 549"/>
                <a:gd name="T50" fmla="*/ 868 w 1413"/>
                <a:gd name="T51" fmla="*/ 334 h 549"/>
                <a:gd name="T52" fmla="*/ 949 w 1413"/>
                <a:gd name="T53" fmla="*/ 348 h 549"/>
                <a:gd name="T54" fmla="*/ 1034 w 1413"/>
                <a:gd name="T55" fmla="*/ 356 h 549"/>
                <a:gd name="T56" fmla="*/ 1109 w 1413"/>
                <a:gd name="T57" fmla="*/ 352 h 549"/>
                <a:gd name="T58" fmla="*/ 1158 w 1413"/>
                <a:gd name="T59" fmla="*/ 334 h 549"/>
                <a:gd name="T60" fmla="*/ 1179 w 1413"/>
                <a:gd name="T61" fmla="*/ 312 h 549"/>
                <a:gd name="T62" fmla="*/ 1131 w 1413"/>
                <a:gd name="T63" fmla="*/ 291 h 549"/>
                <a:gd name="T64" fmla="*/ 1099 w 1413"/>
                <a:gd name="T65" fmla="*/ 269 h 549"/>
                <a:gd name="T66" fmla="*/ 1071 w 1413"/>
                <a:gd name="T67" fmla="*/ 244 h 549"/>
                <a:gd name="T68" fmla="*/ 1073 w 1413"/>
                <a:gd name="T69" fmla="*/ 229 h 549"/>
                <a:gd name="T70" fmla="*/ 1150 w 1413"/>
                <a:gd name="T71" fmla="*/ 246 h 549"/>
                <a:gd name="T72" fmla="*/ 1233 w 1413"/>
                <a:gd name="T73" fmla="*/ 255 h 549"/>
                <a:gd name="T74" fmla="*/ 1311 w 1413"/>
                <a:gd name="T75" fmla="*/ 253 h 549"/>
                <a:gd name="T76" fmla="*/ 1361 w 1413"/>
                <a:gd name="T77" fmla="*/ 244 h 549"/>
                <a:gd name="T78" fmla="*/ 1393 w 1413"/>
                <a:gd name="T79" fmla="*/ 229 h 549"/>
                <a:gd name="T80" fmla="*/ 1412 w 1413"/>
                <a:gd name="T81" fmla="*/ 205 h 549"/>
                <a:gd name="T82" fmla="*/ 1292 w 1413"/>
                <a:gd name="T83" fmla="*/ 187 h 549"/>
                <a:gd name="T84" fmla="*/ 1087 w 1413"/>
                <a:gd name="T85" fmla="*/ 158 h 549"/>
                <a:gd name="T86" fmla="*/ 868 w 1413"/>
                <a:gd name="T87" fmla="*/ 119 h 549"/>
                <a:gd name="T88" fmla="*/ 670 w 1413"/>
                <a:gd name="T89" fmla="*/ 71 h 549"/>
                <a:gd name="T90" fmla="*/ 486 w 1413"/>
                <a:gd name="T91" fmla="*/ 26 h 549"/>
                <a:gd name="T92" fmla="*/ 392 w 1413"/>
                <a:gd name="T93" fmla="*/ 9 h 549"/>
                <a:gd name="T94" fmla="*/ 314 w 1413"/>
                <a:gd name="T95" fmla="*/ 0 h 549"/>
                <a:gd name="T96" fmla="*/ 247 w 1413"/>
                <a:gd name="T97" fmla="*/ 2 h 549"/>
                <a:gd name="T98" fmla="*/ 201 w 1413"/>
                <a:gd name="T99" fmla="*/ 7 h 549"/>
                <a:gd name="T100" fmla="*/ 158 w 1413"/>
                <a:gd name="T101" fmla="*/ 27 h 549"/>
                <a:gd name="T102" fmla="*/ 124 w 1413"/>
                <a:gd name="T103" fmla="*/ 71 h 549"/>
                <a:gd name="T104" fmla="*/ 111 w 1413"/>
                <a:gd name="T105" fmla="*/ 117 h 549"/>
                <a:gd name="T106" fmla="*/ 96 w 1413"/>
                <a:gd name="T107" fmla="*/ 148 h 549"/>
                <a:gd name="T108" fmla="*/ 68 w 1413"/>
                <a:gd name="T109" fmla="*/ 159 h 549"/>
                <a:gd name="T110" fmla="*/ 28 w 1413"/>
                <a:gd name="T111" fmla="*/ 156 h 549"/>
                <a:gd name="T112" fmla="*/ 0 w 1413"/>
                <a:gd name="T113" fmla="*/ 145 h 549"/>
                <a:gd name="T114" fmla="*/ 0 w 1413"/>
                <a:gd name="T115" fmla="*/ 548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13" h="549">
                  <a:moveTo>
                    <a:pt x="0" y="548"/>
                  </a:moveTo>
                  <a:lnTo>
                    <a:pt x="96" y="537"/>
                  </a:lnTo>
                  <a:lnTo>
                    <a:pt x="175" y="524"/>
                  </a:lnTo>
                  <a:lnTo>
                    <a:pt x="233" y="511"/>
                  </a:lnTo>
                  <a:lnTo>
                    <a:pt x="294" y="499"/>
                  </a:lnTo>
                  <a:lnTo>
                    <a:pt x="352" y="493"/>
                  </a:lnTo>
                  <a:lnTo>
                    <a:pt x="412" y="495"/>
                  </a:lnTo>
                  <a:lnTo>
                    <a:pt x="473" y="499"/>
                  </a:lnTo>
                  <a:lnTo>
                    <a:pt x="518" y="482"/>
                  </a:lnTo>
                  <a:lnTo>
                    <a:pt x="450" y="440"/>
                  </a:lnTo>
                  <a:lnTo>
                    <a:pt x="407" y="411"/>
                  </a:lnTo>
                  <a:lnTo>
                    <a:pt x="369" y="381"/>
                  </a:lnTo>
                  <a:lnTo>
                    <a:pt x="343" y="348"/>
                  </a:lnTo>
                  <a:lnTo>
                    <a:pt x="450" y="383"/>
                  </a:lnTo>
                  <a:lnTo>
                    <a:pt x="557" y="418"/>
                  </a:lnTo>
                  <a:lnTo>
                    <a:pt x="629" y="436"/>
                  </a:lnTo>
                  <a:lnTo>
                    <a:pt x="742" y="449"/>
                  </a:lnTo>
                  <a:lnTo>
                    <a:pt x="815" y="449"/>
                  </a:lnTo>
                  <a:lnTo>
                    <a:pt x="881" y="444"/>
                  </a:lnTo>
                  <a:lnTo>
                    <a:pt x="926" y="427"/>
                  </a:lnTo>
                  <a:lnTo>
                    <a:pt x="953" y="407"/>
                  </a:lnTo>
                  <a:lnTo>
                    <a:pt x="885" y="389"/>
                  </a:lnTo>
                  <a:lnTo>
                    <a:pt x="840" y="365"/>
                  </a:lnTo>
                  <a:lnTo>
                    <a:pt x="809" y="339"/>
                  </a:lnTo>
                  <a:lnTo>
                    <a:pt x="778" y="308"/>
                  </a:lnTo>
                  <a:lnTo>
                    <a:pt x="868" y="334"/>
                  </a:lnTo>
                  <a:lnTo>
                    <a:pt x="949" y="348"/>
                  </a:lnTo>
                  <a:lnTo>
                    <a:pt x="1034" y="356"/>
                  </a:lnTo>
                  <a:lnTo>
                    <a:pt x="1109" y="352"/>
                  </a:lnTo>
                  <a:lnTo>
                    <a:pt x="1158" y="334"/>
                  </a:lnTo>
                  <a:lnTo>
                    <a:pt x="1179" y="312"/>
                  </a:lnTo>
                  <a:lnTo>
                    <a:pt x="1131" y="291"/>
                  </a:lnTo>
                  <a:lnTo>
                    <a:pt x="1099" y="269"/>
                  </a:lnTo>
                  <a:lnTo>
                    <a:pt x="1071" y="244"/>
                  </a:lnTo>
                  <a:lnTo>
                    <a:pt x="1073" y="229"/>
                  </a:lnTo>
                  <a:lnTo>
                    <a:pt x="1150" y="246"/>
                  </a:lnTo>
                  <a:lnTo>
                    <a:pt x="1233" y="255"/>
                  </a:lnTo>
                  <a:lnTo>
                    <a:pt x="1311" y="253"/>
                  </a:lnTo>
                  <a:lnTo>
                    <a:pt x="1361" y="244"/>
                  </a:lnTo>
                  <a:lnTo>
                    <a:pt x="1393" y="229"/>
                  </a:lnTo>
                  <a:lnTo>
                    <a:pt x="1412" y="205"/>
                  </a:lnTo>
                  <a:lnTo>
                    <a:pt x="1292" y="187"/>
                  </a:lnTo>
                  <a:lnTo>
                    <a:pt x="1087" y="158"/>
                  </a:lnTo>
                  <a:lnTo>
                    <a:pt x="868" y="119"/>
                  </a:lnTo>
                  <a:lnTo>
                    <a:pt x="670" y="71"/>
                  </a:lnTo>
                  <a:lnTo>
                    <a:pt x="486" y="26"/>
                  </a:lnTo>
                  <a:lnTo>
                    <a:pt x="392" y="9"/>
                  </a:lnTo>
                  <a:lnTo>
                    <a:pt x="314" y="0"/>
                  </a:lnTo>
                  <a:lnTo>
                    <a:pt x="247" y="2"/>
                  </a:lnTo>
                  <a:lnTo>
                    <a:pt x="201" y="7"/>
                  </a:lnTo>
                  <a:lnTo>
                    <a:pt x="158" y="27"/>
                  </a:lnTo>
                  <a:lnTo>
                    <a:pt x="124" y="71"/>
                  </a:lnTo>
                  <a:lnTo>
                    <a:pt x="111" y="117"/>
                  </a:lnTo>
                  <a:lnTo>
                    <a:pt x="96" y="148"/>
                  </a:lnTo>
                  <a:lnTo>
                    <a:pt x="68" y="159"/>
                  </a:lnTo>
                  <a:lnTo>
                    <a:pt x="28" y="156"/>
                  </a:lnTo>
                  <a:lnTo>
                    <a:pt x="0" y="145"/>
                  </a:lnTo>
                  <a:lnTo>
                    <a:pt x="0" y="54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</p:grpSp>
      <p:sp>
        <p:nvSpPr>
          <p:cNvPr id="1043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0005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44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7165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45" name="Rectangle 2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FFFFFF"/>
              </a:solidFill>
            </a:endParaRPr>
          </a:p>
        </p:txBody>
      </p:sp>
      <p:sp>
        <p:nvSpPr>
          <p:cNvPr id="1046" name="Rectangle 2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E7C1BBB-9379-4727-8260-284834B861D2}" type="slidenum">
              <a:rPr lang="en-GB" smtClean="0">
                <a:solidFill>
                  <a:srgbClr val="FFFFFF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mtClean="0">
              <a:solidFill>
                <a:srgbClr val="FFFFFF"/>
              </a:solidFill>
            </a:endParaRPr>
          </a:p>
        </p:txBody>
      </p:sp>
      <p:sp>
        <p:nvSpPr>
          <p:cNvPr id="1047" name="Rectangle 2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85735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2276872"/>
            <a:ext cx="7772400" cy="1143000"/>
          </a:xfrm>
        </p:spPr>
        <p:txBody>
          <a:bodyPr>
            <a:normAutofit/>
          </a:bodyPr>
          <a:lstStyle/>
          <a:p>
            <a:r>
              <a:rPr lang="en-GB" b="1" dirty="0" smtClean="0"/>
              <a:t>BORDETELLA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475656" y="4005064"/>
            <a:ext cx="6400800" cy="1752600"/>
          </a:xfrm>
        </p:spPr>
        <p:txBody>
          <a:bodyPr/>
          <a:lstStyle/>
          <a:p>
            <a:r>
              <a:rPr lang="en-GB" b="1" dirty="0" smtClean="0"/>
              <a:t>KIMAIGA H.O</a:t>
            </a:r>
          </a:p>
          <a:p>
            <a:r>
              <a:rPr lang="en-GB" b="1" dirty="0" smtClean="0"/>
              <a:t>MBChB (University of Nairobi)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182289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Virulence factors of </a:t>
            </a:r>
            <a:r>
              <a:rPr lang="en-US" b="1" i="1" dirty="0"/>
              <a:t>B pertussis</a:t>
            </a:r>
            <a:r>
              <a:rPr lang="en-US" b="1" dirty="0"/>
              <a:t>.</a:t>
            </a:r>
            <a:r>
              <a:rPr lang="en-US" dirty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b="1" dirty="0"/>
              <a:t>Pertussis Toxin </a:t>
            </a:r>
            <a:endParaRPr lang="en-US" b="1" dirty="0" smtClean="0"/>
          </a:p>
          <a:p>
            <a:r>
              <a:rPr lang="en-US" dirty="0"/>
              <a:t>It produces the </a:t>
            </a:r>
            <a:r>
              <a:rPr lang="en-US" b="1" dirty="0"/>
              <a:t>pertussis toxin</a:t>
            </a:r>
            <a:r>
              <a:rPr lang="en-US" dirty="0"/>
              <a:t>, </a:t>
            </a:r>
            <a:r>
              <a:rPr lang="en-US" b="1" dirty="0" err="1"/>
              <a:t>PTx</a:t>
            </a:r>
            <a:r>
              <a:rPr lang="en-US" dirty="0"/>
              <a:t>, a protein that mediates both the colonization and toxemic stages of the disease. </a:t>
            </a:r>
          </a:p>
          <a:p>
            <a:r>
              <a:rPr lang="en-US" dirty="0" err="1"/>
              <a:t>PTx</a:t>
            </a:r>
            <a:r>
              <a:rPr lang="en-US" dirty="0"/>
              <a:t> is a two component, A+B bacterial exotoxin. 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Secretes </a:t>
            </a:r>
            <a:r>
              <a:rPr lang="en-US" b="1" dirty="0"/>
              <a:t>its own invasive </a:t>
            </a:r>
            <a:r>
              <a:rPr lang="en-US" b="1" dirty="0" err="1"/>
              <a:t>adenylate</a:t>
            </a:r>
            <a:r>
              <a:rPr lang="en-US" b="1" dirty="0"/>
              <a:t> </a:t>
            </a:r>
            <a:r>
              <a:rPr lang="en-US" b="1" dirty="0" err="1"/>
              <a:t>cyclase</a:t>
            </a:r>
            <a:r>
              <a:rPr lang="en-US" b="1" dirty="0"/>
              <a:t> </a:t>
            </a:r>
            <a:endParaRPr lang="en-US" b="1" dirty="0" smtClean="0"/>
          </a:p>
          <a:p>
            <a:r>
              <a:rPr lang="en-US" dirty="0" smtClean="0"/>
              <a:t>which </a:t>
            </a:r>
            <a:r>
              <a:rPr lang="en-US" dirty="0"/>
              <a:t>enters mammalian cells The </a:t>
            </a:r>
            <a:r>
              <a:rPr lang="en-US" dirty="0" err="1"/>
              <a:t>adenylate</a:t>
            </a:r>
            <a:r>
              <a:rPr lang="en-US" dirty="0"/>
              <a:t> </a:t>
            </a:r>
            <a:r>
              <a:rPr lang="en-US" dirty="0" err="1"/>
              <a:t>cyclase</a:t>
            </a:r>
            <a:r>
              <a:rPr lang="en-US" dirty="0"/>
              <a:t> toxin is a single polypeptide with an enzymatic domain (i.e., </a:t>
            </a:r>
            <a:r>
              <a:rPr lang="en-US" dirty="0" err="1"/>
              <a:t>adenylate</a:t>
            </a:r>
            <a:r>
              <a:rPr lang="en-US" dirty="0"/>
              <a:t> </a:t>
            </a:r>
            <a:r>
              <a:rPr lang="en-US" dirty="0" err="1"/>
              <a:t>cyclase</a:t>
            </a:r>
            <a:r>
              <a:rPr lang="en-US" dirty="0"/>
              <a:t> activity) and a binding domain that will attach to host cell surfaces.</a:t>
            </a:r>
          </a:p>
          <a:p>
            <a:endParaRPr lang="en-US" dirty="0"/>
          </a:p>
          <a:p>
            <a:r>
              <a:rPr lang="en-US" dirty="0"/>
              <a:t> The </a:t>
            </a:r>
            <a:r>
              <a:rPr lang="en-US" dirty="0" err="1"/>
              <a:t>adenylate</a:t>
            </a:r>
            <a:r>
              <a:rPr lang="en-US" dirty="0"/>
              <a:t> </a:t>
            </a:r>
            <a:r>
              <a:rPr lang="en-US" dirty="0" err="1"/>
              <a:t>cyclase</a:t>
            </a:r>
            <a:r>
              <a:rPr lang="en-US" dirty="0"/>
              <a:t> was originally identified as a </a:t>
            </a:r>
            <a:r>
              <a:rPr lang="en-US" dirty="0" err="1"/>
              <a:t>hemolysin</a:t>
            </a:r>
            <a:r>
              <a:rPr lang="en-US" dirty="0"/>
              <a:t> because it will lyse red blood cells.</a:t>
            </a:r>
          </a:p>
          <a:p>
            <a:endParaRPr lang="en-US" dirty="0"/>
          </a:p>
          <a:p>
            <a:r>
              <a:rPr lang="en-US" dirty="0"/>
              <a:t> In fact, it is responsible for hemolytic zones around colonies of </a:t>
            </a:r>
            <a:r>
              <a:rPr lang="en-US" i="1" dirty="0" err="1"/>
              <a:t>Bordetella</a:t>
            </a:r>
            <a:r>
              <a:rPr lang="en-US" i="1" dirty="0"/>
              <a:t> pertussis</a:t>
            </a:r>
            <a:r>
              <a:rPr lang="en-US" dirty="0"/>
              <a:t> growing on blood agar. </a:t>
            </a:r>
          </a:p>
          <a:p>
            <a:endParaRPr lang="en-US" dirty="0" smtClean="0"/>
          </a:p>
          <a:p>
            <a:r>
              <a:rPr lang="en-US" dirty="0" err="1"/>
              <a:t>Adenylate</a:t>
            </a:r>
            <a:r>
              <a:rPr lang="en-US" dirty="0"/>
              <a:t> </a:t>
            </a:r>
            <a:r>
              <a:rPr lang="en-US" dirty="0" err="1"/>
              <a:t>cyclase</a:t>
            </a:r>
            <a:r>
              <a:rPr lang="en-US" dirty="0"/>
              <a:t> toxin is a protein toxin that penetrates the host cell, is activated by host cell </a:t>
            </a:r>
            <a:r>
              <a:rPr lang="en-US" dirty="0" err="1"/>
              <a:t>calmodulin</a:t>
            </a:r>
            <a:r>
              <a:rPr lang="en-US" dirty="0"/>
              <a:t>, and increases intracellular CAMP massively. The increase of CAMP, which is rather short-lived as in contrast to the action of pertussis toxin, is associated with the inhibition of phagocytic cell oxidative responses and natural killer cell (NK) activity. </a:t>
            </a:r>
          </a:p>
          <a:p>
            <a:endParaRPr lang="en-GB" b="1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0231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7990656" cy="4833714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It also produces a substance called the </a:t>
            </a:r>
            <a:r>
              <a:rPr lang="en-US" b="1" dirty="0"/>
              <a:t>tracheal </a:t>
            </a:r>
            <a:r>
              <a:rPr lang="en-US" b="1" dirty="0" err="1"/>
              <a:t>cytotoxin</a:t>
            </a:r>
            <a:r>
              <a:rPr lang="en-US" dirty="0"/>
              <a:t> which is toxic for ciliated respiratory epithelium and which will stop the ciliated cells from beating. </a:t>
            </a:r>
          </a:p>
          <a:p>
            <a:endParaRPr lang="en-US" dirty="0"/>
          </a:p>
          <a:p>
            <a:r>
              <a:rPr lang="en-US" dirty="0"/>
              <a:t>The toxin kills ciliated cells and causes their extrusion from the mucosa. </a:t>
            </a:r>
          </a:p>
          <a:p>
            <a:endParaRPr lang="en-US" dirty="0"/>
          </a:p>
          <a:p>
            <a:r>
              <a:rPr lang="en-US" dirty="0"/>
              <a:t>It also stimulates release of cytokine IL-1, and so causes fever. </a:t>
            </a:r>
            <a:endParaRPr lang="en-US" dirty="0" smtClean="0"/>
          </a:p>
          <a:p>
            <a:r>
              <a:rPr lang="en-US" dirty="0"/>
              <a:t>It produces a highly </a:t>
            </a:r>
            <a:r>
              <a:rPr lang="en-US" b="1" dirty="0"/>
              <a:t>lethal toxin</a:t>
            </a:r>
            <a:r>
              <a:rPr lang="en-US" dirty="0"/>
              <a:t> (formerly called </a:t>
            </a:r>
            <a:r>
              <a:rPr lang="en-US" dirty="0" err="1"/>
              <a:t>dermonecrotic</a:t>
            </a:r>
            <a:r>
              <a:rPr lang="en-US" dirty="0"/>
              <a:t> toxin) which causes inflammation and local necrosis adjacent to sites where </a:t>
            </a:r>
            <a:r>
              <a:rPr lang="en-US" i="1" dirty="0"/>
              <a:t>B. pertussis</a:t>
            </a:r>
            <a:r>
              <a:rPr lang="en-US" dirty="0"/>
              <a:t> is located. </a:t>
            </a:r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4987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effectLst/>
              </a:rPr>
              <a:t>Pathogenesis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CA" i="1" dirty="0">
                <a:effectLst/>
              </a:rPr>
              <a:t>B. pertussis</a:t>
            </a:r>
            <a:r>
              <a:rPr lang="en-CA" dirty="0">
                <a:effectLst/>
              </a:rPr>
              <a:t> </a:t>
            </a:r>
            <a:r>
              <a:rPr lang="en-CA" dirty="0" err="1">
                <a:effectLst/>
              </a:rPr>
              <a:t>pili</a:t>
            </a:r>
            <a:r>
              <a:rPr lang="en-CA" dirty="0">
                <a:effectLst/>
              </a:rPr>
              <a:t> and filamentous </a:t>
            </a:r>
            <a:r>
              <a:rPr lang="en-CA" dirty="0" err="1">
                <a:effectLst/>
              </a:rPr>
              <a:t>hemagglutinis</a:t>
            </a:r>
            <a:r>
              <a:rPr lang="en-CA" dirty="0">
                <a:effectLst/>
              </a:rPr>
              <a:t> adheres to </a:t>
            </a:r>
            <a:r>
              <a:rPr lang="en-CA" dirty="0" err="1">
                <a:effectLst/>
              </a:rPr>
              <a:t>cliliated</a:t>
            </a:r>
            <a:r>
              <a:rPr lang="en-CA" dirty="0">
                <a:effectLst/>
              </a:rPr>
              <a:t> epithelial cells of the upper </a:t>
            </a:r>
            <a:r>
              <a:rPr lang="en-CA" dirty="0" err="1">
                <a:effectLst/>
              </a:rPr>
              <a:t>resp</a:t>
            </a:r>
            <a:r>
              <a:rPr lang="en-CA" dirty="0">
                <a:effectLst/>
              </a:rPr>
              <a:t> tract</a:t>
            </a:r>
            <a:endParaRPr lang="en-GB" dirty="0">
              <a:effectLst/>
            </a:endParaRPr>
          </a:p>
          <a:p>
            <a:pPr lvl="0"/>
            <a:r>
              <a:rPr lang="en-CA" dirty="0">
                <a:effectLst/>
              </a:rPr>
              <a:t>Procures tracheal </a:t>
            </a:r>
            <a:r>
              <a:rPr lang="en-CA" dirty="0" err="1">
                <a:effectLst/>
              </a:rPr>
              <a:t>cytotoxin</a:t>
            </a:r>
            <a:r>
              <a:rPr lang="en-CA" dirty="0">
                <a:effectLst/>
              </a:rPr>
              <a:t> – paralyses cilia leading to paroxysms of cough to remove excess mucus</a:t>
            </a:r>
            <a:endParaRPr lang="en-GB" dirty="0">
              <a:effectLst/>
            </a:endParaRPr>
          </a:p>
          <a:p>
            <a:pPr lvl="0"/>
            <a:r>
              <a:rPr lang="en-CA" dirty="0">
                <a:effectLst/>
              </a:rPr>
              <a:t>Produces pertussis toxin – promotes lymphocytosis and secretion of mucus leading to irritation and spasms of coughing</a:t>
            </a:r>
            <a:endParaRPr lang="en-GB" dirty="0">
              <a:effectLst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8018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ChangeArrowheads="1"/>
          </p:cNvSpPr>
          <p:nvPr/>
        </p:nvSpPr>
        <p:spPr bwMode="auto">
          <a:xfrm>
            <a:off x="0" y="612775"/>
            <a:ext cx="9144000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400" b="1" dirty="0"/>
              <a:t>Pathogenesis</a:t>
            </a:r>
          </a:p>
          <a:p>
            <a:r>
              <a:rPr lang="en-US" sz="2400" dirty="0"/>
              <a:t>The disease pertussis has two stages.</a:t>
            </a:r>
          </a:p>
          <a:p>
            <a:r>
              <a:rPr lang="en-US" sz="2400" dirty="0"/>
              <a:t> The first stage, colonization, is an upper respiratory disease with fever, malaise and coughing, which increases in intensity over about a 10-day period.</a:t>
            </a:r>
          </a:p>
          <a:p>
            <a:endParaRPr lang="en-US" sz="2400" dirty="0"/>
          </a:p>
          <a:p>
            <a:r>
              <a:rPr lang="en-US" sz="2400" dirty="0"/>
              <a:t> During this stage the organism can be recovered in large numbers from pharyngeal cultures, and the severity and duration of the disease can be reduced by antimicrobial treatment. </a:t>
            </a:r>
          </a:p>
          <a:p>
            <a:endParaRPr lang="en-US" sz="2400" dirty="0"/>
          </a:p>
          <a:p>
            <a:r>
              <a:rPr lang="en-US" sz="2400" dirty="0"/>
              <a:t>Adherence mechanisms of </a:t>
            </a:r>
            <a:r>
              <a:rPr lang="en-US" sz="2400" i="1" dirty="0"/>
              <a:t>B. pertussis</a:t>
            </a:r>
            <a:r>
              <a:rPr lang="en-US" sz="2400" dirty="0"/>
              <a:t> involve a "</a:t>
            </a:r>
            <a:r>
              <a:rPr lang="en-US" sz="2400" b="1" dirty="0"/>
              <a:t>filamentous </a:t>
            </a:r>
            <a:r>
              <a:rPr lang="en-US" sz="2400" b="1" dirty="0" err="1"/>
              <a:t>hemagglutinin</a:t>
            </a:r>
            <a:r>
              <a:rPr lang="en-US" sz="2400" dirty="0"/>
              <a:t>" (FHA), which is a </a:t>
            </a:r>
            <a:r>
              <a:rPr lang="en-US" sz="2400" dirty="0" err="1"/>
              <a:t>fimbrial</a:t>
            </a:r>
            <a:r>
              <a:rPr lang="en-US" sz="2400" dirty="0"/>
              <a:t>-like structure on the bacterial surface, and </a:t>
            </a:r>
            <a:r>
              <a:rPr lang="en-US" sz="2400" b="1" dirty="0"/>
              <a:t>cell-bound pertussis toxin</a:t>
            </a:r>
            <a:r>
              <a:rPr lang="en-US" sz="2400" dirty="0"/>
              <a:t> (</a:t>
            </a:r>
            <a:r>
              <a:rPr lang="en-US" sz="2400" b="1" dirty="0" err="1"/>
              <a:t>PTx</a:t>
            </a:r>
            <a:r>
              <a:rPr lang="en-US" sz="2400" dirty="0"/>
              <a:t>). </a:t>
            </a:r>
          </a:p>
          <a:p>
            <a:endParaRPr lang="en-US" sz="2400" dirty="0"/>
          </a:p>
          <a:p>
            <a:r>
              <a:rPr lang="en-US" sz="2400" dirty="0"/>
              <a:t>Short range effects of soluble toxins play a role as well in invasion during the colonization stage. </a:t>
            </a:r>
          </a:p>
        </p:txBody>
      </p:sp>
    </p:spTree>
    <p:extLst>
      <p:ext uri="{BB962C8B-B14F-4D97-AF65-F5344CB8AC3E}">
        <p14:creationId xmlns:p14="http://schemas.microsoft.com/office/powerpoint/2010/main" val="40211462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ChangeArrowheads="1"/>
          </p:cNvSpPr>
          <p:nvPr/>
        </p:nvSpPr>
        <p:spPr bwMode="auto">
          <a:xfrm>
            <a:off x="0" y="2135188"/>
            <a:ext cx="91440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400"/>
              <a:t>The second or toxemic stage of pertussis follows relatively nonspecific symptoms of the colonizaton stage.</a:t>
            </a:r>
          </a:p>
          <a:p>
            <a:endParaRPr lang="en-US" sz="2400"/>
          </a:p>
          <a:p>
            <a:r>
              <a:rPr lang="en-US" sz="2400"/>
              <a:t> It begins gradually with prolonged and paroxysmal coughing that often ends in a characteristic inspiratory gasp (whoop). </a:t>
            </a:r>
          </a:p>
          <a:p>
            <a:endParaRPr lang="en-US" sz="2400"/>
          </a:p>
          <a:p>
            <a:r>
              <a:rPr lang="en-US" sz="2400"/>
              <a:t>During the second stage, </a:t>
            </a:r>
            <a:r>
              <a:rPr lang="en-US" sz="2400" i="1"/>
              <a:t>B. pertussis</a:t>
            </a:r>
            <a:r>
              <a:rPr lang="en-US" sz="2400"/>
              <a:t> can rarely be recovered, and antimicrobial agents have no effect on the progress of the disease </a:t>
            </a:r>
          </a:p>
        </p:txBody>
      </p:sp>
    </p:spTree>
    <p:extLst>
      <p:ext uri="{BB962C8B-B14F-4D97-AF65-F5344CB8AC3E}">
        <p14:creationId xmlns:p14="http://schemas.microsoft.com/office/powerpoint/2010/main" val="26348979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080120"/>
          </a:xfrm>
        </p:spPr>
        <p:txBody>
          <a:bodyPr/>
          <a:lstStyle/>
          <a:p>
            <a:r>
              <a:rPr lang="en-GB" dirty="0" smtClean="0"/>
              <a:t>Transmission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5184576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– </a:t>
            </a:r>
            <a:r>
              <a:rPr lang="en-GB" dirty="0"/>
              <a:t>via contaminated droplets – inhaled from </a:t>
            </a:r>
            <a:r>
              <a:rPr lang="en-GB" dirty="0" err="1"/>
              <a:t>pts</a:t>
            </a:r>
            <a:r>
              <a:rPr lang="en-GB" dirty="0"/>
              <a:t> during the early stages of the dx or form carriers </a:t>
            </a:r>
            <a:r>
              <a:rPr lang="en-GB" dirty="0" smtClean="0"/>
              <a:t>– ether </a:t>
            </a:r>
            <a:r>
              <a:rPr lang="en-GB" dirty="0"/>
              <a:t>directly or indirectly</a:t>
            </a:r>
          </a:p>
          <a:p>
            <a:r>
              <a:rPr lang="en-GB" dirty="0"/>
              <a:t>– do not survive for long time outside the hosts</a:t>
            </a:r>
          </a:p>
          <a:p>
            <a:r>
              <a:rPr lang="en-GB" dirty="0"/>
              <a:t>– after inhalation – adhere to and multiply on the epithelial surface of the hosts trachea and </a:t>
            </a:r>
            <a:r>
              <a:rPr lang="en-GB" dirty="0" err="1"/>
              <a:t>brochi</a:t>
            </a:r>
            <a:endParaRPr lang="en-GB" dirty="0"/>
          </a:p>
          <a:p>
            <a:r>
              <a:rPr lang="en-GB" dirty="0"/>
              <a:t>– inflammatory response follows and together with products of the organisms causes </a:t>
            </a:r>
            <a:r>
              <a:rPr lang="en-GB" dirty="0" smtClean="0"/>
              <a:t>tissue damage </a:t>
            </a:r>
            <a:r>
              <a:rPr lang="en-GB" dirty="0"/>
              <a:t>and interfere with the </a:t>
            </a:r>
            <a:r>
              <a:rPr lang="en-GB" dirty="0" err="1"/>
              <a:t>cilliary</a:t>
            </a:r>
            <a:r>
              <a:rPr lang="en-GB" dirty="0"/>
              <a:t> action</a:t>
            </a:r>
          </a:p>
          <a:p>
            <a:r>
              <a:rPr lang="en-GB" dirty="0"/>
              <a:t>– bacilli....</a:t>
            </a:r>
          </a:p>
        </p:txBody>
      </p:sp>
    </p:spTree>
    <p:extLst>
      <p:ext uri="{BB962C8B-B14F-4D97-AF65-F5344CB8AC3E}">
        <p14:creationId xmlns:p14="http://schemas.microsoft.com/office/powerpoint/2010/main" val="2807532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12968" cy="720080"/>
          </a:xfrm>
        </p:spPr>
        <p:txBody>
          <a:bodyPr/>
          <a:lstStyle/>
          <a:p>
            <a:r>
              <a:rPr lang="en-GB" dirty="0" smtClean="0"/>
              <a:t>Clinical features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8712968" cy="5616624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CA" dirty="0">
                <a:effectLst/>
              </a:rPr>
              <a:t>Catarrhal phase</a:t>
            </a:r>
            <a:endParaRPr lang="en-GB" dirty="0">
              <a:effectLst/>
            </a:endParaRPr>
          </a:p>
          <a:p>
            <a:pPr lvl="1"/>
            <a:r>
              <a:rPr lang="en-CA" dirty="0">
                <a:effectLst/>
              </a:rPr>
              <a:t>Low grade fever (), catarrhal symptoms (blocked, runny nose, irritating and persistent cough, h/ache facial pain caused by a blocked nose and blocked sinuses, a loss of smell and taste)</a:t>
            </a:r>
            <a:endParaRPr lang="en-GB" dirty="0">
              <a:effectLst/>
            </a:endParaRPr>
          </a:p>
          <a:p>
            <a:pPr lvl="0"/>
            <a:r>
              <a:rPr lang="en-CA" dirty="0">
                <a:effectLst/>
              </a:rPr>
              <a:t>Paroxysmal phase</a:t>
            </a:r>
            <a:endParaRPr lang="en-GB" dirty="0">
              <a:effectLst/>
            </a:endParaRPr>
          </a:p>
          <a:p>
            <a:pPr lvl="1"/>
            <a:r>
              <a:rPr lang="en-CA" dirty="0">
                <a:effectLst/>
              </a:rPr>
              <a:t>Cough increases in intensity – continuous coughing</a:t>
            </a:r>
            <a:endParaRPr lang="en-GB" dirty="0">
              <a:effectLst/>
            </a:endParaRPr>
          </a:p>
          <a:p>
            <a:pPr lvl="1"/>
            <a:r>
              <a:rPr lang="en-CA" dirty="0">
                <a:effectLst/>
              </a:rPr>
              <a:t>Long intake of air producing a long high-pitched whoop</a:t>
            </a:r>
            <a:endParaRPr lang="en-GB" dirty="0">
              <a:effectLst/>
            </a:endParaRPr>
          </a:p>
          <a:p>
            <a:pPr lvl="1"/>
            <a:r>
              <a:rPr lang="en-CA" dirty="0">
                <a:effectLst/>
              </a:rPr>
              <a:t>Fluids steam from eyes, nose and mouth</a:t>
            </a:r>
            <a:endParaRPr lang="en-GB" dirty="0">
              <a:effectLst/>
            </a:endParaRPr>
          </a:p>
          <a:p>
            <a:pPr lvl="1"/>
            <a:r>
              <a:rPr lang="en-CA" dirty="0">
                <a:effectLst/>
              </a:rPr>
              <a:t>Sometimes vomiting &amp; convulsions may result</a:t>
            </a:r>
            <a:endParaRPr lang="en-GB" dirty="0">
              <a:effectLst/>
            </a:endParaRPr>
          </a:p>
          <a:p>
            <a:pPr lvl="0"/>
            <a:r>
              <a:rPr lang="en-CA" dirty="0">
                <a:effectLst/>
              </a:rPr>
              <a:t>Convalescent phase</a:t>
            </a:r>
            <a:endParaRPr lang="en-GB" dirty="0">
              <a:effectLst/>
            </a:endParaRPr>
          </a:p>
          <a:p>
            <a:pPr lvl="1"/>
            <a:r>
              <a:rPr lang="en-CA" dirty="0">
                <a:effectLst/>
              </a:rPr>
              <a:t>Cough intensity reduces gradually</a:t>
            </a:r>
            <a:endParaRPr lang="en-GB" dirty="0">
              <a:effectLst/>
            </a:endParaRPr>
          </a:p>
          <a:p>
            <a:r>
              <a:rPr lang="en-CA" dirty="0">
                <a:effectLst/>
              </a:rPr>
              <a:t>Complications: encephalitis, bronchopneumonia &amp; mental retardation</a:t>
            </a:r>
            <a:endParaRPr lang="en-GB" dirty="0">
              <a:effectLst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63432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6408712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It is a respiratory tract infection. Characterize by three stages: catarrhal, paroxysmal, and convalescent stages.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Catarrhal </a:t>
            </a:r>
            <a:r>
              <a:rPr lang="en-GB" dirty="0"/>
              <a:t>stage: resembles a common cold. First symptoms appear after 7 to 10 day incubation period after exposure and inhalation to infectious aerosols. This is the most contagious stage and lasts 1 to 2 weeks.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Paroxysmal </a:t>
            </a:r>
            <a:r>
              <a:rPr lang="en-GB" dirty="0"/>
              <a:t>stage: is marked by a series of repetitive coughs followed by an inspiratory whoop. These paroxysms are often ended with vomiting and exhaustion. It lasts about 2 to 4 weeks.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Convalescent </a:t>
            </a:r>
            <a:r>
              <a:rPr lang="en-GB" dirty="0"/>
              <a:t>stage: the number of paroxysms diminishes, but complications can appear.</a:t>
            </a:r>
          </a:p>
        </p:txBody>
      </p:sp>
    </p:spTree>
    <p:extLst>
      <p:ext uri="{BB962C8B-B14F-4D97-AF65-F5344CB8AC3E}">
        <p14:creationId xmlns:p14="http://schemas.microsoft.com/office/powerpoint/2010/main" val="34057575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4" y="-58511"/>
            <a:ext cx="9110856" cy="69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08979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g31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681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0976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Bordetella</a:t>
            </a:r>
            <a:r>
              <a:rPr lang="en-GB" dirty="0" smtClean="0"/>
              <a:t> Species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00808"/>
            <a:ext cx="8496944" cy="4824536"/>
          </a:xfrm>
        </p:spPr>
        <p:txBody>
          <a:bodyPr/>
          <a:lstStyle/>
          <a:p>
            <a:r>
              <a:rPr lang="en-GB" dirty="0" err="1" smtClean="0"/>
              <a:t>Bordetella</a:t>
            </a:r>
            <a:r>
              <a:rPr lang="en-GB" dirty="0" smtClean="0"/>
              <a:t> </a:t>
            </a:r>
            <a:r>
              <a:rPr lang="en-GB" dirty="0"/>
              <a:t>pertussis – causative agent of respiratory tract infections in humans</a:t>
            </a:r>
          </a:p>
          <a:p>
            <a:r>
              <a:rPr lang="en-GB" dirty="0" err="1"/>
              <a:t>B</a:t>
            </a:r>
            <a:r>
              <a:rPr lang="en-GB" dirty="0" err="1" smtClean="0"/>
              <a:t>ordetella</a:t>
            </a:r>
            <a:r>
              <a:rPr lang="en-GB" dirty="0" smtClean="0"/>
              <a:t> </a:t>
            </a:r>
            <a:r>
              <a:rPr lang="en-GB" dirty="0" err="1"/>
              <a:t>prapertussis</a:t>
            </a:r>
            <a:r>
              <a:rPr lang="en-GB" dirty="0"/>
              <a:t> – causative agent of mild respiratory tract </a:t>
            </a:r>
            <a:r>
              <a:rPr lang="en-GB" dirty="0" smtClean="0"/>
              <a:t>infections</a:t>
            </a:r>
          </a:p>
          <a:p>
            <a:r>
              <a:rPr lang="en-GB" dirty="0" err="1" smtClean="0"/>
              <a:t>Bordetellaus</a:t>
            </a:r>
            <a:r>
              <a:rPr lang="en-GB" dirty="0" smtClean="0"/>
              <a:t>– Occasionally causes respiratory in </a:t>
            </a:r>
            <a:r>
              <a:rPr lang="en-GB" dirty="0" err="1" smtClean="0"/>
              <a:t>deaseases</a:t>
            </a:r>
            <a:r>
              <a:rPr lang="en-GB" dirty="0" smtClean="0"/>
              <a:t> </a:t>
            </a:r>
            <a:r>
              <a:rPr lang="en-GB" dirty="0" err="1" smtClean="0"/>
              <a:t>immunocompromised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02026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080120"/>
          </a:xfrm>
        </p:spPr>
        <p:txBody>
          <a:bodyPr/>
          <a:lstStyle/>
          <a:p>
            <a:r>
              <a:rPr lang="en-GB" dirty="0" smtClean="0"/>
              <a:t>MANIFESTATIONS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5184576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-</a:t>
            </a:r>
            <a:r>
              <a:rPr lang="en-GB" dirty="0" smtClean="0"/>
              <a:t>A </a:t>
            </a:r>
            <a:r>
              <a:rPr lang="en-GB" dirty="0"/>
              <a:t>respiratory tract infection associated with cough specifically whooping cough</a:t>
            </a:r>
          </a:p>
          <a:p>
            <a:r>
              <a:rPr lang="en-GB" dirty="0"/>
              <a:t>– affects children mainly.</a:t>
            </a:r>
          </a:p>
          <a:p>
            <a:r>
              <a:rPr lang="en-GB" dirty="0"/>
              <a:t>– Illness is </a:t>
            </a:r>
            <a:r>
              <a:rPr lang="en-GB" dirty="0" err="1"/>
              <a:t>xtrized</a:t>
            </a:r>
            <a:r>
              <a:rPr lang="en-GB" dirty="0"/>
              <a:t> by stages</a:t>
            </a:r>
          </a:p>
          <a:p>
            <a:pPr lvl="1"/>
            <a:r>
              <a:rPr lang="en-GB" dirty="0"/>
              <a:t>– incubation period</a:t>
            </a:r>
          </a:p>
          <a:p>
            <a:pPr lvl="1"/>
            <a:r>
              <a:rPr lang="en-GB" dirty="0"/>
              <a:t>– stage </a:t>
            </a:r>
            <a:r>
              <a:rPr lang="en-GB" dirty="0" err="1"/>
              <a:t>xtrized</a:t>
            </a:r>
            <a:r>
              <a:rPr lang="en-GB" dirty="0"/>
              <a:t> by mild cough, sneezing, nasals secretion, numerous bacilli in </a:t>
            </a:r>
            <a:r>
              <a:rPr lang="en-GB" dirty="0" smtClean="0"/>
              <a:t>the secretions- </a:t>
            </a:r>
            <a:r>
              <a:rPr lang="en-GB" dirty="0"/>
              <a:t>infections transferred at this stage.</a:t>
            </a:r>
          </a:p>
          <a:p>
            <a:pPr lvl="1"/>
            <a:r>
              <a:rPr lang="en-GB" dirty="0"/>
              <a:t>– </a:t>
            </a:r>
            <a:r>
              <a:rPr lang="en-GB" dirty="0" err="1"/>
              <a:t>tpypical</a:t>
            </a:r>
            <a:r>
              <a:rPr lang="en-GB" dirty="0"/>
              <a:t> whooping cough.</a:t>
            </a:r>
          </a:p>
          <a:p>
            <a:r>
              <a:rPr lang="en-GB" dirty="0"/>
              <a:t>– damage to the respirator epithelium and the exudation of the fluid predisposes to </a:t>
            </a:r>
            <a:r>
              <a:rPr lang="en-GB" dirty="0" smtClean="0"/>
              <a:t>secondary infection </a:t>
            </a:r>
            <a:r>
              <a:rPr lang="en-GB" dirty="0"/>
              <a:t>by pyogenic bacteria – staph </a:t>
            </a:r>
            <a:r>
              <a:rPr lang="en-GB" dirty="0" err="1"/>
              <a:t>aureaus</a:t>
            </a:r>
            <a:r>
              <a:rPr lang="en-GB" dirty="0"/>
              <a:t> and H. </a:t>
            </a:r>
            <a:r>
              <a:rPr lang="en-GB" dirty="0" err="1"/>
              <a:t>influenzae</a:t>
            </a:r>
            <a:r>
              <a:rPr lang="en-GB" dirty="0"/>
              <a:t> – most often encountered </a:t>
            </a:r>
            <a:r>
              <a:rPr lang="en-GB" dirty="0" smtClean="0"/>
              <a:t>as causal </a:t>
            </a:r>
            <a:r>
              <a:rPr lang="en-GB" dirty="0"/>
              <a:t>agents of pneumonia.</a:t>
            </a:r>
          </a:p>
        </p:txBody>
      </p:sp>
    </p:spTree>
    <p:extLst>
      <p:ext uri="{BB962C8B-B14F-4D97-AF65-F5344CB8AC3E}">
        <p14:creationId xmlns:p14="http://schemas.microsoft.com/office/powerpoint/2010/main" val="28075324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080120"/>
          </a:xfrm>
        </p:spPr>
        <p:txBody>
          <a:bodyPr/>
          <a:lstStyle/>
          <a:p>
            <a:r>
              <a:rPr lang="en-GB" dirty="0"/>
              <a:t>Lab </a:t>
            </a:r>
            <a:r>
              <a:rPr lang="en-GB" dirty="0" smtClean="0"/>
              <a:t>diagnosis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5184576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Better </a:t>
            </a:r>
            <a:r>
              <a:rPr lang="en-GB" dirty="0"/>
              <a:t>isolation can be achieved in the 1st or 2nd weeks of the illness</a:t>
            </a:r>
          </a:p>
          <a:p>
            <a:r>
              <a:rPr lang="en-GB" dirty="0"/>
              <a:t>S</a:t>
            </a:r>
            <a:r>
              <a:rPr lang="en-GB" dirty="0" smtClean="0"/>
              <a:t>pecimens</a:t>
            </a:r>
            <a:endParaRPr lang="en-GB" dirty="0"/>
          </a:p>
          <a:p>
            <a:pPr lvl="1"/>
            <a:r>
              <a:rPr lang="en-GB" dirty="0" err="1"/>
              <a:t>N</a:t>
            </a:r>
            <a:r>
              <a:rPr lang="en-GB" dirty="0" err="1" smtClean="0"/>
              <a:t>asophargyngeal</a:t>
            </a:r>
            <a:r>
              <a:rPr lang="en-GB" dirty="0"/>
              <a:t> </a:t>
            </a:r>
            <a:r>
              <a:rPr lang="en-GB" dirty="0" smtClean="0"/>
              <a:t>swap- Collected </a:t>
            </a:r>
            <a:r>
              <a:rPr lang="en-GB" dirty="0"/>
              <a:t>form the posterior </a:t>
            </a:r>
            <a:r>
              <a:rPr lang="en-GB" dirty="0" err="1"/>
              <a:t>nasopharynx</a:t>
            </a:r>
            <a:r>
              <a:rPr lang="en-GB" dirty="0"/>
              <a:t> by passing a swab on the long flexible wire thro the </a:t>
            </a:r>
            <a:r>
              <a:rPr lang="en-GB" dirty="0" smtClean="0"/>
              <a:t>nostril</a:t>
            </a:r>
            <a:endParaRPr lang="en-GB" dirty="0"/>
          </a:p>
          <a:p>
            <a:pPr lvl="1"/>
            <a:r>
              <a:rPr lang="en-GB" dirty="0" smtClean="0"/>
              <a:t>N</a:t>
            </a:r>
            <a:r>
              <a:rPr lang="en-GB" dirty="0"/>
              <a:t>asopharyngeal </a:t>
            </a:r>
            <a:r>
              <a:rPr lang="en-GB" dirty="0" smtClean="0"/>
              <a:t>aspirates- Collected </a:t>
            </a:r>
            <a:r>
              <a:rPr lang="en-GB" dirty="0"/>
              <a:t>by passing a tube to the posterior </a:t>
            </a:r>
            <a:r>
              <a:rPr lang="en-GB" dirty="0" err="1"/>
              <a:t>nasopharynx</a:t>
            </a:r>
            <a:endParaRPr lang="en-GB" dirty="0"/>
          </a:p>
          <a:p>
            <a:pPr lvl="1"/>
            <a:r>
              <a:rPr lang="en-GB" dirty="0"/>
              <a:t>D</a:t>
            </a:r>
            <a:r>
              <a:rPr lang="en-GB" dirty="0" smtClean="0"/>
              <a:t>roplets </a:t>
            </a:r>
            <a:r>
              <a:rPr lang="en-GB" dirty="0"/>
              <a:t>from </a:t>
            </a:r>
            <a:r>
              <a:rPr lang="en-GB" dirty="0" smtClean="0"/>
              <a:t>coughs- Use </a:t>
            </a:r>
            <a:r>
              <a:rPr lang="en-GB" dirty="0"/>
              <a:t>of cough plate – droplets are collected using petri-dish containing the medium held in front of the </a:t>
            </a:r>
            <a:r>
              <a:rPr lang="en-GB" dirty="0" err="1"/>
              <a:t>pts</a:t>
            </a:r>
            <a:r>
              <a:rPr lang="en-GB" dirty="0"/>
              <a:t> mouth while coughing then incubated – not preferred – can be used together with above methods</a:t>
            </a:r>
            <a:r>
              <a:rPr lang="en-GB" dirty="0" smtClean="0"/>
              <a:t>.</a:t>
            </a:r>
          </a:p>
          <a:p>
            <a:endParaRPr lang="en-GB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5305"/>
            <a:ext cx="9144000" cy="697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50137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332656"/>
            <a:ext cx="8640960" cy="6336704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Gram stain</a:t>
            </a:r>
          </a:p>
          <a:p>
            <a:pPr lvl="1"/>
            <a:r>
              <a:rPr lang="en-GB" dirty="0"/>
              <a:t>Small gram -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cocco</a:t>
            </a:r>
            <a:r>
              <a:rPr lang="en-GB" dirty="0"/>
              <a:t>-bacilli</a:t>
            </a:r>
          </a:p>
          <a:p>
            <a:r>
              <a:rPr lang="en-US" dirty="0"/>
              <a:t>Culture</a:t>
            </a:r>
          </a:p>
          <a:p>
            <a:pPr lvl="1"/>
            <a:r>
              <a:rPr lang="en-GB" dirty="0"/>
              <a:t>Bacilli do not grow easily on artificial culture medium</a:t>
            </a:r>
          </a:p>
          <a:p>
            <a:pPr lvl="1"/>
            <a:r>
              <a:rPr lang="en-US" dirty="0"/>
              <a:t>Strict aerobes</a:t>
            </a:r>
          </a:p>
          <a:p>
            <a:pPr lvl="1"/>
            <a:r>
              <a:rPr lang="en-GB" dirty="0"/>
              <a:t>Incubate 35-37</a:t>
            </a:r>
            <a:r>
              <a:rPr lang="en-GB" baseline="30000" dirty="0"/>
              <a:t>0</a:t>
            </a:r>
            <a:r>
              <a:rPr lang="en-GB" dirty="0"/>
              <a:t>C for 2-6 days in a moist aerobic condition</a:t>
            </a:r>
            <a:endParaRPr lang="en-US" dirty="0"/>
          </a:p>
          <a:p>
            <a:pPr lvl="1"/>
            <a:r>
              <a:rPr lang="en-US" dirty="0"/>
              <a:t>Modified Bordet-</a:t>
            </a:r>
            <a:r>
              <a:rPr lang="en-US" dirty="0" err="1"/>
              <a:t>Gengou</a:t>
            </a:r>
            <a:r>
              <a:rPr lang="en-US" dirty="0"/>
              <a:t>/BG medium(contains nutrients –</a:t>
            </a:r>
            <a:r>
              <a:rPr lang="en-US" dirty="0" err="1"/>
              <a:t>starch.glycerol</a:t>
            </a:r>
            <a:r>
              <a:rPr lang="en-US" dirty="0"/>
              <a:t> and blood)</a:t>
            </a:r>
            <a:r>
              <a:rPr lang="en-GB" dirty="0"/>
              <a:t> – also penicillin</a:t>
            </a:r>
            <a:endParaRPr lang="en-US" dirty="0"/>
          </a:p>
          <a:p>
            <a:pPr lvl="1"/>
            <a:r>
              <a:rPr lang="en-US" dirty="0"/>
              <a:t>Slow growth-colonies appear after 2-4 days:</a:t>
            </a:r>
            <a:r>
              <a:rPr lang="en-GB" dirty="0"/>
              <a:t>Smooth shiny </a:t>
            </a:r>
            <a:r>
              <a:rPr lang="en-GB" dirty="0" err="1"/>
              <a:t>grayish</a:t>
            </a:r>
            <a:r>
              <a:rPr lang="en-GB" dirty="0"/>
              <a:t> which– reflect light comparable to bisect or split </a:t>
            </a:r>
            <a:r>
              <a:rPr lang="en-GB" dirty="0" smtClean="0"/>
              <a:t>pearl(Mercury drop pearl appearance)</a:t>
            </a:r>
            <a:endParaRPr lang="en-GB" dirty="0"/>
          </a:p>
          <a:p>
            <a:pPr lvl="1"/>
            <a:r>
              <a:rPr lang="en-GB" dirty="0"/>
              <a:t>Charcoal cephalexin blood agar</a:t>
            </a:r>
          </a:p>
          <a:p>
            <a:pPr lvl="1"/>
            <a:r>
              <a:rPr lang="en-GB" dirty="0"/>
              <a:t>Colonial morphology-Small, mercury-like or rain drop like and </a:t>
            </a:r>
            <a:r>
              <a:rPr lang="en-GB" dirty="0" err="1" smtClean="0"/>
              <a:t>mucoid</a:t>
            </a:r>
            <a:r>
              <a:rPr lang="en-GB" dirty="0" smtClean="0"/>
              <a:t>, </a:t>
            </a:r>
            <a:r>
              <a:rPr lang="en-US" dirty="0"/>
              <a:t>Capsulated and </a:t>
            </a:r>
            <a:r>
              <a:rPr lang="en-US" dirty="0" err="1"/>
              <a:t>piliated</a:t>
            </a:r>
            <a:r>
              <a:rPr lang="en-US" dirty="0"/>
              <a:t>(non motile</a:t>
            </a:r>
            <a:r>
              <a:rPr lang="en-US" dirty="0" smtClean="0"/>
              <a:t>)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50137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BpertBGag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821160"/>
            <a:ext cx="391795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10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Biochemical tests</a:t>
            </a:r>
          </a:p>
          <a:p>
            <a:pPr lvl="1"/>
            <a:r>
              <a:rPr lang="en-GB" dirty="0"/>
              <a:t>Urease negative</a:t>
            </a:r>
          </a:p>
          <a:p>
            <a:pPr lvl="1"/>
            <a:r>
              <a:rPr lang="en-GB" dirty="0"/>
              <a:t>Does not produce nitrate</a:t>
            </a:r>
          </a:p>
          <a:p>
            <a:pPr lvl="1"/>
            <a:r>
              <a:rPr lang="en-GB" dirty="0"/>
              <a:t>Oxidase positive</a:t>
            </a:r>
          </a:p>
          <a:p>
            <a:pPr lvl="1"/>
            <a:r>
              <a:rPr lang="en-GB" dirty="0"/>
              <a:t>Do not ferment carbohydrates</a:t>
            </a:r>
          </a:p>
          <a:p>
            <a:pPr lvl="1"/>
            <a:r>
              <a:rPr lang="en-GB" dirty="0"/>
              <a:t>Catalase positive</a:t>
            </a:r>
          </a:p>
          <a:p>
            <a:pPr lvl="1"/>
            <a:r>
              <a:rPr lang="en-US" altLang="en-US" dirty="0">
                <a:latin typeface="Arial" charset="0"/>
              </a:rPr>
              <a:t>(</a:t>
            </a:r>
            <a:r>
              <a:rPr lang="en-US" altLang="en-US" i="1" dirty="0">
                <a:latin typeface="Arial" charset="0"/>
              </a:rPr>
              <a:t>B. </a:t>
            </a:r>
            <a:r>
              <a:rPr lang="en-US" altLang="en-US" i="1" dirty="0" err="1">
                <a:latin typeface="Arial" charset="0"/>
              </a:rPr>
              <a:t>parapertussis</a:t>
            </a:r>
            <a:r>
              <a:rPr lang="en-US" altLang="en-US" dirty="0">
                <a:latin typeface="Arial" charset="0"/>
              </a:rPr>
              <a:t>:  oxidase</a:t>
            </a:r>
            <a:r>
              <a:rPr lang="en-US" altLang="en-US" baseline="30000" dirty="0">
                <a:latin typeface="Arial" charset="0"/>
              </a:rPr>
              <a:t>-</a:t>
            </a:r>
            <a:r>
              <a:rPr lang="en-US" altLang="en-US" dirty="0">
                <a:latin typeface="Arial" charset="0"/>
              </a:rPr>
              <a:t>, urease</a:t>
            </a:r>
            <a:r>
              <a:rPr lang="en-US" altLang="en-US" baseline="30000" dirty="0">
                <a:latin typeface="Arial" charset="0"/>
              </a:rPr>
              <a:t>+</a:t>
            </a:r>
            <a:r>
              <a:rPr lang="en-US" altLang="en-US" dirty="0">
                <a:latin typeface="Arial" charset="0"/>
              </a:rPr>
              <a:t>; </a:t>
            </a:r>
            <a:r>
              <a:rPr lang="en-US" altLang="en-US" i="1" dirty="0">
                <a:latin typeface="Arial" charset="0"/>
              </a:rPr>
              <a:t>B. </a:t>
            </a:r>
            <a:r>
              <a:rPr lang="en-US" altLang="en-US" i="1" dirty="0" err="1">
                <a:latin typeface="Arial" charset="0"/>
              </a:rPr>
              <a:t>brochosepticus</a:t>
            </a:r>
            <a:r>
              <a:rPr lang="en-US" altLang="en-US" dirty="0">
                <a:latin typeface="Arial" charset="0"/>
              </a:rPr>
              <a:t>: +/+)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9408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080120"/>
          </a:xfrm>
        </p:spPr>
        <p:txBody>
          <a:bodyPr/>
          <a:lstStyle/>
          <a:p>
            <a:r>
              <a:rPr lang="en-GB" dirty="0"/>
              <a:t>Other methods of lab </a:t>
            </a:r>
            <a:r>
              <a:rPr lang="en-GB" dirty="0" smtClean="0"/>
              <a:t>diagnosis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5184576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Serology test</a:t>
            </a:r>
          </a:p>
          <a:p>
            <a:pPr lvl="1"/>
            <a:r>
              <a:rPr lang="en-GB" dirty="0" smtClean="0"/>
              <a:t>To identify the different </a:t>
            </a:r>
            <a:r>
              <a:rPr lang="en-GB" dirty="0" err="1" smtClean="0"/>
              <a:t>serovars</a:t>
            </a:r>
            <a:endParaRPr lang="en-GB" dirty="0" smtClean="0"/>
          </a:p>
          <a:p>
            <a:pPr lvl="1"/>
            <a:r>
              <a:rPr lang="en-GB" dirty="0" smtClean="0"/>
              <a:t>Increase in antibody</a:t>
            </a:r>
          </a:p>
          <a:p>
            <a:pPr marL="514350" indent="-514350">
              <a:buFont typeface="+mj-lt"/>
              <a:buAutoNum type="arabicParenR"/>
            </a:pPr>
            <a:r>
              <a:rPr lang="en-GB" dirty="0" smtClean="0"/>
              <a:t>Detection </a:t>
            </a:r>
            <a:r>
              <a:rPr lang="en-GB" dirty="0"/>
              <a:t>of </a:t>
            </a:r>
            <a:r>
              <a:rPr lang="en-GB" dirty="0" err="1"/>
              <a:t>bordetella</a:t>
            </a:r>
            <a:r>
              <a:rPr lang="en-GB" dirty="0"/>
              <a:t> pertussis in nasopharyngeal specimens based on fluorescent antibody </a:t>
            </a:r>
            <a:r>
              <a:rPr lang="en-GB" dirty="0" smtClean="0"/>
              <a:t>to detect </a:t>
            </a:r>
            <a:r>
              <a:rPr lang="en-GB" dirty="0"/>
              <a:t>the antigen – </a:t>
            </a:r>
            <a:r>
              <a:rPr lang="en-GB" dirty="0" err="1"/>
              <a:t>immunofluorescent</a:t>
            </a:r>
            <a:r>
              <a:rPr lang="en-GB" dirty="0"/>
              <a:t> staining methods sensitivity low – can be </a:t>
            </a:r>
            <a:r>
              <a:rPr lang="en-GB" dirty="0" smtClean="0"/>
              <a:t>combined with </a:t>
            </a:r>
            <a:r>
              <a:rPr lang="en-GB" dirty="0"/>
              <a:t>culture</a:t>
            </a:r>
          </a:p>
          <a:p>
            <a:pPr marL="514350" indent="-514350">
              <a:buFont typeface="+mj-lt"/>
              <a:buAutoNum type="arabicParenR"/>
            </a:pPr>
            <a:r>
              <a:rPr lang="en-GB" dirty="0" smtClean="0"/>
              <a:t>DNA </a:t>
            </a:r>
            <a:r>
              <a:rPr lang="en-GB" dirty="0"/>
              <a:t>amplification techniques such as PCR for detection in nasopharyngeal </a:t>
            </a:r>
            <a:r>
              <a:rPr lang="en-GB" dirty="0" smtClean="0"/>
              <a:t>specimens </a:t>
            </a:r>
          </a:p>
          <a:p>
            <a:r>
              <a:rPr lang="en-GB" dirty="0"/>
              <a:t>N</a:t>
            </a:r>
            <a:r>
              <a:rPr lang="en-GB" dirty="0" smtClean="0"/>
              <a:t>egative </a:t>
            </a:r>
            <a:r>
              <a:rPr lang="en-GB" dirty="0"/>
              <a:t>results from the above tests do not necessarily exclude </a:t>
            </a:r>
            <a:r>
              <a:rPr lang="en-GB" dirty="0" err="1"/>
              <a:t>bordetella</a:t>
            </a:r>
            <a:r>
              <a:rPr lang="en-GB" dirty="0"/>
              <a:t> pertussis infections</a:t>
            </a:r>
          </a:p>
        </p:txBody>
      </p:sp>
    </p:spTree>
    <p:extLst>
      <p:ext uri="{BB962C8B-B14F-4D97-AF65-F5344CB8AC3E}">
        <p14:creationId xmlns:p14="http://schemas.microsoft.com/office/powerpoint/2010/main" val="32142129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ChangeArrowheads="1"/>
          </p:cNvSpPr>
          <p:nvPr/>
        </p:nvSpPr>
        <p:spPr bwMode="auto">
          <a:xfrm>
            <a:off x="1066800" y="4389438"/>
            <a:ext cx="7845425" cy="246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/>
              <a:t>  </a:t>
            </a:r>
            <a:r>
              <a:rPr lang="en-US" sz="10800"/>
              <a:t> </a:t>
            </a:r>
            <a:r>
              <a:rPr lang="en-US"/>
              <a:t>                                                                                                 </a:t>
            </a:r>
            <a:br>
              <a:rPr lang="en-US"/>
            </a:br>
            <a:r>
              <a:rPr lang="en-US" sz="2400" b="1" i="1">
                <a:solidFill>
                  <a:srgbClr val="18605A"/>
                </a:solidFill>
              </a:rPr>
              <a:t>Bordetella pertussis,</a:t>
            </a:r>
            <a:r>
              <a:rPr lang="en-US" sz="2400" b="1">
                <a:solidFill>
                  <a:srgbClr val="18605A"/>
                </a:solidFill>
              </a:rPr>
              <a:t> the agent of pertussis or whooping cough. Gram stain. </a:t>
            </a:r>
            <a:endParaRPr lang="en-US" sz="2400"/>
          </a:p>
        </p:txBody>
      </p:sp>
      <p:pic>
        <p:nvPicPr>
          <p:cNvPr id="160771" name="Picture 3" descr="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914400"/>
            <a:ext cx="8763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693000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080120"/>
          </a:xfrm>
        </p:spPr>
        <p:txBody>
          <a:bodyPr/>
          <a:lstStyle/>
          <a:p>
            <a:r>
              <a:rPr lang="en-GB" dirty="0"/>
              <a:t>Antimicrobial </a:t>
            </a:r>
            <a:r>
              <a:rPr lang="en-GB" dirty="0" smtClean="0"/>
              <a:t>agents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5184576"/>
          </a:xfrm>
        </p:spPr>
        <p:txBody>
          <a:bodyPr/>
          <a:lstStyle/>
          <a:p>
            <a:r>
              <a:rPr lang="en-GB" dirty="0" smtClean="0"/>
              <a:t>Susceptible </a:t>
            </a:r>
            <a:r>
              <a:rPr lang="en-GB" dirty="0"/>
              <a:t>to </a:t>
            </a:r>
            <a:r>
              <a:rPr lang="en-GB" dirty="0" err="1"/>
              <a:t>erthromycin</a:t>
            </a:r>
            <a:r>
              <a:rPr lang="en-GB" dirty="0"/>
              <a:t>, </a:t>
            </a:r>
            <a:r>
              <a:rPr lang="en-GB" dirty="0" err="1"/>
              <a:t>chloramphenicols</a:t>
            </a:r>
            <a:r>
              <a:rPr lang="en-GB" dirty="0"/>
              <a:t>, </a:t>
            </a:r>
            <a:r>
              <a:rPr lang="en-GB" dirty="0" err="1"/>
              <a:t>ampicilin</a:t>
            </a:r>
            <a:r>
              <a:rPr lang="en-GB" dirty="0"/>
              <a:t>, </a:t>
            </a:r>
            <a:r>
              <a:rPr lang="en-GB" dirty="0" err="1"/>
              <a:t>amoxycilin</a:t>
            </a:r>
            <a:r>
              <a:rPr lang="en-GB" dirty="0"/>
              <a:t>, kanamycin.</a:t>
            </a:r>
          </a:p>
          <a:p>
            <a:r>
              <a:rPr lang="en-GB" dirty="0" smtClean="0"/>
              <a:t>Resistant </a:t>
            </a:r>
            <a:r>
              <a:rPr lang="en-GB" dirty="0"/>
              <a:t>to </a:t>
            </a:r>
            <a:r>
              <a:rPr lang="en-GB" dirty="0" smtClean="0"/>
              <a:t>tetracycline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42129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080120"/>
          </a:xfrm>
        </p:spPr>
        <p:txBody>
          <a:bodyPr/>
          <a:lstStyle/>
          <a:p>
            <a:r>
              <a:rPr lang="en-GB" dirty="0" smtClean="0"/>
              <a:t>Prevention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5184576"/>
          </a:xfrm>
        </p:spPr>
        <p:txBody>
          <a:bodyPr/>
          <a:lstStyle/>
          <a:p>
            <a:r>
              <a:rPr lang="en-GB" dirty="0" smtClean="0"/>
              <a:t>– </a:t>
            </a:r>
            <a:r>
              <a:rPr lang="en-GB" dirty="0"/>
              <a:t>early recognition and isolation of the </a:t>
            </a:r>
            <a:r>
              <a:rPr lang="en-GB" dirty="0" err="1"/>
              <a:t>pts</a:t>
            </a:r>
            <a:r>
              <a:rPr lang="en-GB" dirty="0"/>
              <a:t> to limit the spread of the organisms</a:t>
            </a:r>
          </a:p>
          <a:p>
            <a:r>
              <a:rPr lang="en-GB" dirty="0"/>
              <a:t>– </a:t>
            </a:r>
            <a:r>
              <a:rPr lang="en-GB" dirty="0" err="1"/>
              <a:t>rx</a:t>
            </a:r>
            <a:r>
              <a:rPr lang="en-GB" dirty="0"/>
              <a:t> of </a:t>
            </a:r>
            <a:r>
              <a:rPr lang="en-GB" dirty="0" err="1"/>
              <a:t>pts</a:t>
            </a:r>
            <a:r>
              <a:rPr lang="en-GB" dirty="0"/>
              <a:t> with antibiotics</a:t>
            </a:r>
          </a:p>
          <a:p>
            <a:r>
              <a:rPr lang="en-GB" dirty="0"/>
              <a:t>– vaccination – pertussis vaccine</a:t>
            </a:r>
            <a:r>
              <a:rPr lang="en-GB" dirty="0" smtClean="0"/>
              <a:t>.</a:t>
            </a:r>
            <a:endParaRPr lang="en-GB" dirty="0"/>
          </a:p>
          <a:p>
            <a:r>
              <a:rPr lang="en-GB" dirty="0"/>
              <a:t>P on DPT vaccine and </a:t>
            </a:r>
            <a:r>
              <a:rPr lang="en-GB" dirty="0" err="1"/>
              <a:t>Pertusis</a:t>
            </a:r>
            <a:r>
              <a:rPr lang="en-GB"/>
              <a:t> is a whole-cell component of the vaccine. 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42129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080120"/>
          </a:xfrm>
        </p:spPr>
        <p:txBody>
          <a:bodyPr/>
          <a:lstStyle/>
          <a:p>
            <a:r>
              <a:rPr lang="en-GB" i="1" dirty="0"/>
              <a:t>BORDETELLA </a:t>
            </a:r>
            <a:r>
              <a:rPr lang="en-GB" i="1" dirty="0" smtClean="0"/>
              <a:t>PARAPERTUSSIS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5184576"/>
          </a:xfrm>
        </p:spPr>
        <p:txBody>
          <a:bodyPr/>
          <a:lstStyle/>
          <a:p>
            <a:r>
              <a:rPr lang="en-GB" dirty="0" smtClean="0"/>
              <a:t>– </a:t>
            </a:r>
            <a:r>
              <a:rPr lang="en-GB" dirty="0"/>
              <a:t>Non motile, non </a:t>
            </a:r>
            <a:r>
              <a:rPr lang="en-GB" dirty="0" err="1"/>
              <a:t>sporing</a:t>
            </a:r>
            <a:r>
              <a:rPr lang="en-GB" dirty="0"/>
              <a:t>, not capsulated</a:t>
            </a:r>
          </a:p>
          <a:p>
            <a:r>
              <a:rPr lang="en-GB" dirty="0"/>
              <a:t>– similarities with </a:t>
            </a:r>
            <a:r>
              <a:rPr lang="en-GB" dirty="0" err="1"/>
              <a:t>bordetella</a:t>
            </a:r>
            <a:r>
              <a:rPr lang="en-GB" dirty="0"/>
              <a:t> pertussis morphologically and </a:t>
            </a:r>
            <a:r>
              <a:rPr lang="en-GB" dirty="0" err="1"/>
              <a:t>antigenically</a:t>
            </a:r>
            <a:endParaRPr lang="en-GB" dirty="0"/>
          </a:p>
          <a:p>
            <a:r>
              <a:rPr lang="en-GB" dirty="0"/>
              <a:t>– causes a milder form of whooping cough than that due to </a:t>
            </a:r>
            <a:r>
              <a:rPr lang="en-GB" dirty="0" err="1"/>
              <a:t>bordetella</a:t>
            </a:r>
            <a:r>
              <a:rPr lang="en-GB" dirty="0"/>
              <a:t> pertussis</a:t>
            </a:r>
          </a:p>
          <a:p>
            <a:r>
              <a:rPr lang="en-GB" dirty="0"/>
              <a:t>– growth is relatively rapid on BA, CBA can support growth – does not grow on </a:t>
            </a:r>
            <a:r>
              <a:rPr lang="en-GB" dirty="0" smtClean="0"/>
              <a:t>MAC</a:t>
            </a:r>
          </a:p>
          <a:p>
            <a:r>
              <a:rPr lang="en-GB" dirty="0" smtClean="0"/>
              <a:t>Produces larger colonies than B. </a:t>
            </a:r>
            <a:r>
              <a:rPr lang="en-GB" dirty="0" err="1" smtClean="0"/>
              <a:t>pertusissis</a:t>
            </a:r>
            <a:r>
              <a:rPr lang="en-GB" dirty="0" smtClean="0"/>
              <a:t> which are pigmented (brown)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4212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080120"/>
          </a:xfrm>
        </p:spPr>
        <p:txBody>
          <a:bodyPr/>
          <a:lstStyle/>
          <a:p>
            <a:r>
              <a:rPr lang="en-GB" i="1" dirty="0"/>
              <a:t>BORDETELLA </a:t>
            </a:r>
            <a:r>
              <a:rPr lang="en-GB" i="1" dirty="0" smtClean="0"/>
              <a:t>PERTUSSIS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5184576"/>
          </a:xfrm>
        </p:spPr>
        <p:txBody>
          <a:bodyPr/>
          <a:lstStyle/>
          <a:p>
            <a:r>
              <a:rPr lang="en-GB" dirty="0" smtClean="0"/>
              <a:t>Small </a:t>
            </a:r>
            <a:r>
              <a:rPr lang="en-GB" dirty="0"/>
              <a:t>gram -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coccobacilli</a:t>
            </a:r>
            <a:endParaRPr lang="en-GB" dirty="0"/>
          </a:p>
          <a:p>
            <a:r>
              <a:rPr lang="en-GB" dirty="0" smtClean="0"/>
              <a:t>Capsulated </a:t>
            </a:r>
            <a:r>
              <a:rPr lang="en-GB" dirty="0"/>
              <a:t>– especially freshly isolated</a:t>
            </a:r>
          </a:p>
          <a:p>
            <a:r>
              <a:rPr lang="en-GB" dirty="0" err="1" smtClean="0"/>
              <a:t>Pilliated</a:t>
            </a:r>
            <a:endParaRPr lang="en-GB" dirty="0"/>
          </a:p>
          <a:p>
            <a:r>
              <a:rPr lang="en-GB" dirty="0" smtClean="0"/>
              <a:t>Non </a:t>
            </a:r>
            <a:r>
              <a:rPr lang="en-GB" dirty="0"/>
              <a:t>motile, do not form endospores</a:t>
            </a:r>
          </a:p>
        </p:txBody>
      </p:sp>
    </p:spTree>
    <p:extLst>
      <p:ext uri="{BB962C8B-B14F-4D97-AF65-F5344CB8AC3E}">
        <p14:creationId xmlns:p14="http://schemas.microsoft.com/office/powerpoint/2010/main" val="38700307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080120"/>
          </a:xfrm>
        </p:spPr>
        <p:txBody>
          <a:bodyPr/>
          <a:lstStyle/>
          <a:p>
            <a:pPr algn="l"/>
            <a:r>
              <a:rPr lang="en-GB" sz="4000" i="1" dirty="0"/>
              <a:t>BORDETELLA </a:t>
            </a:r>
            <a:r>
              <a:rPr lang="en-GB" sz="4000" i="1" dirty="0" smtClean="0"/>
              <a:t>BRONCHISEPTICA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5184576"/>
          </a:xfrm>
        </p:spPr>
        <p:txBody>
          <a:bodyPr/>
          <a:lstStyle/>
          <a:p>
            <a:r>
              <a:rPr lang="en-GB" dirty="0" smtClean="0"/>
              <a:t>– </a:t>
            </a:r>
            <a:r>
              <a:rPr lang="en-GB" dirty="0"/>
              <a:t>mainly animal </a:t>
            </a:r>
            <a:r>
              <a:rPr lang="en-GB" dirty="0" smtClean="0"/>
              <a:t>pathogen (dogs)</a:t>
            </a:r>
            <a:endParaRPr lang="en-GB" dirty="0"/>
          </a:p>
          <a:p>
            <a:r>
              <a:rPr lang="it-IT" dirty="0"/>
              <a:t>– non spore former, non capsulated, motile</a:t>
            </a:r>
          </a:p>
          <a:p>
            <a:r>
              <a:rPr lang="en-GB" dirty="0"/>
              <a:t>– found in the respiratory tract of domestic and wild animals – associated </a:t>
            </a:r>
            <a:r>
              <a:rPr lang="en-GB" dirty="0" smtClean="0"/>
              <a:t>with respiratory tract infections </a:t>
            </a:r>
            <a:r>
              <a:rPr lang="en-GB" dirty="0"/>
              <a:t>in humans – pertussis – like or pneumonia</a:t>
            </a:r>
          </a:p>
          <a:p>
            <a:r>
              <a:rPr lang="en-GB" dirty="0"/>
              <a:t>– rapid </a:t>
            </a:r>
            <a:r>
              <a:rPr lang="en-GB" dirty="0" smtClean="0"/>
              <a:t>growth on BA and MAC</a:t>
            </a:r>
          </a:p>
          <a:p>
            <a:r>
              <a:rPr lang="en-GB" dirty="0" smtClean="0"/>
              <a:t>Produces small beta haemolytic colonies on blood agar after 2-3 days of incubation at 35-37</a:t>
            </a:r>
            <a:r>
              <a:rPr lang="en-GB" baseline="30000" dirty="0" smtClean="0"/>
              <a:t>0</a:t>
            </a:r>
            <a:r>
              <a:rPr lang="en-GB" dirty="0" smtClean="0"/>
              <a:t>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42129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457200" y="2994025"/>
            <a:ext cx="8305800" cy="24161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03346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60496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17646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74796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20516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66236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411956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57676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AutoNum type="arabicPeriod"/>
            </a:pPr>
            <a:r>
              <a:rPr lang="en-US" altLang="en-US" dirty="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</a:rPr>
              <a:t>What is the organism and what are its physiologic characteristics?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AutoNum type="arabicPeriod"/>
            </a:pPr>
            <a:r>
              <a:rPr lang="en-US" altLang="en-US" dirty="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</a:rPr>
              <a:t>What are the pathogenic factors of this organism?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AutoNum type="arabicPeriod"/>
            </a:pPr>
            <a:r>
              <a:rPr lang="en-US" altLang="en-US" dirty="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</a:rPr>
              <a:t>Why is there a preponderance of lymphocytes?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AutoNum type="arabicPeriod"/>
            </a:pPr>
            <a:r>
              <a:rPr lang="en-US" altLang="en-US" dirty="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</a:rPr>
              <a:t>What is the epidemiology of and prophylaxis</a:t>
            </a:r>
            <a:r>
              <a:rPr lang="en-US" altLang="en-US" sz="28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</a:rPr>
              <a:t> for the disease?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381000" y="228600"/>
            <a:ext cx="8382000" cy="2401888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marL="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03346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60496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17646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74796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20516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66236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411956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57676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lang="en-US" altLang="en-US" dirty="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</a:rPr>
              <a:t>A 2-year-old male is presented to you with a 10-day history of persistent cough.  The long cough spells are followed by a deep breath.  The cough often leads to choking, vomiting, gasping and cyanosis.  His pulse rate is 190 (n: 100-160) and respiratory rate is 72 (n: 10-20).  Chest x-ray is normal.  WBC counts are16,000/cm2 with 70% lymphocytes.</a:t>
            </a:r>
          </a:p>
        </p:txBody>
      </p:sp>
    </p:spTree>
    <p:extLst>
      <p:ext uri="{BB962C8B-B14F-4D97-AF65-F5344CB8AC3E}">
        <p14:creationId xmlns:p14="http://schemas.microsoft.com/office/powerpoint/2010/main" val="189607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10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7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7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build="p" animBg="1" autoUpdateAnimBg="0"/>
      <p:bldP spid="47108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080120"/>
          </a:xfrm>
        </p:spPr>
        <p:txBody>
          <a:bodyPr/>
          <a:lstStyle/>
          <a:p>
            <a:r>
              <a:rPr lang="en-GB" dirty="0" smtClean="0"/>
              <a:t>Virulence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5184576"/>
          </a:xfrm>
        </p:spPr>
        <p:txBody>
          <a:bodyPr>
            <a:normAutofit fontScale="77500" lnSpcReduction="20000"/>
          </a:bodyPr>
          <a:lstStyle/>
          <a:p>
            <a:r>
              <a:rPr lang="en-GB" dirty="0" err="1" smtClean="0"/>
              <a:t>Pili</a:t>
            </a:r>
            <a:r>
              <a:rPr lang="en-GB" dirty="0" smtClean="0"/>
              <a:t> </a:t>
            </a:r>
            <a:r>
              <a:rPr lang="en-GB" dirty="0"/>
              <a:t>or fimbria – for adherence to the epithelium of the trachea and bronchi</a:t>
            </a:r>
          </a:p>
          <a:p>
            <a:r>
              <a:rPr lang="en-GB" dirty="0"/>
              <a:t>F</a:t>
            </a:r>
            <a:r>
              <a:rPr lang="en-GB" dirty="0" smtClean="0"/>
              <a:t>ilamentous </a:t>
            </a:r>
            <a:r>
              <a:rPr lang="en-GB" dirty="0" err="1" smtClean="0"/>
              <a:t>hemagglutin</a:t>
            </a:r>
            <a:r>
              <a:rPr lang="en-GB" dirty="0" smtClean="0"/>
              <a:t> – Enable adhesion to ciliated cells of URT</a:t>
            </a:r>
            <a:endParaRPr lang="en-GB" dirty="0"/>
          </a:p>
          <a:p>
            <a:r>
              <a:rPr lang="en-GB" dirty="0" smtClean="0"/>
              <a:t>Pertussis </a:t>
            </a:r>
            <a:r>
              <a:rPr lang="en-GB" dirty="0"/>
              <a:t>toxin – an exotoxin – responsible for clinical signs and symptoms of </a:t>
            </a:r>
            <a:r>
              <a:rPr lang="en-GB" dirty="0" smtClean="0"/>
              <a:t>illness – </a:t>
            </a:r>
            <a:r>
              <a:rPr lang="en-GB" dirty="0"/>
              <a:t>lymphocytosis – stimulation of the immune responses</a:t>
            </a:r>
          </a:p>
          <a:p>
            <a:r>
              <a:rPr lang="en-GB" dirty="0"/>
              <a:t>T</a:t>
            </a:r>
            <a:r>
              <a:rPr lang="en-GB" dirty="0" smtClean="0"/>
              <a:t>racheal </a:t>
            </a:r>
            <a:r>
              <a:rPr lang="en-GB" dirty="0" err="1"/>
              <a:t>cytotoxin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C</a:t>
            </a:r>
            <a:r>
              <a:rPr lang="en-GB" dirty="0" smtClean="0"/>
              <a:t>auses </a:t>
            </a:r>
            <a:r>
              <a:rPr lang="en-GB" dirty="0"/>
              <a:t>damage of the ciliated epithelial </a:t>
            </a:r>
            <a:r>
              <a:rPr lang="en-GB" dirty="0" smtClean="0"/>
              <a:t>cells</a:t>
            </a:r>
          </a:p>
          <a:p>
            <a:pPr lvl="1"/>
            <a:r>
              <a:rPr lang="en-GB" dirty="0" smtClean="0"/>
              <a:t>Also interferes with DNA synthesis</a:t>
            </a:r>
          </a:p>
          <a:p>
            <a:r>
              <a:rPr lang="en-GB" dirty="0" smtClean="0"/>
              <a:t>It produces a highly lethal toxin which causes inflammation and local necrosis</a:t>
            </a:r>
          </a:p>
          <a:p>
            <a:r>
              <a:rPr lang="en-GB" dirty="0" err="1"/>
              <a:t>Dermonecrotic</a:t>
            </a:r>
            <a:r>
              <a:rPr lang="en-GB" dirty="0"/>
              <a:t> toxin</a:t>
            </a:r>
          </a:p>
          <a:p>
            <a:r>
              <a:rPr lang="en-GB" dirty="0" smtClean="0"/>
              <a:t>Lipopolysaccharide – activates the complement </a:t>
            </a:r>
            <a:r>
              <a:rPr lang="en-GB" dirty="0" err="1" smtClean="0"/>
              <a:t>sysytem</a:t>
            </a:r>
            <a:r>
              <a:rPr lang="en-GB" dirty="0" smtClean="0"/>
              <a:t> and stimulates cytokine release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7532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pertPne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</p:spTree>
    <p:extLst>
      <p:ext uri="{BB962C8B-B14F-4D97-AF65-F5344CB8AC3E}">
        <p14:creationId xmlns:p14="http://schemas.microsoft.com/office/powerpoint/2010/main" val="715074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60648"/>
            <a:ext cx="8424936" cy="6336704"/>
          </a:xfrm>
        </p:spPr>
        <p:txBody>
          <a:bodyPr/>
          <a:lstStyle/>
          <a:p>
            <a:pPr marL="0" indent="0">
              <a:buNone/>
            </a:pPr>
            <a:r>
              <a:rPr lang="en-GB" b="1" u="sng" dirty="0" err="1"/>
              <a:t>Pertussigen</a:t>
            </a:r>
            <a:r>
              <a:rPr lang="en-GB" b="1" u="sng" dirty="0" smtClean="0"/>
              <a:t>: (</a:t>
            </a:r>
            <a:r>
              <a:rPr lang="en-GB" b="1" u="sng" dirty="0"/>
              <a:t>an AB-toxin, </a:t>
            </a:r>
            <a:r>
              <a:rPr lang="en-GB" b="1" u="sng" dirty="0" err="1"/>
              <a:t>oligopeptide</a:t>
            </a:r>
            <a:r>
              <a:rPr lang="en-GB" b="1" u="sng" dirty="0"/>
              <a:t>)</a:t>
            </a:r>
          </a:p>
          <a:p>
            <a:r>
              <a:rPr lang="en-GB" dirty="0" smtClean="0"/>
              <a:t>Increases histamine and LPS sensitivity</a:t>
            </a:r>
          </a:p>
          <a:p>
            <a:r>
              <a:rPr lang="en-GB" dirty="0" smtClean="0"/>
              <a:t>Increases </a:t>
            </a:r>
            <a:r>
              <a:rPr lang="en-GB" dirty="0" err="1"/>
              <a:t>IgE</a:t>
            </a:r>
            <a:r>
              <a:rPr lang="en-GB" dirty="0"/>
              <a:t> levels</a:t>
            </a:r>
          </a:p>
          <a:p>
            <a:r>
              <a:rPr lang="en-GB" dirty="0"/>
              <a:t>T-cell lymphocytosis</a:t>
            </a:r>
          </a:p>
          <a:p>
            <a:r>
              <a:rPr lang="en-GB" dirty="0"/>
              <a:t>Impairs phagocyte functions</a:t>
            </a:r>
          </a:p>
          <a:p>
            <a:r>
              <a:rPr lang="en-GB" dirty="0"/>
              <a:t>ADP-</a:t>
            </a:r>
            <a:r>
              <a:rPr lang="en-GB" dirty="0" err="1"/>
              <a:t>ribosylates</a:t>
            </a:r>
            <a:r>
              <a:rPr lang="en-GB" dirty="0"/>
              <a:t> the </a:t>
            </a:r>
            <a:r>
              <a:rPr lang="en-GB" dirty="0" err="1"/>
              <a:t>Gi</a:t>
            </a:r>
            <a:r>
              <a:rPr lang="en-GB" dirty="0"/>
              <a:t> protein (results in increased </a:t>
            </a:r>
            <a:r>
              <a:rPr lang="en-GB" dirty="0" err="1"/>
              <a:t>cAMP</a:t>
            </a:r>
            <a:r>
              <a:rPr lang="en-GB" dirty="0"/>
              <a:t>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0833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4" y="13464"/>
            <a:ext cx="5091113" cy="4256088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963613"/>
            <a:ext cx="8096250" cy="493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2969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60648"/>
            <a:ext cx="8424936" cy="6336704"/>
          </a:xfrm>
        </p:spPr>
        <p:txBody>
          <a:bodyPr/>
          <a:lstStyle/>
          <a:p>
            <a:pPr marL="0" indent="0">
              <a:buNone/>
            </a:pPr>
            <a:r>
              <a:rPr lang="en-GB" b="1" u="sng" dirty="0" smtClean="0"/>
              <a:t>Pertussis tracheal </a:t>
            </a:r>
            <a:r>
              <a:rPr lang="en-GB" b="1" u="sng" dirty="0"/>
              <a:t>Toxin</a:t>
            </a:r>
          </a:p>
          <a:p>
            <a:r>
              <a:rPr lang="en-GB" dirty="0"/>
              <a:t>A peptidoglycan-like molecule</a:t>
            </a:r>
          </a:p>
          <a:p>
            <a:r>
              <a:rPr lang="en-GB" dirty="0"/>
              <a:t>Binds to </a:t>
            </a:r>
            <a:r>
              <a:rPr lang="en-GB" dirty="0" err="1"/>
              <a:t>ciliary</a:t>
            </a:r>
            <a:r>
              <a:rPr lang="en-GB" dirty="0"/>
              <a:t> epithelial cells</a:t>
            </a:r>
          </a:p>
          <a:p>
            <a:r>
              <a:rPr lang="en-GB" dirty="0"/>
              <a:t>Inhibits </a:t>
            </a:r>
            <a:r>
              <a:rPr lang="en-GB" dirty="0" err="1"/>
              <a:t>ciliary</a:t>
            </a:r>
            <a:r>
              <a:rPr lang="en-GB" dirty="0"/>
              <a:t> movement</a:t>
            </a:r>
          </a:p>
          <a:p>
            <a:r>
              <a:rPr lang="en-GB" dirty="0"/>
              <a:t>Kills </a:t>
            </a:r>
            <a:r>
              <a:rPr lang="en-GB" dirty="0" err="1"/>
              <a:t>ciliary</a:t>
            </a:r>
            <a:r>
              <a:rPr lang="en-GB" dirty="0"/>
              <a:t> </a:t>
            </a:r>
            <a:r>
              <a:rPr lang="en-GB" dirty="0" err="1"/>
              <a:t>ciliary</a:t>
            </a:r>
            <a:r>
              <a:rPr lang="en-GB" dirty="0"/>
              <a:t> epithelial </a:t>
            </a:r>
            <a:r>
              <a:rPr lang="en-GB" dirty="0" smtClean="0"/>
              <a:t>cells</a:t>
            </a:r>
          </a:p>
          <a:p>
            <a:r>
              <a:rPr lang="en-GB" dirty="0" smtClean="0"/>
              <a:t>Causes pertussis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5756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60648"/>
            <a:ext cx="8424936" cy="633670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u="sng" dirty="0" err="1" smtClean="0"/>
              <a:t>Dermonecrotic</a:t>
            </a:r>
            <a:r>
              <a:rPr lang="en-GB" b="1" u="sng" dirty="0" smtClean="0"/>
              <a:t> toxin</a:t>
            </a:r>
          </a:p>
          <a:p>
            <a:r>
              <a:rPr lang="en-GB" dirty="0" smtClean="0"/>
              <a:t>Strong </a:t>
            </a:r>
            <a:r>
              <a:rPr lang="en-GB" dirty="0"/>
              <a:t>vasoconstrictor</a:t>
            </a:r>
          </a:p>
          <a:p>
            <a:r>
              <a:rPr lang="en-GB" dirty="0"/>
              <a:t>Causes ischemia</a:t>
            </a:r>
          </a:p>
          <a:p>
            <a:r>
              <a:rPr lang="en-GB" dirty="0"/>
              <a:t>Synergizes with tracheal toxin to causes tracheal </a:t>
            </a:r>
            <a:r>
              <a:rPr lang="en-GB" dirty="0" smtClean="0"/>
              <a:t>necrosis</a:t>
            </a:r>
          </a:p>
          <a:p>
            <a:pPr marL="0" indent="0">
              <a:buNone/>
            </a:pPr>
            <a:r>
              <a:rPr lang="en-GB" b="1" u="sng" dirty="0" smtClean="0"/>
              <a:t>Filamentous </a:t>
            </a:r>
            <a:r>
              <a:rPr lang="en-GB" b="1" u="sng" dirty="0" err="1"/>
              <a:t>haemagglutinin</a:t>
            </a:r>
            <a:endParaRPr lang="en-GB" b="1" u="sng" dirty="0"/>
          </a:p>
          <a:p>
            <a:r>
              <a:rPr lang="en-GB" dirty="0"/>
              <a:t>Causes binding of bacteria to ciliated epithelial cells</a:t>
            </a:r>
          </a:p>
          <a:p>
            <a:pPr marL="0" indent="0">
              <a:buNone/>
            </a:pPr>
            <a:r>
              <a:rPr lang="en-GB" b="1" u="sng" dirty="0"/>
              <a:t>Lipopolysaccharide</a:t>
            </a:r>
          </a:p>
          <a:p>
            <a:r>
              <a:rPr lang="en-GB" dirty="0"/>
              <a:t>Activates inflammatory cytokines</a:t>
            </a:r>
          </a:p>
          <a:p>
            <a:r>
              <a:rPr lang="en-GB" dirty="0"/>
              <a:t>Activates complement</a:t>
            </a:r>
          </a:p>
          <a:p>
            <a:r>
              <a:rPr lang="en-GB" dirty="0"/>
              <a:t>In larger quantities, causes shock and cardiac arrest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1195809"/>
      </p:ext>
    </p:extLst>
  </p:cSld>
  <p:clrMapOvr>
    <a:masterClrMapping/>
  </p:clrMapOvr>
</p:sld>
</file>

<file path=ppt/theme/theme1.xml><?xml version="1.0" encoding="utf-8"?>
<a:theme xmlns:a="http://schemas.openxmlformats.org/drawingml/2006/main" name="1_TS001069040">
  <a:themeElements>
    <a:clrScheme name="Office Theme 1">
      <a:dk1>
        <a:srgbClr val="000000"/>
      </a:dk1>
      <a:lt1>
        <a:srgbClr val="FFFFFF"/>
      </a:lt1>
      <a:dk2>
        <a:srgbClr val="7F00FF"/>
      </a:dk2>
      <a:lt2>
        <a:srgbClr val="FAFD00"/>
      </a:lt2>
      <a:accent1>
        <a:srgbClr val="B50069"/>
      </a:accent1>
      <a:accent2>
        <a:srgbClr val="FF7F00"/>
      </a:accent2>
      <a:accent3>
        <a:srgbClr val="C0AAFF"/>
      </a:accent3>
      <a:accent4>
        <a:srgbClr val="DADADA"/>
      </a:accent4>
      <a:accent5>
        <a:srgbClr val="D7AAB9"/>
      </a:accent5>
      <a:accent6>
        <a:srgbClr val="E77200"/>
      </a:accent6>
      <a:hlink>
        <a:srgbClr val="FF00FF"/>
      </a:hlink>
      <a:folHlink>
        <a:srgbClr val="B760F9"/>
      </a:folHlink>
    </a:clrScheme>
    <a:fontScheme name="Office Theme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7F00FF"/>
        </a:dk2>
        <a:lt2>
          <a:srgbClr val="FAFD00"/>
        </a:lt2>
        <a:accent1>
          <a:srgbClr val="B50069"/>
        </a:accent1>
        <a:accent2>
          <a:srgbClr val="FF7F00"/>
        </a:accent2>
        <a:accent3>
          <a:srgbClr val="C0AAFF"/>
        </a:accent3>
        <a:accent4>
          <a:srgbClr val="DADADA"/>
        </a:accent4>
        <a:accent5>
          <a:srgbClr val="D7AAB9"/>
        </a:accent5>
        <a:accent6>
          <a:srgbClr val="E77200"/>
        </a:accent6>
        <a:hlink>
          <a:srgbClr val="FF00FF"/>
        </a:hlink>
        <a:folHlink>
          <a:srgbClr val="B760F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B760F9"/>
        </a:lt1>
        <a:dk2>
          <a:srgbClr val="7B00E4"/>
        </a:dk2>
        <a:lt2>
          <a:srgbClr val="280049"/>
        </a:lt2>
        <a:accent1>
          <a:srgbClr val="FFFFFF"/>
        </a:accent1>
        <a:accent2>
          <a:srgbClr val="FFFF00"/>
        </a:accent2>
        <a:accent3>
          <a:srgbClr val="D8B6FB"/>
        </a:accent3>
        <a:accent4>
          <a:srgbClr val="000000"/>
        </a:accent4>
        <a:accent5>
          <a:srgbClr val="FFFFFF"/>
        </a:accent5>
        <a:accent6>
          <a:srgbClr val="E7E700"/>
        </a:accent6>
        <a:hlink>
          <a:srgbClr val="FF00FF"/>
        </a:hlink>
        <a:folHlink>
          <a:srgbClr val="DFB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DADADA"/>
        </a:lt2>
        <a:accent1>
          <a:srgbClr val="F2F2F2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F7F7F7"/>
        </a:accent5>
        <a:accent6>
          <a:srgbClr val="838383"/>
        </a:accent6>
        <a:hlink>
          <a:srgbClr val="DADADA"/>
        </a:hlink>
        <a:folHlink>
          <a:srgbClr val="67676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1657</Words>
  <Application>Microsoft Office PowerPoint</Application>
  <PresentationFormat>On-screen Show (4:3)</PresentationFormat>
  <Paragraphs>170</Paragraphs>
  <Slides>31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1_TS001069040</vt:lpstr>
      <vt:lpstr>BORDETELLA</vt:lpstr>
      <vt:lpstr>Bordetella Species</vt:lpstr>
      <vt:lpstr>BORDETELLA PERTUSSIS</vt:lpstr>
      <vt:lpstr>Virulence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Virulence factors of B pertussis. </vt:lpstr>
      <vt:lpstr>PowerPoint Presentation</vt:lpstr>
      <vt:lpstr>Pathogenesis</vt:lpstr>
      <vt:lpstr>PowerPoint Presentation</vt:lpstr>
      <vt:lpstr>PowerPoint Presentation</vt:lpstr>
      <vt:lpstr>Transmission</vt:lpstr>
      <vt:lpstr>Clinical features</vt:lpstr>
      <vt:lpstr>PowerPoint Presentation</vt:lpstr>
      <vt:lpstr>PowerPoint Presentation</vt:lpstr>
      <vt:lpstr>PowerPoint Presentation</vt:lpstr>
      <vt:lpstr>MANIFESTATIONS</vt:lpstr>
      <vt:lpstr>Lab diagnosis</vt:lpstr>
      <vt:lpstr>PowerPoint Presentation</vt:lpstr>
      <vt:lpstr>PowerPoint Presentation</vt:lpstr>
      <vt:lpstr>PowerPoint Presentation</vt:lpstr>
      <vt:lpstr>Other methods of lab diagnosis</vt:lpstr>
      <vt:lpstr>PowerPoint Presentation</vt:lpstr>
      <vt:lpstr>Antimicrobial agents</vt:lpstr>
      <vt:lpstr>Prevention</vt:lpstr>
      <vt:lpstr>BORDETELLA PARAPERTUSSIS</vt:lpstr>
      <vt:lpstr>BORDETELLA BRONCHISEPTICA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BORDETELLA</dc:title>
  <dc:creator>Dr. Kimaiga H.O. MBChB (UoN)</dc:creator>
  <cp:lastModifiedBy>Dr. Kimaiga H.O. MBChB (UoN)</cp:lastModifiedBy>
  <cp:revision>19</cp:revision>
  <dcterms:created xsi:type="dcterms:W3CDTF">2013-09-09T20:43:25Z</dcterms:created>
  <dcterms:modified xsi:type="dcterms:W3CDTF">2014-01-19T16:00:23Z</dcterms:modified>
</cp:coreProperties>
</file>