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B058E-19AF-451A-96A8-CDB51151D68A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D654-4199-4647-A358-76480E3C29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0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4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93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0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2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4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9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3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16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BRUCELLA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4288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2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7999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8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/>
              </a:rPr>
              <a:t>Clinical features</a:t>
            </a:r>
            <a:endParaRPr lang="en-GB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CA" dirty="0">
                <a:effectLst/>
              </a:rPr>
              <a:t>Acute brucellosis 0characteriseed by h/ache, </a:t>
            </a:r>
            <a:r>
              <a:rPr lang="en-CA" b="1" dirty="0">
                <a:effectLst/>
              </a:rPr>
              <a:t>undulating fever, </a:t>
            </a:r>
            <a:r>
              <a:rPr lang="en-CA" dirty="0">
                <a:effectLst/>
              </a:rPr>
              <a:t>septicemia, muscular pain, sweating (</a:t>
            </a:r>
            <a:r>
              <a:rPr lang="en-CA" dirty="0" err="1">
                <a:effectLst/>
              </a:rPr>
              <a:t>esp</a:t>
            </a:r>
            <a:r>
              <a:rPr lang="en-CA" dirty="0">
                <a:effectLst/>
              </a:rPr>
              <a:t> at night), chills, anorexia, irritability &amp; enlargement of lymph nodes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Urogenital symptoms may occur in some </a:t>
            </a:r>
            <a:r>
              <a:rPr lang="en-CA" dirty="0" err="1">
                <a:effectLst/>
              </a:rPr>
              <a:t>px</a:t>
            </a:r>
            <a:r>
              <a:rPr lang="en-CA" dirty="0">
                <a:effectLst/>
              </a:rPr>
              <a:t> and rarely neurological symptoms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Untreated </a:t>
            </a:r>
            <a:r>
              <a:rPr lang="en-CA" dirty="0" err="1">
                <a:effectLst/>
              </a:rPr>
              <a:t>infxns</a:t>
            </a:r>
            <a:r>
              <a:rPr lang="en-CA" dirty="0">
                <a:effectLst/>
              </a:rPr>
              <a:t> can become chronic with musculoskeletal symptoms (back pain, arthritis, arthralgia)</a:t>
            </a:r>
            <a:endParaRPr lang="en-GB" dirty="0">
              <a:effectLst/>
            </a:endParaRPr>
          </a:p>
          <a:p>
            <a:pPr lvl="0"/>
            <a:r>
              <a:rPr lang="en-CA" dirty="0">
                <a:effectLst/>
              </a:rPr>
              <a:t>Complications: osteomyelitis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45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Lab </a:t>
            </a:r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Specimen- Blood</a:t>
            </a:r>
            <a:r>
              <a:rPr lang="en-GB" dirty="0"/>
              <a:t>, infected tissue, </a:t>
            </a:r>
            <a:r>
              <a:rPr lang="en-GB" dirty="0" smtClean="0"/>
              <a:t>CSF</a:t>
            </a:r>
            <a:r>
              <a:rPr lang="en-GB" dirty="0"/>
              <a:t>, </a:t>
            </a:r>
            <a:r>
              <a:rPr lang="en-GB" dirty="0" smtClean="0"/>
              <a:t>urine, swabs </a:t>
            </a:r>
            <a:r>
              <a:rPr lang="en-GB" dirty="0"/>
              <a:t>from abscess, biopsy </a:t>
            </a:r>
            <a:r>
              <a:rPr lang="en-GB" dirty="0" smtClean="0"/>
              <a:t>materials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lood </a:t>
            </a:r>
            <a:r>
              <a:rPr lang="en-GB" dirty="0"/>
              <a:t>for culture; infected tissues – suspension in sterile </a:t>
            </a:r>
            <a:r>
              <a:rPr lang="en-GB" dirty="0" smtClean="0"/>
              <a:t>saline</a:t>
            </a:r>
          </a:p>
          <a:p>
            <a:r>
              <a:rPr lang="en-GB" dirty="0"/>
              <a:t>Gram stain- Small Gram negative </a:t>
            </a:r>
            <a:r>
              <a:rPr lang="en-GB" dirty="0" err="1"/>
              <a:t>coccobacilli</a:t>
            </a:r>
            <a:r>
              <a:rPr lang="en-GB" dirty="0"/>
              <a:t> or </a:t>
            </a:r>
            <a:r>
              <a:rPr lang="en-GB" dirty="0" smtClean="0"/>
              <a:t>pleomorphic, short </a:t>
            </a:r>
            <a:r>
              <a:rPr lang="en-GB" dirty="0"/>
              <a:t>rods</a:t>
            </a:r>
          </a:p>
          <a:p>
            <a:r>
              <a:rPr lang="en-GB" dirty="0"/>
              <a:t>Culture</a:t>
            </a:r>
          </a:p>
          <a:p>
            <a:pPr lvl="1"/>
            <a:r>
              <a:rPr lang="en-GB" dirty="0"/>
              <a:t>Difficult to isolate from culture</a:t>
            </a:r>
          </a:p>
          <a:p>
            <a:pPr lvl="1"/>
            <a:r>
              <a:rPr lang="en-GB" dirty="0"/>
              <a:t>Nutritional specific – requires a medium enriched with serum and other nutrients – </a:t>
            </a:r>
            <a:r>
              <a:rPr lang="en-GB" dirty="0" err="1"/>
              <a:t>vitamins,amono</a:t>
            </a:r>
            <a:r>
              <a:rPr lang="en-GB" dirty="0"/>
              <a:t> acids , glucose</a:t>
            </a:r>
          </a:p>
          <a:p>
            <a:pPr lvl="1"/>
            <a:r>
              <a:rPr lang="en-GB" dirty="0" smtClean="0"/>
              <a:t>Can </a:t>
            </a:r>
            <a:r>
              <a:rPr lang="en-GB" dirty="0"/>
              <a:t>be in liquid form (broth), semi solid, CBA or biphasic (liquid and semi solid phase)</a:t>
            </a:r>
          </a:p>
          <a:p>
            <a:pPr lvl="1"/>
            <a:r>
              <a:rPr lang="en-GB" dirty="0"/>
              <a:t>Castaneda's medium in </a:t>
            </a:r>
            <a:r>
              <a:rPr lang="en-GB" dirty="0" err="1"/>
              <a:t>castaneda's</a:t>
            </a:r>
            <a:r>
              <a:rPr lang="en-GB" dirty="0"/>
              <a:t> technique</a:t>
            </a:r>
          </a:p>
          <a:p>
            <a:pPr lvl="2"/>
            <a:r>
              <a:rPr lang="en-GB" dirty="0"/>
              <a:t>A biphasic medium in a sealed bottle together with a suitable mixture of gases</a:t>
            </a:r>
          </a:p>
          <a:p>
            <a:pPr lvl="2"/>
            <a:r>
              <a:rPr lang="en-GB" dirty="0"/>
              <a:t>Sampling and sub cultures on CBA for confirmatory tests in identification:</a:t>
            </a:r>
          </a:p>
          <a:p>
            <a:pPr lvl="1"/>
            <a:r>
              <a:rPr lang="en-GB" dirty="0"/>
              <a:t>Aerobic incubation</a:t>
            </a:r>
          </a:p>
          <a:p>
            <a:pPr lvl="2"/>
            <a:r>
              <a:rPr lang="en-GB" dirty="0" err="1"/>
              <a:t>Brucella</a:t>
            </a:r>
            <a:r>
              <a:rPr lang="en-GB" dirty="0"/>
              <a:t> </a:t>
            </a:r>
            <a:r>
              <a:rPr lang="en-GB" dirty="0" err="1"/>
              <a:t>abortus</a:t>
            </a:r>
            <a:r>
              <a:rPr lang="en-GB" dirty="0"/>
              <a:t> yields better growth in additional </a:t>
            </a:r>
            <a:r>
              <a:rPr lang="en-GB" dirty="0" smtClean="0"/>
              <a:t>5-10%CO2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16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 err="1">
                <a:effectLst/>
              </a:rPr>
              <a:t>Castenada’s</a:t>
            </a:r>
            <a:r>
              <a:rPr lang="en-US" b="1" u="sng" dirty="0">
                <a:effectLst/>
              </a:rPr>
              <a:t> Medium for blood culture</a:t>
            </a:r>
            <a:endParaRPr lang="en-GB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Used for isolation of </a:t>
            </a:r>
            <a:r>
              <a:rPr lang="en-US" dirty="0" err="1">
                <a:effectLst/>
              </a:rPr>
              <a:t>athogens</a:t>
            </a:r>
            <a:r>
              <a:rPr lang="en-US" dirty="0">
                <a:effectLst/>
              </a:rPr>
              <a:t> from blood </a:t>
            </a:r>
            <a:r>
              <a:rPr lang="en-US" dirty="0" err="1">
                <a:effectLst/>
              </a:rPr>
              <a:t>e.g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Brucella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ssp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5 ml of blood is added to the both and the mixture allowed to flow on the agar surface.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CO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may be introduced using a needle to support growth.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The agar surface is then examined for growth after 48 hours.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If no growth the agar surface is flooded again followed by further incubation.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088232" cy="498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3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92500"/>
          </a:bodyPr>
          <a:lstStyle/>
          <a:p>
            <a:r>
              <a:rPr lang="en-GB" dirty="0"/>
              <a:t>B</a:t>
            </a:r>
            <a:r>
              <a:rPr lang="en-GB" dirty="0" smtClean="0"/>
              <a:t>iochemical tests</a:t>
            </a:r>
            <a:endParaRPr lang="en-GB" dirty="0"/>
          </a:p>
          <a:p>
            <a:pPr lvl="1"/>
            <a:r>
              <a:rPr lang="en-GB" dirty="0"/>
              <a:t>C</a:t>
            </a:r>
            <a:r>
              <a:rPr lang="en-GB" dirty="0" smtClean="0"/>
              <a:t>arbon </a:t>
            </a:r>
            <a:r>
              <a:rPr lang="en-GB" dirty="0"/>
              <a:t>dioxide requirement for growth</a:t>
            </a:r>
          </a:p>
          <a:p>
            <a:pPr lvl="1"/>
            <a:r>
              <a:rPr lang="en-GB" dirty="0" smtClean="0"/>
              <a:t>H2S </a:t>
            </a:r>
            <a:r>
              <a:rPr lang="en-GB" dirty="0"/>
              <a:t>production</a:t>
            </a:r>
          </a:p>
          <a:p>
            <a:pPr lvl="1"/>
            <a:r>
              <a:rPr lang="en-GB" dirty="0"/>
              <a:t>Oxidase, catalase, urease positive</a:t>
            </a:r>
          </a:p>
          <a:p>
            <a:pPr lvl="1"/>
            <a:r>
              <a:rPr lang="en-GB" dirty="0" smtClean="0"/>
              <a:t>Ability </a:t>
            </a:r>
            <a:r>
              <a:rPr lang="en-GB" dirty="0"/>
              <a:t>to grow in the presence certain </a:t>
            </a:r>
            <a:r>
              <a:rPr lang="en-GB" dirty="0" smtClean="0"/>
              <a:t>chemicals</a:t>
            </a:r>
          </a:p>
          <a:p>
            <a:pPr lvl="1"/>
            <a:r>
              <a:rPr lang="en-GB" dirty="0"/>
              <a:t>Don not ferment </a:t>
            </a:r>
            <a:r>
              <a:rPr lang="en-GB" dirty="0" smtClean="0"/>
              <a:t>carbohydrates</a:t>
            </a:r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erology </a:t>
            </a:r>
            <a:endParaRPr lang="en-GB" dirty="0"/>
          </a:p>
          <a:p>
            <a:pPr lvl="1"/>
            <a:r>
              <a:rPr lang="en-GB" dirty="0" err="1" smtClean="0"/>
              <a:t>Brucella</a:t>
            </a:r>
            <a:r>
              <a:rPr lang="en-GB" dirty="0" smtClean="0"/>
              <a:t> </a:t>
            </a:r>
            <a:r>
              <a:rPr lang="en-GB" dirty="0"/>
              <a:t>antigens used to test for antibodies in </a:t>
            </a:r>
            <a:r>
              <a:rPr lang="en-GB" dirty="0" err="1"/>
              <a:t>pts</a:t>
            </a:r>
            <a:r>
              <a:rPr lang="en-GB" dirty="0"/>
              <a:t> blood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be performed quantitatively -can differentiate active infection from past </a:t>
            </a:r>
            <a:r>
              <a:rPr lang="en-GB" dirty="0" smtClean="0"/>
              <a:t>exposure depending </a:t>
            </a:r>
            <a:r>
              <a:rPr lang="en-GB" dirty="0"/>
              <a:t>on the antibody levels</a:t>
            </a:r>
          </a:p>
          <a:p>
            <a:r>
              <a:rPr lang="en-GB" dirty="0" err="1"/>
              <a:t>B</a:t>
            </a:r>
            <a:r>
              <a:rPr lang="en-GB" dirty="0" err="1" smtClean="0"/>
              <a:t>rucella</a:t>
            </a:r>
            <a:r>
              <a:rPr lang="en-GB" dirty="0" smtClean="0"/>
              <a:t> </a:t>
            </a:r>
            <a:r>
              <a:rPr lang="en-GB" dirty="0"/>
              <a:t>skin tests</a:t>
            </a:r>
          </a:p>
        </p:txBody>
      </p:sp>
    </p:spTree>
    <p:extLst>
      <p:ext uri="{BB962C8B-B14F-4D97-AF65-F5344CB8AC3E}">
        <p14:creationId xmlns:p14="http://schemas.microsoft.com/office/powerpoint/2010/main" val="187491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/>
        </p:nvSpPr>
        <p:spPr bwMode="auto">
          <a:xfrm>
            <a:off x="428625" y="404664"/>
            <a:ext cx="3289300" cy="126980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Brucella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antibody tests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Serum Dilutions: 1/20, 1/40, 1/80, 1/160, 1/320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Titre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of serum is the highest final dilution of serum to show agglutination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 descr="E:\Bachelor of Medicine And Bachelor of Surgery (MBChB)  Year  2\MEDICAL MICROBIOLOGY\1. BACTERIOLOGY\N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79874"/>
            <a:ext cx="5853113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772587" y="2708920"/>
            <a:ext cx="1320800" cy="21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Brucella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melitensis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/>
          </p:cNvSpPr>
          <p:nvPr/>
        </p:nvSpPr>
        <p:spPr bwMode="auto">
          <a:xfrm>
            <a:off x="718096" y="4581128"/>
            <a:ext cx="13208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Brucella abortus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1" name="Picture 13" descr="E:\Bachelor of Medicine And Bachelor of Surgery (MBChB)  Year  2\MEDICAL MICROBIOLOGY\1. BACTERIOLOGY\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3216"/>
            <a:ext cx="5976937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Antimicrobial </a:t>
            </a:r>
            <a:r>
              <a:rPr lang="en-GB" dirty="0" smtClean="0"/>
              <a:t>susceptibility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 smtClean="0"/>
              <a:t>Susceptible </a:t>
            </a:r>
            <a:r>
              <a:rPr lang="en-GB" dirty="0"/>
              <a:t>to a number of antimicrobial agent – tetracycline, </a:t>
            </a:r>
            <a:r>
              <a:rPr lang="en-GB" dirty="0" err="1"/>
              <a:t>ofloxacin</a:t>
            </a:r>
            <a:r>
              <a:rPr lang="en-GB" dirty="0"/>
              <a:t>, gentamicin</a:t>
            </a:r>
          </a:p>
          <a:p>
            <a:r>
              <a:rPr lang="en-GB" dirty="0" smtClean="0"/>
              <a:t>Reserved </a:t>
            </a:r>
            <a:r>
              <a:rPr lang="en-GB" dirty="0"/>
              <a:t>agents – streptomycin and rifampicin</a:t>
            </a:r>
          </a:p>
          <a:p>
            <a:r>
              <a:rPr lang="en-GB" dirty="0" smtClean="0"/>
              <a:t>Antimicrobial </a:t>
            </a:r>
            <a:r>
              <a:rPr lang="en-GB" dirty="0"/>
              <a:t>agents may be administered as a combination in sever infections – </a:t>
            </a:r>
            <a:r>
              <a:rPr lang="en-GB" dirty="0" smtClean="0"/>
              <a:t>tetracycline and </a:t>
            </a:r>
            <a:r>
              <a:rPr lang="en-GB" dirty="0"/>
              <a:t>gentamicin</a:t>
            </a:r>
          </a:p>
        </p:txBody>
      </p:sp>
    </p:spTree>
    <p:extLst>
      <p:ext uri="{BB962C8B-B14F-4D97-AF65-F5344CB8AC3E}">
        <p14:creationId xmlns:p14="http://schemas.microsoft.com/office/powerpoint/2010/main" val="423413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Prevention and </a:t>
            </a:r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</a:t>
            </a:r>
            <a:r>
              <a:rPr lang="en-GB" dirty="0"/>
              <a:t>animals – prevention will reduce human infections</a:t>
            </a:r>
          </a:p>
          <a:p>
            <a:pPr lvl="1"/>
            <a:r>
              <a:rPr lang="en-CA" dirty="0">
                <a:effectLst/>
              </a:rPr>
              <a:t>Avoid contact with infected animals</a:t>
            </a:r>
            <a:endParaRPr lang="en-GB" dirty="0">
              <a:effectLst/>
            </a:endParaRPr>
          </a:p>
          <a:p>
            <a:pPr lvl="1"/>
            <a:r>
              <a:rPr lang="en-GB" dirty="0" smtClean="0"/>
              <a:t>Vaccination </a:t>
            </a:r>
            <a:r>
              <a:rPr lang="en-GB" dirty="0"/>
              <a:t>of animals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esting </a:t>
            </a:r>
            <a:r>
              <a:rPr lang="en-GB" dirty="0"/>
              <a:t>susceptible animals and separating the infected from the healthy for proper </a:t>
            </a:r>
            <a:r>
              <a:rPr lang="en-GB" dirty="0" err="1"/>
              <a:t>rx</a:t>
            </a:r>
            <a:endParaRPr lang="en-GB" dirty="0"/>
          </a:p>
          <a:p>
            <a:r>
              <a:rPr lang="en-GB" dirty="0"/>
              <a:t>In human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roper </a:t>
            </a:r>
            <a:r>
              <a:rPr lang="en-GB" dirty="0" err="1"/>
              <a:t>rx</a:t>
            </a:r>
            <a:r>
              <a:rPr lang="en-GB" dirty="0"/>
              <a:t> of animal products before </a:t>
            </a:r>
            <a:r>
              <a:rPr lang="en-GB" dirty="0" err="1"/>
              <a:t>rx</a:t>
            </a:r>
            <a:r>
              <a:rPr lang="en-GB" dirty="0"/>
              <a:t> such as pasteurization of milk before consumption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ducation </a:t>
            </a:r>
            <a:r>
              <a:rPr lang="en-GB" dirty="0"/>
              <a:t>of farmers and the public to avoid ingestions of animal products.</a:t>
            </a:r>
          </a:p>
        </p:txBody>
      </p:sp>
    </p:spTree>
    <p:extLst>
      <p:ext uri="{BB962C8B-B14F-4D97-AF65-F5344CB8AC3E}">
        <p14:creationId xmlns:p14="http://schemas.microsoft.com/office/powerpoint/2010/main" val="301674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err="1" smtClean="0"/>
              <a:t>Brucella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/>
          </a:bodyPr>
          <a:lstStyle/>
          <a:p>
            <a:r>
              <a:rPr lang="en-GB" dirty="0"/>
              <a:t>G</a:t>
            </a:r>
            <a:r>
              <a:rPr lang="en-GB" dirty="0" smtClean="0"/>
              <a:t>ram </a:t>
            </a:r>
            <a:r>
              <a:rPr lang="en-GB" dirty="0"/>
              <a:t>-</a:t>
            </a:r>
            <a:r>
              <a:rPr lang="en-GB" dirty="0" err="1"/>
              <a:t>ve</a:t>
            </a:r>
            <a:r>
              <a:rPr lang="en-GB" dirty="0"/>
              <a:t> bacilli with variation in shape and seize- pleomorphic, short bacilli or </a:t>
            </a:r>
            <a:r>
              <a:rPr lang="en-GB" dirty="0" err="1"/>
              <a:t>cocco</a:t>
            </a:r>
            <a:r>
              <a:rPr lang="en-GB" dirty="0"/>
              <a:t>-bacilli</a:t>
            </a:r>
          </a:p>
          <a:p>
            <a:r>
              <a:rPr lang="en-GB" dirty="0" err="1" smtClean="0"/>
              <a:t>Nonmotile</a:t>
            </a:r>
            <a:r>
              <a:rPr lang="en-GB" dirty="0" smtClean="0"/>
              <a:t> non-capsular</a:t>
            </a:r>
            <a:r>
              <a:rPr lang="en-GB" dirty="0"/>
              <a:t>, </a:t>
            </a:r>
            <a:r>
              <a:rPr lang="en-GB" dirty="0" err="1" smtClean="0"/>
              <a:t>nonspore</a:t>
            </a:r>
            <a:r>
              <a:rPr lang="en-GB" dirty="0" smtClean="0"/>
              <a:t> forming</a:t>
            </a:r>
          </a:p>
          <a:p>
            <a:r>
              <a:rPr lang="en-GB" dirty="0" smtClean="0"/>
              <a:t>Strict aerobes and grow very slowly (fastidious) on blood agar</a:t>
            </a:r>
            <a:endParaRPr lang="en-GB" dirty="0"/>
          </a:p>
          <a:p>
            <a:r>
              <a:rPr lang="en-GB" dirty="0" smtClean="0"/>
              <a:t>Live as facultative intracellular pathogens</a:t>
            </a:r>
          </a:p>
        </p:txBody>
      </p:sp>
    </p:spTree>
    <p:extLst>
      <p:ext uri="{BB962C8B-B14F-4D97-AF65-F5344CB8AC3E}">
        <p14:creationId xmlns:p14="http://schemas.microsoft.com/office/powerpoint/2010/main" val="345839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hysical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usceptible </a:t>
            </a:r>
            <a:r>
              <a:rPr lang="en-GB" dirty="0"/>
              <a:t>to heat – rendered non </a:t>
            </a:r>
            <a:r>
              <a:rPr lang="en-GB" dirty="0" smtClean="0"/>
              <a:t>viable </a:t>
            </a:r>
            <a:r>
              <a:rPr lang="en-GB" dirty="0"/>
              <a:t>within 10 minutes at 600c</a:t>
            </a:r>
          </a:p>
          <a:p>
            <a:r>
              <a:rPr lang="en-GB" dirty="0"/>
              <a:t>D</a:t>
            </a:r>
            <a:r>
              <a:rPr lang="en-GB" dirty="0" smtClean="0"/>
              <a:t>estroyed </a:t>
            </a:r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/>
              <a:t>heat methods of processing items – pasteurization</a:t>
            </a:r>
          </a:p>
          <a:p>
            <a:r>
              <a:rPr lang="en-GB" dirty="0"/>
              <a:t>S</a:t>
            </a:r>
            <a:r>
              <a:rPr lang="en-GB" dirty="0" smtClean="0"/>
              <a:t>ensitive </a:t>
            </a:r>
            <a:r>
              <a:rPr lang="en-GB" dirty="0"/>
              <a:t>to direct </a:t>
            </a:r>
            <a:r>
              <a:rPr lang="en-GB" dirty="0" err="1"/>
              <a:t>sunlinght</a:t>
            </a:r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ensitive </a:t>
            </a:r>
            <a:r>
              <a:rPr lang="en-GB" dirty="0"/>
              <a:t>to acid – non viable in </a:t>
            </a:r>
            <a:r>
              <a:rPr lang="en-GB"/>
              <a:t>sour </a:t>
            </a:r>
            <a:r>
              <a:rPr lang="en-GB" smtClean="0"/>
              <a:t>milk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remain viable after </a:t>
            </a:r>
            <a:r>
              <a:rPr lang="en-GB" dirty="0" smtClean="0"/>
              <a:t>refrigeration </a:t>
            </a:r>
            <a:r>
              <a:rPr lang="en-GB" dirty="0"/>
              <a:t>for several weeks</a:t>
            </a:r>
          </a:p>
        </p:txBody>
      </p:sp>
    </p:spTree>
    <p:extLst>
      <p:ext uri="{BB962C8B-B14F-4D97-AF65-F5344CB8AC3E}">
        <p14:creationId xmlns:p14="http://schemas.microsoft.com/office/powerpoint/2010/main" val="197279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smtClean="0"/>
              <a:t>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– </a:t>
            </a:r>
            <a:r>
              <a:rPr lang="en-GB" dirty="0"/>
              <a:t>numerous- primarily animal pathogens</a:t>
            </a:r>
          </a:p>
          <a:p>
            <a:r>
              <a:rPr lang="en-GB" dirty="0"/>
              <a:t>– transmissible to </a:t>
            </a:r>
            <a:r>
              <a:rPr lang="en-GB" dirty="0" smtClean="0"/>
              <a:t>humans </a:t>
            </a:r>
            <a:r>
              <a:rPr lang="en-GB" dirty="0"/>
              <a:t>from animals</a:t>
            </a:r>
          </a:p>
          <a:p>
            <a:r>
              <a:rPr lang="en-GB" dirty="0"/>
              <a:t>– 3 major species which are associated with dx in </a:t>
            </a:r>
            <a:r>
              <a:rPr lang="en-GB" dirty="0" smtClean="0"/>
              <a:t>humans and cause brucellosis(undulating fever)</a:t>
            </a:r>
            <a:endParaRPr lang="en-GB" dirty="0"/>
          </a:p>
          <a:p>
            <a:r>
              <a:rPr lang="en-GB" dirty="0"/>
              <a:t>1. </a:t>
            </a:r>
            <a:r>
              <a:rPr lang="en-GB" dirty="0" err="1"/>
              <a:t>Brucella</a:t>
            </a:r>
            <a:r>
              <a:rPr lang="en-GB" dirty="0"/>
              <a:t> </a:t>
            </a:r>
            <a:r>
              <a:rPr lang="en-GB" dirty="0" err="1"/>
              <a:t>melitensis</a:t>
            </a:r>
            <a:r>
              <a:rPr lang="en-GB" dirty="0"/>
              <a:t> – sheep and goats</a:t>
            </a:r>
          </a:p>
          <a:p>
            <a:r>
              <a:rPr lang="en-GB" dirty="0"/>
              <a:t>2. </a:t>
            </a:r>
            <a:r>
              <a:rPr lang="en-GB" dirty="0" err="1"/>
              <a:t>brucella</a:t>
            </a:r>
            <a:r>
              <a:rPr lang="en-GB" dirty="0"/>
              <a:t> </a:t>
            </a:r>
            <a:r>
              <a:rPr lang="en-GB" dirty="0" err="1"/>
              <a:t>abortus</a:t>
            </a:r>
            <a:r>
              <a:rPr lang="en-GB" dirty="0"/>
              <a:t> – </a:t>
            </a:r>
            <a:r>
              <a:rPr lang="en-GB" dirty="0" smtClean="0"/>
              <a:t>cattle</a:t>
            </a:r>
            <a:endParaRPr lang="en-GB" dirty="0"/>
          </a:p>
          <a:p>
            <a:r>
              <a:rPr lang="en-GB" dirty="0"/>
              <a:t>3. b. </a:t>
            </a:r>
            <a:r>
              <a:rPr lang="en-GB" dirty="0" err="1"/>
              <a:t>suis</a:t>
            </a:r>
            <a:r>
              <a:rPr lang="en-GB" dirty="0"/>
              <a:t> – </a:t>
            </a:r>
            <a:r>
              <a:rPr lang="en-GB" dirty="0" smtClean="0"/>
              <a:t>swine</a:t>
            </a:r>
          </a:p>
          <a:p>
            <a:r>
              <a:rPr lang="en-GB" dirty="0" smtClean="0"/>
              <a:t>B. </a:t>
            </a:r>
            <a:r>
              <a:rPr lang="en-GB" dirty="0" err="1" smtClean="0"/>
              <a:t>canis</a:t>
            </a:r>
            <a:r>
              <a:rPr lang="en-GB" dirty="0" smtClean="0"/>
              <a:t>- dogs</a:t>
            </a:r>
            <a:endParaRPr lang="en-GB" dirty="0"/>
          </a:p>
          <a:p>
            <a:r>
              <a:rPr lang="en-GB" dirty="0"/>
              <a:t>– hosts – parasite relationship is not absolutely </a:t>
            </a:r>
            <a:r>
              <a:rPr lang="en-GB" dirty="0" smtClean="0"/>
              <a:t>specific</a:t>
            </a:r>
          </a:p>
          <a:p>
            <a:pPr marL="342900" lvl="1" indent="-342900">
              <a:buClr>
                <a:schemeClr val="tx2"/>
              </a:buClr>
            </a:pPr>
            <a:r>
              <a:rPr lang="en-CA" i="1" dirty="0">
                <a:effectLst/>
              </a:rPr>
              <a:t>B. </a:t>
            </a:r>
            <a:r>
              <a:rPr lang="en-CA" i="1" dirty="0" err="1">
                <a:effectLst/>
              </a:rPr>
              <a:t>abortus</a:t>
            </a:r>
            <a:r>
              <a:rPr lang="en-CA" i="1" dirty="0">
                <a:effectLst/>
              </a:rPr>
              <a:t>, </a:t>
            </a:r>
            <a:r>
              <a:rPr lang="en-CA" i="1" dirty="0" err="1">
                <a:effectLst/>
              </a:rPr>
              <a:t>suis</a:t>
            </a:r>
            <a:r>
              <a:rPr lang="en-CA" i="1" dirty="0">
                <a:effectLst/>
              </a:rPr>
              <a:t>, </a:t>
            </a:r>
            <a:r>
              <a:rPr lang="en-CA" i="1" dirty="0" err="1">
                <a:effectLst/>
              </a:rPr>
              <a:t>melitensis</a:t>
            </a:r>
            <a:r>
              <a:rPr lang="en-CA" dirty="0">
                <a:effectLst/>
              </a:rPr>
              <a:t> are major pathogens of humans causing zoonotic dx – brucellosis (undulating fever – wavy form)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24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smtClean="0"/>
              <a:t>Transmission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– </a:t>
            </a:r>
            <a:r>
              <a:rPr lang="en-GB" dirty="0"/>
              <a:t>humans get exposed thro contact with infected animals or products of infected animals –</a:t>
            </a:r>
          </a:p>
          <a:p>
            <a:r>
              <a:rPr lang="en-GB" dirty="0"/>
              <a:t>untreated milk, cheese, pork, meat or infected droplets</a:t>
            </a:r>
          </a:p>
          <a:p>
            <a:r>
              <a:rPr lang="en-GB" dirty="0" smtClean="0"/>
              <a:t>entry </a:t>
            </a:r>
            <a:r>
              <a:rPr lang="en-GB" dirty="0"/>
              <a:t>can be thro:</a:t>
            </a:r>
          </a:p>
          <a:p>
            <a:r>
              <a:rPr lang="en-GB" dirty="0"/>
              <a:t>– mucous membranes</a:t>
            </a:r>
          </a:p>
          <a:p>
            <a:r>
              <a:rPr lang="en-GB" dirty="0"/>
              <a:t>– broken skin</a:t>
            </a:r>
          </a:p>
          <a:p>
            <a:r>
              <a:rPr lang="en-GB" dirty="0"/>
              <a:t>– ingestion – via untreated </a:t>
            </a:r>
            <a:r>
              <a:rPr lang="en-GB" dirty="0" smtClean="0"/>
              <a:t>contaminated</a:t>
            </a:r>
          </a:p>
          <a:p>
            <a:r>
              <a:rPr lang="en-GB" dirty="0" smtClean="0"/>
              <a:t>Inhaled in infected aerosols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8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28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682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9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 smtClean="0"/>
              <a:t>Virulence </a:t>
            </a:r>
            <a:r>
              <a:rPr lang="en-GB" dirty="0"/>
              <a:t>and </a:t>
            </a:r>
            <a:r>
              <a:rPr lang="en-GB" dirty="0" smtClean="0"/>
              <a:t>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– </a:t>
            </a:r>
            <a:r>
              <a:rPr lang="en-GB" dirty="0"/>
              <a:t>in humans virulence is attributed partly to:</a:t>
            </a:r>
          </a:p>
          <a:p>
            <a:pPr lvl="1"/>
            <a:r>
              <a:rPr lang="en-GB" dirty="0"/>
              <a:t>– occurrence as intracellular organisms inside the host's phagocytic cells</a:t>
            </a:r>
          </a:p>
          <a:p>
            <a:pPr lvl="1"/>
            <a:r>
              <a:rPr lang="en-GB" dirty="0"/>
              <a:t>– ability to evade host </a:t>
            </a:r>
            <a:r>
              <a:rPr lang="en-GB" dirty="0" err="1"/>
              <a:t>defense</a:t>
            </a:r>
            <a:r>
              <a:rPr lang="en-GB" dirty="0"/>
              <a:t> </a:t>
            </a:r>
            <a:r>
              <a:rPr lang="en-GB" dirty="0" smtClean="0"/>
              <a:t>mechanisms</a:t>
            </a:r>
          </a:p>
          <a:p>
            <a:pPr lvl="1"/>
            <a:r>
              <a:rPr lang="en-GB" dirty="0" smtClean="0"/>
              <a:t>Has </a:t>
            </a:r>
            <a:r>
              <a:rPr lang="en-GB" dirty="0" err="1" smtClean="0"/>
              <a:t>lipopolysacharide</a:t>
            </a:r>
            <a:r>
              <a:rPr lang="en-GB" dirty="0" smtClean="0"/>
              <a:t> surface antigen that has endotoxin activity</a:t>
            </a:r>
            <a:endParaRPr lang="en-GB" dirty="0"/>
          </a:p>
          <a:p>
            <a:r>
              <a:rPr lang="en-GB" dirty="0"/>
              <a:t>– organisms are spread in the humans host via the blood circulatory system</a:t>
            </a:r>
          </a:p>
          <a:p>
            <a:r>
              <a:rPr lang="en-GB" dirty="0"/>
              <a:t>– localize in tissue such as lymph nodes, liver, spleen and bone marrow as intracellular </a:t>
            </a:r>
            <a:r>
              <a:rPr lang="en-GB" dirty="0" smtClean="0"/>
              <a:t>organisms in </a:t>
            </a:r>
            <a:r>
              <a:rPr lang="en-GB" dirty="0"/>
              <a:t>the </a:t>
            </a:r>
            <a:r>
              <a:rPr lang="en-GB" dirty="0" err="1"/>
              <a:t>reticuloendothelial</a:t>
            </a:r>
            <a:r>
              <a:rPr lang="en-GB" dirty="0"/>
              <a:t> cells – macrophages</a:t>
            </a:r>
          </a:p>
          <a:p>
            <a:r>
              <a:rPr lang="en-GB" dirty="0"/>
              <a:t>– inflammatory response occurs in the tissues , chronic type, responsible for tissue </a:t>
            </a:r>
            <a:r>
              <a:rPr lang="en-GB" dirty="0" smtClean="0"/>
              <a:t>damage associated </a:t>
            </a:r>
            <a:r>
              <a:rPr lang="en-GB" dirty="0"/>
              <a:t>with dx.</a:t>
            </a:r>
          </a:p>
        </p:txBody>
      </p:sp>
    </p:spTree>
    <p:extLst>
      <p:ext uri="{BB962C8B-B14F-4D97-AF65-F5344CB8AC3E}">
        <p14:creationId xmlns:p14="http://schemas.microsoft.com/office/powerpoint/2010/main" val="415236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90220"/>
            <a:ext cx="7772400" cy="1143000"/>
          </a:xfrm>
        </p:spPr>
        <p:txBody>
          <a:bodyPr/>
          <a:lstStyle/>
          <a:p>
            <a:r>
              <a:rPr lang="en-US" sz="3200" dirty="0">
                <a:effectLst/>
              </a:rPr>
              <a:t>Spread of </a:t>
            </a:r>
            <a:r>
              <a:rPr lang="en-US" sz="3200" dirty="0" err="1">
                <a:effectLst/>
              </a:rPr>
              <a:t>Brucella</a:t>
            </a:r>
            <a:r>
              <a:rPr lang="en-US" sz="3200" dirty="0">
                <a:effectLst/>
              </a:rPr>
              <a:t> in the body</a:t>
            </a:r>
            <a:endParaRPr lang="en-GB" sz="3200" dirty="0"/>
          </a:p>
        </p:txBody>
      </p:sp>
      <p:pic>
        <p:nvPicPr>
          <p:cNvPr id="2050" name="Picture 2" descr="fig2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6" y="260648"/>
            <a:ext cx="7217643" cy="496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66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/>
          <a:lstStyle/>
          <a:p>
            <a:r>
              <a:rPr lang="en-GB" dirty="0"/>
              <a:t>Clinical </a:t>
            </a:r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/>
          <a:lstStyle/>
          <a:p>
            <a:r>
              <a:rPr lang="en-GB" dirty="0" smtClean="0"/>
              <a:t>– </a:t>
            </a:r>
            <a:r>
              <a:rPr lang="en-GB" dirty="0"/>
              <a:t>dx caused is brucellosis or undulant </a:t>
            </a:r>
            <a:r>
              <a:rPr lang="en-GB" dirty="0" smtClean="0"/>
              <a:t>fever/ relapsing fever</a:t>
            </a:r>
            <a:endParaRPr lang="en-GB" dirty="0"/>
          </a:p>
          <a:p>
            <a:r>
              <a:rPr lang="en-GB" dirty="0"/>
              <a:t>– a zoonosis or zoonotic dx</a:t>
            </a:r>
          </a:p>
        </p:txBody>
      </p:sp>
    </p:spTree>
    <p:extLst>
      <p:ext uri="{BB962C8B-B14F-4D97-AF65-F5344CB8AC3E}">
        <p14:creationId xmlns:p14="http://schemas.microsoft.com/office/powerpoint/2010/main" val="777232542"/>
      </p:ext>
    </p:extLst>
  </p:cSld>
  <p:clrMapOvr>
    <a:masterClrMapping/>
  </p:clrMapOvr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723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2_TS001069040</vt:lpstr>
      <vt:lpstr>BRUCELLA</vt:lpstr>
      <vt:lpstr>Brucella</vt:lpstr>
      <vt:lpstr>Physical properties</vt:lpstr>
      <vt:lpstr>Species</vt:lpstr>
      <vt:lpstr>Transmission</vt:lpstr>
      <vt:lpstr>PowerPoint Presentation</vt:lpstr>
      <vt:lpstr>Virulence and pathogenesis</vt:lpstr>
      <vt:lpstr>Spread of Brucella in the body</vt:lpstr>
      <vt:lpstr>Clinical implications</vt:lpstr>
      <vt:lpstr>PowerPoint Presentation</vt:lpstr>
      <vt:lpstr>Clinical features</vt:lpstr>
      <vt:lpstr>Lab diagnosis</vt:lpstr>
      <vt:lpstr>PowerPoint Presentation</vt:lpstr>
      <vt:lpstr>PowerPoint Presentation</vt:lpstr>
      <vt:lpstr>PowerPoint Presentation</vt:lpstr>
      <vt:lpstr>Antimicrobial susceptibility</vt:lpstr>
      <vt:lpstr>Prevention and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BRUCELLA</dc:title>
  <dc:creator>Dr. Kimaiga H.O. MBChB (UoN)</dc:creator>
  <cp:lastModifiedBy>Dr. Kimaiga H.O. MBChB (UoN)</cp:lastModifiedBy>
  <cp:revision>19</cp:revision>
  <dcterms:created xsi:type="dcterms:W3CDTF">2013-09-09T20:43:40Z</dcterms:created>
  <dcterms:modified xsi:type="dcterms:W3CDTF">2014-01-20T10:10:39Z</dcterms:modified>
</cp:coreProperties>
</file>