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FC544-0012-4F3E-831E-0E76827D3D4F}" type="datetimeFigureOut">
              <a:rPr lang="en-GB" smtClean="0"/>
              <a:t>19/01/2014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5A0EC-1FF4-4C76-BE39-07CC026A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52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E277A-F5EE-4F02-A157-83DF5540D949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2050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907B08-DE58-4EB1-A445-0C63E8219D4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6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B9ACBD-7D98-4FDE-99B0-479700343D1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4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0005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B4F5B2-8ACF-4665-BAC9-07738455F5E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72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C856F8E-A427-4349-8129-E72D6327AF4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8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29C3B5-6883-44AD-B001-179677537AF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7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CC74E4-D48B-4165-9F57-E79A1B84193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3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CADE2A-6B4F-49D8-9665-14DCF6370B1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4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83D4C6-7BAC-48CB-BDFD-CAA762E9C23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8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A75280-150B-4462-A4BD-48345749F54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5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254BDA-3944-493C-AE0B-6F1DEB2BEAD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6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A1832-2F8E-4903-9108-C06AC08102C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7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32FE2D-A179-4C8C-BAE5-68A833DA10F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7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26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E7C1BBB-9379-4727-8260-284834B861D2}" type="slidenum">
              <a:rPr lang="en-GB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044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YERSINIA, PASTEURELLA, FRANCISELLA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KIMAIGA H.O </a:t>
            </a:r>
          </a:p>
          <a:p>
            <a:r>
              <a:rPr lang="en-GB"/>
              <a:t>MBChB (University of Nairobi</a:t>
            </a:r>
            <a:r>
              <a:rPr lang="en-GB" smtClean="0"/>
              <a:t>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587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/>
          <a:lstStyle/>
          <a:p>
            <a:pPr marL="0" lvl="0" indent="0">
              <a:buNone/>
            </a:pPr>
            <a:r>
              <a:rPr lang="en-GB" dirty="0" smtClean="0">
                <a:effectLst/>
              </a:rPr>
              <a:t>2. In </a:t>
            </a:r>
            <a:r>
              <a:rPr lang="en-GB" dirty="0">
                <a:effectLst/>
              </a:rPr>
              <a:t>human habitats</a:t>
            </a:r>
          </a:p>
          <a:p>
            <a:pPr lvl="1"/>
            <a:r>
              <a:rPr lang="en-GB" dirty="0">
                <a:effectLst/>
              </a:rPr>
              <a:t>Involves rats and fleas to man</a:t>
            </a:r>
          </a:p>
          <a:p>
            <a:pPr lvl="0"/>
            <a:r>
              <a:rPr lang="en-GB" dirty="0">
                <a:effectLst/>
              </a:rPr>
              <a:t>Infected black and brown rats which gain access to human together with their fleas constitute the most important source of human infection</a:t>
            </a:r>
          </a:p>
          <a:p>
            <a:pPr lvl="1"/>
            <a:r>
              <a:rPr lang="en-GB" dirty="0">
                <a:effectLst/>
              </a:rPr>
              <a:t>Human to human transmission</a:t>
            </a:r>
          </a:p>
          <a:p>
            <a:pPr lvl="2"/>
            <a:r>
              <a:rPr lang="en-GB" dirty="0">
                <a:effectLst/>
              </a:rPr>
              <a:t>From respiratory tract of patients with pneumonic plague through droplets of secretions which contain  Y. </a:t>
            </a:r>
            <a:r>
              <a:rPr lang="en-GB" dirty="0" err="1">
                <a:effectLst/>
              </a:rPr>
              <a:t>pestis</a:t>
            </a:r>
            <a:r>
              <a:rPr lang="en-GB" dirty="0">
                <a:effectLst/>
              </a:rPr>
              <a:t> </a:t>
            </a:r>
          </a:p>
          <a:p>
            <a:pPr lvl="2"/>
            <a:r>
              <a:rPr lang="en-GB" dirty="0">
                <a:effectLst/>
              </a:rPr>
              <a:t>From infected individuals with bacilli in blood circulation to susceptible individual by human fleas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554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64096"/>
          </a:xfrm>
        </p:spPr>
        <p:txBody>
          <a:bodyPr/>
          <a:lstStyle/>
          <a:p>
            <a:r>
              <a:rPr lang="en-GB" dirty="0">
                <a:effectLst/>
              </a:rPr>
              <a:t>Clinical </a:t>
            </a:r>
            <a:r>
              <a:rPr lang="en-GB" dirty="0" smtClean="0">
                <a:effectLst/>
              </a:rPr>
              <a:t>implications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328592"/>
          </a:xfrm>
        </p:spPr>
        <p:txBody>
          <a:bodyPr/>
          <a:lstStyle/>
          <a:p>
            <a:pPr lvl="0"/>
            <a:r>
              <a:rPr lang="en-GB" dirty="0">
                <a:effectLst/>
              </a:rPr>
              <a:t>Causative agent for plague</a:t>
            </a:r>
          </a:p>
          <a:p>
            <a:pPr lvl="1"/>
            <a:r>
              <a:rPr lang="en-GB" dirty="0">
                <a:effectLst/>
              </a:rPr>
              <a:t>Disease of Rats transmitted to man resulting in human plague</a:t>
            </a:r>
          </a:p>
          <a:p>
            <a:pPr lvl="1"/>
            <a:r>
              <a:rPr lang="en-GB" dirty="0">
                <a:effectLst/>
              </a:rPr>
              <a:t>An ancient disease 1</a:t>
            </a:r>
            <a:r>
              <a:rPr lang="en-GB" baseline="30000" dirty="0">
                <a:effectLst/>
              </a:rPr>
              <a:t>st</a:t>
            </a:r>
            <a:r>
              <a:rPr lang="en-GB" dirty="0">
                <a:effectLst/>
              </a:rPr>
              <a:t> described in parts of Asia and Africa</a:t>
            </a:r>
          </a:p>
          <a:p>
            <a:pPr lvl="1"/>
            <a:r>
              <a:rPr lang="en-GB" dirty="0">
                <a:effectLst/>
              </a:rPr>
              <a:t>Prevailed extensively </a:t>
            </a:r>
            <a:r>
              <a:rPr lang="en-GB" dirty="0" err="1">
                <a:effectLst/>
              </a:rPr>
              <a:t>throught</a:t>
            </a:r>
            <a:r>
              <a:rPr lang="en-GB" dirty="0">
                <a:effectLst/>
              </a:rPr>
              <a:t> Europe in the middle </a:t>
            </a:r>
            <a:r>
              <a:rPr lang="en-GB" dirty="0" smtClean="0">
                <a:effectLst/>
              </a:rPr>
              <a:t>ages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604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/>
          <a:lstStyle/>
          <a:p>
            <a:pPr lvl="0"/>
            <a:r>
              <a:rPr lang="en-GB" dirty="0">
                <a:effectLst/>
              </a:rPr>
              <a:t>Manifestations</a:t>
            </a:r>
          </a:p>
          <a:p>
            <a:pPr lvl="1"/>
            <a:r>
              <a:rPr lang="en-GB" dirty="0">
                <a:effectLst/>
              </a:rPr>
              <a:t>Incubation period: after exposure</a:t>
            </a:r>
          </a:p>
          <a:p>
            <a:pPr lvl="1"/>
            <a:r>
              <a:rPr lang="en-GB" dirty="0">
                <a:effectLst/>
              </a:rPr>
              <a:t>Initial clinical manifestation</a:t>
            </a:r>
          </a:p>
          <a:p>
            <a:pPr lvl="2"/>
            <a:r>
              <a:rPr lang="en-GB" dirty="0" err="1">
                <a:effectLst/>
              </a:rPr>
              <a:t>Approx</a:t>
            </a:r>
            <a:r>
              <a:rPr lang="en-GB" dirty="0">
                <a:effectLst/>
              </a:rPr>
              <a:t> 10 days after exposure</a:t>
            </a:r>
          </a:p>
          <a:p>
            <a:pPr lvl="2"/>
            <a:r>
              <a:rPr lang="en-GB" dirty="0">
                <a:effectLst/>
              </a:rPr>
              <a:t>F</a:t>
            </a:r>
            <a:r>
              <a:rPr lang="en-GB" dirty="0" smtClean="0">
                <a:effectLst/>
              </a:rPr>
              <a:t>ever </a:t>
            </a:r>
            <a:r>
              <a:rPr lang="en-GB" dirty="0">
                <a:effectLst/>
              </a:rPr>
              <a:t>accompanied by non specific symptoms like headache and body </a:t>
            </a:r>
            <a:r>
              <a:rPr lang="en-GB" dirty="0" smtClean="0">
                <a:effectLst/>
              </a:rPr>
              <a:t>aches</a:t>
            </a:r>
          </a:p>
          <a:p>
            <a:pPr lvl="1"/>
            <a:r>
              <a:rPr lang="en-GB" dirty="0">
                <a:effectLst/>
              </a:rPr>
              <a:t>L</a:t>
            </a:r>
            <a:r>
              <a:rPr lang="en-GB" dirty="0" smtClean="0">
                <a:effectLst/>
              </a:rPr>
              <a:t>eads </a:t>
            </a:r>
            <a:r>
              <a:rPr lang="en-GB" dirty="0">
                <a:effectLst/>
              </a:rPr>
              <a:t>to gangrene and blackening of various parts of the </a:t>
            </a:r>
            <a:r>
              <a:rPr lang="en-GB" dirty="0" smtClean="0">
                <a:effectLst/>
              </a:rPr>
              <a:t>body hence plague </a:t>
            </a:r>
            <a:r>
              <a:rPr lang="en-GB" dirty="0">
                <a:effectLst/>
              </a:rPr>
              <a:t>is also called the black death</a:t>
            </a:r>
            <a:r>
              <a:rPr lang="en-GB" dirty="0" smtClean="0">
                <a:effectLst/>
              </a:rPr>
              <a:t>.</a:t>
            </a:r>
            <a:endParaRPr lang="en-GB" dirty="0">
              <a:effectLst/>
            </a:endParaRPr>
          </a:p>
          <a:p>
            <a:pPr lvl="1"/>
            <a:r>
              <a:rPr lang="en-GB" dirty="0" smtClean="0">
                <a:effectLst/>
              </a:rPr>
              <a:t>Capillary </a:t>
            </a:r>
            <a:r>
              <a:rPr lang="en-GB" dirty="0">
                <a:effectLst/>
              </a:rPr>
              <a:t>fragility results in </a:t>
            </a:r>
            <a:r>
              <a:rPr lang="en-GB" dirty="0" err="1">
                <a:effectLst/>
              </a:rPr>
              <a:t>hemorrhages</a:t>
            </a:r>
            <a:r>
              <a:rPr lang="en-GB" dirty="0">
                <a:effectLst/>
              </a:rPr>
              <a:t> in the skin which also result in black patches.</a:t>
            </a:r>
          </a:p>
          <a:p>
            <a:pPr lvl="1"/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094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effectLst/>
              </a:rPr>
              <a:t>Bubonic plague</a:t>
            </a:r>
          </a:p>
          <a:p>
            <a:pPr lvl="1"/>
            <a:r>
              <a:rPr lang="en-GB" dirty="0">
                <a:effectLst/>
              </a:rPr>
              <a:t>Glandular form of plague</a:t>
            </a:r>
          </a:p>
          <a:p>
            <a:pPr lvl="1"/>
            <a:r>
              <a:rPr lang="en-GB" dirty="0">
                <a:effectLst/>
              </a:rPr>
              <a:t>Results from a bite by infected flea</a:t>
            </a:r>
          </a:p>
          <a:p>
            <a:pPr lvl="1"/>
            <a:r>
              <a:rPr lang="en-GB" dirty="0">
                <a:effectLst/>
              </a:rPr>
              <a:t>Non-specific manifestations are followed by enlargement of lymph nodes draining the part of the flea bite</a:t>
            </a:r>
          </a:p>
          <a:p>
            <a:pPr lvl="1"/>
            <a:r>
              <a:rPr lang="en-GB" dirty="0">
                <a:effectLst/>
              </a:rPr>
              <a:t>Enlarged lymph nodes are: painful and referred to as buboes (inguinal and femoral buboes are more common)</a:t>
            </a:r>
          </a:p>
          <a:p>
            <a:pPr lvl="1"/>
            <a:r>
              <a:rPr lang="en-GB" dirty="0">
                <a:effectLst/>
              </a:rPr>
              <a:t>May occur as an epidemic among humans in association with human to human transmission by the human flea</a:t>
            </a:r>
          </a:p>
          <a:p>
            <a:pPr lvl="1"/>
            <a:r>
              <a:rPr lang="en-GB" dirty="0">
                <a:effectLst/>
              </a:rPr>
              <a:t>Varies in severity from mild to severe: severe illness is characterised by invasion of blood circulation and septicaemia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085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effectLst/>
              </a:rPr>
              <a:t>P</a:t>
            </a:r>
            <a:r>
              <a:rPr lang="en-GB" b="1" dirty="0" smtClean="0">
                <a:effectLst/>
              </a:rPr>
              <a:t>neumonic </a:t>
            </a:r>
            <a:r>
              <a:rPr lang="en-GB" b="1" dirty="0">
                <a:effectLst/>
              </a:rPr>
              <a:t>plague</a:t>
            </a:r>
          </a:p>
          <a:p>
            <a:r>
              <a:rPr lang="en-GB" dirty="0">
                <a:effectLst/>
              </a:rPr>
              <a:t>E</a:t>
            </a:r>
            <a:r>
              <a:rPr lang="en-GB" dirty="0" smtClean="0">
                <a:effectLst/>
              </a:rPr>
              <a:t>ncountered </a:t>
            </a:r>
            <a:r>
              <a:rPr lang="en-GB" dirty="0">
                <a:effectLst/>
              </a:rPr>
              <a:t>as:</a:t>
            </a:r>
          </a:p>
          <a:p>
            <a:pPr lvl="1"/>
            <a:r>
              <a:rPr lang="en-GB" dirty="0" smtClean="0">
                <a:effectLst/>
              </a:rPr>
              <a:t>A complication </a:t>
            </a:r>
            <a:r>
              <a:rPr lang="en-GB" dirty="0">
                <a:effectLst/>
              </a:rPr>
              <a:t>of the glandular form through septicaemia spread </a:t>
            </a:r>
          </a:p>
          <a:p>
            <a:pPr lvl="1"/>
            <a:r>
              <a:rPr lang="en-GB" dirty="0">
                <a:effectLst/>
              </a:rPr>
              <a:t>A</a:t>
            </a:r>
            <a:r>
              <a:rPr lang="en-GB" dirty="0" smtClean="0">
                <a:effectLst/>
              </a:rPr>
              <a:t> </a:t>
            </a:r>
            <a:r>
              <a:rPr lang="en-GB" dirty="0">
                <a:effectLst/>
              </a:rPr>
              <a:t>result of inhalation of </a:t>
            </a:r>
            <a:r>
              <a:rPr lang="en-GB" dirty="0" err="1">
                <a:effectLst/>
              </a:rPr>
              <a:t>y.pestis</a:t>
            </a:r>
            <a:r>
              <a:rPr lang="en-GB" dirty="0">
                <a:effectLst/>
              </a:rPr>
              <a:t> in respiratory droplets</a:t>
            </a:r>
          </a:p>
          <a:p>
            <a:pPr lvl="0"/>
            <a:r>
              <a:rPr lang="en-GB" dirty="0">
                <a:effectLst/>
              </a:rPr>
              <a:t>C</a:t>
            </a:r>
            <a:r>
              <a:rPr lang="en-GB" dirty="0" smtClean="0">
                <a:effectLst/>
              </a:rPr>
              <a:t>linically </a:t>
            </a:r>
            <a:r>
              <a:rPr lang="en-GB" dirty="0">
                <a:effectLst/>
              </a:rPr>
              <a:t>severe bronchopneumonia with blood stained sputum which contains numerous </a:t>
            </a:r>
            <a:r>
              <a:rPr lang="en-GB" dirty="0" err="1">
                <a:effectLst/>
              </a:rPr>
              <a:t>y.pestis</a:t>
            </a:r>
            <a:endParaRPr lang="en-GB" dirty="0">
              <a:effectLst/>
            </a:endParaRPr>
          </a:p>
          <a:p>
            <a:pPr marL="0" indent="0">
              <a:buNone/>
            </a:pPr>
            <a:r>
              <a:rPr lang="en-GB" b="1" dirty="0" err="1">
                <a:effectLst/>
              </a:rPr>
              <a:t>S</a:t>
            </a:r>
            <a:r>
              <a:rPr lang="en-GB" b="1" dirty="0" err="1" smtClean="0">
                <a:effectLst/>
              </a:rPr>
              <a:t>epticaemic</a:t>
            </a:r>
            <a:r>
              <a:rPr lang="en-GB" b="1" dirty="0" smtClean="0">
                <a:effectLst/>
              </a:rPr>
              <a:t> </a:t>
            </a:r>
            <a:r>
              <a:rPr lang="en-GB" b="1" dirty="0">
                <a:effectLst/>
              </a:rPr>
              <a:t>plague</a:t>
            </a:r>
          </a:p>
          <a:p>
            <a:pPr lvl="0"/>
            <a:r>
              <a:rPr lang="en-GB" dirty="0">
                <a:effectLst/>
              </a:rPr>
              <a:t>O</a:t>
            </a:r>
            <a:r>
              <a:rPr lang="en-GB" dirty="0" smtClean="0">
                <a:effectLst/>
              </a:rPr>
              <a:t>ccurs </a:t>
            </a:r>
            <a:r>
              <a:rPr lang="en-GB" dirty="0">
                <a:effectLst/>
              </a:rPr>
              <a:t>primarily or as a complication of either bubonic or pneumonic plague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740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129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878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effectLst/>
              </a:rPr>
              <a:t>Antimicrobial susceptibility:</a:t>
            </a:r>
          </a:p>
          <a:p>
            <a:pPr lvl="0"/>
            <a:r>
              <a:rPr lang="en-GB" dirty="0">
                <a:effectLst/>
              </a:rPr>
              <a:t>Shows susceptibility to several agents:</a:t>
            </a:r>
          </a:p>
          <a:p>
            <a:pPr lvl="1"/>
            <a:r>
              <a:rPr lang="en-GB" dirty="0">
                <a:effectLst/>
              </a:rPr>
              <a:t>Gentamycin</a:t>
            </a:r>
          </a:p>
          <a:p>
            <a:pPr lvl="1"/>
            <a:r>
              <a:rPr lang="en-GB" dirty="0">
                <a:effectLst/>
              </a:rPr>
              <a:t>Chloramphenicol</a:t>
            </a:r>
          </a:p>
          <a:p>
            <a:pPr lvl="1"/>
            <a:r>
              <a:rPr lang="en-GB" dirty="0">
                <a:effectLst/>
              </a:rPr>
              <a:t>Tetracycline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095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64096"/>
          </a:xfrm>
        </p:spPr>
        <p:txBody>
          <a:bodyPr/>
          <a:lstStyle/>
          <a:p>
            <a:r>
              <a:rPr lang="en-GB" dirty="0" smtClean="0">
                <a:effectLst/>
              </a:rPr>
              <a:t>Prevention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328592"/>
          </a:xfrm>
        </p:spPr>
        <p:txBody>
          <a:bodyPr/>
          <a:lstStyle/>
          <a:p>
            <a:pPr lvl="0"/>
            <a:r>
              <a:rPr lang="en-GB" dirty="0">
                <a:effectLst/>
              </a:rPr>
              <a:t>Control of fleas and rats</a:t>
            </a:r>
          </a:p>
          <a:p>
            <a:pPr lvl="1"/>
            <a:r>
              <a:rPr lang="en-GB" dirty="0">
                <a:effectLst/>
              </a:rPr>
              <a:t>Control of rodent population in wild and domestic</a:t>
            </a:r>
          </a:p>
          <a:p>
            <a:pPr lvl="1"/>
            <a:r>
              <a:rPr lang="en-GB" dirty="0">
                <a:effectLst/>
              </a:rPr>
              <a:t>Construction of houses which are inaccessible to rats</a:t>
            </a:r>
          </a:p>
          <a:p>
            <a:pPr lvl="1"/>
            <a:r>
              <a:rPr lang="en-GB" dirty="0">
                <a:effectLst/>
              </a:rPr>
              <a:t>Rat proofing warehouses and dock areas with ship fumigation</a:t>
            </a:r>
          </a:p>
          <a:p>
            <a:pPr lvl="1"/>
            <a:r>
              <a:rPr lang="en-GB" dirty="0">
                <a:effectLst/>
              </a:rPr>
              <a:t>Application of insecticides against fleas in human habitats</a:t>
            </a:r>
          </a:p>
          <a:p>
            <a:pPr lvl="1"/>
            <a:r>
              <a:rPr lang="en-GB" dirty="0">
                <a:effectLst/>
              </a:rPr>
              <a:t>Periodic surveys of endemic </a:t>
            </a:r>
            <a:r>
              <a:rPr lang="en-GB" dirty="0" smtClean="0">
                <a:effectLst/>
              </a:rPr>
              <a:t>areas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5894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/>
          <a:lstStyle/>
          <a:p>
            <a:pPr lvl="0"/>
            <a:r>
              <a:rPr lang="en-GB" dirty="0">
                <a:effectLst/>
              </a:rPr>
              <a:t>Prevention of spread of infection from patients</a:t>
            </a:r>
          </a:p>
          <a:p>
            <a:pPr lvl="1"/>
            <a:r>
              <a:rPr lang="en-GB" dirty="0">
                <a:effectLst/>
              </a:rPr>
              <a:t>Management of suspected </a:t>
            </a:r>
            <a:r>
              <a:rPr lang="en-GB" dirty="0" err="1">
                <a:effectLst/>
              </a:rPr>
              <a:t>patietns</a:t>
            </a:r>
            <a:r>
              <a:rPr lang="en-GB" dirty="0">
                <a:effectLst/>
              </a:rPr>
              <a:t> or confirmed patients of pneumonic plague to treatment in their own separate rooms</a:t>
            </a:r>
          </a:p>
          <a:p>
            <a:pPr lvl="2"/>
            <a:r>
              <a:rPr lang="en-GB" dirty="0">
                <a:effectLst/>
              </a:rPr>
              <a:t>Applying necessary prevention and controlling measures</a:t>
            </a:r>
          </a:p>
          <a:p>
            <a:pPr lvl="1"/>
            <a:r>
              <a:rPr lang="en-GB" dirty="0">
                <a:effectLst/>
              </a:rPr>
              <a:t>Vaccination</a:t>
            </a:r>
          </a:p>
          <a:p>
            <a:pPr lvl="2"/>
            <a:r>
              <a:rPr lang="en-GB" dirty="0">
                <a:effectLst/>
              </a:rPr>
              <a:t>Not widely available</a:t>
            </a:r>
          </a:p>
          <a:p>
            <a:pPr lvl="2"/>
            <a:r>
              <a:rPr lang="en-GB" dirty="0">
                <a:effectLst/>
              </a:rPr>
              <a:t>Provide protection for a short duration so not an effective </a:t>
            </a:r>
            <a:r>
              <a:rPr lang="en-GB" dirty="0" err="1">
                <a:effectLst/>
              </a:rPr>
              <a:t>meeasure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324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64096"/>
          </a:xfrm>
        </p:spPr>
        <p:txBody>
          <a:bodyPr/>
          <a:lstStyle/>
          <a:p>
            <a:r>
              <a:rPr lang="en-GB" dirty="0" err="1">
                <a:effectLst/>
              </a:rPr>
              <a:t>Y.pseudotuberculosis</a:t>
            </a:r>
            <a:r>
              <a:rPr lang="en-GB" dirty="0">
                <a:effectLst/>
              </a:rPr>
              <a:t> and </a:t>
            </a:r>
            <a:r>
              <a:rPr lang="en-GB" dirty="0" err="1" smtClean="0">
                <a:effectLst/>
              </a:rPr>
              <a:t>Y.enterocolitica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328592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>
                <a:effectLst/>
              </a:rPr>
              <a:t>Microscopic morphology similar to </a:t>
            </a:r>
            <a:r>
              <a:rPr lang="en-GB" dirty="0" err="1">
                <a:effectLst/>
              </a:rPr>
              <a:t>pestis</a:t>
            </a:r>
            <a:endParaRPr lang="en-GB" dirty="0">
              <a:effectLst/>
            </a:endParaRPr>
          </a:p>
          <a:p>
            <a:pPr lvl="1"/>
            <a:r>
              <a:rPr lang="en-GB" dirty="0" err="1">
                <a:effectLst/>
              </a:rPr>
              <a:t>Y.Pseudotuberculosis</a:t>
            </a:r>
            <a:r>
              <a:rPr lang="en-GB" dirty="0">
                <a:effectLst/>
              </a:rPr>
              <a:t> is slightly acid fast</a:t>
            </a:r>
          </a:p>
          <a:p>
            <a:pPr lvl="1"/>
            <a:r>
              <a:rPr lang="en-GB" dirty="0">
                <a:effectLst/>
              </a:rPr>
              <a:t>Both species are motile when grown at 22oC</a:t>
            </a:r>
          </a:p>
          <a:p>
            <a:endParaRPr lang="en-GB" dirty="0" smtClean="0">
              <a:effectLst/>
            </a:endParaRPr>
          </a:p>
          <a:p>
            <a:pPr marL="0" indent="0">
              <a:buNone/>
            </a:pPr>
            <a:r>
              <a:rPr lang="en-GB" dirty="0" smtClean="0">
                <a:effectLst/>
              </a:rPr>
              <a:t>OCURENCE</a:t>
            </a:r>
            <a:endParaRPr lang="en-GB" dirty="0">
              <a:effectLst/>
            </a:endParaRPr>
          </a:p>
          <a:p>
            <a:pPr lvl="0"/>
            <a:r>
              <a:rPr lang="en-GB" dirty="0" err="1">
                <a:effectLst/>
              </a:rPr>
              <a:t>Y.Pseudotuberculosis</a:t>
            </a:r>
            <a:r>
              <a:rPr lang="en-GB" dirty="0">
                <a:effectLst/>
              </a:rPr>
              <a:t> is a primary pathogen of animals and fowl</a:t>
            </a:r>
          </a:p>
          <a:p>
            <a:pPr lvl="0"/>
            <a:r>
              <a:rPr lang="en-GB" dirty="0" err="1">
                <a:effectLst/>
              </a:rPr>
              <a:t>Y</a:t>
            </a:r>
            <a:r>
              <a:rPr lang="en-GB" dirty="0" err="1" smtClean="0">
                <a:effectLst/>
              </a:rPr>
              <a:t>.enterocolitica</a:t>
            </a:r>
            <a:r>
              <a:rPr lang="en-GB" dirty="0" smtClean="0">
                <a:effectLst/>
              </a:rPr>
              <a:t> </a:t>
            </a:r>
            <a:r>
              <a:rPr lang="en-GB" dirty="0">
                <a:effectLst/>
              </a:rPr>
              <a:t>is a primary pathogen of swine, goats, cattle, horses, rodents and household pets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14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008112"/>
          </a:xfrm>
        </p:spPr>
        <p:txBody>
          <a:bodyPr/>
          <a:lstStyle/>
          <a:p>
            <a:r>
              <a:rPr lang="en-GB" dirty="0">
                <a:effectLst/>
              </a:rPr>
              <a:t>Yersinia, </a:t>
            </a:r>
            <a:r>
              <a:rPr lang="en-GB" dirty="0" err="1">
                <a:effectLst/>
              </a:rPr>
              <a:t>pasturella</a:t>
            </a:r>
            <a:r>
              <a:rPr lang="en-GB" dirty="0">
                <a:effectLst/>
              </a:rPr>
              <a:t>, </a:t>
            </a:r>
            <a:r>
              <a:rPr lang="en-GB" dirty="0" err="1" smtClean="0">
                <a:effectLst/>
              </a:rPr>
              <a:t>francisella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5112568"/>
          </a:xfrm>
        </p:spPr>
        <p:txBody>
          <a:bodyPr/>
          <a:lstStyle/>
          <a:p>
            <a:pPr lvl="0"/>
            <a:r>
              <a:rPr lang="en-GB" dirty="0" smtClean="0">
                <a:effectLst/>
              </a:rPr>
              <a:t>Similar </a:t>
            </a:r>
            <a:r>
              <a:rPr lang="en-GB" dirty="0">
                <a:effectLst/>
              </a:rPr>
              <a:t>microscopic appearance</a:t>
            </a:r>
          </a:p>
          <a:p>
            <a:pPr lvl="1"/>
            <a:r>
              <a:rPr lang="en-GB" dirty="0">
                <a:effectLst/>
              </a:rPr>
              <a:t>Small gram negative bacilli or </a:t>
            </a:r>
            <a:r>
              <a:rPr lang="en-GB" dirty="0" err="1">
                <a:effectLst/>
              </a:rPr>
              <a:t>coccobacilli</a:t>
            </a:r>
            <a:endParaRPr lang="en-GB" dirty="0">
              <a:effectLst/>
            </a:endParaRPr>
          </a:p>
          <a:p>
            <a:pPr lvl="1"/>
            <a:r>
              <a:rPr lang="en-GB" dirty="0">
                <a:effectLst/>
              </a:rPr>
              <a:t>Stain more deeply at the ends: characteristic described as Bipolar staining or safety-pin appearance</a:t>
            </a:r>
          </a:p>
          <a:p>
            <a:pPr lvl="0"/>
            <a:r>
              <a:rPr lang="en-GB" dirty="0" err="1">
                <a:effectLst/>
              </a:rPr>
              <a:t>Essencially</a:t>
            </a:r>
            <a:r>
              <a:rPr lang="en-GB" dirty="0">
                <a:effectLst/>
              </a:rPr>
              <a:t> animal pathogens but </a:t>
            </a:r>
            <a:r>
              <a:rPr lang="en-GB" dirty="0" err="1">
                <a:effectLst/>
              </a:rPr>
              <a:t>acccidentaly</a:t>
            </a:r>
            <a:r>
              <a:rPr lang="en-GB" dirty="0">
                <a:effectLst/>
              </a:rPr>
              <a:t> transmitted to human in Zoonotic infection</a:t>
            </a:r>
          </a:p>
          <a:p>
            <a:pPr lvl="0"/>
            <a:r>
              <a:rPr lang="en-GB" dirty="0">
                <a:effectLst/>
              </a:rPr>
              <a:t>All belong to the genus </a:t>
            </a:r>
            <a:r>
              <a:rPr lang="en-GB" dirty="0" err="1">
                <a:effectLst/>
              </a:rPr>
              <a:t>pasturella</a:t>
            </a:r>
            <a:r>
              <a:rPr lang="en-GB" dirty="0">
                <a:effectLst/>
              </a:rPr>
              <a:t>: reclassified into 3 </a:t>
            </a:r>
            <a:r>
              <a:rPr lang="en-GB" dirty="0" err="1">
                <a:effectLst/>
              </a:rPr>
              <a:t>seperate</a:t>
            </a:r>
            <a:r>
              <a:rPr lang="en-GB" dirty="0">
                <a:effectLst/>
              </a:rPr>
              <a:t> genera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752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64096"/>
          </a:xfrm>
        </p:spPr>
        <p:txBody>
          <a:bodyPr/>
          <a:lstStyle/>
          <a:p>
            <a:r>
              <a:rPr lang="en-GB" dirty="0">
                <a:effectLst/>
              </a:rPr>
              <a:t>Clinical </a:t>
            </a:r>
            <a:r>
              <a:rPr lang="en-GB" dirty="0" smtClean="0">
                <a:effectLst/>
              </a:rPr>
              <a:t>significance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328592"/>
          </a:xfrm>
        </p:spPr>
        <p:txBody>
          <a:bodyPr/>
          <a:lstStyle/>
          <a:p>
            <a:pPr lvl="0"/>
            <a:r>
              <a:rPr lang="en-GB" dirty="0" smtClean="0">
                <a:effectLst/>
              </a:rPr>
              <a:t>Infections </a:t>
            </a:r>
            <a:r>
              <a:rPr lang="en-GB" dirty="0">
                <a:effectLst/>
              </a:rPr>
              <a:t>mostly acquired from ingestion of contaminated food</a:t>
            </a:r>
          </a:p>
          <a:p>
            <a:pPr lvl="0"/>
            <a:r>
              <a:rPr lang="en-GB" dirty="0">
                <a:effectLst/>
              </a:rPr>
              <a:t>Manifestation are related to inflammatory processes in GIT</a:t>
            </a:r>
          </a:p>
          <a:p>
            <a:pPr lvl="1"/>
            <a:r>
              <a:rPr lang="en-GB" dirty="0">
                <a:effectLst/>
              </a:rPr>
              <a:t>Difficulty in differentiation of the causative agent between the two</a:t>
            </a:r>
          </a:p>
          <a:p>
            <a:pPr lvl="0"/>
            <a:r>
              <a:rPr lang="en-GB" dirty="0">
                <a:effectLst/>
              </a:rPr>
              <a:t>Infection associated with </a:t>
            </a:r>
            <a:r>
              <a:rPr lang="en-GB" dirty="0" err="1">
                <a:effectLst/>
              </a:rPr>
              <a:t>bactereamia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139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FF00"/>
                </a:solidFill>
                <a:effectLst/>
              </a:rPr>
              <a:t>Y. </a:t>
            </a:r>
            <a:r>
              <a:rPr lang="en-GB" b="1" dirty="0" err="1">
                <a:solidFill>
                  <a:srgbClr val="FFFF00"/>
                </a:solidFill>
                <a:effectLst/>
              </a:rPr>
              <a:t>pseudotuberculosis</a:t>
            </a:r>
            <a:endParaRPr lang="en-GB" b="1" dirty="0">
              <a:solidFill>
                <a:srgbClr val="FFFF00"/>
              </a:solidFill>
              <a:effectLst/>
            </a:endParaRPr>
          </a:p>
          <a:p>
            <a:pPr lvl="0"/>
            <a:r>
              <a:rPr lang="en-GB" dirty="0">
                <a:effectLst/>
              </a:rPr>
              <a:t>C</a:t>
            </a:r>
            <a:r>
              <a:rPr lang="en-GB" dirty="0" smtClean="0">
                <a:effectLst/>
              </a:rPr>
              <a:t>ausative </a:t>
            </a:r>
            <a:r>
              <a:rPr lang="en-GB" dirty="0">
                <a:effectLst/>
              </a:rPr>
              <a:t>agent </a:t>
            </a:r>
            <a:r>
              <a:rPr lang="en-GB" dirty="0" err="1">
                <a:effectLst/>
              </a:rPr>
              <a:t>enterocolitis</a:t>
            </a:r>
            <a:r>
              <a:rPr lang="en-GB" dirty="0">
                <a:effectLst/>
              </a:rPr>
              <a:t> and acute mesenteric lymphadenitis</a:t>
            </a:r>
          </a:p>
          <a:p>
            <a:pPr lvl="0"/>
            <a:r>
              <a:rPr lang="en-GB" dirty="0">
                <a:effectLst/>
              </a:rPr>
              <a:t>M</a:t>
            </a:r>
            <a:r>
              <a:rPr lang="en-GB" dirty="0" smtClean="0">
                <a:effectLst/>
              </a:rPr>
              <a:t>ostly </a:t>
            </a:r>
            <a:r>
              <a:rPr lang="en-GB" dirty="0">
                <a:effectLst/>
              </a:rPr>
              <a:t>encountered in:</a:t>
            </a:r>
          </a:p>
          <a:p>
            <a:pPr lvl="1"/>
            <a:r>
              <a:rPr lang="en-GB" dirty="0">
                <a:effectLst/>
              </a:rPr>
              <a:t>O</a:t>
            </a:r>
            <a:r>
              <a:rPr lang="en-GB" dirty="0" smtClean="0">
                <a:effectLst/>
              </a:rPr>
              <a:t>lder </a:t>
            </a:r>
            <a:r>
              <a:rPr lang="en-GB" dirty="0">
                <a:effectLst/>
              </a:rPr>
              <a:t>children</a:t>
            </a:r>
          </a:p>
          <a:p>
            <a:pPr lvl="1"/>
            <a:r>
              <a:rPr lang="en-GB" dirty="0">
                <a:effectLst/>
              </a:rPr>
              <a:t>A</a:t>
            </a:r>
            <a:r>
              <a:rPr lang="en-GB" dirty="0" smtClean="0">
                <a:effectLst/>
              </a:rPr>
              <a:t>dolescents</a:t>
            </a:r>
            <a:endParaRPr lang="en-GB" dirty="0">
              <a:effectLst/>
            </a:endParaRPr>
          </a:p>
          <a:p>
            <a:pPr lvl="1"/>
            <a:r>
              <a:rPr lang="en-GB" dirty="0">
                <a:effectLst/>
              </a:rPr>
              <a:t>Y</a:t>
            </a:r>
            <a:r>
              <a:rPr lang="en-GB" dirty="0" smtClean="0">
                <a:effectLst/>
              </a:rPr>
              <a:t>oung </a:t>
            </a:r>
            <a:r>
              <a:rPr lang="en-GB" dirty="0">
                <a:effectLst/>
              </a:rPr>
              <a:t>adults</a:t>
            </a:r>
          </a:p>
          <a:p>
            <a:pPr marL="0" indent="0">
              <a:buNone/>
            </a:pPr>
            <a:endParaRPr lang="en-GB" b="1" dirty="0" smtClean="0">
              <a:effectLst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FF00"/>
                </a:solidFill>
                <a:effectLst/>
              </a:rPr>
              <a:t>Y</a:t>
            </a:r>
            <a:r>
              <a:rPr lang="en-GB" b="1" dirty="0">
                <a:solidFill>
                  <a:srgbClr val="FFFF00"/>
                </a:solidFill>
                <a:effectLst/>
              </a:rPr>
              <a:t>. </a:t>
            </a:r>
            <a:r>
              <a:rPr lang="en-GB" b="1" dirty="0" err="1">
                <a:solidFill>
                  <a:srgbClr val="FFFF00"/>
                </a:solidFill>
                <a:effectLst/>
              </a:rPr>
              <a:t>enterocolitica</a:t>
            </a:r>
            <a:endParaRPr lang="en-GB" b="1" dirty="0">
              <a:solidFill>
                <a:srgbClr val="FFFF00"/>
              </a:solidFill>
              <a:effectLst/>
            </a:endParaRPr>
          </a:p>
          <a:p>
            <a:r>
              <a:rPr lang="en-GB" dirty="0">
                <a:effectLst/>
              </a:rPr>
              <a:t>M</a:t>
            </a:r>
            <a:r>
              <a:rPr lang="en-GB" dirty="0" smtClean="0">
                <a:effectLst/>
              </a:rPr>
              <a:t>anifests </a:t>
            </a:r>
            <a:r>
              <a:rPr lang="en-GB" dirty="0">
                <a:effectLst/>
              </a:rPr>
              <a:t>in:</a:t>
            </a:r>
          </a:p>
          <a:p>
            <a:pPr lvl="0"/>
            <a:r>
              <a:rPr lang="en-GB" dirty="0">
                <a:effectLst/>
              </a:rPr>
              <a:t>Gastroenteritis</a:t>
            </a:r>
          </a:p>
          <a:p>
            <a:pPr lvl="0"/>
            <a:r>
              <a:rPr lang="en-GB" dirty="0">
                <a:effectLst/>
              </a:rPr>
              <a:t>Fever</a:t>
            </a:r>
          </a:p>
          <a:p>
            <a:pPr lvl="0"/>
            <a:r>
              <a:rPr lang="en-GB" dirty="0">
                <a:effectLst/>
              </a:rPr>
              <a:t>Blood and mucus in stool</a:t>
            </a:r>
          </a:p>
          <a:p>
            <a:pPr lvl="0"/>
            <a:r>
              <a:rPr lang="en-GB" dirty="0">
                <a:effectLst/>
              </a:rPr>
              <a:t>Majority of infection in young children and adolescence</a:t>
            </a:r>
          </a:p>
        </p:txBody>
      </p:sp>
    </p:spTree>
    <p:extLst>
      <p:ext uri="{BB962C8B-B14F-4D97-AF65-F5344CB8AC3E}">
        <p14:creationId xmlns:p14="http://schemas.microsoft.com/office/powerpoint/2010/main" val="80834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fig29_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8" y="6488668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b="1" dirty="0" smtClean="0"/>
              <a:t>Pathogenesis of Y </a:t>
            </a:r>
            <a:r>
              <a:rPr lang="en-US" b="1" dirty="0" err="1" smtClean="0"/>
              <a:t>enterocolitica</a:t>
            </a:r>
            <a:r>
              <a:rPr lang="en-US" b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12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effectLst/>
              </a:rPr>
              <a:t>Antimicrobial susceptibility</a:t>
            </a:r>
          </a:p>
          <a:p>
            <a:pPr lvl="0"/>
            <a:r>
              <a:rPr lang="en-GB" dirty="0">
                <a:effectLst/>
              </a:rPr>
              <a:t>Susceptible to Agents </a:t>
            </a:r>
            <a:r>
              <a:rPr lang="en-GB" dirty="0" err="1">
                <a:effectLst/>
              </a:rPr>
              <a:t>eg</a:t>
            </a:r>
            <a:r>
              <a:rPr lang="en-GB" dirty="0">
                <a:effectLst/>
              </a:rPr>
              <a:t>:</a:t>
            </a:r>
          </a:p>
          <a:p>
            <a:pPr lvl="1"/>
            <a:r>
              <a:rPr lang="en-GB" dirty="0" err="1">
                <a:effectLst/>
              </a:rPr>
              <a:t>Chloromphenical</a:t>
            </a:r>
            <a:endParaRPr lang="en-GB" dirty="0">
              <a:effectLst/>
            </a:endParaRPr>
          </a:p>
          <a:p>
            <a:pPr lvl="1"/>
            <a:r>
              <a:rPr lang="en-GB" dirty="0" err="1" smtClean="0">
                <a:effectLst/>
              </a:rPr>
              <a:t>Cotrimoxasole</a:t>
            </a:r>
            <a:endParaRPr lang="en-GB" dirty="0">
              <a:effectLst/>
            </a:endParaRPr>
          </a:p>
          <a:p>
            <a:pPr lvl="1"/>
            <a:r>
              <a:rPr lang="en-GB" dirty="0" smtClean="0">
                <a:effectLst/>
              </a:rPr>
              <a:t>Ciprofloxacin</a:t>
            </a:r>
            <a:endParaRPr lang="en-GB" dirty="0">
              <a:effectLst/>
            </a:endParaRPr>
          </a:p>
          <a:p>
            <a:pPr lvl="1"/>
            <a:r>
              <a:rPr lang="en-GB" dirty="0" err="1">
                <a:effectLst/>
              </a:rPr>
              <a:t>Tetracyclin</a:t>
            </a:r>
            <a:endParaRPr lang="en-GB" dirty="0">
              <a:effectLst/>
            </a:endParaRPr>
          </a:p>
          <a:p>
            <a:pPr lvl="0"/>
            <a:r>
              <a:rPr lang="en-GB" dirty="0">
                <a:effectLst/>
              </a:rPr>
              <a:t>Mild infections don’t require antibiotics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849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64096"/>
          </a:xfrm>
        </p:spPr>
        <p:txBody>
          <a:bodyPr/>
          <a:lstStyle/>
          <a:p>
            <a:r>
              <a:rPr lang="en-GB" dirty="0">
                <a:effectLst/>
              </a:rPr>
              <a:t>L</a:t>
            </a:r>
            <a:r>
              <a:rPr lang="en-GB" dirty="0" smtClean="0">
                <a:effectLst/>
              </a:rPr>
              <a:t>ab investigations of Yersinia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328592"/>
          </a:xfrm>
        </p:spPr>
        <p:txBody>
          <a:bodyPr>
            <a:normAutofit/>
          </a:bodyPr>
          <a:lstStyle/>
          <a:p>
            <a:pPr lvl="0"/>
            <a:r>
              <a:rPr lang="en-GB" dirty="0">
                <a:effectLst/>
              </a:rPr>
              <a:t>Specimens:</a:t>
            </a:r>
          </a:p>
          <a:p>
            <a:pPr lvl="1"/>
            <a:r>
              <a:rPr lang="en-GB" dirty="0">
                <a:effectLst/>
              </a:rPr>
              <a:t>Contain numerous bacilli</a:t>
            </a:r>
          </a:p>
          <a:p>
            <a:pPr lvl="1"/>
            <a:r>
              <a:rPr lang="en-GB" dirty="0">
                <a:effectLst/>
              </a:rPr>
              <a:t>Transported and handled with necessary precautions</a:t>
            </a:r>
          </a:p>
          <a:p>
            <a:pPr lvl="1"/>
            <a:r>
              <a:rPr lang="en-GB" dirty="0">
                <a:effectLst/>
              </a:rPr>
              <a:t>Include; Fluid aspirates from </a:t>
            </a:r>
            <a:r>
              <a:rPr lang="en-GB" dirty="0" err="1">
                <a:effectLst/>
              </a:rPr>
              <a:t>bulboes</a:t>
            </a:r>
            <a:r>
              <a:rPr lang="en-GB" dirty="0">
                <a:effectLst/>
              </a:rPr>
              <a:t>, Sputum, Blood culture, Infected tissue aspirates, Stool, Lymph nodes aspirate.</a:t>
            </a:r>
          </a:p>
          <a:p>
            <a:r>
              <a:rPr lang="en-GB" dirty="0"/>
              <a:t>Gram stain and microscopic investigations:</a:t>
            </a:r>
          </a:p>
          <a:p>
            <a:pPr lvl="1"/>
            <a:r>
              <a:rPr lang="en-GB" dirty="0"/>
              <a:t>Stain and morphology to demonstrate </a:t>
            </a:r>
            <a:r>
              <a:rPr lang="en-GB" dirty="0" err="1"/>
              <a:t>coccobacilli</a:t>
            </a:r>
            <a:r>
              <a:rPr lang="en-GB" dirty="0"/>
              <a:t> with bipolar staining</a:t>
            </a:r>
            <a:endParaRPr lang="en-US" dirty="0"/>
          </a:p>
          <a:p>
            <a:endParaRPr lang="en-US" dirty="0"/>
          </a:p>
          <a:p>
            <a:pPr lvl="0"/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52903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Culture</a:t>
            </a:r>
          </a:p>
          <a:p>
            <a:pPr lvl="1"/>
            <a:r>
              <a:rPr lang="en-US" dirty="0"/>
              <a:t>SBA or MAC(NLF)</a:t>
            </a:r>
          </a:p>
          <a:p>
            <a:pPr lvl="1"/>
            <a:r>
              <a:rPr lang="en-GB" dirty="0"/>
              <a:t>Incubation – in air , better growth in 27 – 38 degrees for 24 – 48hrs</a:t>
            </a:r>
          </a:p>
          <a:p>
            <a:pPr lvl="1"/>
            <a:r>
              <a:rPr lang="en-GB" dirty="0"/>
              <a:t>Colonies – small transparent initially enlarge to 3 – 4 mm with prolonged incubation</a:t>
            </a:r>
          </a:p>
          <a:p>
            <a:pPr lvl="1"/>
            <a:r>
              <a:rPr lang="en-US" dirty="0"/>
              <a:t>Facultative anaerobe</a:t>
            </a:r>
          </a:p>
          <a:p>
            <a:pPr lvl="1"/>
            <a:r>
              <a:rPr lang="en-US" dirty="0" err="1"/>
              <a:t>Wayson’s</a:t>
            </a:r>
            <a:r>
              <a:rPr lang="en-US" dirty="0"/>
              <a:t> stain for </a:t>
            </a:r>
            <a:r>
              <a:rPr lang="en-US" dirty="0" err="1"/>
              <a:t>Y.pestis</a:t>
            </a:r>
            <a:r>
              <a:rPr lang="en-US" dirty="0"/>
              <a:t> -hairpin appearance i.e. both ends are stained.</a:t>
            </a:r>
          </a:p>
          <a:p>
            <a:pPr lvl="1"/>
            <a:r>
              <a:rPr lang="en-US" dirty="0"/>
              <a:t>Motility tests </a:t>
            </a:r>
          </a:p>
          <a:p>
            <a:pPr lvl="2"/>
            <a:r>
              <a:rPr lang="en-US" dirty="0"/>
              <a:t>Y </a:t>
            </a:r>
            <a:r>
              <a:rPr lang="en-US" dirty="0" err="1"/>
              <a:t>pestis</a:t>
            </a:r>
            <a:r>
              <a:rPr lang="en-US" dirty="0"/>
              <a:t> immotile at 18-22ºC</a:t>
            </a:r>
          </a:p>
          <a:p>
            <a:pPr lvl="2"/>
            <a:r>
              <a:rPr lang="en-GB" dirty="0" err="1">
                <a:effectLst/>
              </a:rPr>
              <a:t>Y.enterocolitica</a:t>
            </a:r>
            <a:r>
              <a:rPr lang="en-GB" dirty="0">
                <a:effectLst/>
              </a:rPr>
              <a:t> and </a:t>
            </a:r>
            <a:r>
              <a:rPr lang="en-GB" dirty="0" err="1">
                <a:effectLst/>
              </a:rPr>
              <a:t>Y.Pseudotuberculosis</a:t>
            </a:r>
            <a:r>
              <a:rPr lang="en-GB" dirty="0">
                <a:effectLst/>
              </a:rPr>
              <a:t> are motile at 18-22oC </a:t>
            </a:r>
            <a:endParaRPr lang="en-US" dirty="0"/>
          </a:p>
          <a:p>
            <a:r>
              <a:rPr lang="en-US" dirty="0"/>
              <a:t>Y </a:t>
            </a:r>
            <a:r>
              <a:rPr lang="en-US" dirty="0" err="1"/>
              <a:t>enterocolitica</a:t>
            </a:r>
            <a:r>
              <a:rPr lang="en-US" dirty="0"/>
              <a:t> isolation from fecal specimen can be facilitated by keeping specimen at 4ºC for 3 weeks and culturing from time to </a:t>
            </a:r>
            <a:r>
              <a:rPr lang="en-US" dirty="0" err="1"/>
              <a:t>time.This</a:t>
            </a:r>
            <a:r>
              <a:rPr lang="en-US" dirty="0"/>
              <a:t> cold temp </a:t>
            </a:r>
            <a:r>
              <a:rPr lang="en-US" dirty="0" err="1"/>
              <a:t>favours</a:t>
            </a:r>
            <a:r>
              <a:rPr lang="en-US" dirty="0"/>
              <a:t> their growth-not other bacteria that may be present in the specimen.</a:t>
            </a:r>
          </a:p>
          <a:p>
            <a:r>
              <a:rPr lang="en-US" dirty="0"/>
              <a:t>Biochemical tests</a:t>
            </a:r>
          </a:p>
          <a:p>
            <a:pPr lvl="1"/>
            <a:r>
              <a:rPr lang="en-US" dirty="0"/>
              <a:t>Oxidase negative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0193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en-GB" sz="3600" b="0" dirty="0" err="1">
                <a:solidFill>
                  <a:srgbClr val="FFFFFF"/>
                </a:solidFill>
                <a:ea typeface="+mn-ea"/>
                <a:cs typeface="+mn-cs"/>
              </a:rPr>
              <a:t>Y.pestis</a:t>
            </a:r>
            <a:r>
              <a:rPr lang="en-GB" sz="3600" b="0" dirty="0">
                <a:solidFill>
                  <a:srgbClr val="FFFFFF"/>
                </a:solidFill>
                <a:ea typeface="+mn-ea"/>
                <a:cs typeface="+mn-cs"/>
              </a:rPr>
              <a:t> </a:t>
            </a:r>
            <a:r>
              <a:rPr lang="en-GB" sz="3600" b="0" dirty="0" err="1">
                <a:solidFill>
                  <a:srgbClr val="FFFFFF"/>
                </a:solidFill>
                <a:ea typeface="+mn-ea"/>
                <a:cs typeface="+mn-cs"/>
              </a:rPr>
              <a:t>Wayson's</a:t>
            </a:r>
            <a:r>
              <a:rPr lang="en-GB" sz="3600" b="0" dirty="0">
                <a:solidFill>
                  <a:srgbClr val="FFFFFF"/>
                </a:solidFill>
                <a:ea typeface="+mn-ea"/>
                <a:cs typeface="+mn-cs"/>
              </a:rPr>
              <a:t> </a:t>
            </a:r>
            <a:r>
              <a:rPr lang="en-GB" sz="3600" b="0" dirty="0" smtClean="0">
                <a:solidFill>
                  <a:srgbClr val="FFFFFF"/>
                </a:solidFill>
                <a:ea typeface="+mn-ea"/>
                <a:cs typeface="+mn-cs"/>
              </a:rPr>
              <a:t>stain</a:t>
            </a:r>
            <a:endParaRPr lang="en-GB" sz="5400" dirty="0"/>
          </a:p>
        </p:txBody>
      </p:sp>
      <p:pic>
        <p:nvPicPr>
          <p:cNvPr id="8" name="Picture 2" descr="E:\Bachelor of Medicine And Bachelor of Surgery (MBChB)  Year  2\MEDICAL MICROBIOLOGY\Others\microbiology bacteriology\Y.pestis Wayson's stain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003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Bachelor of Medicine And Bachelor of Surgery (MBChB)  Year  2\MEDICAL MICROBIOLOGY\Others\microbiology bacteriology\Y.pestis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4991"/>
            <a:ext cx="3810000" cy="338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433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Bachelor of Medicine And Bachelor of Surgery (MBChB)  Year  2\MEDICAL MICROBIOLOGY\Others\microbiology bacteriology\Y.enterocolit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" y="260648"/>
            <a:ext cx="7334584" cy="550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32666" y="5877272"/>
            <a:ext cx="3191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Y. </a:t>
            </a:r>
            <a:r>
              <a:rPr lang="en-GB" sz="3200" b="1" dirty="0" err="1"/>
              <a:t>enterocolitica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862525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Y.enterocolitica</a:t>
            </a:r>
            <a:r>
              <a:rPr lang="en-GB" dirty="0"/>
              <a:t> on MAC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err="1"/>
              <a:t>Y.enterocolitica</a:t>
            </a:r>
            <a:r>
              <a:rPr lang="en-GB" dirty="0"/>
              <a:t> on </a:t>
            </a:r>
            <a:r>
              <a:rPr lang="en-GB" dirty="0" smtClean="0"/>
              <a:t>BA</a:t>
            </a:r>
            <a:endParaRPr lang="en-GB" dirty="0"/>
          </a:p>
        </p:txBody>
      </p:sp>
      <p:pic>
        <p:nvPicPr>
          <p:cNvPr id="10" name="Picture 2" descr="E:\Bachelor of Medicine And Bachelor of Surgery (MBChB)  Year  2\MEDICAL MICROBIOLOGY\Others\microbiology bacteriology\Y.enterocolitica on B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Bachelor of Medicine And Bachelor of Surgery (MBChB)  Year  2\MEDICAL MICROBIOLOGY\Others\microbiology bacteriology\Y.enterocolitica on MA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92" y="2174875"/>
            <a:ext cx="3908604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Bachelor of Medicine And Bachelor of Surgery (MBChB)  Year  2\MEDICAL MICROBIOLOGY\Others\microbiology bacteriology\Y.enterolytica on MA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0512" cy="18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805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Yersinia Cultures</a:t>
            </a:r>
            <a:endParaRPr lang="en-US" dirty="0"/>
          </a:p>
        </p:txBody>
      </p:sp>
      <p:pic>
        <p:nvPicPr>
          <p:cNvPr id="4" name="Content Placeholder 3" descr="Y.Enterocolitica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37150" y="1447800"/>
            <a:ext cx="30480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Yersinia enterocolitica MA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1524000"/>
            <a:ext cx="37592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074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u="sng" dirty="0">
                <a:effectLst/>
              </a:rPr>
              <a:t>Yersinia</a:t>
            </a:r>
          </a:p>
          <a:p>
            <a:pPr lvl="0"/>
            <a:r>
              <a:rPr lang="en-GB" dirty="0">
                <a:effectLst/>
              </a:rPr>
              <a:t>Belongs to family of </a:t>
            </a:r>
            <a:r>
              <a:rPr lang="en-GB" dirty="0" err="1">
                <a:effectLst/>
              </a:rPr>
              <a:t>Enterobacteriaceae</a:t>
            </a:r>
            <a:endParaRPr lang="en-GB" dirty="0">
              <a:effectLst/>
            </a:endParaRPr>
          </a:p>
          <a:p>
            <a:pPr lvl="0"/>
            <a:r>
              <a:rPr lang="en-GB" dirty="0">
                <a:effectLst/>
              </a:rPr>
              <a:t>Pathogenic species to man include</a:t>
            </a:r>
          </a:p>
          <a:p>
            <a:pPr lvl="1"/>
            <a:r>
              <a:rPr lang="en-GB" dirty="0">
                <a:effectLst/>
              </a:rPr>
              <a:t>Y. </a:t>
            </a:r>
            <a:r>
              <a:rPr lang="en-GB" dirty="0" err="1">
                <a:effectLst/>
              </a:rPr>
              <a:t>Pestis</a:t>
            </a:r>
            <a:endParaRPr lang="en-GB" dirty="0">
              <a:effectLst/>
            </a:endParaRPr>
          </a:p>
          <a:p>
            <a:pPr lvl="1"/>
            <a:r>
              <a:rPr lang="en-GB" dirty="0">
                <a:effectLst/>
              </a:rPr>
              <a:t>Y. </a:t>
            </a:r>
            <a:r>
              <a:rPr lang="en-GB" dirty="0" err="1">
                <a:effectLst/>
              </a:rPr>
              <a:t>Pseudotuberculosis</a:t>
            </a:r>
            <a:endParaRPr lang="en-GB" dirty="0">
              <a:effectLst/>
            </a:endParaRPr>
          </a:p>
          <a:p>
            <a:pPr lvl="1"/>
            <a:r>
              <a:rPr lang="en-GB" dirty="0">
                <a:effectLst/>
              </a:rPr>
              <a:t>Y. </a:t>
            </a:r>
            <a:r>
              <a:rPr lang="en-GB" dirty="0" err="1">
                <a:effectLst/>
              </a:rPr>
              <a:t>Enterocolitica</a:t>
            </a:r>
            <a:endParaRPr lang="en-GB" dirty="0">
              <a:effectLst/>
            </a:endParaRPr>
          </a:p>
          <a:p>
            <a:pPr marL="0" indent="0">
              <a:buNone/>
            </a:pPr>
            <a:endParaRPr lang="en-GB" b="1" dirty="0" smtClean="0">
              <a:effectLst/>
            </a:endParaRPr>
          </a:p>
          <a:p>
            <a:pPr marL="0" indent="0">
              <a:buNone/>
            </a:pPr>
            <a:r>
              <a:rPr lang="en-GB" b="1" u="sng" dirty="0" err="1" smtClean="0">
                <a:effectLst/>
              </a:rPr>
              <a:t>Pasteurella</a:t>
            </a:r>
            <a:endParaRPr lang="en-GB" b="1" u="sng" dirty="0">
              <a:effectLst/>
            </a:endParaRPr>
          </a:p>
          <a:p>
            <a:r>
              <a:rPr lang="en-GB" dirty="0">
                <a:effectLst/>
              </a:rPr>
              <a:t>Example of species: </a:t>
            </a:r>
            <a:r>
              <a:rPr lang="en-GB" dirty="0" err="1">
                <a:effectLst/>
              </a:rPr>
              <a:t>Pasteurella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multocida</a:t>
            </a:r>
            <a:endParaRPr lang="en-GB" dirty="0">
              <a:effectLst/>
            </a:endParaRPr>
          </a:p>
          <a:p>
            <a:pPr marL="0" indent="0">
              <a:buNone/>
            </a:pPr>
            <a:endParaRPr lang="en-GB" b="1" dirty="0" smtClean="0">
              <a:effectLst/>
            </a:endParaRPr>
          </a:p>
          <a:p>
            <a:pPr marL="0" indent="0">
              <a:buNone/>
            </a:pPr>
            <a:r>
              <a:rPr lang="en-GB" b="1" u="sng" dirty="0" err="1" smtClean="0">
                <a:effectLst/>
              </a:rPr>
              <a:t>Francisella</a:t>
            </a:r>
            <a:endParaRPr lang="en-GB" b="1" u="sng" dirty="0">
              <a:effectLst/>
            </a:endParaRPr>
          </a:p>
          <a:p>
            <a:r>
              <a:rPr lang="en-GB" dirty="0">
                <a:effectLst/>
              </a:rPr>
              <a:t>Example of species: </a:t>
            </a:r>
            <a:r>
              <a:rPr lang="en-GB" dirty="0" err="1">
                <a:effectLst/>
              </a:rPr>
              <a:t>Francisella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Tularensis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658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Bachelor of Medicine And Bachelor of Surgery (MBChB)  Year  2\MEDICAL MICROBIOLOGY\Others\microbiology bacteriology\Y.enterolitica on MAC &amp; T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" y="1700808"/>
            <a:ext cx="7900416" cy="502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836712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err="1"/>
              <a:t>Y.enterolitica</a:t>
            </a:r>
            <a:r>
              <a:rPr lang="en-GB" sz="3200" b="1" dirty="0"/>
              <a:t> on MAC &amp; TSI</a:t>
            </a:r>
          </a:p>
        </p:txBody>
      </p:sp>
    </p:spTree>
    <p:extLst>
      <p:ext uri="{BB962C8B-B14F-4D97-AF65-F5344CB8AC3E}">
        <p14:creationId xmlns:p14="http://schemas.microsoft.com/office/powerpoint/2010/main" val="939419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Y.enterocolitica</a:t>
            </a:r>
            <a:r>
              <a:rPr lang="en-US" dirty="0">
                <a:effectLst/>
              </a:rPr>
              <a:t> on KIA</a:t>
            </a:r>
            <a:endParaRPr lang="en-GB" dirty="0">
              <a:effectLst/>
            </a:endParaRPr>
          </a:p>
          <a:p>
            <a:r>
              <a:rPr lang="en-US" dirty="0">
                <a:effectLst/>
              </a:rPr>
              <a:t> </a:t>
            </a:r>
            <a:endParaRPr lang="en-GB" dirty="0">
              <a:effectLst/>
            </a:endParaRPr>
          </a:p>
          <a:p>
            <a:r>
              <a:rPr lang="en-US" dirty="0">
                <a:effectLst/>
              </a:rPr>
              <a:t>Slant = Red</a:t>
            </a:r>
            <a:endParaRPr lang="en-GB" dirty="0">
              <a:effectLst/>
            </a:endParaRPr>
          </a:p>
          <a:p>
            <a:r>
              <a:rPr lang="en-US" dirty="0">
                <a:effectLst/>
              </a:rPr>
              <a:t>Butt = Yellow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393581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490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915988" y="2413000"/>
            <a:ext cx="3109912" cy="1676400"/>
            <a:chOff x="0" y="0"/>
            <a:chExt cx="4898" cy="264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66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4"/>
            <p:cNvSpPr>
              <a:spLocks/>
            </p:cNvSpPr>
            <p:nvPr/>
          </p:nvSpPr>
          <p:spPr bwMode="auto">
            <a:xfrm>
              <a:off x="898" y="300"/>
              <a:ext cx="4000" cy="20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Yersinia enterocolitica on TSI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Slant = yellow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Butt = yellow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No gas     *test done late hence red bottom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592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64096"/>
          </a:xfrm>
        </p:spPr>
        <p:txBody>
          <a:bodyPr/>
          <a:lstStyle/>
          <a:p>
            <a:r>
              <a:rPr lang="en-GB" dirty="0" err="1">
                <a:effectLst/>
              </a:rPr>
              <a:t>Pasterilla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multicoda</a:t>
            </a:r>
            <a:endParaRPr lang="en-GB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32859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dirty="0">
                <a:effectLst/>
              </a:rPr>
              <a:t>Normal flora of Upper respiratory tract of dogs and cats</a:t>
            </a:r>
          </a:p>
          <a:p>
            <a:pPr lvl="0"/>
            <a:r>
              <a:rPr lang="en-GB" dirty="0">
                <a:effectLst/>
              </a:rPr>
              <a:t>Similar microscopic characteristics to Yersinia</a:t>
            </a:r>
          </a:p>
          <a:p>
            <a:pPr lvl="1"/>
            <a:r>
              <a:rPr lang="en-GB" dirty="0">
                <a:effectLst/>
              </a:rPr>
              <a:t>Capsulated and non-motile</a:t>
            </a:r>
          </a:p>
          <a:p>
            <a:pPr lvl="0"/>
            <a:r>
              <a:rPr lang="en-GB" dirty="0">
                <a:effectLst/>
              </a:rPr>
              <a:t>Transmission to man through</a:t>
            </a:r>
          </a:p>
          <a:p>
            <a:pPr lvl="1"/>
            <a:r>
              <a:rPr lang="en-GB" dirty="0">
                <a:effectLst/>
              </a:rPr>
              <a:t>Animal bite(mainly)</a:t>
            </a:r>
          </a:p>
          <a:p>
            <a:pPr lvl="1"/>
            <a:r>
              <a:rPr lang="en-GB" dirty="0">
                <a:effectLst/>
              </a:rPr>
              <a:t>Contamination related to other forms of trauma</a:t>
            </a:r>
          </a:p>
          <a:p>
            <a:pPr lvl="0"/>
            <a:r>
              <a:rPr lang="en-GB" dirty="0">
                <a:effectLst/>
              </a:rPr>
              <a:t>Main clinical manifestation is due to wound infection and spread to adjacent </a:t>
            </a:r>
            <a:r>
              <a:rPr lang="en-GB" dirty="0" smtClean="0">
                <a:effectLst/>
              </a:rPr>
              <a:t>tissue</a:t>
            </a:r>
            <a:endParaRPr lang="en-GB" dirty="0">
              <a:effectLst/>
            </a:endParaRPr>
          </a:p>
          <a:p>
            <a:r>
              <a:rPr lang="en-GB" dirty="0" smtClean="0">
                <a:effectLst/>
              </a:rPr>
              <a:t>Lab </a:t>
            </a:r>
            <a:r>
              <a:rPr lang="en-GB" dirty="0">
                <a:effectLst/>
              </a:rPr>
              <a:t>investigations: involves isolation from pus </a:t>
            </a:r>
            <a:r>
              <a:rPr lang="en-GB" dirty="0" smtClean="0">
                <a:effectLst/>
              </a:rPr>
              <a:t>obtained from </a:t>
            </a:r>
            <a:r>
              <a:rPr lang="en-GB" dirty="0">
                <a:effectLst/>
              </a:rPr>
              <a:t>the wound and </a:t>
            </a:r>
            <a:r>
              <a:rPr lang="en-GB" dirty="0" smtClean="0">
                <a:effectLst/>
              </a:rPr>
              <a:t>identification</a:t>
            </a:r>
            <a:r>
              <a:rPr lang="en-GB" dirty="0">
                <a:effectLst/>
              </a:rPr>
              <a:t> </a:t>
            </a:r>
          </a:p>
          <a:p>
            <a:r>
              <a:rPr lang="en-GB" dirty="0">
                <a:effectLst/>
              </a:rPr>
              <a:t>Susceptible to penicillin and tetracycline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4436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29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" y="44624"/>
            <a:ext cx="8973385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818" y="6488668"/>
            <a:ext cx="3191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b="1" dirty="0" smtClean="0"/>
              <a:t>Pathogenesis of p </a:t>
            </a:r>
            <a:r>
              <a:rPr lang="en-US" b="1" dirty="0" err="1" smtClean="0"/>
              <a:t>Multocida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99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64096"/>
          </a:xfrm>
        </p:spPr>
        <p:txBody>
          <a:bodyPr/>
          <a:lstStyle/>
          <a:p>
            <a:r>
              <a:rPr lang="en-GB" dirty="0" err="1">
                <a:effectLst/>
              </a:rPr>
              <a:t>Francela</a:t>
            </a:r>
            <a:r>
              <a:rPr lang="en-GB" dirty="0">
                <a:effectLst/>
              </a:rPr>
              <a:t> </a:t>
            </a:r>
            <a:r>
              <a:rPr lang="en-GB" dirty="0" err="1" smtClean="0">
                <a:effectLst/>
              </a:rPr>
              <a:t>tularensis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328592"/>
          </a:xfrm>
        </p:spPr>
        <p:txBody>
          <a:bodyPr/>
          <a:lstStyle/>
          <a:p>
            <a:pPr lvl="0"/>
            <a:r>
              <a:rPr lang="en-GB" dirty="0">
                <a:effectLst/>
              </a:rPr>
              <a:t>Primarily Animal pathogen </a:t>
            </a:r>
          </a:p>
          <a:p>
            <a:pPr lvl="0"/>
            <a:r>
              <a:rPr lang="en-GB" dirty="0">
                <a:effectLst/>
              </a:rPr>
              <a:t>Human infection from</a:t>
            </a:r>
          </a:p>
          <a:p>
            <a:pPr lvl="1"/>
            <a:r>
              <a:rPr lang="en-GB" dirty="0">
                <a:effectLst/>
              </a:rPr>
              <a:t>Bite scratch from infected animal</a:t>
            </a:r>
          </a:p>
          <a:p>
            <a:pPr lvl="1"/>
            <a:r>
              <a:rPr lang="en-GB" dirty="0">
                <a:effectLst/>
              </a:rPr>
              <a:t>Contact with tissue of diseased animal tissue</a:t>
            </a:r>
          </a:p>
          <a:p>
            <a:pPr lvl="1"/>
            <a:r>
              <a:rPr lang="en-GB" dirty="0">
                <a:effectLst/>
              </a:rPr>
              <a:t>Contaminated animal products</a:t>
            </a:r>
          </a:p>
        </p:txBody>
      </p:sp>
    </p:spTree>
    <p:extLst>
      <p:ext uri="{BB962C8B-B14F-4D97-AF65-F5344CB8AC3E}">
        <p14:creationId xmlns:p14="http://schemas.microsoft.com/office/powerpoint/2010/main" val="2516162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8" y="6488668"/>
            <a:ext cx="3384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smtClean="0"/>
              <a:t>Pathogenesis of </a:t>
            </a:r>
            <a:r>
              <a:rPr lang="en-US" b="1" dirty="0"/>
              <a:t>F </a:t>
            </a:r>
            <a:r>
              <a:rPr lang="en-US" b="1" dirty="0" err="1"/>
              <a:t>tularensis</a:t>
            </a:r>
            <a:r>
              <a:rPr lang="en-US" b="1" dirty="0" smtClean="0"/>
              <a:t>.</a:t>
            </a:r>
            <a:endParaRPr lang="en-GB" dirty="0"/>
          </a:p>
        </p:txBody>
      </p:sp>
      <p:pic>
        <p:nvPicPr>
          <p:cNvPr id="2050" name="Picture 2" descr="fig29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764"/>
            <a:ext cx="8964488" cy="618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0525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>
                <a:effectLst/>
              </a:rPr>
              <a:t>Clinical manifestations</a:t>
            </a:r>
          </a:p>
          <a:p>
            <a:pPr lvl="1"/>
            <a:r>
              <a:rPr lang="en-GB" dirty="0">
                <a:effectLst/>
              </a:rPr>
              <a:t>Variable including</a:t>
            </a:r>
          </a:p>
          <a:p>
            <a:pPr lvl="1"/>
            <a:r>
              <a:rPr lang="en-GB" dirty="0">
                <a:effectLst/>
              </a:rPr>
              <a:t> fever, illness with enlarged lymph nodes</a:t>
            </a:r>
          </a:p>
          <a:p>
            <a:pPr lvl="1"/>
            <a:r>
              <a:rPr lang="en-GB" dirty="0" smtClean="0">
                <a:effectLst/>
              </a:rPr>
              <a:t>Skin </a:t>
            </a:r>
            <a:r>
              <a:rPr lang="en-GB" dirty="0">
                <a:effectLst/>
              </a:rPr>
              <a:t>ulcer</a:t>
            </a:r>
          </a:p>
          <a:p>
            <a:pPr lvl="1"/>
            <a:r>
              <a:rPr lang="en-GB" dirty="0">
                <a:effectLst/>
              </a:rPr>
              <a:t>Lower respiratory tract infections</a:t>
            </a:r>
          </a:p>
          <a:p>
            <a:pPr lvl="0"/>
            <a:r>
              <a:rPr lang="en-GB" dirty="0">
                <a:effectLst/>
              </a:rPr>
              <a:t>Lab investigation involves</a:t>
            </a:r>
          </a:p>
          <a:p>
            <a:pPr lvl="1"/>
            <a:r>
              <a:rPr lang="en-GB" dirty="0">
                <a:effectLst/>
              </a:rPr>
              <a:t>Isolation from specimens</a:t>
            </a:r>
          </a:p>
          <a:p>
            <a:pPr lvl="1"/>
            <a:r>
              <a:rPr lang="en-GB" dirty="0" smtClean="0">
                <a:effectLst/>
              </a:rPr>
              <a:t>Serology</a:t>
            </a:r>
          </a:p>
          <a:p>
            <a:pPr marL="457200" lvl="1" indent="0">
              <a:buNone/>
            </a:pPr>
            <a:endParaRPr lang="en-GB" dirty="0">
              <a:effectLst/>
            </a:endParaRPr>
          </a:p>
          <a:p>
            <a:pPr lvl="0"/>
            <a:r>
              <a:rPr lang="en-GB" dirty="0">
                <a:effectLst/>
              </a:rPr>
              <a:t>Susceptible to </a:t>
            </a:r>
          </a:p>
          <a:p>
            <a:pPr lvl="1"/>
            <a:r>
              <a:rPr lang="en-GB" dirty="0">
                <a:effectLst/>
              </a:rPr>
              <a:t>CLORAMPHENICAL</a:t>
            </a:r>
          </a:p>
          <a:p>
            <a:pPr lvl="1"/>
            <a:r>
              <a:rPr lang="en-GB" dirty="0">
                <a:effectLst/>
              </a:rPr>
              <a:t>GENTAMYCIN</a:t>
            </a:r>
          </a:p>
          <a:p>
            <a:pPr lvl="1"/>
            <a:r>
              <a:rPr lang="en-GB" dirty="0">
                <a:effectLst/>
              </a:rPr>
              <a:t>ERYTHROMYCIN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392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64096"/>
          </a:xfrm>
        </p:spPr>
        <p:txBody>
          <a:bodyPr/>
          <a:lstStyle/>
          <a:p>
            <a:r>
              <a:rPr lang="en-GB" i="1" dirty="0">
                <a:effectLst/>
              </a:rPr>
              <a:t>Yersinia </a:t>
            </a:r>
            <a:r>
              <a:rPr lang="en-GB" i="1" dirty="0" err="1" smtClean="0">
                <a:effectLst/>
              </a:rPr>
              <a:t>pestis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040560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effectLst/>
              </a:rPr>
              <a:t>Also called plague </a:t>
            </a:r>
            <a:r>
              <a:rPr lang="en-GB" dirty="0" smtClean="0">
                <a:effectLst/>
              </a:rPr>
              <a:t>bacillus</a:t>
            </a:r>
            <a:endParaRPr lang="en-GB" dirty="0">
              <a:effectLst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FFFF00"/>
                </a:solidFill>
                <a:effectLst/>
              </a:rPr>
              <a:t>MICROSCOPIC MORPHOLOGY AND DESCRIPTION</a:t>
            </a:r>
          </a:p>
          <a:p>
            <a:pPr lvl="1"/>
            <a:r>
              <a:rPr lang="en-GB" dirty="0">
                <a:effectLst/>
              </a:rPr>
              <a:t>Pleomorphic gram –</a:t>
            </a:r>
            <a:r>
              <a:rPr lang="en-GB" dirty="0" err="1">
                <a:effectLst/>
              </a:rPr>
              <a:t>ve</a:t>
            </a:r>
            <a:r>
              <a:rPr lang="en-GB" dirty="0">
                <a:effectLst/>
              </a:rPr>
              <a:t> bacilli or </a:t>
            </a:r>
            <a:r>
              <a:rPr lang="en-GB" dirty="0" err="1">
                <a:effectLst/>
              </a:rPr>
              <a:t>coccobcilli</a:t>
            </a:r>
            <a:endParaRPr lang="en-GB" dirty="0">
              <a:effectLst/>
            </a:endParaRPr>
          </a:p>
          <a:p>
            <a:pPr lvl="1"/>
            <a:r>
              <a:rPr lang="en-GB" dirty="0">
                <a:effectLst/>
              </a:rPr>
              <a:t>Stainable by gram’s stain as well as </a:t>
            </a:r>
            <a:r>
              <a:rPr lang="en-GB" dirty="0" err="1">
                <a:effectLst/>
              </a:rPr>
              <a:t>Giesma</a:t>
            </a:r>
            <a:r>
              <a:rPr lang="en-GB" dirty="0">
                <a:effectLst/>
              </a:rPr>
              <a:t> and </a:t>
            </a:r>
            <a:r>
              <a:rPr lang="en-GB" dirty="0" err="1">
                <a:effectLst/>
              </a:rPr>
              <a:t>Wyson’s</a:t>
            </a:r>
            <a:r>
              <a:rPr lang="en-GB" dirty="0">
                <a:effectLst/>
              </a:rPr>
              <a:t> stains:</a:t>
            </a:r>
          </a:p>
          <a:p>
            <a:pPr lvl="2"/>
            <a:r>
              <a:rPr lang="en-GB" dirty="0">
                <a:effectLst/>
              </a:rPr>
              <a:t>B</a:t>
            </a:r>
            <a:r>
              <a:rPr lang="en-GB" dirty="0" smtClean="0">
                <a:effectLst/>
              </a:rPr>
              <a:t>etter </a:t>
            </a:r>
            <a:r>
              <a:rPr lang="en-GB" dirty="0">
                <a:effectLst/>
              </a:rPr>
              <a:t>display densely staining poles of bacilli</a:t>
            </a:r>
          </a:p>
          <a:p>
            <a:pPr lvl="2"/>
            <a:r>
              <a:rPr lang="en-GB" dirty="0">
                <a:effectLst/>
              </a:rPr>
              <a:t>Safety pin or bipolar appearance</a:t>
            </a:r>
          </a:p>
          <a:p>
            <a:pPr lvl="1"/>
            <a:r>
              <a:rPr lang="en-GB" dirty="0">
                <a:effectLst/>
              </a:rPr>
              <a:t>Capsulated in tissue</a:t>
            </a:r>
          </a:p>
          <a:p>
            <a:pPr lvl="1"/>
            <a:r>
              <a:rPr lang="en-GB" dirty="0">
                <a:effectLst/>
              </a:rPr>
              <a:t>Non motile, non spore former</a:t>
            </a:r>
          </a:p>
          <a:p>
            <a:pPr lvl="1"/>
            <a:r>
              <a:rPr lang="en-GB" dirty="0" smtClean="0">
                <a:effectLst/>
              </a:rPr>
              <a:t>Facultative </a:t>
            </a:r>
            <a:r>
              <a:rPr lang="en-GB" dirty="0">
                <a:effectLst/>
              </a:rPr>
              <a:t>anaerobic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645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64096"/>
          </a:xfrm>
        </p:spPr>
        <p:txBody>
          <a:bodyPr/>
          <a:lstStyle/>
          <a:p>
            <a:r>
              <a:rPr lang="en-GB" dirty="0">
                <a:effectLst/>
              </a:rPr>
              <a:t>Habitat/ </a:t>
            </a:r>
            <a:r>
              <a:rPr lang="en-GB" dirty="0" err="1" smtClean="0">
                <a:effectLst/>
              </a:rPr>
              <a:t>Occurence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328592"/>
          </a:xfrm>
        </p:spPr>
        <p:txBody>
          <a:bodyPr/>
          <a:lstStyle/>
          <a:p>
            <a:pPr lvl="0"/>
            <a:r>
              <a:rPr lang="en-GB" dirty="0" smtClean="0">
                <a:effectLst/>
              </a:rPr>
              <a:t>Wild </a:t>
            </a:r>
            <a:r>
              <a:rPr lang="en-GB" dirty="0">
                <a:effectLst/>
              </a:rPr>
              <a:t>rodents: including Rats and squirrels in which </a:t>
            </a:r>
            <a:r>
              <a:rPr lang="en-GB" dirty="0" err="1">
                <a:effectLst/>
              </a:rPr>
              <a:t>y.pestis</a:t>
            </a:r>
            <a:r>
              <a:rPr lang="en-GB" dirty="0">
                <a:effectLst/>
              </a:rPr>
              <a:t> is a primary pathogens</a:t>
            </a:r>
          </a:p>
          <a:p>
            <a:pPr lvl="0"/>
            <a:r>
              <a:rPr lang="en-GB" dirty="0">
                <a:effectLst/>
              </a:rPr>
              <a:t>Other wild animals: also become chronic carriers and </a:t>
            </a:r>
            <a:r>
              <a:rPr lang="en-GB" dirty="0" err="1">
                <a:effectLst/>
              </a:rPr>
              <a:t>resoirvoirs</a:t>
            </a:r>
            <a:endParaRPr lang="en-GB" dirty="0">
              <a:effectLst/>
            </a:endParaRPr>
          </a:p>
          <a:p>
            <a:pPr lvl="0"/>
            <a:r>
              <a:rPr lang="en-GB" dirty="0">
                <a:effectLst/>
              </a:rPr>
              <a:t>Fleas acquire bacteria when they feed on the blood of infected animals and carry the organism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171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64096"/>
          </a:xfrm>
        </p:spPr>
        <p:txBody>
          <a:bodyPr/>
          <a:lstStyle/>
          <a:p>
            <a:r>
              <a:rPr lang="en-GB" dirty="0">
                <a:effectLst/>
              </a:rPr>
              <a:t>Pathogenic </a:t>
            </a:r>
            <a:r>
              <a:rPr lang="en-GB" dirty="0" smtClean="0">
                <a:effectLst/>
              </a:rPr>
              <a:t>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328592"/>
          </a:xfrm>
        </p:spPr>
        <p:txBody>
          <a:bodyPr>
            <a:normAutofit/>
          </a:bodyPr>
          <a:lstStyle/>
          <a:p>
            <a:pPr lvl="0"/>
            <a:r>
              <a:rPr lang="en-GB" dirty="0" smtClean="0">
                <a:effectLst/>
              </a:rPr>
              <a:t>Main </a:t>
            </a:r>
            <a:r>
              <a:rPr lang="en-GB" dirty="0">
                <a:effectLst/>
              </a:rPr>
              <a:t>virulence factors which enable organism to </a:t>
            </a:r>
          </a:p>
          <a:p>
            <a:pPr lvl="1"/>
            <a:r>
              <a:rPr lang="en-GB" dirty="0">
                <a:effectLst/>
              </a:rPr>
              <a:t>Survive and multiply within phagocytes</a:t>
            </a:r>
          </a:p>
          <a:p>
            <a:pPr lvl="1"/>
            <a:r>
              <a:rPr lang="en-GB" dirty="0">
                <a:effectLst/>
              </a:rPr>
              <a:t>Spread within infected human</a:t>
            </a:r>
          </a:p>
          <a:p>
            <a:pPr lvl="1"/>
            <a:r>
              <a:rPr lang="en-GB" dirty="0">
                <a:effectLst/>
              </a:rPr>
              <a:t>Cause tissue damage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601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408712"/>
          </a:xfrm>
        </p:spPr>
        <p:txBody>
          <a:bodyPr/>
          <a:lstStyle/>
          <a:p>
            <a:pPr lvl="0"/>
            <a:r>
              <a:rPr lang="en-GB" dirty="0" smtClean="0">
                <a:effectLst/>
              </a:rPr>
              <a:t>Virulence factors </a:t>
            </a:r>
            <a:r>
              <a:rPr lang="en-GB" dirty="0">
                <a:effectLst/>
              </a:rPr>
              <a:t>include</a:t>
            </a:r>
          </a:p>
          <a:p>
            <a:pPr lvl="1"/>
            <a:r>
              <a:rPr lang="en-GB" dirty="0">
                <a:effectLst/>
              </a:rPr>
              <a:t>Capsule – carbohydrate protein envelope that is </a:t>
            </a:r>
            <a:r>
              <a:rPr lang="en-GB" dirty="0" err="1">
                <a:effectLst/>
              </a:rPr>
              <a:t>antiphagocytic</a:t>
            </a:r>
            <a:endParaRPr lang="en-GB" dirty="0">
              <a:effectLst/>
            </a:endParaRPr>
          </a:p>
          <a:p>
            <a:pPr lvl="1"/>
            <a:r>
              <a:rPr lang="en-GB" dirty="0">
                <a:effectLst/>
              </a:rPr>
              <a:t>Somatic antigen complex – contains somatic antigen V and W – resist phagocytosis and cause rapid proliferation and </a:t>
            </a:r>
            <a:r>
              <a:rPr lang="en-GB" dirty="0" err="1" smtClean="0">
                <a:effectLst/>
              </a:rPr>
              <a:t>septicemia</a:t>
            </a:r>
            <a:endParaRPr lang="en-GB" dirty="0">
              <a:effectLst/>
            </a:endParaRPr>
          </a:p>
          <a:p>
            <a:pPr lvl="1"/>
            <a:r>
              <a:rPr lang="en-GB" dirty="0">
                <a:effectLst/>
              </a:rPr>
              <a:t>Lipopolysaccharide – with endotoxin activity</a:t>
            </a:r>
          </a:p>
          <a:p>
            <a:pPr lvl="1"/>
            <a:r>
              <a:rPr lang="en-GB" dirty="0">
                <a:effectLst/>
              </a:rPr>
              <a:t>Aggressive factors like </a:t>
            </a:r>
            <a:r>
              <a:rPr lang="en-GB" dirty="0" err="1">
                <a:effectLst/>
              </a:rPr>
              <a:t>fibrino-lysins</a:t>
            </a:r>
            <a:r>
              <a:rPr lang="en-GB" dirty="0">
                <a:effectLst/>
              </a:rPr>
              <a:t> that enhance spreading</a:t>
            </a:r>
          </a:p>
          <a:p>
            <a:pPr lvl="1"/>
            <a:r>
              <a:rPr lang="en-GB" dirty="0">
                <a:effectLst/>
              </a:rPr>
              <a:t>Ability to absorb Iron</a:t>
            </a:r>
          </a:p>
          <a:p>
            <a:pPr lvl="1"/>
            <a:r>
              <a:rPr lang="en-GB" dirty="0">
                <a:effectLst/>
              </a:rPr>
              <a:t>Low calcium response (</a:t>
            </a:r>
            <a:r>
              <a:rPr lang="en-GB" dirty="0" err="1">
                <a:effectLst/>
              </a:rPr>
              <a:t>lcr</a:t>
            </a:r>
            <a:r>
              <a:rPr lang="en-GB" dirty="0">
                <a:effectLst/>
              </a:rPr>
              <a:t>) : This is a plasmid-coded gene that enables growth in a low </a:t>
            </a:r>
            <a:r>
              <a:rPr lang="en-GB" dirty="0" err="1">
                <a:effectLst/>
              </a:rPr>
              <a:t>Ca</a:t>
            </a:r>
            <a:r>
              <a:rPr lang="en-GB" dirty="0">
                <a:effectLst/>
              </a:rPr>
              <a:t>++ (intracellular) environment.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43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264696"/>
          </a:xfrm>
        </p:spPr>
        <p:txBody>
          <a:bodyPr/>
          <a:lstStyle/>
          <a:p>
            <a:r>
              <a:rPr lang="en-GB" dirty="0" err="1"/>
              <a:t>Yops</a:t>
            </a:r>
            <a:r>
              <a:rPr lang="en-GB" dirty="0"/>
              <a:t>: Responsible for cytotoxicity, inhibition of phagocyte migration and engulfment and platelet aggregation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Envelope (F-1) antigen: is anti-phagocytic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Coagulase and Plasminogen activator: Both of these are plasmid-coded proteins. Coagulase is responsible for micro thrombi formation and plasminogen activator promotes the dissemination of the organism.</a:t>
            </a:r>
          </a:p>
          <a:p>
            <a:r>
              <a:rPr lang="en-GB" dirty="0" smtClean="0"/>
              <a:t>It </a:t>
            </a:r>
            <a:r>
              <a:rPr lang="en-GB" dirty="0"/>
              <a:t>also destroys C3b on the bacterial surface, thus attenuating phagocytosis.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240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64096"/>
          </a:xfrm>
        </p:spPr>
        <p:txBody>
          <a:bodyPr/>
          <a:lstStyle/>
          <a:p>
            <a:r>
              <a:rPr lang="en-GB" dirty="0" smtClean="0">
                <a:effectLst/>
              </a:rPr>
              <a:t>Transmission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328592"/>
          </a:xfrm>
        </p:spPr>
        <p:txBody>
          <a:bodyPr/>
          <a:lstStyle/>
          <a:p>
            <a:pPr lvl="0"/>
            <a:r>
              <a:rPr lang="en-GB" dirty="0">
                <a:effectLst/>
              </a:rPr>
              <a:t>Occurs in the forest and in human habitat</a:t>
            </a:r>
          </a:p>
          <a:p>
            <a:pPr lvl="0"/>
            <a:r>
              <a:rPr lang="en-GB" dirty="0">
                <a:effectLst/>
              </a:rPr>
              <a:t>Primarily through fleas’ bites as they feed on the animal’s blood: Fleas transmit </a:t>
            </a:r>
            <a:r>
              <a:rPr lang="en-GB" dirty="0" err="1">
                <a:effectLst/>
              </a:rPr>
              <a:t>Y.petis</a:t>
            </a:r>
            <a:r>
              <a:rPr lang="en-GB" dirty="0">
                <a:effectLst/>
              </a:rPr>
              <a:t> from infected rodents and other animals to susceptible animals including humans</a:t>
            </a:r>
          </a:p>
          <a:p>
            <a:pPr marL="0" lvl="0" indent="0">
              <a:buNone/>
            </a:pPr>
            <a:r>
              <a:rPr lang="en-GB" dirty="0" smtClean="0">
                <a:effectLst/>
              </a:rPr>
              <a:t>1. In </a:t>
            </a:r>
            <a:r>
              <a:rPr lang="en-GB" dirty="0">
                <a:effectLst/>
              </a:rPr>
              <a:t>the forest among</a:t>
            </a:r>
          </a:p>
          <a:p>
            <a:pPr lvl="1"/>
            <a:r>
              <a:rPr lang="en-GB" dirty="0">
                <a:effectLst/>
              </a:rPr>
              <a:t>Wild </a:t>
            </a:r>
            <a:r>
              <a:rPr lang="en-GB" dirty="0" err="1">
                <a:effectLst/>
              </a:rPr>
              <a:t>rodentsl</a:t>
            </a:r>
            <a:endParaRPr lang="en-GB" dirty="0">
              <a:effectLst/>
            </a:endParaRPr>
          </a:p>
          <a:p>
            <a:pPr lvl="1"/>
            <a:r>
              <a:rPr lang="en-GB" dirty="0">
                <a:effectLst/>
              </a:rPr>
              <a:t>Man</a:t>
            </a:r>
          </a:p>
          <a:p>
            <a:pPr lvl="1"/>
            <a:r>
              <a:rPr lang="en-GB" dirty="0">
                <a:effectLst/>
              </a:rPr>
              <a:t>Fleas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9272500"/>
      </p:ext>
    </p:extLst>
  </p:cSld>
  <p:clrMapOvr>
    <a:masterClrMapping/>
  </p:clrMapOvr>
</p:sld>
</file>

<file path=ppt/theme/theme1.xml><?xml version="1.0" encoding="utf-8"?>
<a:theme xmlns:a="http://schemas.openxmlformats.org/drawingml/2006/main" name="2_TS001069040">
  <a:themeElements>
    <a:clrScheme name="Office Theme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Office Theme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1262</Words>
  <Application>Microsoft Office PowerPoint</Application>
  <PresentationFormat>On-screen Show (4:3)</PresentationFormat>
  <Paragraphs>209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2_TS001069040</vt:lpstr>
      <vt:lpstr>YERSINIA, PASTEURELLA, FRANCISELLA</vt:lpstr>
      <vt:lpstr>Yersinia, pasturella, francisella</vt:lpstr>
      <vt:lpstr>PowerPoint Presentation</vt:lpstr>
      <vt:lpstr>Yersinia pestis</vt:lpstr>
      <vt:lpstr>Habitat/ Occurence</vt:lpstr>
      <vt:lpstr>Pathogenic properties</vt:lpstr>
      <vt:lpstr>PowerPoint Presentation</vt:lpstr>
      <vt:lpstr>PowerPoint Presentation</vt:lpstr>
      <vt:lpstr>Transmission</vt:lpstr>
      <vt:lpstr>PowerPoint Presentation</vt:lpstr>
      <vt:lpstr>Clinical implications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Prevention</vt:lpstr>
      <vt:lpstr>PowerPoint Presentation</vt:lpstr>
      <vt:lpstr>Y.pseudotuberculosis and Y.enterocolitica</vt:lpstr>
      <vt:lpstr>Clinical significance</vt:lpstr>
      <vt:lpstr>PowerPoint Presentation</vt:lpstr>
      <vt:lpstr>PowerPoint Presentation</vt:lpstr>
      <vt:lpstr>PowerPoint Presentation</vt:lpstr>
      <vt:lpstr>Lab investigations of Yersinia</vt:lpstr>
      <vt:lpstr>PowerPoint Presentation</vt:lpstr>
      <vt:lpstr>Y.pestis Wayson's stain</vt:lpstr>
      <vt:lpstr>PowerPoint Presentation</vt:lpstr>
      <vt:lpstr>PowerPoint Presentation</vt:lpstr>
      <vt:lpstr>Yersinia Cultures</vt:lpstr>
      <vt:lpstr>PowerPoint Presentation</vt:lpstr>
      <vt:lpstr>PowerPoint Presentation</vt:lpstr>
      <vt:lpstr>PowerPoint Presentation</vt:lpstr>
      <vt:lpstr>Pasterilla multicoda</vt:lpstr>
      <vt:lpstr>PowerPoint Presentation</vt:lpstr>
      <vt:lpstr>Francela tularensis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YERSINIA, PASTUELLA, FRANCISELLA</dc:title>
  <dc:creator>Dr. Kimaiga H.O. MBChB (UoN)</dc:creator>
  <cp:lastModifiedBy>Dr. Kimaiga H.O. MBChB (UoN)</cp:lastModifiedBy>
  <cp:revision>17</cp:revision>
  <dcterms:created xsi:type="dcterms:W3CDTF">2013-09-08T13:50:30Z</dcterms:created>
  <dcterms:modified xsi:type="dcterms:W3CDTF">2014-01-19T15:53:37Z</dcterms:modified>
</cp:coreProperties>
</file>