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5" r:id="rId1"/>
  </p:sldMasterIdLst>
  <p:notesMasterIdLst>
    <p:notesMasterId r:id="rId55"/>
  </p:notesMasterIdLst>
  <p:sldIdLst>
    <p:sldId id="482" r:id="rId2"/>
    <p:sldId id="483" r:id="rId3"/>
    <p:sldId id="484" r:id="rId4"/>
    <p:sldId id="485" r:id="rId5"/>
    <p:sldId id="486" r:id="rId6"/>
    <p:sldId id="487" r:id="rId7"/>
    <p:sldId id="488" r:id="rId8"/>
    <p:sldId id="489" r:id="rId9"/>
    <p:sldId id="490" r:id="rId10"/>
    <p:sldId id="491" r:id="rId11"/>
    <p:sldId id="492" r:id="rId12"/>
    <p:sldId id="493" r:id="rId13"/>
    <p:sldId id="494" r:id="rId14"/>
    <p:sldId id="495" r:id="rId15"/>
    <p:sldId id="496" r:id="rId16"/>
    <p:sldId id="497" r:id="rId17"/>
    <p:sldId id="498" r:id="rId18"/>
    <p:sldId id="499" r:id="rId19"/>
    <p:sldId id="500" r:id="rId20"/>
    <p:sldId id="501" r:id="rId21"/>
    <p:sldId id="502" r:id="rId22"/>
    <p:sldId id="503" r:id="rId23"/>
    <p:sldId id="504" r:id="rId24"/>
    <p:sldId id="505" r:id="rId25"/>
    <p:sldId id="506" r:id="rId26"/>
    <p:sldId id="507" r:id="rId27"/>
    <p:sldId id="508" r:id="rId28"/>
    <p:sldId id="509" r:id="rId29"/>
    <p:sldId id="510" r:id="rId30"/>
    <p:sldId id="511" r:id="rId31"/>
    <p:sldId id="512" r:id="rId32"/>
    <p:sldId id="513" r:id="rId33"/>
    <p:sldId id="514" r:id="rId34"/>
    <p:sldId id="515" r:id="rId35"/>
    <p:sldId id="516" r:id="rId36"/>
    <p:sldId id="517" r:id="rId37"/>
    <p:sldId id="518" r:id="rId38"/>
    <p:sldId id="519" r:id="rId39"/>
    <p:sldId id="521" r:id="rId40"/>
    <p:sldId id="522" r:id="rId41"/>
    <p:sldId id="523" r:id="rId42"/>
    <p:sldId id="524" r:id="rId43"/>
    <p:sldId id="525" r:id="rId44"/>
    <p:sldId id="526" r:id="rId45"/>
    <p:sldId id="527" r:id="rId46"/>
    <p:sldId id="528" r:id="rId47"/>
    <p:sldId id="529" r:id="rId48"/>
    <p:sldId id="530" r:id="rId49"/>
    <p:sldId id="531" r:id="rId50"/>
    <p:sldId id="533" r:id="rId51"/>
    <p:sldId id="534" r:id="rId52"/>
    <p:sldId id="532" r:id="rId53"/>
    <p:sldId id="535" r:id="rId5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34" autoAdjust="0"/>
    <p:restoredTop sz="93428" autoAdjust="0"/>
  </p:normalViewPr>
  <p:slideViewPr>
    <p:cSldViewPr>
      <p:cViewPr varScale="1">
        <p:scale>
          <a:sx n="65" d="100"/>
          <a:sy n="65" d="100"/>
        </p:scale>
        <p:origin x="-1440" y="-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1406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6FBB904-A6F5-4529-B318-FAB07D073E55}" type="datetimeFigureOut">
              <a:rPr lang="en-GB" smtClean="0"/>
              <a:t>19/01/2014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62D4C7E-5F24-4D67-9D62-0FD03F99C37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987580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2D4C7E-5F24-4D67-9D62-0FD03F99C37A}" type="slidenum">
              <a:rPr lang="en-GB" smtClean="0"/>
              <a:t>46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434052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66" name="Group 18"/>
          <p:cNvGrpSpPr>
            <a:grpSpLocks/>
          </p:cNvGrpSpPr>
          <p:nvPr/>
        </p:nvGrpSpPr>
        <p:grpSpPr bwMode="auto">
          <a:xfrm>
            <a:off x="2166938" y="563563"/>
            <a:ext cx="4800600" cy="6151562"/>
            <a:chOff x="1365" y="355"/>
            <a:chExt cx="3024" cy="3875"/>
          </a:xfrm>
        </p:grpSpPr>
        <p:sp>
          <p:nvSpPr>
            <p:cNvPr id="2050" name="Freeform 2"/>
            <p:cNvSpPr>
              <a:spLocks/>
            </p:cNvSpPr>
            <p:nvPr/>
          </p:nvSpPr>
          <p:spPr bwMode="auto">
            <a:xfrm>
              <a:off x="2835" y="586"/>
              <a:ext cx="88" cy="1121"/>
            </a:xfrm>
            <a:custGeom>
              <a:avLst/>
              <a:gdLst>
                <a:gd name="T0" fmla="*/ 0 w 88"/>
                <a:gd name="T1" fmla="*/ 1120 h 1121"/>
                <a:gd name="T2" fmla="*/ 0 w 88"/>
                <a:gd name="T3" fmla="*/ 0 h 1121"/>
                <a:gd name="T4" fmla="*/ 87 w 88"/>
                <a:gd name="T5" fmla="*/ 0 h 1121"/>
                <a:gd name="T6" fmla="*/ 87 w 88"/>
                <a:gd name="T7" fmla="*/ 1085 h 1121"/>
                <a:gd name="T8" fmla="*/ 0 w 88"/>
                <a:gd name="T9" fmla="*/ 1120 h 1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8" h="1121">
                  <a:moveTo>
                    <a:pt x="0" y="1120"/>
                  </a:moveTo>
                  <a:lnTo>
                    <a:pt x="0" y="0"/>
                  </a:lnTo>
                  <a:lnTo>
                    <a:pt x="87" y="0"/>
                  </a:lnTo>
                  <a:lnTo>
                    <a:pt x="87" y="1085"/>
                  </a:lnTo>
                  <a:lnTo>
                    <a:pt x="0" y="1120"/>
                  </a:lnTo>
                </a:path>
              </a:pathLst>
            </a:cu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 smtClean="0">
                <a:solidFill>
                  <a:srgbClr val="FFFFFF"/>
                </a:solidFill>
              </a:endParaRPr>
            </a:p>
          </p:txBody>
        </p:sp>
        <p:sp>
          <p:nvSpPr>
            <p:cNvPr id="2051" name="Freeform 3"/>
            <p:cNvSpPr>
              <a:spLocks/>
            </p:cNvSpPr>
            <p:nvPr/>
          </p:nvSpPr>
          <p:spPr bwMode="auto">
            <a:xfrm>
              <a:off x="2834" y="1900"/>
              <a:ext cx="84" cy="363"/>
            </a:xfrm>
            <a:custGeom>
              <a:avLst/>
              <a:gdLst>
                <a:gd name="T0" fmla="*/ 0 w 84"/>
                <a:gd name="T1" fmla="*/ 29 h 363"/>
                <a:gd name="T2" fmla="*/ 83 w 84"/>
                <a:gd name="T3" fmla="*/ 0 h 363"/>
                <a:gd name="T4" fmla="*/ 74 w 84"/>
                <a:gd name="T5" fmla="*/ 329 h 363"/>
                <a:gd name="T6" fmla="*/ 0 w 84"/>
                <a:gd name="T7" fmla="*/ 362 h 363"/>
                <a:gd name="T8" fmla="*/ 0 w 84"/>
                <a:gd name="T9" fmla="*/ 29 h 3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4" h="363">
                  <a:moveTo>
                    <a:pt x="0" y="29"/>
                  </a:moveTo>
                  <a:lnTo>
                    <a:pt x="83" y="0"/>
                  </a:lnTo>
                  <a:lnTo>
                    <a:pt x="74" y="329"/>
                  </a:lnTo>
                  <a:lnTo>
                    <a:pt x="0" y="362"/>
                  </a:lnTo>
                  <a:lnTo>
                    <a:pt x="0" y="29"/>
                  </a:lnTo>
                </a:path>
              </a:pathLst>
            </a:cu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 smtClean="0">
                <a:solidFill>
                  <a:srgbClr val="FFFFFF"/>
                </a:solidFill>
              </a:endParaRPr>
            </a:p>
          </p:txBody>
        </p:sp>
        <p:sp>
          <p:nvSpPr>
            <p:cNvPr id="2052" name="Freeform 4"/>
            <p:cNvSpPr>
              <a:spLocks/>
            </p:cNvSpPr>
            <p:nvPr/>
          </p:nvSpPr>
          <p:spPr bwMode="auto">
            <a:xfrm>
              <a:off x="2825" y="2493"/>
              <a:ext cx="84" cy="249"/>
            </a:xfrm>
            <a:custGeom>
              <a:avLst/>
              <a:gdLst>
                <a:gd name="T0" fmla="*/ 2 w 84"/>
                <a:gd name="T1" fmla="*/ 213 h 249"/>
                <a:gd name="T2" fmla="*/ 0 w 84"/>
                <a:gd name="T3" fmla="*/ 28 h 249"/>
                <a:gd name="T4" fmla="*/ 83 w 84"/>
                <a:gd name="T5" fmla="*/ 0 h 249"/>
                <a:gd name="T6" fmla="*/ 72 w 84"/>
                <a:gd name="T7" fmla="*/ 248 h 249"/>
                <a:gd name="T8" fmla="*/ 2 w 84"/>
                <a:gd name="T9" fmla="*/ 213 h 2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4" h="249">
                  <a:moveTo>
                    <a:pt x="2" y="213"/>
                  </a:moveTo>
                  <a:lnTo>
                    <a:pt x="0" y="28"/>
                  </a:lnTo>
                  <a:lnTo>
                    <a:pt x="83" y="0"/>
                  </a:lnTo>
                  <a:lnTo>
                    <a:pt x="72" y="248"/>
                  </a:lnTo>
                  <a:lnTo>
                    <a:pt x="2" y="213"/>
                  </a:lnTo>
                </a:path>
              </a:pathLst>
            </a:cu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 smtClean="0">
                <a:solidFill>
                  <a:srgbClr val="FFFFFF"/>
                </a:solidFill>
              </a:endParaRPr>
            </a:p>
          </p:txBody>
        </p:sp>
        <p:sp>
          <p:nvSpPr>
            <p:cNvPr id="2053" name="Freeform 5"/>
            <p:cNvSpPr>
              <a:spLocks/>
            </p:cNvSpPr>
            <p:nvPr/>
          </p:nvSpPr>
          <p:spPr bwMode="auto">
            <a:xfrm>
              <a:off x="2831" y="2965"/>
              <a:ext cx="52" cy="232"/>
            </a:xfrm>
            <a:custGeom>
              <a:avLst/>
              <a:gdLst>
                <a:gd name="T0" fmla="*/ 13 w 52"/>
                <a:gd name="T1" fmla="*/ 204 h 232"/>
                <a:gd name="T2" fmla="*/ 0 w 52"/>
                <a:gd name="T3" fmla="*/ 0 h 232"/>
                <a:gd name="T4" fmla="*/ 51 w 52"/>
                <a:gd name="T5" fmla="*/ 26 h 232"/>
                <a:gd name="T6" fmla="*/ 47 w 52"/>
                <a:gd name="T7" fmla="*/ 231 h 232"/>
                <a:gd name="T8" fmla="*/ 13 w 52"/>
                <a:gd name="T9" fmla="*/ 204 h 2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2" h="232">
                  <a:moveTo>
                    <a:pt x="13" y="204"/>
                  </a:moveTo>
                  <a:lnTo>
                    <a:pt x="0" y="0"/>
                  </a:lnTo>
                  <a:lnTo>
                    <a:pt x="51" y="26"/>
                  </a:lnTo>
                  <a:lnTo>
                    <a:pt x="47" y="231"/>
                  </a:lnTo>
                  <a:lnTo>
                    <a:pt x="13" y="204"/>
                  </a:lnTo>
                </a:path>
              </a:pathLst>
            </a:cu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 smtClean="0">
                <a:solidFill>
                  <a:srgbClr val="FFFFFF"/>
                </a:solidFill>
              </a:endParaRPr>
            </a:p>
          </p:txBody>
        </p:sp>
        <p:sp>
          <p:nvSpPr>
            <p:cNvPr id="2054" name="Freeform 6"/>
            <p:cNvSpPr>
              <a:spLocks/>
            </p:cNvSpPr>
            <p:nvPr/>
          </p:nvSpPr>
          <p:spPr bwMode="auto">
            <a:xfrm>
              <a:off x="2851" y="3354"/>
              <a:ext cx="36" cy="133"/>
            </a:xfrm>
            <a:custGeom>
              <a:avLst/>
              <a:gdLst>
                <a:gd name="T0" fmla="*/ 4 w 36"/>
                <a:gd name="T1" fmla="*/ 101 h 133"/>
                <a:gd name="T2" fmla="*/ 0 w 36"/>
                <a:gd name="T3" fmla="*/ 0 h 133"/>
                <a:gd name="T4" fmla="*/ 35 w 36"/>
                <a:gd name="T5" fmla="*/ 20 h 133"/>
                <a:gd name="T6" fmla="*/ 28 w 36"/>
                <a:gd name="T7" fmla="*/ 132 h 133"/>
                <a:gd name="T8" fmla="*/ 4 w 36"/>
                <a:gd name="T9" fmla="*/ 101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133">
                  <a:moveTo>
                    <a:pt x="4" y="101"/>
                  </a:moveTo>
                  <a:lnTo>
                    <a:pt x="0" y="0"/>
                  </a:lnTo>
                  <a:lnTo>
                    <a:pt x="35" y="20"/>
                  </a:lnTo>
                  <a:lnTo>
                    <a:pt x="28" y="132"/>
                  </a:lnTo>
                  <a:lnTo>
                    <a:pt x="4" y="101"/>
                  </a:lnTo>
                </a:path>
              </a:pathLst>
            </a:cu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 smtClean="0">
                <a:solidFill>
                  <a:srgbClr val="FFFFFF"/>
                </a:solidFill>
              </a:endParaRPr>
            </a:p>
          </p:txBody>
        </p:sp>
        <p:sp>
          <p:nvSpPr>
            <p:cNvPr id="2055" name="Freeform 7"/>
            <p:cNvSpPr>
              <a:spLocks/>
            </p:cNvSpPr>
            <p:nvPr/>
          </p:nvSpPr>
          <p:spPr bwMode="auto">
            <a:xfrm>
              <a:off x="2851" y="3640"/>
              <a:ext cx="30" cy="590"/>
            </a:xfrm>
            <a:custGeom>
              <a:avLst/>
              <a:gdLst>
                <a:gd name="T0" fmla="*/ 15 w 30"/>
                <a:gd name="T1" fmla="*/ 589 h 590"/>
                <a:gd name="T2" fmla="*/ 0 w 30"/>
                <a:gd name="T3" fmla="*/ 0 h 590"/>
                <a:gd name="T4" fmla="*/ 29 w 30"/>
                <a:gd name="T5" fmla="*/ 37 h 590"/>
                <a:gd name="T6" fmla="*/ 15 w 30"/>
                <a:gd name="T7" fmla="*/ 589 h 5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0" h="590">
                  <a:moveTo>
                    <a:pt x="15" y="589"/>
                  </a:moveTo>
                  <a:lnTo>
                    <a:pt x="0" y="0"/>
                  </a:lnTo>
                  <a:lnTo>
                    <a:pt x="29" y="37"/>
                  </a:lnTo>
                  <a:lnTo>
                    <a:pt x="15" y="589"/>
                  </a:lnTo>
                </a:path>
              </a:pathLst>
            </a:cu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 smtClean="0">
                <a:solidFill>
                  <a:srgbClr val="FFFFFF"/>
                </a:solidFill>
              </a:endParaRPr>
            </a:p>
          </p:txBody>
        </p:sp>
        <p:sp>
          <p:nvSpPr>
            <p:cNvPr id="2056" name="Freeform 8"/>
            <p:cNvSpPr>
              <a:spLocks/>
            </p:cNvSpPr>
            <p:nvPr/>
          </p:nvSpPr>
          <p:spPr bwMode="auto">
            <a:xfrm>
              <a:off x="2600" y="3595"/>
              <a:ext cx="233" cy="130"/>
            </a:xfrm>
            <a:custGeom>
              <a:avLst/>
              <a:gdLst>
                <a:gd name="T0" fmla="*/ 0 w 233"/>
                <a:gd name="T1" fmla="*/ 117 h 130"/>
                <a:gd name="T2" fmla="*/ 48 w 233"/>
                <a:gd name="T3" fmla="*/ 101 h 130"/>
                <a:gd name="T4" fmla="*/ 93 w 233"/>
                <a:gd name="T5" fmla="*/ 79 h 130"/>
                <a:gd name="T6" fmla="*/ 146 w 233"/>
                <a:gd name="T7" fmla="*/ 39 h 130"/>
                <a:gd name="T8" fmla="*/ 182 w 233"/>
                <a:gd name="T9" fmla="*/ 0 h 130"/>
                <a:gd name="T10" fmla="*/ 232 w 233"/>
                <a:gd name="T11" fmla="*/ 42 h 130"/>
                <a:gd name="T12" fmla="*/ 188 w 233"/>
                <a:gd name="T13" fmla="*/ 74 h 130"/>
                <a:gd name="T14" fmla="*/ 134 w 233"/>
                <a:gd name="T15" fmla="*/ 110 h 130"/>
                <a:gd name="T16" fmla="*/ 61 w 233"/>
                <a:gd name="T17" fmla="*/ 129 h 130"/>
                <a:gd name="T18" fmla="*/ 0 w 233"/>
                <a:gd name="T19" fmla="*/ 117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33" h="130">
                  <a:moveTo>
                    <a:pt x="0" y="117"/>
                  </a:moveTo>
                  <a:lnTo>
                    <a:pt x="48" y="101"/>
                  </a:lnTo>
                  <a:lnTo>
                    <a:pt x="93" y="79"/>
                  </a:lnTo>
                  <a:lnTo>
                    <a:pt x="146" y="39"/>
                  </a:lnTo>
                  <a:lnTo>
                    <a:pt x="182" y="0"/>
                  </a:lnTo>
                  <a:lnTo>
                    <a:pt x="232" y="42"/>
                  </a:lnTo>
                  <a:lnTo>
                    <a:pt x="188" y="74"/>
                  </a:lnTo>
                  <a:lnTo>
                    <a:pt x="134" y="110"/>
                  </a:lnTo>
                  <a:lnTo>
                    <a:pt x="61" y="129"/>
                  </a:lnTo>
                  <a:lnTo>
                    <a:pt x="0" y="117"/>
                  </a:lnTo>
                </a:path>
              </a:pathLst>
            </a:cu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 smtClean="0">
                <a:solidFill>
                  <a:srgbClr val="FFFFFF"/>
                </a:solidFill>
              </a:endParaRPr>
            </a:p>
          </p:txBody>
        </p:sp>
        <p:sp>
          <p:nvSpPr>
            <p:cNvPr id="2057" name="Freeform 9"/>
            <p:cNvSpPr>
              <a:spLocks/>
            </p:cNvSpPr>
            <p:nvPr/>
          </p:nvSpPr>
          <p:spPr bwMode="auto">
            <a:xfrm>
              <a:off x="2583" y="2888"/>
              <a:ext cx="465" cy="646"/>
            </a:xfrm>
            <a:custGeom>
              <a:avLst/>
              <a:gdLst>
                <a:gd name="T0" fmla="*/ 359 w 465"/>
                <a:gd name="T1" fmla="*/ 645 h 646"/>
                <a:gd name="T2" fmla="*/ 405 w 465"/>
                <a:gd name="T3" fmla="*/ 616 h 646"/>
                <a:gd name="T4" fmla="*/ 447 w 465"/>
                <a:gd name="T5" fmla="*/ 580 h 646"/>
                <a:gd name="T6" fmla="*/ 460 w 465"/>
                <a:gd name="T7" fmla="*/ 552 h 646"/>
                <a:gd name="T8" fmla="*/ 464 w 465"/>
                <a:gd name="T9" fmla="*/ 515 h 646"/>
                <a:gd name="T10" fmla="*/ 451 w 465"/>
                <a:gd name="T11" fmla="*/ 468 h 646"/>
                <a:gd name="T12" fmla="*/ 424 w 465"/>
                <a:gd name="T13" fmla="*/ 424 h 646"/>
                <a:gd name="T14" fmla="*/ 380 w 465"/>
                <a:gd name="T15" fmla="*/ 385 h 646"/>
                <a:gd name="T16" fmla="*/ 168 w 465"/>
                <a:gd name="T17" fmla="*/ 259 h 646"/>
                <a:gd name="T18" fmla="*/ 133 w 465"/>
                <a:gd name="T19" fmla="*/ 235 h 646"/>
                <a:gd name="T20" fmla="*/ 111 w 465"/>
                <a:gd name="T21" fmla="*/ 208 h 646"/>
                <a:gd name="T22" fmla="*/ 104 w 465"/>
                <a:gd name="T23" fmla="*/ 166 h 646"/>
                <a:gd name="T24" fmla="*/ 117 w 465"/>
                <a:gd name="T25" fmla="*/ 124 h 646"/>
                <a:gd name="T26" fmla="*/ 155 w 465"/>
                <a:gd name="T27" fmla="*/ 95 h 646"/>
                <a:gd name="T28" fmla="*/ 222 w 465"/>
                <a:gd name="T29" fmla="*/ 52 h 646"/>
                <a:gd name="T30" fmla="*/ 124 w 465"/>
                <a:gd name="T31" fmla="*/ 0 h 646"/>
                <a:gd name="T32" fmla="*/ 55 w 465"/>
                <a:gd name="T33" fmla="*/ 41 h 646"/>
                <a:gd name="T34" fmla="*/ 27 w 465"/>
                <a:gd name="T35" fmla="*/ 70 h 646"/>
                <a:gd name="T36" fmla="*/ 2 w 465"/>
                <a:gd name="T37" fmla="*/ 123 h 646"/>
                <a:gd name="T38" fmla="*/ 0 w 465"/>
                <a:gd name="T39" fmla="*/ 189 h 646"/>
                <a:gd name="T40" fmla="*/ 29 w 465"/>
                <a:gd name="T41" fmla="*/ 257 h 646"/>
                <a:gd name="T42" fmla="*/ 78 w 465"/>
                <a:gd name="T43" fmla="*/ 300 h 646"/>
                <a:gd name="T44" fmla="*/ 311 w 465"/>
                <a:gd name="T45" fmla="*/ 442 h 646"/>
                <a:gd name="T46" fmla="*/ 358 w 465"/>
                <a:gd name="T47" fmla="*/ 474 h 646"/>
                <a:gd name="T48" fmla="*/ 375 w 465"/>
                <a:gd name="T49" fmla="*/ 516 h 646"/>
                <a:gd name="T50" fmla="*/ 375 w 465"/>
                <a:gd name="T51" fmla="*/ 550 h 646"/>
                <a:gd name="T52" fmla="*/ 308 w 465"/>
                <a:gd name="T53" fmla="*/ 608 h 646"/>
                <a:gd name="T54" fmla="*/ 359 w 465"/>
                <a:gd name="T55" fmla="*/ 645 h 6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465" h="646">
                  <a:moveTo>
                    <a:pt x="359" y="645"/>
                  </a:moveTo>
                  <a:lnTo>
                    <a:pt x="405" y="616"/>
                  </a:lnTo>
                  <a:lnTo>
                    <a:pt x="447" y="580"/>
                  </a:lnTo>
                  <a:lnTo>
                    <a:pt x="460" y="552"/>
                  </a:lnTo>
                  <a:lnTo>
                    <a:pt x="464" y="515"/>
                  </a:lnTo>
                  <a:lnTo>
                    <a:pt x="451" y="468"/>
                  </a:lnTo>
                  <a:lnTo>
                    <a:pt x="424" y="424"/>
                  </a:lnTo>
                  <a:lnTo>
                    <a:pt x="380" y="385"/>
                  </a:lnTo>
                  <a:lnTo>
                    <a:pt x="168" y="259"/>
                  </a:lnTo>
                  <a:lnTo>
                    <a:pt x="133" y="235"/>
                  </a:lnTo>
                  <a:lnTo>
                    <a:pt x="111" y="208"/>
                  </a:lnTo>
                  <a:lnTo>
                    <a:pt x="104" y="166"/>
                  </a:lnTo>
                  <a:lnTo>
                    <a:pt x="117" y="124"/>
                  </a:lnTo>
                  <a:lnTo>
                    <a:pt x="155" y="95"/>
                  </a:lnTo>
                  <a:lnTo>
                    <a:pt x="222" y="52"/>
                  </a:lnTo>
                  <a:lnTo>
                    <a:pt x="124" y="0"/>
                  </a:lnTo>
                  <a:lnTo>
                    <a:pt x="55" y="41"/>
                  </a:lnTo>
                  <a:lnTo>
                    <a:pt x="27" y="70"/>
                  </a:lnTo>
                  <a:lnTo>
                    <a:pt x="2" y="123"/>
                  </a:lnTo>
                  <a:lnTo>
                    <a:pt x="0" y="189"/>
                  </a:lnTo>
                  <a:lnTo>
                    <a:pt x="29" y="257"/>
                  </a:lnTo>
                  <a:lnTo>
                    <a:pt x="78" y="300"/>
                  </a:lnTo>
                  <a:lnTo>
                    <a:pt x="311" y="442"/>
                  </a:lnTo>
                  <a:lnTo>
                    <a:pt x="358" y="474"/>
                  </a:lnTo>
                  <a:lnTo>
                    <a:pt x="375" y="516"/>
                  </a:lnTo>
                  <a:lnTo>
                    <a:pt x="375" y="550"/>
                  </a:lnTo>
                  <a:lnTo>
                    <a:pt x="308" y="608"/>
                  </a:lnTo>
                  <a:lnTo>
                    <a:pt x="359" y="645"/>
                  </a:lnTo>
                </a:path>
              </a:pathLst>
            </a:cu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 smtClean="0">
                <a:solidFill>
                  <a:srgbClr val="FFFFFF"/>
                </a:solidFill>
              </a:endParaRPr>
            </a:p>
          </p:txBody>
        </p:sp>
        <p:sp>
          <p:nvSpPr>
            <p:cNvPr id="2058" name="Freeform 10"/>
            <p:cNvSpPr>
              <a:spLocks/>
            </p:cNvSpPr>
            <p:nvPr/>
          </p:nvSpPr>
          <p:spPr bwMode="auto">
            <a:xfrm>
              <a:off x="2966" y="2396"/>
              <a:ext cx="318" cy="422"/>
            </a:xfrm>
            <a:custGeom>
              <a:avLst/>
              <a:gdLst>
                <a:gd name="T0" fmla="*/ 92 w 318"/>
                <a:gd name="T1" fmla="*/ 421 h 422"/>
                <a:gd name="T2" fmla="*/ 163 w 318"/>
                <a:gd name="T3" fmla="*/ 399 h 422"/>
                <a:gd name="T4" fmla="*/ 218 w 318"/>
                <a:gd name="T5" fmla="*/ 357 h 422"/>
                <a:gd name="T6" fmla="*/ 263 w 318"/>
                <a:gd name="T7" fmla="*/ 316 h 422"/>
                <a:gd name="T8" fmla="*/ 300 w 318"/>
                <a:gd name="T9" fmla="*/ 265 h 422"/>
                <a:gd name="T10" fmla="*/ 317 w 318"/>
                <a:gd name="T11" fmla="*/ 203 h 422"/>
                <a:gd name="T12" fmla="*/ 316 w 318"/>
                <a:gd name="T13" fmla="*/ 139 h 422"/>
                <a:gd name="T14" fmla="*/ 299 w 318"/>
                <a:gd name="T15" fmla="*/ 95 h 422"/>
                <a:gd name="T16" fmla="*/ 276 w 318"/>
                <a:gd name="T17" fmla="*/ 64 h 422"/>
                <a:gd name="T18" fmla="*/ 241 w 318"/>
                <a:gd name="T19" fmla="*/ 36 h 422"/>
                <a:gd name="T20" fmla="*/ 218 w 318"/>
                <a:gd name="T21" fmla="*/ 14 h 422"/>
                <a:gd name="T22" fmla="*/ 180 w 318"/>
                <a:gd name="T23" fmla="*/ 0 h 422"/>
                <a:gd name="T24" fmla="*/ 61 w 318"/>
                <a:gd name="T25" fmla="*/ 52 h 422"/>
                <a:gd name="T26" fmla="*/ 106 w 318"/>
                <a:gd name="T27" fmla="*/ 93 h 422"/>
                <a:gd name="T28" fmla="*/ 137 w 318"/>
                <a:gd name="T29" fmla="*/ 130 h 422"/>
                <a:gd name="T30" fmla="*/ 159 w 318"/>
                <a:gd name="T31" fmla="*/ 159 h 422"/>
                <a:gd name="T32" fmla="*/ 176 w 318"/>
                <a:gd name="T33" fmla="*/ 196 h 422"/>
                <a:gd name="T34" fmla="*/ 176 w 318"/>
                <a:gd name="T35" fmla="*/ 246 h 422"/>
                <a:gd name="T36" fmla="*/ 145 w 318"/>
                <a:gd name="T37" fmla="*/ 279 h 422"/>
                <a:gd name="T38" fmla="*/ 105 w 318"/>
                <a:gd name="T39" fmla="*/ 309 h 422"/>
                <a:gd name="T40" fmla="*/ 50 w 318"/>
                <a:gd name="T41" fmla="*/ 342 h 422"/>
                <a:gd name="T42" fmla="*/ 0 w 318"/>
                <a:gd name="T43" fmla="*/ 369 h 422"/>
                <a:gd name="T44" fmla="*/ 92 w 318"/>
                <a:gd name="T45" fmla="*/ 421 h 4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18" h="422">
                  <a:moveTo>
                    <a:pt x="92" y="421"/>
                  </a:moveTo>
                  <a:lnTo>
                    <a:pt x="163" y="399"/>
                  </a:lnTo>
                  <a:lnTo>
                    <a:pt x="218" y="357"/>
                  </a:lnTo>
                  <a:lnTo>
                    <a:pt x="263" y="316"/>
                  </a:lnTo>
                  <a:lnTo>
                    <a:pt x="300" y="265"/>
                  </a:lnTo>
                  <a:lnTo>
                    <a:pt x="317" y="203"/>
                  </a:lnTo>
                  <a:lnTo>
                    <a:pt x="316" y="139"/>
                  </a:lnTo>
                  <a:lnTo>
                    <a:pt x="299" y="95"/>
                  </a:lnTo>
                  <a:lnTo>
                    <a:pt x="276" y="64"/>
                  </a:lnTo>
                  <a:lnTo>
                    <a:pt x="241" y="36"/>
                  </a:lnTo>
                  <a:lnTo>
                    <a:pt x="218" y="14"/>
                  </a:lnTo>
                  <a:lnTo>
                    <a:pt x="180" y="0"/>
                  </a:lnTo>
                  <a:lnTo>
                    <a:pt x="61" y="52"/>
                  </a:lnTo>
                  <a:lnTo>
                    <a:pt x="106" y="93"/>
                  </a:lnTo>
                  <a:lnTo>
                    <a:pt x="137" y="130"/>
                  </a:lnTo>
                  <a:lnTo>
                    <a:pt x="159" y="159"/>
                  </a:lnTo>
                  <a:lnTo>
                    <a:pt x="176" y="196"/>
                  </a:lnTo>
                  <a:lnTo>
                    <a:pt x="176" y="246"/>
                  </a:lnTo>
                  <a:lnTo>
                    <a:pt x="145" y="279"/>
                  </a:lnTo>
                  <a:lnTo>
                    <a:pt x="105" y="309"/>
                  </a:lnTo>
                  <a:lnTo>
                    <a:pt x="50" y="342"/>
                  </a:lnTo>
                  <a:lnTo>
                    <a:pt x="0" y="369"/>
                  </a:lnTo>
                  <a:lnTo>
                    <a:pt x="92" y="421"/>
                  </a:lnTo>
                </a:path>
              </a:pathLst>
            </a:cu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 smtClean="0">
                <a:solidFill>
                  <a:srgbClr val="FFFFFF"/>
                </a:solidFill>
              </a:endParaRPr>
            </a:p>
          </p:txBody>
        </p:sp>
        <p:sp>
          <p:nvSpPr>
            <p:cNvPr id="2059" name="Freeform 11"/>
            <p:cNvSpPr>
              <a:spLocks/>
            </p:cNvSpPr>
            <p:nvPr/>
          </p:nvSpPr>
          <p:spPr bwMode="auto">
            <a:xfrm>
              <a:off x="2308" y="1190"/>
              <a:ext cx="1404" cy="1153"/>
            </a:xfrm>
            <a:custGeom>
              <a:avLst/>
              <a:gdLst>
                <a:gd name="T0" fmla="*/ 466 w 1404"/>
                <a:gd name="T1" fmla="*/ 1084 h 1153"/>
                <a:gd name="T2" fmla="*/ 370 w 1404"/>
                <a:gd name="T3" fmla="*/ 1066 h 1153"/>
                <a:gd name="T4" fmla="*/ 299 w 1404"/>
                <a:gd name="T5" fmla="*/ 1035 h 1153"/>
                <a:gd name="T6" fmla="*/ 257 w 1404"/>
                <a:gd name="T7" fmla="*/ 1002 h 1153"/>
                <a:gd name="T8" fmla="*/ 220 w 1404"/>
                <a:gd name="T9" fmla="*/ 956 h 1153"/>
                <a:gd name="T10" fmla="*/ 209 w 1404"/>
                <a:gd name="T11" fmla="*/ 914 h 1153"/>
                <a:gd name="T12" fmla="*/ 215 w 1404"/>
                <a:gd name="T13" fmla="*/ 873 h 1153"/>
                <a:gd name="T14" fmla="*/ 231 w 1404"/>
                <a:gd name="T15" fmla="*/ 836 h 1153"/>
                <a:gd name="T16" fmla="*/ 273 w 1404"/>
                <a:gd name="T17" fmla="*/ 798 h 1153"/>
                <a:gd name="T18" fmla="*/ 330 w 1404"/>
                <a:gd name="T19" fmla="*/ 774 h 1153"/>
                <a:gd name="T20" fmla="*/ 400 w 1404"/>
                <a:gd name="T21" fmla="*/ 748 h 1153"/>
                <a:gd name="T22" fmla="*/ 1110 w 1404"/>
                <a:gd name="T23" fmla="*/ 499 h 1153"/>
                <a:gd name="T24" fmla="*/ 1207 w 1404"/>
                <a:gd name="T25" fmla="*/ 451 h 1153"/>
                <a:gd name="T26" fmla="*/ 1289 w 1404"/>
                <a:gd name="T27" fmla="*/ 398 h 1153"/>
                <a:gd name="T28" fmla="*/ 1344 w 1404"/>
                <a:gd name="T29" fmla="*/ 356 h 1153"/>
                <a:gd name="T30" fmla="*/ 1381 w 1404"/>
                <a:gd name="T31" fmla="*/ 310 h 1153"/>
                <a:gd name="T32" fmla="*/ 1403 w 1404"/>
                <a:gd name="T33" fmla="*/ 249 h 1153"/>
                <a:gd name="T34" fmla="*/ 1401 w 1404"/>
                <a:gd name="T35" fmla="*/ 185 h 1153"/>
                <a:gd name="T36" fmla="*/ 1386 w 1404"/>
                <a:gd name="T37" fmla="*/ 136 h 1153"/>
                <a:gd name="T38" fmla="*/ 1370 w 1404"/>
                <a:gd name="T39" fmla="*/ 90 h 1153"/>
                <a:gd name="T40" fmla="*/ 1335 w 1404"/>
                <a:gd name="T41" fmla="*/ 55 h 1153"/>
                <a:gd name="T42" fmla="*/ 1280 w 1404"/>
                <a:gd name="T43" fmla="*/ 18 h 1153"/>
                <a:gd name="T44" fmla="*/ 1214 w 1404"/>
                <a:gd name="T45" fmla="*/ 0 h 1153"/>
                <a:gd name="T46" fmla="*/ 1172 w 1404"/>
                <a:gd name="T47" fmla="*/ 4 h 1153"/>
                <a:gd name="T48" fmla="*/ 1111 w 1404"/>
                <a:gd name="T49" fmla="*/ 7 h 1153"/>
                <a:gd name="T50" fmla="*/ 1053 w 1404"/>
                <a:gd name="T51" fmla="*/ 20 h 1153"/>
                <a:gd name="T52" fmla="*/ 989 w 1404"/>
                <a:gd name="T53" fmla="*/ 46 h 1153"/>
                <a:gd name="T54" fmla="*/ 939 w 1404"/>
                <a:gd name="T55" fmla="*/ 79 h 1153"/>
                <a:gd name="T56" fmla="*/ 899 w 1404"/>
                <a:gd name="T57" fmla="*/ 106 h 1153"/>
                <a:gd name="T58" fmla="*/ 878 w 1404"/>
                <a:gd name="T59" fmla="*/ 149 h 1153"/>
                <a:gd name="T60" fmla="*/ 897 w 1404"/>
                <a:gd name="T61" fmla="*/ 187 h 1153"/>
                <a:gd name="T62" fmla="*/ 939 w 1404"/>
                <a:gd name="T63" fmla="*/ 183 h 1153"/>
                <a:gd name="T64" fmla="*/ 987 w 1404"/>
                <a:gd name="T65" fmla="*/ 171 h 1153"/>
                <a:gd name="T66" fmla="*/ 1033 w 1404"/>
                <a:gd name="T67" fmla="*/ 158 h 1153"/>
                <a:gd name="T68" fmla="*/ 1069 w 1404"/>
                <a:gd name="T69" fmla="*/ 150 h 1153"/>
                <a:gd name="T70" fmla="*/ 1111 w 1404"/>
                <a:gd name="T71" fmla="*/ 150 h 1153"/>
                <a:gd name="T72" fmla="*/ 1154 w 1404"/>
                <a:gd name="T73" fmla="*/ 163 h 1153"/>
                <a:gd name="T74" fmla="*/ 1183 w 1404"/>
                <a:gd name="T75" fmla="*/ 204 h 1153"/>
                <a:gd name="T76" fmla="*/ 1179 w 1404"/>
                <a:gd name="T77" fmla="*/ 248 h 1153"/>
                <a:gd name="T78" fmla="*/ 1157 w 1404"/>
                <a:gd name="T79" fmla="*/ 286 h 1153"/>
                <a:gd name="T80" fmla="*/ 1121 w 1404"/>
                <a:gd name="T81" fmla="*/ 323 h 1153"/>
                <a:gd name="T82" fmla="*/ 1047 w 1404"/>
                <a:gd name="T83" fmla="*/ 361 h 1153"/>
                <a:gd name="T84" fmla="*/ 908 w 1404"/>
                <a:gd name="T85" fmla="*/ 415 h 1153"/>
                <a:gd name="T86" fmla="*/ 194 w 1404"/>
                <a:gd name="T87" fmla="*/ 675 h 1153"/>
                <a:gd name="T88" fmla="*/ 123 w 1404"/>
                <a:gd name="T89" fmla="*/ 715 h 1153"/>
                <a:gd name="T90" fmla="*/ 68 w 1404"/>
                <a:gd name="T91" fmla="*/ 763 h 1153"/>
                <a:gd name="T92" fmla="*/ 29 w 1404"/>
                <a:gd name="T93" fmla="*/ 809 h 1153"/>
                <a:gd name="T94" fmla="*/ 6 w 1404"/>
                <a:gd name="T95" fmla="*/ 858 h 1153"/>
                <a:gd name="T96" fmla="*/ 0 w 1404"/>
                <a:gd name="T97" fmla="*/ 912 h 1153"/>
                <a:gd name="T98" fmla="*/ 8 w 1404"/>
                <a:gd name="T99" fmla="*/ 952 h 1153"/>
                <a:gd name="T100" fmla="*/ 22 w 1404"/>
                <a:gd name="T101" fmla="*/ 992 h 1153"/>
                <a:gd name="T102" fmla="*/ 59 w 1404"/>
                <a:gd name="T103" fmla="*/ 1036 h 1153"/>
                <a:gd name="T104" fmla="*/ 127 w 1404"/>
                <a:gd name="T105" fmla="*/ 1095 h 1153"/>
                <a:gd name="T106" fmla="*/ 198 w 1404"/>
                <a:gd name="T107" fmla="*/ 1135 h 1153"/>
                <a:gd name="T108" fmla="*/ 273 w 1404"/>
                <a:gd name="T109" fmla="*/ 1152 h 1153"/>
                <a:gd name="T110" fmla="*/ 466 w 1404"/>
                <a:gd name="T111" fmla="*/ 1084 h 1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404" h="1153">
                  <a:moveTo>
                    <a:pt x="466" y="1084"/>
                  </a:moveTo>
                  <a:lnTo>
                    <a:pt x="370" y="1066"/>
                  </a:lnTo>
                  <a:lnTo>
                    <a:pt x="299" y="1035"/>
                  </a:lnTo>
                  <a:lnTo>
                    <a:pt x="257" y="1002"/>
                  </a:lnTo>
                  <a:lnTo>
                    <a:pt x="220" y="956"/>
                  </a:lnTo>
                  <a:lnTo>
                    <a:pt x="209" y="914"/>
                  </a:lnTo>
                  <a:lnTo>
                    <a:pt x="215" y="873"/>
                  </a:lnTo>
                  <a:lnTo>
                    <a:pt x="231" y="836"/>
                  </a:lnTo>
                  <a:lnTo>
                    <a:pt x="273" y="798"/>
                  </a:lnTo>
                  <a:lnTo>
                    <a:pt x="330" y="774"/>
                  </a:lnTo>
                  <a:lnTo>
                    <a:pt x="400" y="748"/>
                  </a:lnTo>
                  <a:lnTo>
                    <a:pt x="1110" y="499"/>
                  </a:lnTo>
                  <a:lnTo>
                    <a:pt x="1207" y="451"/>
                  </a:lnTo>
                  <a:lnTo>
                    <a:pt x="1289" y="398"/>
                  </a:lnTo>
                  <a:lnTo>
                    <a:pt x="1344" y="356"/>
                  </a:lnTo>
                  <a:lnTo>
                    <a:pt x="1381" y="310"/>
                  </a:lnTo>
                  <a:lnTo>
                    <a:pt x="1403" y="249"/>
                  </a:lnTo>
                  <a:lnTo>
                    <a:pt x="1401" y="185"/>
                  </a:lnTo>
                  <a:lnTo>
                    <a:pt x="1386" y="136"/>
                  </a:lnTo>
                  <a:lnTo>
                    <a:pt x="1370" y="90"/>
                  </a:lnTo>
                  <a:lnTo>
                    <a:pt x="1335" y="55"/>
                  </a:lnTo>
                  <a:lnTo>
                    <a:pt x="1280" y="18"/>
                  </a:lnTo>
                  <a:lnTo>
                    <a:pt x="1214" y="0"/>
                  </a:lnTo>
                  <a:lnTo>
                    <a:pt x="1172" y="4"/>
                  </a:lnTo>
                  <a:lnTo>
                    <a:pt x="1111" y="7"/>
                  </a:lnTo>
                  <a:lnTo>
                    <a:pt x="1053" y="20"/>
                  </a:lnTo>
                  <a:lnTo>
                    <a:pt x="989" y="46"/>
                  </a:lnTo>
                  <a:lnTo>
                    <a:pt x="939" y="79"/>
                  </a:lnTo>
                  <a:lnTo>
                    <a:pt x="899" y="106"/>
                  </a:lnTo>
                  <a:lnTo>
                    <a:pt x="878" y="149"/>
                  </a:lnTo>
                  <a:lnTo>
                    <a:pt x="897" y="187"/>
                  </a:lnTo>
                  <a:lnTo>
                    <a:pt x="939" y="183"/>
                  </a:lnTo>
                  <a:lnTo>
                    <a:pt x="987" y="171"/>
                  </a:lnTo>
                  <a:lnTo>
                    <a:pt x="1033" y="158"/>
                  </a:lnTo>
                  <a:lnTo>
                    <a:pt x="1069" y="150"/>
                  </a:lnTo>
                  <a:lnTo>
                    <a:pt x="1111" y="150"/>
                  </a:lnTo>
                  <a:lnTo>
                    <a:pt x="1154" y="163"/>
                  </a:lnTo>
                  <a:lnTo>
                    <a:pt x="1183" y="204"/>
                  </a:lnTo>
                  <a:lnTo>
                    <a:pt x="1179" y="248"/>
                  </a:lnTo>
                  <a:lnTo>
                    <a:pt x="1157" y="286"/>
                  </a:lnTo>
                  <a:lnTo>
                    <a:pt x="1121" y="323"/>
                  </a:lnTo>
                  <a:lnTo>
                    <a:pt x="1047" y="361"/>
                  </a:lnTo>
                  <a:lnTo>
                    <a:pt x="908" y="415"/>
                  </a:lnTo>
                  <a:lnTo>
                    <a:pt x="194" y="675"/>
                  </a:lnTo>
                  <a:lnTo>
                    <a:pt x="123" y="715"/>
                  </a:lnTo>
                  <a:lnTo>
                    <a:pt x="68" y="763"/>
                  </a:lnTo>
                  <a:lnTo>
                    <a:pt x="29" y="809"/>
                  </a:lnTo>
                  <a:lnTo>
                    <a:pt x="6" y="858"/>
                  </a:lnTo>
                  <a:lnTo>
                    <a:pt x="0" y="912"/>
                  </a:lnTo>
                  <a:lnTo>
                    <a:pt x="8" y="952"/>
                  </a:lnTo>
                  <a:lnTo>
                    <a:pt x="22" y="992"/>
                  </a:lnTo>
                  <a:lnTo>
                    <a:pt x="59" y="1036"/>
                  </a:lnTo>
                  <a:lnTo>
                    <a:pt x="127" y="1095"/>
                  </a:lnTo>
                  <a:lnTo>
                    <a:pt x="198" y="1135"/>
                  </a:lnTo>
                  <a:lnTo>
                    <a:pt x="273" y="1152"/>
                  </a:lnTo>
                  <a:lnTo>
                    <a:pt x="466" y="1084"/>
                  </a:lnTo>
                </a:path>
              </a:pathLst>
            </a:cu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 smtClean="0">
                <a:solidFill>
                  <a:srgbClr val="FFFFFF"/>
                </a:solidFill>
              </a:endParaRPr>
            </a:p>
          </p:txBody>
        </p:sp>
        <p:sp>
          <p:nvSpPr>
            <p:cNvPr id="2060" name="Freeform 12"/>
            <p:cNvSpPr>
              <a:spLocks/>
            </p:cNvSpPr>
            <p:nvPr/>
          </p:nvSpPr>
          <p:spPr bwMode="auto">
            <a:xfrm>
              <a:off x="2711" y="3280"/>
              <a:ext cx="368" cy="422"/>
            </a:xfrm>
            <a:custGeom>
              <a:avLst/>
              <a:gdLst>
                <a:gd name="T0" fmla="*/ 367 w 368"/>
                <a:gd name="T1" fmla="*/ 421 h 422"/>
                <a:gd name="T2" fmla="*/ 171 w 368"/>
                <a:gd name="T3" fmla="*/ 340 h 422"/>
                <a:gd name="T4" fmla="*/ 117 w 368"/>
                <a:gd name="T5" fmla="*/ 304 h 422"/>
                <a:gd name="T6" fmla="*/ 73 w 368"/>
                <a:gd name="T7" fmla="*/ 265 h 422"/>
                <a:gd name="T8" fmla="*/ 31 w 368"/>
                <a:gd name="T9" fmla="*/ 219 h 422"/>
                <a:gd name="T10" fmla="*/ 9 w 368"/>
                <a:gd name="T11" fmla="*/ 179 h 422"/>
                <a:gd name="T12" fmla="*/ 0 w 368"/>
                <a:gd name="T13" fmla="*/ 137 h 422"/>
                <a:gd name="T14" fmla="*/ 2 w 368"/>
                <a:gd name="T15" fmla="*/ 95 h 422"/>
                <a:gd name="T16" fmla="*/ 19 w 368"/>
                <a:gd name="T17" fmla="*/ 51 h 422"/>
                <a:gd name="T18" fmla="*/ 44 w 368"/>
                <a:gd name="T19" fmla="*/ 0 h 422"/>
                <a:gd name="T20" fmla="*/ 120 w 368"/>
                <a:gd name="T21" fmla="*/ 52 h 422"/>
                <a:gd name="T22" fmla="*/ 95 w 368"/>
                <a:gd name="T23" fmla="*/ 98 h 422"/>
                <a:gd name="T24" fmla="*/ 95 w 368"/>
                <a:gd name="T25" fmla="*/ 143 h 422"/>
                <a:gd name="T26" fmla="*/ 122 w 368"/>
                <a:gd name="T27" fmla="*/ 191 h 422"/>
                <a:gd name="T28" fmla="*/ 162 w 368"/>
                <a:gd name="T29" fmla="*/ 235 h 422"/>
                <a:gd name="T30" fmla="*/ 223 w 368"/>
                <a:gd name="T31" fmla="*/ 284 h 422"/>
                <a:gd name="T32" fmla="*/ 290 w 368"/>
                <a:gd name="T33" fmla="*/ 317 h 422"/>
                <a:gd name="T34" fmla="*/ 332 w 368"/>
                <a:gd name="T35" fmla="*/ 351 h 422"/>
                <a:gd name="T36" fmla="*/ 351 w 368"/>
                <a:gd name="T37" fmla="*/ 378 h 422"/>
                <a:gd name="T38" fmla="*/ 367 w 368"/>
                <a:gd name="T39" fmla="*/ 421 h 4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68" h="422">
                  <a:moveTo>
                    <a:pt x="367" y="421"/>
                  </a:moveTo>
                  <a:lnTo>
                    <a:pt x="171" y="340"/>
                  </a:lnTo>
                  <a:lnTo>
                    <a:pt x="117" y="304"/>
                  </a:lnTo>
                  <a:lnTo>
                    <a:pt x="73" y="265"/>
                  </a:lnTo>
                  <a:lnTo>
                    <a:pt x="31" y="219"/>
                  </a:lnTo>
                  <a:lnTo>
                    <a:pt x="9" y="179"/>
                  </a:lnTo>
                  <a:lnTo>
                    <a:pt x="0" y="137"/>
                  </a:lnTo>
                  <a:lnTo>
                    <a:pt x="2" y="95"/>
                  </a:lnTo>
                  <a:lnTo>
                    <a:pt x="19" y="51"/>
                  </a:lnTo>
                  <a:lnTo>
                    <a:pt x="44" y="0"/>
                  </a:lnTo>
                  <a:lnTo>
                    <a:pt x="120" y="52"/>
                  </a:lnTo>
                  <a:lnTo>
                    <a:pt x="95" y="98"/>
                  </a:lnTo>
                  <a:lnTo>
                    <a:pt x="95" y="143"/>
                  </a:lnTo>
                  <a:lnTo>
                    <a:pt x="122" y="191"/>
                  </a:lnTo>
                  <a:lnTo>
                    <a:pt x="162" y="235"/>
                  </a:lnTo>
                  <a:lnTo>
                    <a:pt x="223" y="284"/>
                  </a:lnTo>
                  <a:lnTo>
                    <a:pt x="290" y="317"/>
                  </a:lnTo>
                  <a:lnTo>
                    <a:pt x="332" y="351"/>
                  </a:lnTo>
                  <a:lnTo>
                    <a:pt x="351" y="378"/>
                  </a:lnTo>
                  <a:lnTo>
                    <a:pt x="367" y="421"/>
                  </a:lnTo>
                </a:path>
              </a:pathLst>
            </a:cu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 smtClean="0">
                <a:solidFill>
                  <a:srgbClr val="FFFFFF"/>
                </a:solidFill>
              </a:endParaRPr>
            </a:p>
          </p:txBody>
        </p:sp>
        <p:sp>
          <p:nvSpPr>
            <p:cNvPr id="2061" name="Freeform 13"/>
            <p:cNvSpPr>
              <a:spLocks/>
            </p:cNvSpPr>
            <p:nvPr/>
          </p:nvSpPr>
          <p:spPr bwMode="auto">
            <a:xfrm>
              <a:off x="2432" y="1792"/>
              <a:ext cx="989" cy="1439"/>
            </a:xfrm>
            <a:custGeom>
              <a:avLst/>
              <a:gdLst>
                <a:gd name="T0" fmla="*/ 525 w 989"/>
                <a:gd name="T1" fmla="*/ 1438 h 1439"/>
                <a:gd name="T2" fmla="*/ 582 w 989"/>
                <a:gd name="T3" fmla="*/ 1409 h 1439"/>
                <a:gd name="T4" fmla="*/ 647 w 989"/>
                <a:gd name="T5" fmla="*/ 1355 h 1439"/>
                <a:gd name="T6" fmla="*/ 670 w 989"/>
                <a:gd name="T7" fmla="*/ 1304 h 1439"/>
                <a:gd name="T8" fmla="*/ 686 w 989"/>
                <a:gd name="T9" fmla="*/ 1255 h 1439"/>
                <a:gd name="T10" fmla="*/ 677 w 989"/>
                <a:gd name="T11" fmla="*/ 1198 h 1439"/>
                <a:gd name="T12" fmla="*/ 637 w 989"/>
                <a:gd name="T13" fmla="*/ 1125 h 1439"/>
                <a:gd name="T14" fmla="*/ 609 w 989"/>
                <a:gd name="T15" fmla="*/ 1092 h 1439"/>
                <a:gd name="T16" fmla="*/ 569 w 989"/>
                <a:gd name="T17" fmla="*/ 1063 h 1439"/>
                <a:gd name="T18" fmla="*/ 259 w 989"/>
                <a:gd name="T19" fmla="*/ 905 h 1439"/>
                <a:gd name="T20" fmla="*/ 201 w 989"/>
                <a:gd name="T21" fmla="*/ 863 h 1439"/>
                <a:gd name="T22" fmla="*/ 177 w 989"/>
                <a:gd name="T23" fmla="*/ 843 h 1439"/>
                <a:gd name="T24" fmla="*/ 160 w 989"/>
                <a:gd name="T25" fmla="*/ 800 h 1439"/>
                <a:gd name="T26" fmla="*/ 171 w 989"/>
                <a:gd name="T27" fmla="*/ 766 h 1439"/>
                <a:gd name="T28" fmla="*/ 215 w 989"/>
                <a:gd name="T29" fmla="*/ 738 h 1439"/>
                <a:gd name="T30" fmla="*/ 294 w 989"/>
                <a:gd name="T31" fmla="*/ 709 h 1439"/>
                <a:gd name="T32" fmla="*/ 780 w 989"/>
                <a:gd name="T33" fmla="*/ 521 h 1439"/>
                <a:gd name="T34" fmla="*/ 856 w 989"/>
                <a:gd name="T35" fmla="*/ 471 h 1439"/>
                <a:gd name="T36" fmla="*/ 918 w 989"/>
                <a:gd name="T37" fmla="*/ 417 h 1439"/>
                <a:gd name="T38" fmla="*/ 953 w 989"/>
                <a:gd name="T39" fmla="*/ 379 h 1439"/>
                <a:gd name="T40" fmla="*/ 984 w 989"/>
                <a:gd name="T41" fmla="*/ 334 h 1439"/>
                <a:gd name="T42" fmla="*/ 988 w 989"/>
                <a:gd name="T43" fmla="*/ 274 h 1439"/>
                <a:gd name="T44" fmla="*/ 972 w 989"/>
                <a:gd name="T45" fmla="*/ 214 h 1439"/>
                <a:gd name="T46" fmla="*/ 953 w 989"/>
                <a:gd name="T47" fmla="*/ 167 h 1439"/>
                <a:gd name="T48" fmla="*/ 920 w 989"/>
                <a:gd name="T49" fmla="*/ 126 h 1439"/>
                <a:gd name="T50" fmla="*/ 875 w 989"/>
                <a:gd name="T51" fmla="*/ 85 h 1439"/>
                <a:gd name="T52" fmla="*/ 828 w 989"/>
                <a:gd name="T53" fmla="*/ 50 h 1439"/>
                <a:gd name="T54" fmla="*/ 803 w 989"/>
                <a:gd name="T55" fmla="*/ 29 h 1439"/>
                <a:gd name="T56" fmla="*/ 756 w 989"/>
                <a:gd name="T57" fmla="*/ 0 h 1439"/>
                <a:gd name="T58" fmla="*/ 588 w 989"/>
                <a:gd name="T59" fmla="*/ 61 h 1439"/>
                <a:gd name="T60" fmla="*/ 649 w 989"/>
                <a:gd name="T61" fmla="*/ 104 h 1439"/>
                <a:gd name="T62" fmla="*/ 694 w 989"/>
                <a:gd name="T63" fmla="*/ 145 h 1439"/>
                <a:gd name="T64" fmla="*/ 739 w 989"/>
                <a:gd name="T65" fmla="*/ 182 h 1439"/>
                <a:gd name="T66" fmla="*/ 780 w 989"/>
                <a:gd name="T67" fmla="*/ 223 h 1439"/>
                <a:gd name="T68" fmla="*/ 803 w 989"/>
                <a:gd name="T69" fmla="*/ 272 h 1439"/>
                <a:gd name="T70" fmla="*/ 787 w 989"/>
                <a:gd name="T71" fmla="*/ 323 h 1439"/>
                <a:gd name="T72" fmla="*/ 729 w 989"/>
                <a:gd name="T73" fmla="*/ 369 h 1439"/>
                <a:gd name="T74" fmla="*/ 639 w 989"/>
                <a:gd name="T75" fmla="*/ 413 h 1439"/>
                <a:gd name="T76" fmla="*/ 212 w 989"/>
                <a:gd name="T77" fmla="*/ 589 h 1439"/>
                <a:gd name="T78" fmla="*/ 160 w 989"/>
                <a:gd name="T79" fmla="*/ 608 h 1439"/>
                <a:gd name="T80" fmla="*/ 88 w 989"/>
                <a:gd name="T81" fmla="*/ 653 h 1439"/>
                <a:gd name="T82" fmla="*/ 43 w 989"/>
                <a:gd name="T83" fmla="*/ 698 h 1439"/>
                <a:gd name="T84" fmla="*/ 9 w 989"/>
                <a:gd name="T85" fmla="*/ 755 h 1439"/>
                <a:gd name="T86" fmla="*/ 0 w 989"/>
                <a:gd name="T87" fmla="*/ 820 h 1439"/>
                <a:gd name="T88" fmla="*/ 10 w 989"/>
                <a:gd name="T89" fmla="*/ 872 h 1439"/>
                <a:gd name="T90" fmla="*/ 40 w 989"/>
                <a:gd name="T91" fmla="*/ 914 h 1439"/>
                <a:gd name="T92" fmla="*/ 84 w 989"/>
                <a:gd name="T93" fmla="*/ 949 h 1439"/>
                <a:gd name="T94" fmla="*/ 159 w 989"/>
                <a:gd name="T95" fmla="*/ 999 h 1439"/>
                <a:gd name="T96" fmla="*/ 487 w 989"/>
                <a:gd name="T97" fmla="*/ 1164 h 1439"/>
                <a:gd name="T98" fmla="*/ 530 w 989"/>
                <a:gd name="T99" fmla="*/ 1197 h 1439"/>
                <a:gd name="T100" fmla="*/ 569 w 989"/>
                <a:gd name="T101" fmla="*/ 1236 h 1439"/>
                <a:gd name="T102" fmla="*/ 557 w 989"/>
                <a:gd name="T103" fmla="*/ 1292 h 1439"/>
                <a:gd name="T104" fmla="*/ 502 w 989"/>
                <a:gd name="T105" fmla="*/ 1354 h 1439"/>
                <a:gd name="T106" fmla="*/ 434 w 989"/>
                <a:gd name="T107" fmla="*/ 1394 h 1439"/>
                <a:gd name="T108" fmla="*/ 525 w 989"/>
                <a:gd name="T109" fmla="*/ 1438 h 14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989" h="1439">
                  <a:moveTo>
                    <a:pt x="525" y="1438"/>
                  </a:moveTo>
                  <a:lnTo>
                    <a:pt x="582" y="1409"/>
                  </a:lnTo>
                  <a:lnTo>
                    <a:pt x="647" y="1355"/>
                  </a:lnTo>
                  <a:lnTo>
                    <a:pt x="670" y="1304"/>
                  </a:lnTo>
                  <a:lnTo>
                    <a:pt x="686" y="1255"/>
                  </a:lnTo>
                  <a:lnTo>
                    <a:pt x="677" y="1198"/>
                  </a:lnTo>
                  <a:lnTo>
                    <a:pt x="637" y="1125"/>
                  </a:lnTo>
                  <a:lnTo>
                    <a:pt x="609" y="1092"/>
                  </a:lnTo>
                  <a:lnTo>
                    <a:pt x="569" y="1063"/>
                  </a:lnTo>
                  <a:lnTo>
                    <a:pt x="259" y="905"/>
                  </a:lnTo>
                  <a:lnTo>
                    <a:pt x="201" y="863"/>
                  </a:lnTo>
                  <a:lnTo>
                    <a:pt x="177" y="843"/>
                  </a:lnTo>
                  <a:lnTo>
                    <a:pt x="160" y="800"/>
                  </a:lnTo>
                  <a:lnTo>
                    <a:pt x="171" y="766"/>
                  </a:lnTo>
                  <a:lnTo>
                    <a:pt x="215" y="738"/>
                  </a:lnTo>
                  <a:lnTo>
                    <a:pt x="294" y="709"/>
                  </a:lnTo>
                  <a:lnTo>
                    <a:pt x="780" y="521"/>
                  </a:lnTo>
                  <a:lnTo>
                    <a:pt x="856" y="471"/>
                  </a:lnTo>
                  <a:lnTo>
                    <a:pt x="918" y="417"/>
                  </a:lnTo>
                  <a:lnTo>
                    <a:pt x="953" y="379"/>
                  </a:lnTo>
                  <a:lnTo>
                    <a:pt x="984" y="334"/>
                  </a:lnTo>
                  <a:lnTo>
                    <a:pt x="988" y="274"/>
                  </a:lnTo>
                  <a:lnTo>
                    <a:pt x="972" y="214"/>
                  </a:lnTo>
                  <a:lnTo>
                    <a:pt x="953" y="167"/>
                  </a:lnTo>
                  <a:lnTo>
                    <a:pt x="920" y="126"/>
                  </a:lnTo>
                  <a:lnTo>
                    <a:pt x="875" y="85"/>
                  </a:lnTo>
                  <a:lnTo>
                    <a:pt x="828" y="50"/>
                  </a:lnTo>
                  <a:lnTo>
                    <a:pt x="803" y="29"/>
                  </a:lnTo>
                  <a:lnTo>
                    <a:pt x="756" y="0"/>
                  </a:lnTo>
                  <a:lnTo>
                    <a:pt x="588" y="61"/>
                  </a:lnTo>
                  <a:lnTo>
                    <a:pt x="649" y="104"/>
                  </a:lnTo>
                  <a:lnTo>
                    <a:pt x="694" y="145"/>
                  </a:lnTo>
                  <a:lnTo>
                    <a:pt x="739" y="182"/>
                  </a:lnTo>
                  <a:lnTo>
                    <a:pt x="780" y="223"/>
                  </a:lnTo>
                  <a:lnTo>
                    <a:pt x="803" y="272"/>
                  </a:lnTo>
                  <a:lnTo>
                    <a:pt x="787" y="323"/>
                  </a:lnTo>
                  <a:lnTo>
                    <a:pt x="729" y="369"/>
                  </a:lnTo>
                  <a:lnTo>
                    <a:pt x="639" y="413"/>
                  </a:lnTo>
                  <a:lnTo>
                    <a:pt x="212" y="589"/>
                  </a:lnTo>
                  <a:lnTo>
                    <a:pt x="160" y="608"/>
                  </a:lnTo>
                  <a:lnTo>
                    <a:pt x="88" y="653"/>
                  </a:lnTo>
                  <a:lnTo>
                    <a:pt x="43" y="698"/>
                  </a:lnTo>
                  <a:lnTo>
                    <a:pt x="9" y="755"/>
                  </a:lnTo>
                  <a:lnTo>
                    <a:pt x="0" y="820"/>
                  </a:lnTo>
                  <a:lnTo>
                    <a:pt x="10" y="872"/>
                  </a:lnTo>
                  <a:lnTo>
                    <a:pt x="40" y="914"/>
                  </a:lnTo>
                  <a:lnTo>
                    <a:pt x="84" y="949"/>
                  </a:lnTo>
                  <a:lnTo>
                    <a:pt x="159" y="999"/>
                  </a:lnTo>
                  <a:lnTo>
                    <a:pt x="487" y="1164"/>
                  </a:lnTo>
                  <a:lnTo>
                    <a:pt x="530" y="1197"/>
                  </a:lnTo>
                  <a:lnTo>
                    <a:pt x="569" y="1236"/>
                  </a:lnTo>
                  <a:lnTo>
                    <a:pt x="557" y="1292"/>
                  </a:lnTo>
                  <a:lnTo>
                    <a:pt x="502" y="1354"/>
                  </a:lnTo>
                  <a:lnTo>
                    <a:pt x="434" y="1394"/>
                  </a:lnTo>
                  <a:lnTo>
                    <a:pt x="525" y="1438"/>
                  </a:lnTo>
                </a:path>
              </a:pathLst>
            </a:cu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 smtClean="0">
                <a:solidFill>
                  <a:srgbClr val="FFFFFF"/>
                </a:solidFill>
              </a:endParaRPr>
            </a:p>
          </p:txBody>
        </p:sp>
        <p:sp>
          <p:nvSpPr>
            <p:cNvPr id="2062" name="Freeform 14"/>
            <p:cNvSpPr>
              <a:spLocks/>
            </p:cNvSpPr>
            <p:nvPr/>
          </p:nvSpPr>
          <p:spPr bwMode="auto">
            <a:xfrm>
              <a:off x="2100" y="1162"/>
              <a:ext cx="669" cy="582"/>
            </a:xfrm>
            <a:custGeom>
              <a:avLst/>
              <a:gdLst>
                <a:gd name="T0" fmla="*/ 668 w 669"/>
                <a:gd name="T1" fmla="*/ 553 h 582"/>
                <a:gd name="T2" fmla="*/ 668 w 669"/>
                <a:gd name="T3" fmla="*/ 450 h 582"/>
                <a:gd name="T4" fmla="*/ 562 w 669"/>
                <a:gd name="T5" fmla="*/ 435 h 582"/>
                <a:gd name="T6" fmla="*/ 448 w 669"/>
                <a:gd name="T7" fmla="*/ 420 h 582"/>
                <a:gd name="T8" fmla="*/ 367 w 669"/>
                <a:gd name="T9" fmla="*/ 400 h 582"/>
                <a:gd name="T10" fmla="*/ 314 w 669"/>
                <a:gd name="T11" fmla="*/ 378 h 582"/>
                <a:gd name="T12" fmla="*/ 257 w 669"/>
                <a:gd name="T13" fmla="*/ 349 h 582"/>
                <a:gd name="T14" fmla="*/ 220 w 669"/>
                <a:gd name="T15" fmla="*/ 314 h 582"/>
                <a:gd name="T16" fmla="*/ 193 w 669"/>
                <a:gd name="T17" fmla="*/ 274 h 582"/>
                <a:gd name="T18" fmla="*/ 180 w 669"/>
                <a:gd name="T19" fmla="*/ 231 h 582"/>
                <a:gd name="T20" fmla="*/ 180 w 669"/>
                <a:gd name="T21" fmla="*/ 189 h 582"/>
                <a:gd name="T22" fmla="*/ 193 w 669"/>
                <a:gd name="T23" fmla="*/ 165 h 582"/>
                <a:gd name="T24" fmla="*/ 209 w 669"/>
                <a:gd name="T25" fmla="*/ 143 h 582"/>
                <a:gd name="T26" fmla="*/ 255 w 669"/>
                <a:gd name="T27" fmla="*/ 127 h 582"/>
                <a:gd name="T28" fmla="*/ 297 w 669"/>
                <a:gd name="T29" fmla="*/ 127 h 582"/>
                <a:gd name="T30" fmla="*/ 345 w 669"/>
                <a:gd name="T31" fmla="*/ 141 h 582"/>
                <a:gd name="T32" fmla="*/ 396 w 669"/>
                <a:gd name="T33" fmla="*/ 156 h 582"/>
                <a:gd name="T34" fmla="*/ 448 w 669"/>
                <a:gd name="T35" fmla="*/ 163 h 582"/>
                <a:gd name="T36" fmla="*/ 477 w 669"/>
                <a:gd name="T37" fmla="*/ 125 h 582"/>
                <a:gd name="T38" fmla="*/ 464 w 669"/>
                <a:gd name="T39" fmla="*/ 86 h 582"/>
                <a:gd name="T40" fmla="*/ 415 w 669"/>
                <a:gd name="T41" fmla="*/ 42 h 582"/>
                <a:gd name="T42" fmla="*/ 363 w 669"/>
                <a:gd name="T43" fmla="*/ 18 h 582"/>
                <a:gd name="T44" fmla="*/ 319 w 669"/>
                <a:gd name="T45" fmla="*/ 7 h 582"/>
                <a:gd name="T46" fmla="*/ 273 w 669"/>
                <a:gd name="T47" fmla="*/ 2 h 582"/>
                <a:gd name="T48" fmla="*/ 222 w 669"/>
                <a:gd name="T49" fmla="*/ 0 h 582"/>
                <a:gd name="T50" fmla="*/ 176 w 669"/>
                <a:gd name="T51" fmla="*/ 4 h 582"/>
                <a:gd name="T52" fmla="*/ 136 w 669"/>
                <a:gd name="T53" fmla="*/ 15 h 582"/>
                <a:gd name="T54" fmla="*/ 86 w 669"/>
                <a:gd name="T55" fmla="*/ 33 h 582"/>
                <a:gd name="T56" fmla="*/ 50 w 669"/>
                <a:gd name="T57" fmla="*/ 66 h 582"/>
                <a:gd name="T58" fmla="*/ 22 w 669"/>
                <a:gd name="T59" fmla="*/ 99 h 582"/>
                <a:gd name="T60" fmla="*/ 6 w 669"/>
                <a:gd name="T61" fmla="*/ 145 h 582"/>
                <a:gd name="T62" fmla="*/ 0 w 669"/>
                <a:gd name="T63" fmla="*/ 189 h 582"/>
                <a:gd name="T64" fmla="*/ 9 w 669"/>
                <a:gd name="T65" fmla="*/ 237 h 582"/>
                <a:gd name="T66" fmla="*/ 22 w 669"/>
                <a:gd name="T67" fmla="*/ 285 h 582"/>
                <a:gd name="T68" fmla="*/ 50 w 669"/>
                <a:gd name="T69" fmla="*/ 330 h 582"/>
                <a:gd name="T70" fmla="*/ 81 w 669"/>
                <a:gd name="T71" fmla="*/ 375 h 582"/>
                <a:gd name="T72" fmla="*/ 125 w 669"/>
                <a:gd name="T73" fmla="*/ 419 h 582"/>
                <a:gd name="T74" fmla="*/ 169 w 669"/>
                <a:gd name="T75" fmla="*/ 457 h 582"/>
                <a:gd name="T76" fmla="*/ 217 w 669"/>
                <a:gd name="T77" fmla="*/ 488 h 582"/>
                <a:gd name="T78" fmla="*/ 266 w 669"/>
                <a:gd name="T79" fmla="*/ 514 h 582"/>
                <a:gd name="T80" fmla="*/ 310 w 669"/>
                <a:gd name="T81" fmla="*/ 534 h 582"/>
                <a:gd name="T82" fmla="*/ 369 w 669"/>
                <a:gd name="T83" fmla="*/ 549 h 582"/>
                <a:gd name="T84" fmla="*/ 437 w 669"/>
                <a:gd name="T85" fmla="*/ 568 h 582"/>
                <a:gd name="T86" fmla="*/ 516 w 669"/>
                <a:gd name="T87" fmla="*/ 581 h 582"/>
                <a:gd name="T88" fmla="*/ 595 w 669"/>
                <a:gd name="T89" fmla="*/ 577 h 582"/>
                <a:gd name="T90" fmla="*/ 668 w 669"/>
                <a:gd name="T91" fmla="*/ 553 h 5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669" h="582">
                  <a:moveTo>
                    <a:pt x="668" y="553"/>
                  </a:moveTo>
                  <a:lnTo>
                    <a:pt x="668" y="450"/>
                  </a:lnTo>
                  <a:lnTo>
                    <a:pt x="562" y="435"/>
                  </a:lnTo>
                  <a:lnTo>
                    <a:pt x="448" y="420"/>
                  </a:lnTo>
                  <a:lnTo>
                    <a:pt x="367" y="400"/>
                  </a:lnTo>
                  <a:lnTo>
                    <a:pt x="314" y="378"/>
                  </a:lnTo>
                  <a:lnTo>
                    <a:pt x="257" y="349"/>
                  </a:lnTo>
                  <a:lnTo>
                    <a:pt x="220" y="314"/>
                  </a:lnTo>
                  <a:lnTo>
                    <a:pt x="193" y="274"/>
                  </a:lnTo>
                  <a:lnTo>
                    <a:pt x="180" y="231"/>
                  </a:lnTo>
                  <a:lnTo>
                    <a:pt x="180" y="189"/>
                  </a:lnTo>
                  <a:lnTo>
                    <a:pt x="193" y="165"/>
                  </a:lnTo>
                  <a:lnTo>
                    <a:pt x="209" y="143"/>
                  </a:lnTo>
                  <a:lnTo>
                    <a:pt x="255" y="127"/>
                  </a:lnTo>
                  <a:lnTo>
                    <a:pt x="297" y="127"/>
                  </a:lnTo>
                  <a:lnTo>
                    <a:pt x="345" y="141"/>
                  </a:lnTo>
                  <a:lnTo>
                    <a:pt x="396" y="156"/>
                  </a:lnTo>
                  <a:lnTo>
                    <a:pt x="448" y="163"/>
                  </a:lnTo>
                  <a:lnTo>
                    <a:pt x="477" y="125"/>
                  </a:lnTo>
                  <a:lnTo>
                    <a:pt x="464" y="86"/>
                  </a:lnTo>
                  <a:lnTo>
                    <a:pt x="415" y="42"/>
                  </a:lnTo>
                  <a:lnTo>
                    <a:pt x="363" y="18"/>
                  </a:lnTo>
                  <a:lnTo>
                    <a:pt x="319" y="7"/>
                  </a:lnTo>
                  <a:lnTo>
                    <a:pt x="273" y="2"/>
                  </a:lnTo>
                  <a:lnTo>
                    <a:pt x="222" y="0"/>
                  </a:lnTo>
                  <a:lnTo>
                    <a:pt x="176" y="4"/>
                  </a:lnTo>
                  <a:lnTo>
                    <a:pt x="136" y="15"/>
                  </a:lnTo>
                  <a:lnTo>
                    <a:pt x="86" y="33"/>
                  </a:lnTo>
                  <a:lnTo>
                    <a:pt x="50" y="66"/>
                  </a:lnTo>
                  <a:lnTo>
                    <a:pt x="22" y="99"/>
                  </a:lnTo>
                  <a:lnTo>
                    <a:pt x="6" y="145"/>
                  </a:lnTo>
                  <a:lnTo>
                    <a:pt x="0" y="189"/>
                  </a:lnTo>
                  <a:lnTo>
                    <a:pt x="9" y="237"/>
                  </a:lnTo>
                  <a:lnTo>
                    <a:pt x="22" y="285"/>
                  </a:lnTo>
                  <a:lnTo>
                    <a:pt x="50" y="330"/>
                  </a:lnTo>
                  <a:lnTo>
                    <a:pt x="81" y="375"/>
                  </a:lnTo>
                  <a:lnTo>
                    <a:pt x="125" y="419"/>
                  </a:lnTo>
                  <a:lnTo>
                    <a:pt x="169" y="457"/>
                  </a:lnTo>
                  <a:lnTo>
                    <a:pt x="217" y="488"/>
                  </a:lnTo>
                  <a:lnTo>
                    <a:pt x="266" y="514"/>
                  </a:lnTo>
                  <a:lnTo>
                    <a:pt x="310" y="534"/>
                  </a:lnTo>
                  <a:lnTo>
                    <a:pt x="369" y="549"/>
                  </a:lnTo>
                  <a:lnTo>
                    <a:pt x="437" y="568"/>
                  </a:lnTo>
                  <a:lnTo>
                    <a:pt x="516" y="581"/>
                  </a:lnTo>
                  <a:lnTo>
                    <a:pt x="595" y="577"/>
                  </a:lnTo>
                  <a:lnTo>
                    <a:pt x="668" y="553"/>
                  </a:lnTo>
                </a:path>
              </a:pathLst>
            </a:cu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 smtClean="0">
                <a:solidFill>
                  <a:srgbClr val="FFFFFF"/>
                </a:solidFill>
              </a:endParaRPr>
            </a:p>
          </p:txBody>
        </p:sp>
        <p:sp>
          <p:nvSpPr>
            <p:cNvPr id="2063" name="Freeform 15"/>
            <p:cNvSpPr>
              <a:spLocks/>
            </p:cNvSpPr>
            <p:nvPr/>
          </p:nvSpPr>
          <p:spPr bwMode="auto">
            <a:xfrm>
              <a:off x="1365" y="583"/>
              <a:ext cx="1413" cy="549"/>
            </a:xfrm>
            <a:custGeom>
              <a:avLst/>
              <a:gdLst>
                <a:gd name="T0" fmla="*/ 1412 w 1413"/>
                <a:gd name="T1" fmla="*/ 548 h 549"/>
                <a:gd name="T2" fmla="*/ 1316 w 1413"/>
                <a:gd name="T3" fmla="*/ 537 h 549"/>
                <a:gd name="T4" fmla="*/ 1237 w 1413"/>
                <a:gd name="T5" fmla="*/ 524 h 549"/>
                <a:gd name="T6" fmla="*/ 1179 w 1413"/>
                <a:gd name="T7" fmla="*/ 511 h 549"/>
                <a:gd name="T8" fmla="*/ 1118 w 1413"/>
                <a:gd name="T9" fmla="*/ 499 h 549"/>
                <a:gd name="T10" fmla="*/ 1060 w 1413"/>
                <a:gd name="T11" fmla="*/ 493 h 549"/>
                <a:gd name="T12" fmla="*/ 1000 w 1413"/>
                <a:gd name="T13" fmla="*/ 495 h 549"/>
                <a:gd name="T14" fmla="*/ 939 w 1413"/>
                <a:gd name="T15" fmla="*/ 499 h 549"/>
                <a:gd name="T16" fmla="*/ 894 w 1413"/>
                <a:gd name="T17" fmla="*/ 482 h 549"/>
                <a:gd name="T18" fmla="*/ 962 w 1413"/>
                <a:gd name="T19" fmla="*/ 440 h 549"/>
                <a:gd name="T20" fmla="*/ 1005 w 1413"/>
                <a:gd name="T21" fmla="*/ 411 h 549"/>
                <a:gd name="T22" fmla="*/ 1043 w 1413"/>
                <a:gd name="T23" fmla="*/ 381 h 549"/>
                <a:gd name="T24" fmla="*/ 1069 w 1413"/>
                <a:gd name="T25" fmla="*/ 348 h 549"/>
                <a:gd name="T26" fmla="*/ 962 w 1413"/>
                <a:gd name="T27" fmla="*/ 383 h 549"/>
                <a:gd name="T28" fmla="*/ 855 w 1413"/>
                <a:gd name="T29" fmla="*/ 418 h 549"/>
                <a:gd name="T30" fmla="*/ 783 w 1413"/>
                <a:gd name="T31" fmla="*/ 436 h 549"/>
                <a:gd name="T32" fmla="*/ 670 w 1413"/>
                <a:gd name="T33" fmla="*/ 449 h 549"/>
                <a:gd name="T34" fmla="*/ 597 w 1413"/>
                <a:gd name="T35" fmla="*/ 449 h 549"/>
                <a:gd name="T36" fmla="*/ 531 w 1413"/>
                <a:gd name="T37" fmla="*/ 444 h 549"/>
                <a:gd name="T38" fmla="*/ 486 w 1413"/>
                <a:gd name="T39" fmla="*/ 427 h 549"/>
                <a:gd name="T40" fmla="*/ 459 w 1413"/>
                <a:gd name="T41" fmla="*/ 407 h 549"/>
                <a:gd name="T42" fmla="*/ 527 w 1413"/>
                <a:gd name="T43" fmla="*/ 389 h 549"/>
                <a:gd name="T44" fmla="*/ 572 w 1413"/>
                <a:gd name="T45" fmla="*/ 365 h 549"/>
                <a:gd name="T46" fmla="*/ 599 w 1413"/>
                <a:gd name="T47" fmla="*/ 339 h 549"/>
                <a:gd name="T48" fmla="*/ 634 w 1413"/>
                <a:gd name="T49" fmla="*/ 308 h 549"/>
                <a:gd name="T50" fmla="*/ 544 w 1413"/>
                <a:gd name="T51" fmla="*/ 334 h 549"/>
                <a:gd name="T52" fmla="*/ 463 w 1413"/>
                <a:gd name="T53" fmla="*/ 348 h 549"/>
                <a:gd name="T54" fmla="*/ 378 w 1413"/>
                <a:gd name="T55" fmla="*/ 356 h 549"/>
                <a:gd name="T56" fmla="*/ 303 w 1413"/>
                <a:gd name="T57" fmla="*/ 352 h 549"/>
                <a:gd name="T58" fmla="*/ 254 w 1413"/>
                <a:gd name="T59" fmla="*/ 334 h 549"/>
                <a:gd name="T60" fmla="*/ 233 w 1413"/>
                <a:gd name="T61" fmla="*/ 312 h 549"/>
                <a:gd name="T62" fmla="*/ 281 w 1413"/>
                <a:gd name="T63" fmla="*/ 291 h 549"/>
                <a:gd name="T64" fmla="*/ 313 w 1413"/>
                <a:gd name="T65" fmla="*/ 269 h 549"/>
                <a:gd name="T66" fmla="*/ 341 w 1413"/>
                <a:gd name="T67" fmla="*/ 244 h 549"/>
                <a:gd name="T68" fmla="*/ 339 w 1413"/>
                <a:gd name="T69" fmla="*/ 229 h 549"/>
                <a:gd name="T70" fmla="*/ 262 w 1413"/>
                <a:gd name="T71" fmla="*/ 246 h 549"/>
                <a:gd name="T72" fmla="*/ 179 w 1413"/>
                <a:gd name="T73" fmla="*/ 255 h 549"/>
                <a:gd name="T74" fmla="*/ 109 w 1413"/>
                <a:gd name="T75" fmla="*/ 254 h 549"/>
                <a:gd name="T76" fmla="*/ 51 w 1413"/>
                <a:gd name="T77" fmla="*/ 244 h 549"/>
                <a:gd name="T78" fmla="*/ 19 w 1413"/>
                <a:gd name="T79" fmla="*/ 229 h 549"/>
                <a:gd name="T80" fmla="*/ 0 w 1413"/>
                <a:gd name="T81" fmla="*/ 205 h 549"/>
                <a:gd name="T82" fmla="*/ 120 w 1413"/>
                <a:gd name="T83" fmla="*/ 187 h 549"/>
                <a:gd name="T84" fmla="*/ 309 w 1413"/>
                <a:gd name="T85" fmla="*/ 156 h 549"/>
                <a:gd name="T86" fmla="*/ 544 w 1413"/>
                <a:gd name="T87" fmla="*/ 119 h 549"/>
                <a:gd name="T88" fmla="*/ 742 w 1413"/>
                <a:gd name="T89" fmla="*/ 71 h 549"/>
                <a:gd name="T90" fmla="*/ 926 w 1413"/>
                <a:gd name="T91" fmla="*/ 26 h 549"/>
                <a:gd name="T92" fmla="*/ 1020 w 1413"/>
                <a:gd name="T93" fmla="*/ 9 h 549"/>
                <a:gd name="T94" fmla="*/ 1098 w 1413"/>
                <a:gd name="T95" fmla="*/ 0 h 549"/>
                <a:gd name="T96" fmla="*/ 1165 w 1413"/>
                <a:gd name="T97" fmla="*/ 2 h 549"/>
                <a:gd name="T98" fmla="*/ 1211 w 1413"/>
                <a:gd name="T99" fmla="*/ 7 h 549"/>
                <a:gd name="T100" fmla="*/ 1254 w 1413"/>
                <a:gd name="T101" fmla="*/ 27 h 549"/>
                <a:gd name="T102" fmla="*/ 1288 w 1413"/>
                <a:gd name="T103" fmla="*/ 71 h 549"/>
                <a:gd name="T104" fmla="*/ 1301 w 1413"/>
                <a:gd name="T105" fmla="*/ 117 h 549"/>
                <a:gd name="T106" fmla="*/ 1316 w 1413"/>
                <a:gd name="T107" fmla="*/ 148 h 549"/>
                <a:gd name="T108" fmla="*/ 1344 w 1413"/>
                <a:gd name="T109" fmla="*/ 159 h 549"/>
                <a:gd name="T110" fmla="*/ 1384 w 1413"/>
                <a:gd name="T111" fmla="*/ 156 h 549"/>
                <a:gd name="T112" fmla="*/ 1412 w 1413"/>
                <a:gd name="T113" fmla="*/ 145 h 549"/>
                <a:gd name="T114" fmla="*/ 1412 w 1413"/>
                <a:gd name="T115" fmla="*/ 548 h 5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413" h="549">
                  <a:moveTo>
                    <a:pt x="1412" y="548"/>
                  </a:moveTo>
                  <a:lnTo>
                    <a:pt x="1316" y="537"/>
                  </a:lnTo>
                  <a:lnTo>
                    <a:pt x="1237" y="524"/>
                  </a:lnTo>
                  <a:lnTo>
                    <a:pt x="1179" y="511"/>
                  </a:lnTo>
                  <a:lnTo>
                    <a:pt x="1118" y="499"/>
                  </a:lnTo>
                  <a:lnTo>
                    <a:pt x="1060" y="493"/>
                  </a:lnTo>
                  <a:lnTo>
                    <a:pt x="1000" y="495"/>
                  </a:lnTo>
                  <a:lnTo>
                    <a:pt x="939" y="499"/>
                  </a:lnTo>
                  <a:lnTo>
                    <a:pt x="894" y="482"/>
                  </a:lnTo>
                  <a:lnTo>
                    <a:pt x="962" y="440"/>
                  </a:lnTo>
                  <a:lnTo>
                    <a:pt x="1005" y="411"/>
                  </a:lnTo>
                  <a:lnTo>
                    <a:pt x="1043" y="381"/>
                  </a:lnTo>
                  <a:lnTo>
                    <a:pt x="1069" y="348"/>
                  </a:lnTo>
                  <a:lnTo>
                    <a:pt x="962" y="383"/>
                  </a:lnTo>
                  <a:lnTo>
                    <a:pt x="855" y="418"/>
                  </a:lnTo>
                  <a:lnTo>
                    <a:pt x="783" y="436"/>
                  </a:lnTo>
                  <a:lnTo>
                    <a:pt x="670" y="449"/>
                  </a:lnTo>
                  <a:lnTo>
                    <a:pt x="597" y="449"/>
                  </a:lnTo>
                  <a:lnTo>
                    <a:pt x="531" y="444"/>
                  </a:lnTo>
                  <a:lnTo>
                    <a:pt x="486" y="427"/>
                  </a:lnTo>
                  <a:lnTo>
                    <a:pt x="459" y="407"/>
                  </a:lnTo>
                  <a:lnTo>
                    <a:pt x="527" y="389"/>
                  </a:lnTo>
                  <a:lnTo>
                    <a:pt x="572" y="365"/>
                  </a:lnTo>
                  <a:lnTo>
                    <a:pt x="599" y="339"/>
                  </a:lnTo>
                  <a:lnTo>
                    <a:pt x="634" y="308"/>
                  </a:lnTo>
                  <a:lnTo>
                    <a:pt x="544" y="334"/>
                  </a:lnTo>
                  <a:lnTo>
                    <a:pt x="463" y="348"/>
                  </a:lnTo>
                  <a:lnTo>
                    <a:pt x="378" y="356"/>
                  </a:lnTo>
                  <a:lnTo>
                    <a:pt x="303" y="352"/>
                  </a:lnTo>
                  <a:lnTo>
                    <a:pt x="254" y="334"/>
                  </a:lnTo>
                  <a:lnTo>
                    <a:pt x="233" y="312"/>
                  </a:lnTo>
                  <a:lnTo>
                    <a:pt x="281" y="291"/>
                  </a:lnTo>
                  <a:lnTo>
                    <a:pt x="313" y="269"/>
                  </a:lnTo>
                  <a:lnTo>
                    <a:pt x="341" y="244"/>
                  </a:lnTo>
                  <a:lnTo>
                    <a:pt x="339" y="229"/>
                  </a:lnTo>
                  <a:lnTo>
                    <a:pt x="262" y="246"/>
                  </a:lnTo>
                  <a:lnTo>
                    <a:pt x="179" y="255"/>
                  </a:lnTo>
                  <a:lnTo>
                    <a:pt x="109" y="254"/>
                  </a:lnTo>
                  <a:lnTo>
                    <a:pt x="51" y="244"/>
                  </a:lnTo>
                  <a:lnTo>
                    <a:pt x="19" y="229"/>
                  </a:lnTo>
                  <a:lnTo>
                    <a:pt x="0" y="205"/>
                  </a:lnTo>
                  <a:lnTo>
                    <a:pt x="120" y="187"/>
                  </a:lnTo>
                  <a:lnTo>
                    <a:pt x="309" y="156"/>
                  </a:lnTo>
                  <a:lnTo>
                    <a:pt x="544" y="119"/>
                  </a:lnTo>
                  <a:lnTo>
                    <a:pt x="742" y="71"/>
                  </a:lnTo>
                  <a:lnTo>
                    <a:pt x="926" y="26"/>
                  </a:lnTo>
                  <a:lnTo>
                    <a:pt x="1020" y="9"/>
                  </a:lnTo>
                  <a:lnTo>
                    <a:pt x="1098" y="0"/>
                  </a:lnTo>
                  <a:lnTo>
                    <a:pt x="1165" y="2"/>
                  </a:lnTo>
                  <a:lnTo>
                    <a:pt x="1211" y="7"/>
                  </a:lnTo>
                  <a:lnTo>
                    <a:pt x="1254" y="27"/>
                  </a:lnTo>
                  <a:lnTo>
                    <a:pt x="1288" y="71"/>
                  </a:lnTo>
                  <a:lnTo>
                    <a:pt x="1301" y="117"/>
                  </a:lnTo>
                  <a:lnTo>
                    <a:pt x="1316" y="148"/>
                  </a:lnTo>
                  <a:lnTo>
                    <a:pt x="1344" y="159"/>
                  </a:lnTo>
                  <a:lnTo>
                    <a:pt x="1384" y="156"/>
                  </a:lnTo>
                  <a:lnTo>
                    <a:pt x="1412" y="145"/>
                  </a:lnTo>
                  <a:lnTo>
                    <a:pt x="1412" y="548"/>
                  </a:lnTo>
                </a:path>
              </a:pathLst>
            </a:cu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 smtClean="0">
                <a:solidFill>
                  <a:srgbClr val="FFFFFF"/>
                </a:solidFill>
              </a:endParaRPr>
            </a:p>
          </p:txBody>
        </p:sp>
        <p:sp>
          <p:nvSpPr>
            <p:cNvPr id="2064" name="Oval 16"/>
            <p:cNvSpPr>
              <a:spLocks noChangeArrowheads="1"/>
            </p:cNvSpPr>
            <p:nvPr/>
          </p:nvSpPr>
          <p:spPr bwMode="auto">
            <a:xfrm>
              <a:off x="2785" y="355"/>
              <a:ext cx="187" cy="19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 smtClean="0">
                <a:solidFill>
                  <a:srgbClr val="FFFFFF"/>
                </a:solidFill>
              </a:endParaRPr>
            </a:p>
          </p:txBody>
        </p:sp>
        <p:sp>
          <p:nvSpPr>
            <p:cNvPr id="2065" name="Freeform 17"/>
            <p:cNvSpPr>
              <a:spLocks/>
            </p:cNvSpPr>
            <p:nvPr/>
          </p:nvSpPr>
          <p:spPr bwMode="auto">
            <a:xfrm>
              <a:off x="2976" y="583"/>
              <a:ext cx="1413" cy="549"/>
            </a:xfrm>
            <a:custGeom>
              <a:avLst/>
              <a:gdLst>
                <a:gd name="T0" fmla="*/ 0 w 1413"/>
                <a:gd name="T1" fmla="*/ 548 h 549"/>
                <a:gd name="T2" fmla="*/ 96 w 1413"/>
                <a:gd name="T3" fmla="*/ 537 h 549"/>
                <a:gd name="T4" fmla="*/ 175 w 1413"/>
                <a:gd name="T5" fmla="*/ 524 h 549"/>
                <a:gd name="T6" fmla="*/ 233 w 1413"/>
                <a:gd name="T7" fmla="*/ 511 h 549"/>
                <a:gd name="T8" fmla="*/ 294 w 1413"/>
                <a:gd name="T9" fmla="*/ 499 h 549"/>
                <a:gd name="T10" fmla="*/ 352 w 1413"/>
                <a:gd name="T11" fmla="*/ 493 h 549"/>
                <a:gd name="T12" fmla="*/ 412 w 1413"/>
                <a:gd name="T13" fmla="*/ 495 h 549"/>
                <a:gd name="T14" fmla="*/ 473 w 1413"/>
                <a:gd name="T15" fmla="*/ 499 h 549"/>
                <a:gd name="T16" fmla="*/ 518 w 1413"/>
                <a:gd name="T17" fmla="*/ 482 h 549"/>
                <a:gd name="T18" fmla="*/ 450 w 1413"/>
                <a:gd name="T19" fmla="*/ 440 h 549"/>
                <a:gd name="T20" fmla="*/ 407 w 1413"/>
                <a:gd name="T21" fmla="*/ 411 h 549"/>
                <a:gd name="T22" fmla="*/ 369 w 1413"/>
                <a:gd name="T23" fmla="*/ 381 h 549"/>
                <a:gd name="T24" fmla="*/ 343 w 1413"/>
                <a:gd name="T25" fmla="*/ 348 h 549"/>
                <a:gd name="T26" fmla="*/ 450 w 1413"/>
                <a:gd name="T27" fmla="*/ 383 h 549"/>
                <a:gd name="T28" fmla="*/ 557 w 1413"/>
                <a:gd name="T29" fmla="*/ 418 h 549"/>
                <a:gd name="T30" fmla="*/ 629 w 1413"/>
                <a:gd name="T31" fmla="*/ 436 h 549"/>
                <a:gd name="T32" fmla="*/ 742 w 1413"/>
                <a:gd name="T33" fmla="*/ 449 h 549"/>
                <a:gd name="T34" fmla="*/ 815 w 1413"/>
                <a:gd name="T35" fmla="*/ 449 h 549"/>
                <a:gd name="T36" fmla="*/ 881 w 1413"/>
                <a:gd name="T37" fmla="*/ 444 h 549"/>
                <a:gd name="T38" fmla="*/ 926 w 1413"/>
                <a:gd name="T39" fmla="*/ 427 h 549"/>
                <a:gd name="T40" fmla="*/ 953 w 1413"/>
                <a:gd name="T41" fmla="*/ 407 h 549"/>
                <a:gd name="T42" fmla="*/ 885 w 1413"/>
                <a:gd name="T43" fmla="*/ 389 h 549"/>
                <a:gd name="T44" fmla="*/ 840 w 1413"/>
                <a:gd name="T45" fmla="*/ 365 h 549"/>
                <a:gd name="T46" fmla="*/ 809 w 1413"/>
                <a:gd name="T47" fmla="*/ 339 h 549"/>
                <a:gd name="T48" fmla="*/ 778 w 1413"/>
                <a:gd name="T49" fmla="*/ 308 h 549"/>
                <a:gd name="T50" fmla="*/ 868 w 1413"/>
                <a:gd name="T51" fmla="*/ 334 h 549"/>
                <a:gd name="T52" fmla="*/ 949 w 1413"/>
                <a:gd name="T53" fmla="*/ 348 h 549"/>
                <a:gd name="T54" fmla="*/ 1034 w 1413"/>
                <a:gd name="T55" fmla="*/ 356 h 549"/>
                <a:gd name="T56" fmla="*/ 1109 w 1413"/>
                <a:gd name="T57" fmla="*/ 352 h 549"/>
                <a:gd name="T58" fmla="*/ 1158 w 1413"/>
                <a:gd name="T59" fmla="*/ 334 h 549"/>
                <a:gd name="T60" fmla="*/ 1179 w 1413"/>
                <a:gd name="T61" fmla="*/ 312 h 549"/>
                <a:gd name="T62" fmla="*/ 1131 w 1413"/>
                <a:gd name="T63" fmla="*/ 291 h 549"/>
                <a:gd name="T64" fmla="*/ 1099 w 1413"/>
                <a:gd name="T65" fmla="*/ 269 h 549"/>
                <a:gd name="T66" fmla="*/ 1071 w 1413"/>
                <a:gd name="T67" fmla="*/ 244 h 549"/>
                <a:gd name="T68" fmla="*/ 1073 w 1413"/>
                <a:gd name="T69" fmla="*/ 229 h 549"/>
                <a:gd name="T70" fmla="*/ 1150 w 1413"/>
                <a:gd name="T71" fmla="*/ 246 h 549"/>
                <a:gd name="T72" fmla="*/ 1233 w 1413"/>
                <a:gd name="T73" fmla="*/ 255 h 549"/>
                <a:gd name="T74" fmla="*/ 1311 w 1413"/>
                <a:gd name="T75" fmla="*/ 253 h 549"/>
                <a:gd name="T76" fmla="*/ 1361 w 1413"/>
                <a:gd name="T77" fmla="*/ 244 h 549"/>
                <a:gd name="T78" fmla="*/ 1393 w 1413"/>
                <a:gd name="T79" fmla="*/ 229 h 549"/>
                <a:gd name="T80" fmla="*/ 1412 w 1413"/>
                <a:gd name="T81" fmla="*/ 205 h 549"/>
                <a:gd name="T82" fmla="*/ 1292 w 1413"/>
                <a:gd name="T83" fmla="*/ 187 h 549"/>
                <a:gd name="T84" fmla="*/ 1087 w 1413"/>
                <a:gd name="T85" fmla="*/ 158 h 549"/>
                <a:gd name="T86" fmla="*/ 868 w 1413"/>
                <a:gd name="T87" fmla="*/ 119 h 549"/>
                <a:gd name="T88" fmla="*/ 670 w 1413"/>
                <a:gd name="T89" fmla="*/ 71 h 549"/>
                <a:gd name="T90" fmla="*/ 486 w 1413"/>
                <a:gd name="T91" fmla="*/ 26 h 549"/>
                <a:gd name="T92" fmla="*/ 392 w 1413"/>
                <a:gd name="T93" fmla="*/ 9 h 549"/>
                <a:gd name="T94" fmla="*/ 314 w 1413"/>
                <a:gd name="T95" fmla="*/ 0 h 549"/>
                <a:gd name="T96" fmla="*/ 247 w 1413"/>
                <a:gd name="T97" fmla="*/ 2 h 549"/>
                <a:gd name="T98" fmla="*/ 201 w 1413"/>
                <a:gd name="T99" fmla="*/ 7 h 549"/>
                <a:gd name="T100" fmla="*/ 158 w 1413"/>
                <a:gd name="T101" fmla="*/ 27 h 549"/>
                <a:gd name="T102" fmla="*/ 124 w 1413"/>
                <a:gd name="T103" fmla="*/ 71 h 549"/>
                <a:gd name="T104" fmla="*/ 111 w 1413"/>
                <a:gd name="T105" fmla="*/ 117 h 549"/>
                <a:gd name="T106" fmla="*/ 96 w 1413"/>
                <a:gd name="T107" fmla="*/ 148 h 549"/>
                <a:gd name="T108" fmla="*/ 68 w 1413"/>
                <a:gd name="T109" fmla="*/ 159 h 549"/>
                <a:gd name="T110" fmla="*/ 28 w 1413"/>
                <a:gd name="T111" fmla="*/ 156 h 549"/>
                <a:gd name="T112" fmla="*/ 0 w 1413"/>
                <a:gd name="T113" fmla="*/ 145 h 549"/>
                <a:gd name="T114" fmla="*/ 0 w 1413"/>
                <a:gd name="T115" fmla="*/ 548 h 5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413" h="549">
                  <a:moveTo>
                    <a:pt x="0" y="548"/>
                  </a:moveTo>
                  <a:lnTo>
                    <a:pt x="96" y="537"/>
                  </a:lnTo>
                  <a:lnTo>
                    <a:pt x="175" y="524"/>
                  </a:lnTo>
                  <a:lnTo>
                    <a:pt x="233" y="511"/>
                  </a:lnTo>
                  <a:lnTo>
                    <a:pt x="294" y="499"/>
                  </a:lnTo>
                  <a:lnTo>
                    <a:pt x="352" y="493"/>
                  </a:lnTo>
                  <a:lnTo>
                    <a:pt x="412" y="495"/>
                  </a:lnTo>
                  <a:lnTo>
                    <a:pt x="473" y="499"/>
                  </a:lnTo>
                  <a:lnTo>
                    <a:pt x="518" y="482"/>
                  </a:lnTo>
                  <a:lnTo>
                    <a:pt x="450" y="440"/>
                  </a:lnTo>
                  <a:lnTo>
                    <a:pt x="407" y="411"/>
                  </a:lnTo>
                  <a:lnTo>
                    <a:pt x="369" y="381"/>
                  </a:lnTo>
                  <a:lnTo>
                    <a:pt x="343" y="348"/>
                  </a:lnTo>
                  <a:lnTo>
                    <a:pt x="450" y="383"/>
                  </a:lnTo>
                  <a:lnTo>
                    <a:pt x="557" y="418"/>
                  </a:lnTo>
                  <a:lnTo>
                    <a:pt x="629" y="436"/>
                  </a:lnTo>
                  <a:lnTo>
                    <a:pt x="742" y="449"/>
                  </a:lnTo>
                  <a:lnTo>
                    <a:pt x="815" y="449"/>
                  </a:lnTo>
                  <a:lnTo>
                    <a:pt x="881" y="444"/>
                  </a:lnTo>
                  <a:lnTo>
                    <a:pt x="926" y="427"/>
                  </a:lnTo>
                  <a:lnTo>
                    <a:pt x="953" y="407"/>
                  </a:lnTo>
                  <a:lnTo>
                    <a:pt x="885" y="389"/>
                  </a:lnTo>
                  <a:lnTo>
                    <a:pt x="840" y="365"/>
                  </a:lnTo>
                  <a:lnTo>
                    <a:pt x="809" y="339"/>
                  </a:lnTo>
                  <a:lnTo>
                    <a:pt x="778" y="308"/>
                  </a:lnTo>
                  <a:lnTo>
                    <a:pt x="868" y="334"/>
                  </a:lnTo>
                  <a:lnTo>
                    <a:pt x="949" y="348"/>
                  </a:lnTo>
                  <a:lnTo>
                    <a:pt x="1034" y="356"/>
                  </a:lnTo>
                  <a:lnTo>
                    <a:pt x="1109" y="352"/>
                  </a:lnTo>
                  <a:lnTo>
                    <a:pt x="1158" y="334"/>
                  </a:lnTo>
                  <a:lnTo>
                    <a:pt x="1179" y="312"/>
                  </a:lnTo>
                  <a:lnTo>
                    <a:pt x="1131" y="291"/>
                  </a:lnTo>
                  <a:lnTo>
                    <a:pt x="1099" y="269"/>
                  </a:lnTo>
                  <a:lnTo>
                    <a:pt x="1071" y="244"/>
                  </a:lnTo>
                  <a:lnTo>
                    <a:pt x="1073" y="229"/>
                  </a:lnTo>
                  <a:lnTo>
                    <a:pt x="1150" y="246"/>
                  </a:lnTo>
                  <a:lnTo>
                    <a:pt x="1233" y="255"/>
                  </a:lnTo>
                  <a:lnTo>
                    <a:pt x="1311" y="253"/>
                  </a:lnTo>
                  <a:lnTo>
                    <a:pt x="1361" y="244"/>
                  </a:lnTo>
                  <a:lnTo>
                    <a:pt x="1393" y="229"/>
                  </a:lnTo>
                  <a:lnTo>
                    <a:pt x="1412" y="205"/>
                  </a:lnTo>
                  <a:lnTo>
                    <a:pt x="1292" y="187"/>
                  </a:lnTo>
                  <a:lnTo>
                    <a:pt x="1087" y="158"/>
                  </a:lnTo>
                  <a:lnTo>
                    <a:pt x="868" y="119"/>
                  </a:lnTo>
                  <a:lnTo>
                    <a:pt x="670" y="71"/>
                  </a:lnTo>
                  <a:lnTo>
                    <a:pt x="486" y="26"/>
                  </a:lnTo>
                  <a:lnTo>
                    <a:pt x="392" y="9"/>
                  </a:lnTo>
                  <a:lnTo>
                    <a:pt x="314" y="0"/>
                  </a:lnTo>
                  <a:lnTo>
                    <a:pt x="247" y="2"/>
                  </a:lnTo>
                  <a:lnTo>
                    <a:pt x="201" y="7"/>
                  </a:lnTo>
                  <a:lnTo>
                    <a:pt x="158" y="27"/>
                  </a:lnTo>
                  <a:lnTo>
                    <a:pt x="124" y="71"/>
                  </a:lnTo>
                  <a:lnTo>
                    <a:pt x="111" y="117"/>
                  </a:lnTo>
                  <a:lnTo>
                    <a:pt x="96" y="148"/>
                  </a:lnTo>
                  <a:lnTo>
                    <a:pt x="68" y="159"/>
                  </a:lnTo>
                  <a:lnTo>
                    <a:pt x="28" y="156"/>
                  </a:lnTo>
                  <a:lnTo>
                    <a:pt x="0" y="145"/>
                  </a:lnTo>
                  <a:lnTo>
                    <a:pt x="0" y="548"/>
                  </a:lnTo>
                </a:path>
              </a:pathLst>
            </a:cu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 smtClean="0">
                <a:solidFill>
                  <a:srgbClr val="FFFFFF"/>
                </a:solidFill>
              </a:endParaRPr>
            </a:p>
          </p:txBody>
        </p:sp>
      </p:grpSp>
      <p:sp>
        <p:nvSpPr>
          <p:cNvPr id="2067" name="Rectangle 19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2286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 noProof="0" smtClean="0"/>
              <a:t>Click to edit Master title style</a:t>
            </a:r>
          </a:p>
        </p:txBody>
      </p:sp>
      <p:sp>
        <p:nvSpPr>
          <p:cNvPr id="2068" name="Rectangle 20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en-GB" noProof="0" smtClean="0"/>
              <a:t>Click to edit Master subtitle style</a:t>
            </a:r>
          </a:p>
        </p:txBody>
      </p:sp>
      <p:sp>
        <p:nvSpPr>
          <p:cNvPr id="2069" name="Rectangle 21"/>
          <p:cNvSpPr>
            <a:spLocks noGrp="1" noChangeArrowheads="1"/>
          </p:cNvSpPr>
          <p:nvPr>
            <p:ph type="dt" sz="quarter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FFFFFF"/>
              </a:solidFill>
            </a:endParaRPr>
          </a:p>
        </p:txBody>
      </p:sp>
      <p:sp>
        <p:nvSpPr>
          <p:cNvPr id="2070" name="Rectangle 22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FFFFFF"/>
              </a:solidFill>
            </a:endParaRPr>
          </a:p>
        </p:txBody>
      </p:sp>
      <p:sp>
        <p:nvSpPr>
          <p:cNvPr id="2071" name="Rectangle 23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41907B08-DE58-4EB1-A445-0C63E8219D4F}" type="slidenum">
              <a:rPr lang="en-GB">
                <a:solidFill>
                  <a:srgbClr val="FFFFFF"/>
                </a:solidFill>
              </a:rPr>
              <a:pPr/>
              <a:t>‹#›</a:t>
            </a:fld>
            <a:endParaRPr lang="en-GB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31775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FFFFFF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67B9ACBD-7D98-4FDE-99B0-479700343D1C}" type="slidenum">
              <a:rPr lang="en-GB">
                <a:solidFill>
                  <a:srgbClr val="FFFFFF"/>
                </a:solidFill>
              </a:rPr>
              <a:pPr/>
              <a:t>‹#›</a:t>
            </a:fld>
            <a:endParaRPr lang="en-GB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26719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400050"/>
            <a:ext cx="1943100" cy="5486400"/>
          </a:xfr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400050"/>
            <a:ext cx="5676900" cy="5486400"/>
          </a:xfr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FFFFFF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3AB4F5B2-8ACF-4665-BAC9-07738455F5E0}" type="slidenum">
              <a:rPr lang="en-GB">
                <a:solidFill>
                  <a:srgbClr val="FFFFFF"/>
                </a:solidFill>
              </a:rPr>
              <a:pPr/>
              <a:t>‹#›</a:t>
            </a:fld>
            <a:endParaRPr lang="en-GB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478286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6400" y="609600"/>
            <a:ext cx="6781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5C856F8E-A427-4349-8129-E72D6327AF45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67824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FFFFFF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4629C3B5-6883-44AD-B001-179677537AF3}" type="slidenum">
              <a:rPr lang="en-GB">
                <a:solidFill>
                  <a:srgbClr val="FFFFFF"/>
                </a:solidFill>
              </a:rPr>
              <a:pPr/>
              <a:t>‹#›</a:t>
            </a:fld>
            <a:endParaRPr lang="en-GB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36113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FFFFFF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E1CC74E4-D48B-4165-9F57-E79A1B841936}" type="slidenum">
              <a:rPr lang="en-GB">
                <a:solidFill>
                  <a:srgbClr val="FFFFFF"/>
                </a:solidFill>
              </a:rPr>
              <a:pPr/>
              <a:t>‹#›</a:t>
            </a:fld>
            <a:endParaRPr lang="en-GB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38676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77165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7165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59CADE2A-6B4F-49D8-9665-14DCF6370B1D}" type="slidenum">
              <a:rPr lang="en-GB">
                <a:solidFill>
                  <a:srgbClr val="FFFFFF"/>
                </a:solidFill>
              </a:rPr>
              <a:pPr/>
              <a:t>‹#›</a:t>
            </a:fld>
            <a:endParaRPr lang="en-GB">
              <a:solidFill>
                <a:srgbClr val="FFFFFF"/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41105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FFFFFF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3083D4C6-7BAC-48CB-BDFD-CAA762E9C233}" type="slidenum">
              <a:rPr lang="en-GB">
                <a:solidFill>
                  <a:srgbClr val="FFFFFF"/>
                </a:solidFill>
              </a:rPr>
              <a:pPr/>
              <a:t>‹#›</a:t>
            </a:fld>
            <a:endParaRPr lang="en-GB">
              <a:solidFill>
                <a:srgbClr val="FFFFFF"/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96372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FFFFFF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9EA75280-150B-4462-A4BD-48345749F54C}" type="slidenum">
              <a:rPr lang="en-GB">
                <a:solidFill>
                  <a:srgbClr val="FFFFFF"/>
                </a:solidFill>
              </a:rPr>
              <a:pPr/>
              <a:t>‹#›</a:t>
            </a:fld>
            <a:endParaRPr lang="en-GB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49352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FFFFFF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FF254BDA-3944-493C-AE0B-6F1DEB2BEADA}" type="slidenum">
              <a:rPr lang="en-GB">
                <a:solidFill>
                  <a:srgbClr val="FFFFFF"/>
                </a:solidFill>
              </a:rPr>
              <a:pPr/>
              <a:t>‹#›</a:t>
            </a:fld>
            <a:endParaRPr lang="en-GB">
              <a:solidFill>
                <a:srgbClr val="FFFFFF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72741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892A1832-2F8E-4903-9108-C06AC08102C0}" type="slidenum">
              <a:rPr lang="en-GB">
                <a:solidFill>
                  <a:srgbClr val="FFFFFF"/>
                </a:solidFill>
              </a:rPr>
              <a:pPr/>
              <a:t>‹#›</a:t>
            </a:fld>
            <a:endParaRPr lang="en-GB">
              <a:solidFill>
                <a:srgbClr val="FFFFFF"/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415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 smtClean="0"/>
              <a:t>Click icon to add picture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332FE2D-A179-4C8C-BAE5-68A833DA10FC}" type="slidenum">
              <a:rPr lang="en-GB">
                <a:solidFill>
                  <a:srgbClr val="FFFFFF"/>
                </a:solidFill>
              </a:rPr>
              <a:pPr/>
              <a:t>‹#›</a:t>
            </a:fld>
            <a:endParaRPr lang="en-GB">
              <a:solidFill>
                <a:srgbClr val="FFFFFF"/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40998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42" name="Group 18"/>
          <p:cNvGrpSpPr>
            <a:grpSpLocks/>
          </p:cNvGrpSpPr>
          <p:nvPr/>
        </p:nvGrpSpPr>
        <p:grpSpPr bwMode="auto">
          <a:xfrm>
            <a:off x="2166938" y="563563"/>
            <a:ext cx="4800600" cy="6151562"/>
            <a:chOff x="1365" y="355"/>
            <a:chExt cx="3024" cy="3875"/>
          </a:xfrm>
        </p:grpSpPr>
        <p:sp>
          <p:nvSpPr>
            <p:cNvPr id="1026" name="Freeform 2"/>
            <p:cNvSpPr>
              <a:spLocks/>
            </p:cNvSpPr>
            <p:nvPr/>
          </p:nvSpPr>
          <p:spPr bwMode="auto">
            <a:xfrm>
              <a:off x="2835" y="586"/>
              <a:ext cx="88" cy="1121"/>
            </a:xfrm>
            <a:custGeom>
              <a:avLst/>
              <a:gdLst>
                <a:gd name="T0" fmla="*/ 0 w 88"/>
                <a:gd name="T1" fmla="*/ 1120 h 1121"/>
                <a:gd name="T2" fmla="*/ 0 w 88"/>
                <a:gd name="T3" fmla="*/ 0 h 1121"/>
                <a:gd name="T4" fmla="*/ 87 w 88"/>
                <a:gd name="T5" fmla="*/ 0 h 1121"/>
                <a:gd name="T6" fmla="*/ 87 w 88"/>
                <a:gd name="T7" fmla="*/ 1085 h 1121"/>
                <a:gd name="T8" fmla="*/ 0 w 88"/>
                <a:gd name="T9" fmla="*/ 1120 h 1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8" h="1121">
                  <a:moveTo>
                    <a:pt x="0" y="1120"/>
                  </a:moveTo>
                  <a:lnTo>
                    <a:pt x="0" y="0"/>
                  </a:lnTo>
                  <a:lnTo>
                    <a:pt x="87" y="0"/>
                  </a:lnTo>
                  <a:lnTo>
                    <a:pt x="87" y="1085"/>
                  </a:lnTo>
                  <a:lnTo>
                    <a:pt x="0" y="1120"/>
                  </a:lnTo>
                </a:path>
              </a:pathLst>
            </a:cu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 smtClean="0">
                <a:solidFill>
                  <a:srgbClr val="FFFFFF"/>
                </a:solidFill>
              </a:endParaRPr>
            </a:p>
          </p:txBody>
        </p:sp>
        <p:sp>
          <p:nvSpPr>
            <p:cNvPr id="1027" name="Freeform 3"/>
            <p:cNvSpPr>
              <a:spLocks/>
            </p:cNvSpPr>
            <p:nvPr/>
          </p:nvSpPr>
          <p:spPr bwMode="auto">
            <a:xfrm>
              <a:off x="2834" y="1900"/>
              <a:ext cx="84" cy="363"/>
            </a:xfrm>
            <a:custGeom>
              <a:avLst/>
              <a:gdLst>
                <a:gd name="T0" fmla="*/ 0 w 84"/>
                <a:gd name="T1" fmla="*/ 29 h 363"/>
                <a:gd name="T2" fmla="*/ 83 w 84"/>
                <a:gd name="T3" fmla="*/ 0 h 363"/>
                <a:gd name="T4" fmla="*/ 74 w 84"/>
                <a:gd name="T5" fmla="*/ 329 h 363"/>
                <a:gd name="T6" fmla="*/ 0 w 84"/>
                <a:gd name="T7" fmla="*/ 362 h 363"/>
                <a:gd name="T8" fmla="*/ 0 w 84"/>
                <a:gd name="T9" fmla="*/ 29 h 3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4" h="363">
                  <a:moveTo>
                    <a:pt x="0" y="29"/>
                  </a:moveTo>
                  <a:lnTo>
                    <a:pt x="83" y="0"/>
                  </a:lnTo>
                  <a:lnTo>
                    <a:pt x="74" y="329"/>
                  </a:lnTo>
                  <a:lnTo>
                    <a:pt x="0" y="362"/>
                  </a:lnTo>
                  <a:lnTo>
                    <a:pt x="0" y="29"/>
                  </a:lnTo>
                </a:path>
              </a:pathLst>
            </a:cu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 smtClean="0">
                <a:solidFill>
                  <a:srgbClr val="FFFFFF"/>
                </a:solidFill>
              </a:endParaRPr>
            </a:p>
          </p:txBody>
        </p:sp>
        <p:sp>
          <p:nvSpPr>
            <p:cNvPr id="1028" name="Freeform 4"/>
            <p:cNvSpPr>
              <a:spLocks/>
            </p:cNvSpPr>
            <p:nvPr/>
          </p:nvSpPr>
          <p:spPr bwMode="auto">
            <a:xfrm>
              <a:off x="2825" y="2493"/>
              <a:ext cx="84" cy="249"/>
            </a:xfrm>
            <a:custGeom>
              <a:avLst/>
              <a:gdLst>
                <a:gd name="T0" fmla="*/ 2 w 84"/>
                <a:gd name="T1" fmla="*/ 213 h 249"/>
                <a:gd name="T2" fmla="*/ 0 w 84"/>
                <a:gd name="T3" fmla="*/ 28 h 249"/>
                <a:gd name="T4" fmla="*/ 83 w 84"/>
                <a:gd name="T5" fmla="*/ 0 h 249"/>
                <a:gd name="T6" fmla="*/ 72 w 84"/>
                <a:gd name="T7" fmla="*/ 248 h 249"/>
                <a:gd name="T8" fmla="*/ 2 w 84"/>
                <a:gd name="T9" fmla="*/ 213 h 2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4" h="249">
                  <a:moveTo>
                    <a:pt x="2" y="213"/>
                  </a:moveTo>
                  <a:lnTo>
                    <a:pt x="0" y="28"/>
                  </a:lnTo>
                  <a:lnTo>
                    <a:pt x="83" y="0"/>
                  </a:lnTo>
                  <a:lnTo>
                    <a:pt x="72" y="248"/>
                  </a:lnTo>
                  <a:lnTo>
                    <a:pt x="2" y="213"/>
                  </a:lnTo>
                </a:path>
              </a:pathLst>
            </a:cu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 smtClean="0">
                <a:solidFill>
                  <a:srgbClr val="FFFFFF"/>
                </a:solidFill>
              </a:endParaRPr>
            </a:p>
          </p:txBody>
        </p:sp>
        <p:sp>
          <p:nvSpPr>
            <p:cNvPr id="1029" name="Freeform 5"/>
            <p:cNvSpPr>
              <a:spLocks/>
            </p:cNvSpPr>
            <p:nvPr/>
          </p:nvSpPr>
          <p:spPr bwMode="auto">
            <a:xfrm>
              <a:off x="2831" y="2965"/>
              <a:ext cx="52" cy="232"/>
            </a:xfrm>
            <a:custGeom>
              <a:avLst/>
              <a:gdLst>
                <a:gd name="T0" fmla="*/ 13 w 52"/>
                <a:gd name="T1" fmla="*/ 204 h 232"/>
                <a:gd name="T2" fmla="*/ 0 w 52"/>
                <a:gd name="T3" fmla="*/ 0 h 232"/>
                <a:gd name="T4" fmla="*/ 51 w 52"/>
                <a:gd name="T5" fmla="*/ 26 h 232"/>
                <a:gd name="T6" fmla="*/ 47 w 52"/>
                <a:gd name="T7" fmla="*/ 231 h 232"/>
                <a:gd name="T8" fmla="*/ 13 w 52"/>
                <a:gd name="T9" fmla="*/ 204 h 2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2" h="232">
                  <a:moveTo>
                    <a:pt x="13" y="204"/>
                  </a:moveTo>
                  <a:lnTo>
                    <a:pt x="0" y="0"/>
                  </a:lnTo>
                  <a:lnTo>
                    <a:pt x="51" y="26"/>
                  </a:lnTo>
                  <a:lnTo>
                    <a:pt x="47" y="231"/>
                  </a:lnTo>
                  <a:lnTo>
                    <a:pt x="13" y="204"/>
                  </a:lnTo>
                </a:path>
              </a:pathLst>
            </a:cu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 smtClean="0">
                <a:solidFill>
                  <a:srgbClr val="FFFFFF"/>
                </a:solidFill>
              </a:endParaRPr>
            </a:p>
          </p:txBody>
        </p:sp>
        <p:sp>
          <p:nvSpPr>
            <p:cNvPr id="1030" name="Freeform 6"/>
            <p:cNvSpPr>
              <a:spLocks/>
            </p:cNvSpPr>
            <p:nvPr/>
          </p:nvSpPr>
          <p:spPr bwMode="auto">
            <a:xfrm>
              <a:off x="2851" y="3354"/>
              <a:ext cx="36" cy="133"/>
            </a:xfrm>
            <a:custGeom>
              <a:avLst/>
              <a:gdLst>
                <a:gd name="T0" fmla="*/ 4 w 36"/>
                <a:gd name="T1" fmla="*/ 101 h 133"/>
                <a:gd name="T2" fmla="*/ 0 w 36"/>
                <a:gd name="T3" fmla="*/ 0 h 133"/>
                <a:gd name="T4" fmla="*/ 35 w 36"/>
                <a:gd name="T5" fmla="*/ 20 h 133"/>
                <a:gd name="T6" fmla="*/ 28 w 36"/>
                <a:gd name="T7" fmla="*/ 132 h 133"/>
                <a:gd name="T8" fmla="*/ 4 w 36"/>
                <a:gd name="T9" fmla="*/ 101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133">
                  <a:moveTo>
                    <a:pt x="4" y="101"/>
                  </a:moveTo>
                  <a:lnTo>
                    <a:pt x="0" y="0"/>
                  </a:lnTo>
                  <a:lnTo>
                    <a:pt x="35" y="20"/>
                  </a:lnTo>
                  <a:lnTo>
                    <a:pt x="28" y="132"/>
                  </a:lnTo>
                  <a:lnTo>
                    <a:pt x="4" y="101"/>
                  </a:lnTo>
                </a:path>
              </a:pathLst>
            </a:cu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 smtClean="0">
                <a:solidFill>
                  <a:srgbClr val="FFFFFF"/>
                </a:solidFill>
              </a:endParaRPr>
            </a:p>
          </p:txBody>
        </p:sp>
        <p:sp>
          <p:nvSpPr>
            <p:cNvPr id="1031" name="Freeform 7"/>
            <p:cNvSpPr>
              <a:spLocks/>
            </p:cNvSpPr>
            <p:nvPr/>
          </p:nvSpPr>
          <p:spPr bwMode="auto">
            <a:xfrm>
              <a:off x="2851" y="3640"/>
              <a:ext cx="30" cy="590"/>
            </a:xfrm>
            <a:custGeom>
              <a:avLst/>
              <a:gdLst>
                <a:gd name="T0" fmla="*/ 15 w 30"/>
                <a:gd name="T1" fmla="*/ 589 h 590"/>
                <a:gd name="T2" fmla="*/ 0 w 30"/>
                <a:gd name="T3" fmla="*/ 0 h 590"/>
                <a:gd name="T4" fmla="*/ 29 w 30"/>
                <a:gd name="T5" fmla="*/ 37 h 590"/>
                <a:gd name="T6" fmla="*/ 15 w 30"/>
                <a:gd name="T7" fmla="*/ 589 h 5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0" h="590">
                  <a:moveTo>
                    <a:pt x="15" y="589"/>
                  </a:moveTo>
                  <a:lnTo>
                    <a:pt x="0" y="0"/>
                  </a:lnTo>
                  <a:lnTo>
                    <a:pt x="29" y="37"/>
                  </a:lnTo>
                  <a:lnTo>
                    <a:pt x="15" y="589"/>
                  </a:lnTo>
                </a:path>
              </a:pathLst>
            </a:cu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 smtClean="0">
                <a:solidFill>
                  <a:srgbClr val="FFFFFF"/>
                </a:solidFill>
              </a:endParaRPr>
            </a:p>
          </p:txBody>
        </p:sp>
        <p:sp>
          <p:nvSpPr>
            <p:cNvPr id="1032" name="Freeform 8"/>
            <p:cNvSpPr>
              <a:spLocks/>
            </p:cNvSpPr>
            <p:nvPr/>
          </p:nvSpPr>
          <p:spPr bwMode="auto">
            <a:xfrm>
              <a:off x="2600" y="3595"/>
              <a:ext cx="233" cy="130"/>
            </a:xfrm>
            <a:custGeom>
              <a:avLst/>
              <a:gdLst>
                <a:gd name="T0" fmla="*/ 0 w 233"/>
                <a:gd name="T1" fmla="*/ 117 h 130"/>
                <a:gd name="T2" fmla="*/ 48 w 233"/>
                <a:gd name="T3" fmla="*/ 101 h 130"/>
                <a:gd name="T4" fmla="*/ 93 w 233"/>
                <a:gd name="T5" fmla="*/ 79 h 130"/>
                <a:gd name="T6" fmla="*/ 146 w 233"/>
                <a:gd name="T7" fmla="*/ 39 h 130"/>
                <a:gd name="T8" fmla="*/ 182 w 233"/>
                <a:gd name="T9" fmla="*/ 0 h 130"/>
                <a:gd name="T10" fmla="*/ 232 w 233"/>
                <a:gd name="T11" fmla="*/ 42 h 130"/>
                <a:gd name="T12" fmla="*/ 188 w 233"/>
                <a:gd name="T13" fmla="*/ 74 h 130"/>
                <a:gd name="T14" fmla="*/ 134 w 233"/>
                <a:gd name="T15" fmla="*/ 110 h 130"/>
                <a:gd name="T16" fmla="*/ 61 w 233"/>
                <a:gd name="T17" fmla="*/ 129 h 130"/>
                <a:gd name="T18" fmla="*/ 0 w 233"/>
                <a:gd name="T19" fmla="*/ 117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33" h="130">
                  <a:moveTo>
                    <a:pt x="0" y="117"/>
                  </a:moveTo>
                  <a:lnTo>
                    <a:pt x="48" y="101"/>
                  </a:lnTo>
                  <a:lnTo>
                    <a:pt x="93" y="79"/>
                  </a:lnTo>
                  <a:lnTo>
                    <a:pt x="146" y="39"/>
                  </a:lnTo>
                  <a:lnTo>
                    <a:pt x="182" y="0"/>
                  </a:lnTo>
                  <a:lnTo>
                    <a:pt x="232" y="42"/>
                  </a:lnTo>
                  <a:lnTo>
                    <a:pt x="188" y="74"/>
                  </a:lnTo>
                  <a:lnTo>
                    <a:pt x="134" y="110"/>
                  </a:lnTo>
                  <a:lnTo>
                    <a:pt x="61" y="129"/>
                  </a:lnTo>
                  <a:lnTo>
                    <a:pt x="0" y="117"/>
                  </a:lnTo>
                </a:path>
              </a:pathLst>
            </a:cu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 smtClean="0">
                <a:solidFill>
                  <a:srgbClr val="FFFFFF"/>
                </a:solidFill>
              </a:endParaRPr>
            </a:p>
          </p:txBody>
        </p:sp>
        <p:sp>
          <p:nvSpPr>
            <p:cNvPr id="1033" name="Freeform 9"/>
            <p:cNvSpPr>
              <a:spLocks/>
            </p:cNvSpPr>
            <p:nvPr/>
          </p:nvSpPr>
          <p:spPr bwMode="auto">
            <a:xfrm>
              <a:off x="2583" y="2888"/>
              <a:ext cx="465" cy="646"/>
            </a:xfrm>
            <a:custGeom>
              <a:avLst/>
              <a:gdLst>
                <a:gd name="T0" fmla="*/ 359 w 465"/>
                <a:gd name="T1" fmla="*/ 645 h 646"/>
                <a:gd name="T2" fmla="*/ 405 w 465"/>
                <a:gd name="T3" fmla="*/ 616 h 646"/>
                <a:gd name="T4" fmla="*/ 447 w 465"/>
                <a:gd name="T5" fmla="*/ 580 h 646"/>
                <a:gd name="T6" fmla="*/ 460 w 465"/>
                <a:gd name="T7" fmla="*/ 552 h 646"/>
                <a:gd name="T8" fmla="*/ 464 w 465"/>
                <a:gd name="T9" fmla="*/ 515 h 646"/>
                <a:gd name="T10" fmla="*/ 451 w 465"/>
                <a:gd name="T11" fmla="*/ 468 h 646"/>
                <a:gd name="T12" fmla="*/ 424 w 465"/>
                <a:gd name="T13" fmla="*/ 424 h 646"/>
                <a:gd name="T14" fmla="*/ 380 w 465"/>
                <a:gd name="T15" fmla="*/ 385 h 646"/>
                <a:gd name="T16" fmla="*/ 168 w 465"/>
                <a:gd name="T17" fmla="*/ 259 h 646"/>
                <a:gd name="T18" fmla="*/ 133 w 465"/>
                <a:gd name="T19" fmla="*/ 235 h 646"/>
                <a:gd name="T20" fmla="*/ 111 w 465"/>
                <a:gd name="T21" fmla="*/ 208 h 646"/>
                <a:gd name="T22" fmla="*/ 104 w 465"/>
                <a:gd name="T23" fmla="*/ 166 h 646"/>
                <a:gd name="T24" fmla="*/ 117 w 465"/>
                <a:gd name="T25" fmla="*/ 124 h 646"/>
                <a:gd name="T26" fmla="*/ 155 w 465"/>
                <a:gd name="T27" fmla="*/ 95 h 646"/>
                <a:gd name="T28" fmla="*/ 222 w 465"/>
                <a:gd name="T29" fmla="*/ 52 h 646"/>
                <a:gd name="T30" fmla="*/ 124 w 465"/>
                <a:gd name="T31" fmla="*/ 0 h 646"/>
                <a:gd name="T32" fmla="*/ 55 w 465"/>
                <a:gd name="T33" fmla="*/ 41 h 646"/>
                <a:gd name="T34" fmla="*/ 27 w 465"/>
                <a:gd name="T35" fmla="*/ 70 h 646"/>
                <a:gd name="T36" fmla="*/ 2 w 465"/>
                <a:gd name="T37" fmla="*/ 123 h 646"/>
                <a:gd name="T38" fmla="*/ 0 w 465"/>
                <a:gd name="T39" fmla="*/ 189 h 646"/>
                <a:gd name="T40" fmla="*/ 29 w 465"/>
                <a:gd name="T41" fmla="*/ 257 h 646"/>
                <a:gd name="T42" fmla="*/ 78 w 465"/>
                <a:gd name="T43" fmla="*/ 300 h 646"/>
                <a:gd name="T44" fmla="*/ 311 w 465"/>
                <a:gd name="T45" fmla="*/ 442 h 646"/>
                <a:gd name="T46" fmla="*/ 358 w 465"/>
                <a:gd name="T47" fmla="*/ 474 h 646"/>
                <a:gd name="T48" fmla="*/ 375 w 465"/>
                <a:gd name="T49" fmla="*/ 516 h 646"/>
                <a:gd name="T50" fmla="*/ 375 w 465"/>
                <a:gd name="T51" fmla="*/ 550 h 646"/>
                <a:gd name="T52" fmla="*/ 308 w 465"/>
                <a:gd name="T53" fmla="*/ 608 h 646"/>
                <a:gd name="T54" fmla="*/ 359 w 465"/>
                <a:gd name="T55" fmla="*/ 645 h 6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465" h="646">
                  <a:moveTo>
                    <a:pt x="359" y="645"/>
                  </a:moveTo>
                  <a:lnTo>
                    <a:pt x="405" y="616"/>
                  </a:lnTo>
                  <a:lnTo>
                    <a:pt x="447" y="580"/>
                  </a:lnTo>
                  <a:lnTo>
                    <a:pt x="460" y="552"/>
                  </a:lnTo>
                  <a:lnTo>
                    <a:pt x="464" y="515"/>
                  </a:lnTo>
                  <a:lnTo>
                    <a:pt x="451" y="468"/>
                  </a:lnTo>
                  <a:lnTo>
                    <a:pt x="424" y="424"/>
                  </a:lnTo>
                  <a:lnTo>
                    <a:pt x="380" y="385"/>
                  </a:lnTo>
                  <a:lnTo>
                    <a:pt x="168" y="259"/>
                  </a:lnTo>
                  <a:lnTo>
                    <a:pt x="133" y="235"/>
                  </a:lnTo>
                  <a:lnTo>
                    <a:pt x="111" y="208"/>
                  </a:lnTo>
                  <a:lnTo>
                    <a:pt x="104" y="166"/>
                  </a:lnTo>
                  <a:lnTo>
                    <a:pt x="117" y="124"/>
                  </a:lnTo>
                  <a:lnTo>
                    <a:pt x="155" y="95"/>
                  </a:lnTo>
                  <a:lnTo>
                    <a:pt x="222" y="52"/>
                  </a:lnTo>
                  <a:lnTo>
                    <a:pt x="124" y="0"/>
                  </a:lnTo>
                  <a:lnTo>
                    <a:pt x="55" y="41"/>
                  </a:lnTo>
                  <a:lnTo>
                    <a:pt x="27" y="70"/>
                  </a:lnTo>
                  <a:lnTo>
                    <a:pt x="2" y="123"/>
                  </a:lnTo>
                  <a:lnTo>
                    <a:pt x="0" y="189"/>
                  </a:lnTo>
                  <a:lnTo>
                    <a:pt x="29" y="257"/>
                  </a:lnTo>
                  <a:lnTo>
                    <a:pt x="78" y="300"/>
                  </a:lnTo>
                  <a:lnTo>
                    <a:pt x="311" y="442"/>
                  </a:lnTo>
                  <a:lnTo>
                    <a:pt x="358" y="474"/>
                  </a:lnTo>
                  <a:lnTo>
                    <a:pt x="375" y="516"/>
                  </a:lnTo>
                  <a:lnTo>
                    <a:pt x="375" y="550"/>
                  </a:lnTo>
                  <a:lnTo>
                    <a:pt x="308" y="608"/>
                  </a:lnTo>
                  <a:lnTo>
                    <a:pt x="359" y="645"/>
                  </a:lnTo>
                </a:path>
              </a:pathLst>
            </a:cu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 smtClean="0">
                <a:solidFill>
                  <a:srgbClr val="FFFFFF"/>
                </a:solidFill>
              </a:endParaRPr>
            </a:p>
          </p:txBody>
        </p:sp>
        <p:sp>
          <p:nvSpPr>
            <p:cNvPr id="1034" name="Freeform 10"/>
            <p:cNvSpPr>
              <a:spLocks/>
            </p:cNvSpPr>
            <p:nvPr/>
          </p:nvSpPr>
          <p:spPr bwMode="auto">
            <a:xfrm>
              <a:off x="2966" y="2396"/>
              <a:ext cx="318" cy="422"/>
            </a:xfrm>
            <a:custGeom>
              <a:avLst/>
              <a:gdLst>
                <a:gd name="T0" fmla="*/ 92 w 318"/>
                <a:gd name="T1" fmla="*/ 421 h 422"/>
                <a:gd name="T2" fmla="*/ 163 w 318"/>
                <a:gd name="T3" fmla="*/ 399 h 422"/>
                <a:gd name="T4" fmla="*/ 218 w 318"/>
                <a:gd name="T5" fmla="*/ 357 h 422"/>
                <a:gd name="T6" fmla="*/ 263 w 318"/>
                <a:gd name="T7" fmla="*/ 316 h 422"/>
                <a:gd name="T8" fmla="*/ 300 w 318"/>
                <a:gd name="T9" fmla="*/ 265 h 422"/>
                <a:gd name="T10" fmla="*/ 317 w 318"/>
                <a:gd name="T11" fmla="*/ 203 h 422"/>
                <a:gd name="T12" fmla="*/ 316 w 318"/>
                <a:gd name="T13" fmla="*/ 139 h 422"/>
                <a:gd name="T14" fmla="*/ 299 w 318"/>
                <a:gd name="T15" fmla="*/ 95 h 422"/>
                <a:gd name="T16" fmla="*/ 276 w 318"/>
                <a:gd name="T17" fmla="*/ 64 h 422"/>
                <a:gd name="T18" fmla="*/ 241 w 318"/>
                <a:gd name="T19" fmla="*/ 36 h 422"/>
                <a:gd name="T20" fmla="*/ 218 w 318"/>
                <a:gd name="T21" fmla="*/ 14 h 422"/>
                <a:gd name="T22" fmla="*/ 180 w 318"/>
                <a:gd name="T23" fmla="*/ 0 h 422"/>
                <a:gd name="T24" fmla="*/ 61 w 318"/>
                <a:gd name="T25" fmla="*/ 52 h 422"/>
                <a:gd name="T26" fmla="*/ 106 w 318"/>
                <a:gd name="T27" fmla="*/ 93 h 422"/>
                <a:gd name="T28" fmla="*/ 137 w 318"/>
                <a:gd name="T29" fmla="*/ 130 h 422"/>
                <a:gd name="T30" fmla="*/ 159 w 318"/>
                <a:gd name="T31" fmla="*/ 159 h 422"/>
                <a:gd name="T32" fmla="*/ 176 w 318"/>
                <a:gd name="T33" fmla="*/ 196 h 422"/>
                <a:gd name="T34" fmla="*/ 176 w 318"/>
                <a:gd name="T35" fmla="*/ 246 h 422"/>
                <a:gd name="T36" fmla="*/ 145 w 318"/>
                <a:gd name="T37" fmla="*/ 279 h 422"/>
                <a:gd name="T38" fmla="*/ 105 w 318"/>
                <a:gd name="T39" fmla="*/ 309 h 422"/>
                <a:gd name="T40" fmla="*/ 50 w 318"/>
                <a:gd name="T41" fmla="*/ 342 h 422"/>
                <a:gd name="T42" fmla="*/ 0 w 318"/>
                <a:gd name="T43" fmla="*/ 369 h 422"/>
                <a:gd name="T44" fmla="*/ 92 w 318"/>
                <a:gd name="T45" fmla="*/ 421 h 4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18" h="422">
                  <a:moveTo>
                    <a:pt x="92" y="421"/>
                  </a:moveTo>
                  <a:lnTo>
                    <a:pt x="163" y="399"/>
                  </a:lnTo>
                  <a:lnTo>
                    <a:pt x="218" y="357"/>
                  </a:lnTo>
                  <a:lnTo>
                    <a:pt x="263" y="316"/>
                  </a:lnTo>
                  <a:lnTo>
                    <a:pt x="300" y="265"/>
                  </a:lnTo>
                  <a:lnTo>
                    <a:pt x="317" y="203"/>
                  </a:lnTo>
                  <a:lnTo>
                    <a:pt x="316" y="139"/>
                  </a:lnTo>
                  <a:lnTo>
                    <a:pt x="299" y="95"/>
                  </a:lnTo>
                  <a:lnTo>
                    <a:pt x="276" y="64"/>
                  </a:lnTo>
                  <a:lnTo>
                    <a:pt x="241" y="36"/>
                  </a:lnTo>
                  <a:lnTo>
                    <a:pt x="218" y="14"/>
                  </a:lnTo>
                  <a:lnTo>
                    <a:pt x="180" y="0"/>
                  </a:lnTo>
                  <a:lnTo>
                    <a:pt x="61" y="52"/>
                  </a:lnTo>
                  <a:lnTo>
                    <a:pt x="106" y="93"/>
                  </a:lnTo>
                  <a:lnTo>
                    <a:pt x="137" y="130"/>
                  </a:lnTo>
                  <a:lnTo>
                    <a:pt x="159" y="159"/>
                  </a:lnTo>
                  <a:lnTo>
                    <a:pt x="176" y="196"/>
                  </a:lnTo>
                  <a:lnTo>
                    <a:pt x="176" y="246"/>
                  </a:lnTo>
                  <a:lnTo>
                    <a:pt x="145" y="279"/>
                  </a:lnTo>
                  <a:lnTo>
                    <a:pt x="105" y="309"/>
                  </a:lnTo>
                  <a:lnTo>
                    <a:pt x="50" y="342"/>
                  </a:lnTo>
                  <a:lnTo>
                    <a:pt x="0" y="369"/>
                  </a:lnTo>
                  <a:lnTo>
                    <a:pt x="92" y="421"/>
                  </a:lnTo>
                </a:path>
              </a:pathLst>
            </a:cu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 smtClean="0">
                <a:solidFill>
                  <a:srgbClr val="FFFFFF"/>
                </a:solidFill>
              </a:endParaRPr>
            </a:p>
          </p:txBody>
        </p:sp>
        <p:sp>
          <p:nvSpPr>
            <p:cNvPr id="1035" name="Freeform 11"/>
            <p:cNvSpPr>
              <a:spLocks/>
            </p:cNvSpPr>
            <p:nvPr/>
          </p:nvSpPr>
          <p:spPr bwMode="auto">
            <a:xfrm>
              <a:off x="2308" y="1190"/>
              <a:ext cx="1404" cy="1153"/>
            </a:xfrm>
            <a:custGeom>
              <a:avLst/>
              <a:gdLst>
                <a:gd name="T0" fmla="*/ 466 w 1404"/>
                <a:gd name="T1" fmla="*/ 1084 h 1153"/>
                <a:gd name="T2" fmla="*/ 370 w 1404"/>
                <a:gd name="T3" fmla="*/ 1066 h 1153"/>
                <a:gd name="T4" fmla="*/ 299 w 1404"/>
                <a:gd name="T5" fmla="*/ 1035 h 1153"/>
                <a:gd name="T6" fmla="*/ 257 w 1404"/>
                <a:gd name="T7" fmla="*/ 1002 h 1153"/>
                <a:gd name="T8" fmla="*/ 220 w 1404"/>
                <a:gd name="T9" fmla="*/ 956 h 1153"/>
                <a:gd name="T10" fmla="*/ 209 w 1404"/>
                <a:gd name="T11" fmla="*/ 914 h 1153"/>
                <a:gd name="T12" fmla="*/ 215 w 1404"/>
                <a:gd name="T13" fmla="*/ 873 h 1153"/>
                <a:gd name="T14" fmla="*/ 231 w 1404"/>
                <a:gd name="T15" fmla="*/ 836 h 1153"/>
                <a:gd name="T16" fmla="*/ 273 w 1404"/>
                <a:gd name="T17" fmla="*/ 798 h 1153"/>
                <a:gd name="T18" fmla="*/ 330 w 1404"/>
                <a:gd name="T19" fmla="*/ 774 h 1153"/>
                <a:gd name="T20" fmla="*/ 400 w 1404"/>
                <a:gd name="T21" fmla="*/ 748 h 1153"/>
                <a:gd name="T22" fmla="*/ 1110 w 1404"/>
                <a:gd name="T23" fmla="*/ 499 h 1153"/>
                <a:gd name="T24" fmla="*/ 1207 w 1404"/>
                <a:gd name="T25" fmla="*/ 451 h 1153"/>
                <a:gd name="T26" fmla="*/ 1289 w 1404"/>
                <a:gd name="T27" fmla="*/ 398 h 1153"/>
                <a:gd name="T28" fmla="*/ 1344 w 1404"/>
                <a:gd name="T29" fmla="*/ 356 h 1153"/>
                <a:gd name="T30" fmla="*/ 1381 w 1404"/>
                <a:gd name="T31" fmla="*/ 310 h 1153"/>
                <a:gd name="T32" fmla="*/ 1403 w 1404"/>
                <a:gd name="T33" fmla="*/ 249 h 1153"/>
                <a:gd name="T34" fmla="*/ 1401 w 1404"/>
                <a:gd name="T35" fmla="*/ 185 h 1153"/>
                <a:gd name="T36" fmla="*/ 1386 w 1404"/>
                <a:gd name="T37" fmla="*/ 136 h 1153"/>
                <a:gd name="T38" fmla="*/ 1370 w 1404"/>
                <a:gd name="T39" fmla="*/ 90 h 1153"/>
                <a:gd name="T40" fmla="*/ 1335 w 1404"/>
                <a:gd name="T41" fmla="*/ 55 h 1153"/>
                <a:gd name="T42" fmla="*/ 1280 w 1404"/>
                <a:gd name="T43" fmla="*/ 18 h 1153"/>
                <a:gd name="T44" fmla="*/ 1214 w 1404"/>
                <a:gd name="T45" fmla="*/ 0 h 1153"/>
                <a:gd name="T46" fmla="*/ 1172 w 1404"/>
                <a:gd name="T47" fmla="*/ 4 h 1153"/>
                <a:gd name="T48" fmla="*/ 1111 w 1404"/>
                <a:gd name="T49" fmla="*/ 7 h 1153"/>
                <a:gd name="T50" fmla="*/ 1053 w 1404"/>
                <a:gd name="T51" fmla="*/ 20 h 1153"/>
                <a:gd name="T52" fmla="*/ 989 w 1404"/>
                <a:gd name="T53" fmla="*/ 46 h 1153"/>
                <a:gd name="T54" fmla="*/ 939 w 1404"/>
                <a:gd name="T55" fmla="*/ 79 h 1153"/>
                <a:gd name="T56" fmla="*/ 899 w 1404"/>
                <a:gd name="T57" fmla="*/ 106 h 1153"/>
                <a:gd name="T58" fmla="*/ 878 w 1404"/>
                <a:gd name="T59" fmla="*/ 149 h 1153"/>
                <a:gd name="T60" fmla="*/ 897 w 1404"/>
                <a:gd name="T61" fmla="*/ 187 h 1153"/>
                <a:gd name="T62" fmla="*/ 939 w 1404"/>
                <a:gd name="T63" fmla="*/ 183 h 1153"/>
                <a:gd name="T64" fmla="*/ 987 w 1404"/>
                <a:gd name="T65" fmla="*/ 171 h 1153"/>
                <a:gd name="T66" fmla="*/ 1033 w 1404"/>
                <a:gd name="T67" fmla="*/ 158 h 1153"/>
                <a:gd name="T68" fmla="*/ 1069 w 1404"/>
                <a:gd name="T69" fmla="*/ 150 h 1153"/>
                <a:gd name="T70" fmla="*/ 1111 w 1404"/>
                <a:gd name="T71" fmla="*/ 150 h 1153"/>
                <a:gd name="T72" fmla="*/ 1154 w 1404"/>
                <a:gd name="T73" fmla="*/ 163 h 1153"/>
                <a:gd name="T74" fmla="*/ 1183 w 1404"/>
                <a:gd name="T75" fmla="*/ 204 h 1153"/>
                <a:gd name="T76" fmla="*/ 1179 w 1404"/>
                <a:gd name="T77" fmla="*/ 248 h 1153"/>
                <a:gd name="T78" fmla="*/ 1157 w 1404"/>
                <a:gd name="T79" fmla="*/ 286 h 1153"/>
                <a:gd name="T80" fmla="*/ 1121 w 1404"/>
                <a:gd name="T81" fmla="*/ 323 h 1153"/>
                <a:gd name="T82" fmla="*/ 1047 w 1404"/>
                <a:gd name="T83" fmla="*/ 361 h 1153"/>
                <a:gd name="T84" fmla="*/ 908 w 1404"/>
                <a:gd name="T85" fmla="*/ 415 h 1153"/>
                <a:gd name="T86" fmla="*/ 194 w 1404"/>
                <a:gd name="T87" fmla="*/ 675 h 1153"/>
                <a:gd name="T88" fmla="*/ 123 w 1404"/>
                <a:gd name="T89" fmla="*/ 715 h 1153"/>
                <a:gd name="T90" fmla="*/ 68 w 1404"/>
                <a:gd name="T91" fmla="*/ 763 h 1153"/>
                <a:gd name="T92" fmla="*/ 29 w 1404"/>
                <a:gd name="T93" fmla="*/ 809 h 1153"/>
                <a:gd name="T94" fmla="*/ 6 w 1404"/>
                <a:gd name="T95" fmla="*/ 858 h 1153"/>
                <a:gd name="T96" fmla="*/ 0 w 1404"/>
                <a:gd name="T97" fmla="*/ 912 h 1153"/>
                <a:gd name="T98" fmla="*/ 8 w 1404"/>
                <a:gd name="T99" fmla="*/ 952 h 1153"/>
                <a:gd name="T100" fmla="*/ 22 w 1404"/>
                <a:gd name="T101" fmla="*/ 992 h 1153"/>
                <a:gd name="T102" fmla="*/ 59 w 1404"/>
                <a:gd name="T103" fmla="*/ 1036 h 1153"/>
                <a:gd name="T104" fmla="*/ 127 w 1404"/>
                <a:gd name="T105" fmla="*/ 1095 h 1153"/>
                <a:gd name="T106" fmla="*/ 198 w 1404"/>
                <a:gd name="T107" fmla="*/ 1135 h 1153"/>
                <a:gd name="T108" fmla="*/ 273 w 1404"/>
                <a:gd name="T109" fmla="*/ 1152 h 1153"/>
                <a:gd name="T110" fmla="*/ 466 w 1404"/>
                <a:gd name="T111" fmla="*/ 1084 h 1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404" h="1153">
                  <a:moveTo>
                    <a:pt x="466" y="1084"/>
                  </a:moveTo>
                  <a:lnTo>
                    <a:pt x="370" y="1066"/>
                  </a:lnTo>
                  <a:lnTo>
                    <a:pt x="299" y="1035"/>
                  </a:lnTo>
                  <a:lnTo>
                    <a:pt x="257" y="1002"/>
                  </a:lnTo>
                  <a:lnTo>
                    <a:pt x="220" y="956"/>
                  </a:lnTo>
                  <a:lnTo>
                    <a:pt x="209" y="914"/>
                  </a:lnTo>
                  <a:lnTo>
                    <a:pt x="215" y="873"/>
                  </a:lnTo>
                  <a:lnTo>
                    <a:pt x="231" y="836"/>
                  </a:lnTo>
                  <a:lnTo>
                    <a:pt x="273" y="798"/>
                  </a:lnTo>
                  <a:lnTo>
                    <a:pt x="330" y="774"/>
                  </a:lnTo>
                  <a:lnTo>
                    <a:pt x="400" y="748"/>
                  </a:lnTo>
                  <a:lnTo>
                    <a:pt x="1110" y="499"/>
                  </a:lnTo>
                  <a:lnTo>
                    <a:pt x="1207" y="451"/>
                  </a:lnTo>
                  <a:lnTo>
                    <a:pt x="1289" y="398"/>
                  </a:lnTo>
                  <a:lnTo>
                    <a:pt x="1344" y="356"/>
                  </a:lnTo>
                  <a:lnTo>
                    <a:pt x="1381" y="310"/>
                  </a:lnTo>
                  <a:lnTo>
                    <a:pt x="1403" y="249"/>
                  </a:lnTo>
                  <a:lnTo>
                    <a:pt x="1401" y="185"/>
                  </a:lnTo>
                  <a:lnTo>
                    <a:pt x="1386" y="136"/>
                  </a:lnTo>
                  <a:lnTo>
                    <a:pt x="1370" y="90"/>
                  </a:lnTo>
                  <a:lnTo>
                    <a:pt x="1335" y="55"/>
                  </a:lnTo>
                  <a:lnTo>
                    <a:pt x="1280" y="18"/>
                  </a:lnTo>
                  <a:lnTo>
                    <a:pt x="1214" y="0"/>
                  </a:lnTo>
                  <a:lnTo>
                    <a:pt x="1172" y="4"/>
                  </a:lnTo>
                  <a:lnTo>
                    <a:pt x="1111" y="7"/>
                  </a:lnTo>
                  <a:lnTo>
                    <a:pt x="1053" y="20"/>
                  </a:lnTo>
                  <a:lnTo>
                    <a:pt x="989" y="46"/>
                  </a:lnTo>
                  <a:lnTo>
                    <a:pt x="939" y="79"/>
                  </a:lnTo>
                  <a:lnTo>
                    <a:pt x="899" y="106"/>
                  </a:lnTo>
                  <a:lnTo>
                    <a:pt x="878" y="149"/>
                  </a:lnTo>
                  <a:lnTo>
                    <a:pt x="897" y="187"/>
                  </a:lnTo>
                  <a:lnTo>
                    <a:pt x="939" y="183"/>
                  </a:lnTo>
                  <a:lnTo>
                    <a:pt x="987" y="171"/>
                  </a:lnTo>
                  <a:lnTo>
                    <a:pt x="1033" y="158"/>
                  </a:lnTo>
                  <a:lnTo>
                    <a:pt x="1069" y="150"/>
                  </a:lnTo>
                  <a:lnTo>
                    <a:pt x="1111" y="150"/>
                  </a:lnTo>
                  <a:lnTo>
                    <a:pt x="1154" y="163"/>
                  </a:lnTo>
                  <a:lnTo>
                    <a:pt x="1183" y="204"/>
                  </a:lnTo>
                  <a:lnTo>
                    <a:pt x="1179" y="248"/>
                  </a:lnTo>
                  <a:lnTo>
                    <a:pt x="1157" y="286"/>
                  </a:lnTo>
                  <a:lnTo>
                    <a:pt x="1121" y="323"/>
                  </a:lnTo>
                  <a:lnTo>
                    <a:pt x="1047" y="361"/>
                  </a:lnTo>
                  <a:lnTo>
                    <a:pt x="908" y="415"/>
                  </a:lnTo>
                  <a:lnTo>
                    <a:pt x="194" y="675"/>
                  </a:lnTo>
                  <a:lnTo>
                    <a:pt x="123" y="715"/>
                  </a:lnTo>
                  <a:lnTo>
                    <a:pt x="68" y="763"/>
                  </a:lnTo>
                  <a:lnTo>
                    <a:pt x="29" y="809"/>
                  </a:lnTo>
                  <a:lnTo>
                    <a:pt x="6" y="858"/>
                  </a:lnTo>
                  <a:lnTo>
                    <a:pt x="0" y="912"/>
                  </a:lnTo>
                  <a:lnTo>
                    <a:pt x="8" y="952"/>
                  </a:lnTo>
                  <a:lnTo>
                    <a:pt x="22" y="992"/>
                  </a:lnTo>
                  <a:lnTo>
                    <a:pt x="59" y="1036"/>
                  </a:lnTo>
                  <a:lnTo>
                    <a:pt x="127" y="1095"/>
                  </a:lnTo>
                  <a:lnTo>
                    <a:pt x="198" y="1135"/>
                  </a:lnTo>
                  <a:lnTo>
                    <a:pt x="273" y="1152"/>
                  </a:lnTo>
                  <a:lnTo>
                    <a:pt x="466" y="1084"/>
                  </a:lnTo>
                </a:path>
              </a:pathLst>
            </a:cu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 smtClean="0">
                <a:solidFill>
                  <a:srgbClr val="FFFFFF"/>
                </a:solidFill>
              </a:endParaRPr>
            </a:p>
          </p:txBody>
        </p:sp>
        <p:sp>
          <p:nvSpPr>
            <p:cNvPr id="1036" name="Freeform 12"/>
            <p:cNvSpPr>
              <a:spLocks/>
            </p:cNvSpPr>
            <p:nvPr/>
          </p:nvSpPr>
          <p:spPr bwMode="auto">
            <a:xfrm>
              <a:off x="2711" y="3280"/>
              <a:ext cx="368" cy="422"/>
            </a:xfrm>
            <a:custGeom>
              <a:avLst/>
              <a:gdLst>
                <a:gd name="T0" fmla="*/ 367 w 368"/>
                <a:gd name="T1" fmla="*/ 421 h 422"/>
                <a:gd name="T2" fmla="*/ 171 w 368"/>
                <a:gd name="T3" fmla="*/ 340 h 422"/>
                <a:gd name="T4" fmla="*/ 117 w 368"/>
                <a:gd name="T5" fmla="*/ 304 h 422"/>
                <a:gd name="T6" fmla="*/ 73 w 368"/>
                <a:gd name="T7" fmla="*/ 265 h 422"/>
                <a:gd name="T8" fmla="*/ 31 w 368"/>
                <a:gd name="T9" fmla="*/ 219 h 422"/>
                <a:gd name="T10" fmla="*/ 9 w 368"/>
                <a:gd name="T11" fmla="*/ 179 h 422"/>
                <a:gd name="T12" fmla="*/ 0 w 368"/>
                <a:gd name="T13" fmla="*/ 137 h 422"/>
                <a:gd name="T14" fmla="*/ 2 w 368"/>
                <a:gd name="T15" fmla="*/ 95 h 422"/>
                <a:gd name="T16" fmla="*/ 19 w 368"/>
                <a:gd name="T17" fmla="*/ 51 h 422"/>
                <a:gd name="T18" fmla="*/ 44 w 368"/>
                <a:gd name="T19" fmla="*/ 0 h 422"/>
                <a:gd name="T20" fmla="*/ 120 w 368"/>
                <a:gd name="T21" fmla="*/ 52 h 422"/>
                <a:gd name="T22" fmla="*/ 95 w 368"/>
                <a:gd name="T23" fmla="*/ 98 h 422"/>
                <a:gd name="T24" fmla="*/ 95 w 368"/>
                <a:gd name="T25" fmla="*/ 143 h 422"/>
                <a:gd name="T26" fmla="*/ 122 w 368"/>
                <a:gd name="T27" fmla="*/ 191 h 422"/>
                <a:gd name="T28" fmla="*/ 162 w 368"/>
                <a:gd name="T29" fmla="*/ 235 h 422"/>
                <a:gd name="T30" fmla="*/ 223 w 368"/>
                <a:gd name="T31" fmla="*/ 284 h 422"/>
                <a:gd name="T32" fmla="*/ 290 w 368"/>
                <a:gd name="T33" fmla="*/ 317 h 422"/>
                <a:gd name="T34" fmla="*/ 332 w 368"/>
                <a:gd name="T35" fmla="*/ 351 h 422"/>
                <a:gd name="T36" fmla="*/ 351 w 368"/>
                <a:gd name="T37" fmla="*/ 378 h 422"/>
                <a:gd name="T38" fmla="*/ 367 w 368"/>
                <a:gd name="T39" fmla="*/ 421 h 4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68" h="422">
                  <a:moveTo>
                    <a:pt x="367" y="421"/>
                  </a:moveTo>
                  <a:lnTo>
                    <a:pt x="171" y="340"/>
                  </a:lnTo>
                  <a:lnTo>
                    <a:pt x="117" y="304"/>
                  </a:lnTo>
                  <a:lnTo>
                    <a:pt x="73" y="265"/>
                  </a:lnTo>
                  <a:lnTo>
                    <a:pt x="31" y="219"/>
                  </a:lnTo>
                  <a:lnTo>
                    <a:pt x="9" y="179"/>
                  </a:lnTo>
                  <a:lnTo>
                    <a:pt x="0" y="137"/>
                  </a:lnTo>
                  <a:lnTo>
                    <a:pt x="2" y="95"/>
                  </a:lnTo>
                  <a:lnTo>
                    <a:pt x="19" y="51"/>
                  </a:lnTo>
                  <a:lnTo>
                    <a:pt x="44" y="0"/>
                  </a:lnTo>
                  <a:lnTo>
                    <a:pt x="120" y="52"/>
                  </a:lnTo>
                  <a:lnTo>
                    <a:pt x="95" y="98"/>
                  </a:lnTo>
                  <a:lnTo>
                    <a:pt x="95" y="143"/>
                  </a:lnTo>
                  <a:lnTo>
                    <a:pt x="122" y="191"/>
                  </a:lnTo>
                  <a:lnTo>
                    <a:pt x="162" y="235"/>
                  </a:lnTo>
                  <a:lnTo>
                    <a:pt x="223" y="284"/>
                  </a:lnTo>
                  <a:lnTo>
                    <a:pt x="290" y="317"/>
                  </a:lnTo>
                  <a:lnTo>
                    <a:pt x="332" y="351"/>
                  </a:lnTo>
                  <a:lnTo>
                    <a:pt x="351" y="378"/>
                  </a:lnTo>
                  <a:lnTo>
                    <a:pt x="367" y="421"/>
                  </a:lnTo>
                </a:path>
              </a:pathLst>
            </a:cu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 smtClean="0">
                <a:solidFill>
                  <a:srgbClr val="FFFFFF"/>
                </a:solidFill>
              </a:endParaRPr>
            </a:p>
          </p:txBody>
        </p:sp>
        <p:sp>
          <p:nvSpPr>
            <p:cNvPr id="1037" name="Freeform 13"/>
            <p:cNvSpPr>
              <a:spLocks/>
            </p:cNvSpPr>
            <p:nvPr/>
          </p:nvSpPr>
          <p:spPr bwMode="auto">
            <a:xfrm>
              <a:off x="2432" y="1792"/>
              <a:ext cx="989" cy="1439"/>
            </a:xfrm>
            <a:custGeom>
              <a:avLst/>
              <a:gdLst>
                <a:gd name="T0" fmla="*/ 525 w 989"/>
                <a:gd name="T1" fmla="*/ 1438 h 1439"/>
                <a:gd name="T2" fmla="*/ 582 w 989"/>
                <a:gd name="T3" fmla="*/ 1409 h 1439"/>
                <a:gd name="T4" fmla="*/ 647 w 989"/>
                <a:gd name="T5" fmla="*/ 1355 h 1439"/>
                <a:gd name="T6" fmla="*/ 670 w 989"/>
                <a:gd name="T7" fmla="*/ 1304 h 1439"/>
                <a:gd name="T8" fmla="*/ 686 w 989"/>
                <a:gd name="T9" fmla="*/ 1255 h 1439"/>
                <a:gd name="T10" fmla="*/ 677 w 989"/>
                <a:gd name="T11" fmla="*/ 1198 h 1439"/>
                <a:gd name="T12" fmla="*/ 637 w 989"/>
                <a:gd name="T13" fmla="*/ 1125 h 1439"/>
                <a:gd name="T14" fmla="*/ 609 w 989"/>
                <a:gd name="T15" fmla="*/ 1092 h 1439"/>
                <a:gd name="T16" fmla="*/ 569 w 989"/>
                <a:gd name="T17" fmla="*/ 1063 h 1439"/>
                <a:gd name="T18" fmla="*/ 259 w 989"/>
                <a:gd name="T19" fmla="*/ 905 h 1439"/>
                <a:gd name="T20" fmla="*/ 201 w 989"/>
                <a:gd name="T21" fmla="*/ 863 h 1439"/>
                <a:gd name="T22" fmla="*/ 177 w 989"/>
                <a:gd name="T23" fmla="*/ 843 h 1439"/>
                <a:gd name="T24" fmla="*/ 160 w 989"/>
                <a:gd name="T25" fmla="*/ 800 h 1439"/>
                <a:gd name="T26" fmla="*/ 171 w 989"/>
                <a:gd name="T27" fmla="*/ 766 h 1439"/>
                <a:gd name="T28" fmla="*/ 215 w 989"/>
                <a:gd name="T29" fmla="*/ 738 h 1439"/>
                <a:gd name="T30" fmla="*/ 294 w 989"/>
                <a:gd name="T31" fmla="*/ 709 h 1439"/>
                <a:gd name="T32" fmla="*/ 780 w 989"/>
                <a:gd name="T33" fmla="*/ 521 h 1439"/>
                <a:gd name="T34" fmla="*/ 856 w 989"/>
                <a:gd name="T35" fmla="*/ 471 h 1439"/>
                <a:gd name="T36" fmla="*/ 918 w 989"/>
                <a:gd name="T37" fmla="*/ 417 h 1439"/>
                <a:gd name="T38" fmla="*/ 953 w 989"/>
                <a:gd name="T39" fmla="*/ 379 h 1439"/>
                <a:gd name="T40" fmla="*/ 984 w 989"/>
                <a:gd name="T41" fmla="*/ 334 h 1439"/>
                <a:gd name="T42" fmla="*/ 988 w 989"/>
                <a:gd name="T43" fmla="*/ 274 h 1439"/>
                <a:gd name="T44" fmla="*/ 972 w 989"/>
                <a:gd name="T45" fmla="*/ 214 h 1439"/>
                <a:gd name="T46" fmla="*/ 953 w 989"/>
                <a:gd name="T47" fmla="*/ 167 h 1439"/>
                <a:gd name="T48" fmla="*/ 920 w 989"/>
                <a:gd name="T49" fmla="*/ 126 h 1439"/>
                <a:gd name="T50" fmla="*/ 875 w 989"/>
                <a:gd name="T51" fmla="*/ 85 h 1439"/>
                <a:gd name="T52" fmla="*/ 828 w 989"/>
                <a:gd name="T53" fmla="*/ 50 h 1439"/>
                <a:gd name="T54" fmla="*/ 803 w 989"/>
                <a:gd name="T55" fmla="*/ 29 h 1439"/>
                <a:gd name="T56" fmla="*/ 756 w 989"/>
                <a:gd name="T57" fmla="*/ 0 h 1439"/>
                <a:gd name="T58" fmla="*/ 588 w 989"/>
                <a:gd name="T59" fmla="*/ 61 h 1439"/>
                <a:gd name="T60" fmla="*/ 649 w 989"/>
                <a:gd name="T61" fmla="*/ 104 h 1439"/>
                <a:gd name="T62" fmla="*/ 694 w 989"/>
                <a:gd name="T63" fmla="*/ 145 h 1439"/>
                <a:gd name="T64" fmla="*/ 739 w 989"/>
                <a:gd name="T65" fmla="*/ 182 h 1439"/>
                <a:gd name="T66" fmla="*/ 780 w 989"/>
                <a:gd name="T67" fmla="*/ 223 h 1439"/>
                <a:gd name="T68" fmla="*/ 803 w 989"/>
                <a:gd name="T69" fmla="*/ 272 h 1439"/>
                <a:gd name="T70" fmla="*/ 787 w 989"/>
                <a:gd name="T71" fmla="*/ 323 h 1439"/>
                <a:gd name="T72" fmla="*/ 729 w 989"/>
                <a:gd name="T73" fmla="*/ 369 h 1439"/>
                <a:gd name="T74" fmla="*/ 639 w 989"/>
                <a:gd name="T75" fmla="*/ 413 h 1439"/>
                <a:gd name="T76" fmla="*/ 212 w 989"/>
                <a:gd name="T77" fmla="*/ 589 h 1439"/>
                <a:gd name="T78" fmla="*/ 160 w 989"/>
                <a:gd name="T79" fmla="*/ 608 h 1439"/>
                <a:gd name="T80" fmla="*/ 88 w 989"/>
                <a:gd name="T81" fmla="*/ 653 h 1439"/>
                <a:gd name="T82" fmla="*/ 43 w 989"/>
                <a:gd name="T83" fmla="*/ 698 h 1439"/>
                <a:gd name="T84" fmla="*/ 9 w 989"/>
                <a:gd name="T85" fmla="*/ 755 h 1439"/>
                <a:gd name="T86" fmla="*/ 0 w 989"/>
                <a:gd name="T87" fmla="*/ 820 h 1439"/>
                <a:gd name="T88" fmla="*/ 10 w 989"/>
                <a:gd name="T89" fmla="*/ 872 h 1439"/>
                <a:gd name="T90" fmla="*/ 40 w 989"/>
                <a:gd name="T91" fmla="*/ 914 h 1439"/>
                <a:gd name="T92" fmla="*/ 84 w 989"/>
                <a:gd name="T93" fmla="*/ 949 h 1439"/>
                <a:gd name="T94" fmla="*/ 159 w 989"/>
                <a:gd name="T95" fmla="*/ 999 h 1439"/>
                <a:gd name="T96" fmla="*/ 487 w 989"/>
                <a:gd name="T97" fmla="*/ 1164 h 1439"/>
                <a:gd name="T98" fmla="*/ 530 w 989"/>
                <a:gd name="T99" fmla="*/ 1197 h 1439"/>
                <a:gd name="T100" fmla="*/ 569 w 989"/>
                <a:gd name="T101" fmla="*/ 1236 h 1439"/>
                <a:gd name="T102" fmla="*/ 557 w 989"/>
                <a:gd name="T103" fmla="*/ 1292 h 1439"/>
                <a:gd name="T104" fmla="*/ 502 w 989"/>
                <a:gd name="T105" fmla="*/ 1354 h 1439"/>
                <a:gd name="T106" fmla="*/ 434 w 989"/>
                <a:gd name="T107" fmla="*/ 1394 h 1439"/>
                <a:gd name="T108" fmla="*/ 525 w 989"/>
                <a:gd name="T109" fmla="*/ 1438 h 14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989" h="1439">
                  <a:moveTo>
                    <a:pt x="525" y="1438"/>
                  </a:moveTo>
                  <a:lnTo>
                    <a:pt x="582" y="1409"/>
                  </a:lnTo>
                  <a:lnTo>
                    <a:pt x="647" y="1355"/>
                  </a:lnTo>
                  <a:lnTo>
                    <a:pt x="670" y="1304"/>
                  </a:lnTo>
                  <a:lnTo>
                    <a:pt x="686" y="1255"/>
                  </a:lnTo>
                  <a:lnTo>
                    <a:pt x="677" y="1198"/>
                  </a:lnTo>
                  <a:lnTo>
                    <a:pt x="637" y="1125"/>
                  </a:lnTo>
                  <a:lnTo>
                    <a:pt x="609" y="1092"/>
                  </a:lnTo>
                  <a:lnTo>
                    <a:pt x="569" y="1063"/>
                  </a:lnTo>
                  <a:lnTo>
                    <a:pt x="259" y="905"/>
                  </a:lnTo>
                  <a:lnTo>
                    <a:pt x="201" y="863"/>
                  </a:lnTo>
                  <a:lnTo>
                    <a:pt x="177" y="843"/>
                  </a:lnTo>
                  <a:lnTo>
                    <a:pt x="160" y="800"/>
                  </a:lnTo>
                  <a:lnTo>
                    <a:pt x="171" y="766"/>
                  </a:lnTo>
                  <a:lnTo>
                    <a:pt x="215" y="738"/>
                  </a:lnTo>
                  <a:lnTo>
                    <a:pt x="294" y="709"/>
                  </a:lnTo>
                  <a:lnTo>
                    <a:pt x="780" y="521"/>
                  </a:lnTo>
                  <a:lnTo>
                    <a:pt x="856" y="471"/>
                  </a:lnTo>
                  <a:lnTo>
                    <a:pt x="918" y="417"/>
                  </a:lnTo>
                  <a:lnTo>
                    <a:pt x="953" y="379"/>
                  </a:lnTo>
                  <a:lnTo>
                    <a:pt x="984" y="334"/>
                  </a:lnTo>
                  <a:lnTo>
                    <a:pt x="988" y="274"/>
                  </a:lnTo>
                  <a:lnTo>
                    <a:pt x="972" y="214"/>
                  </a:lnTo>
                  <a:lnTo>
                    <a:pt x="953" y="167"/>
                  </a:lnTo>
                  <a:lnTo>
                    <a:pt x="920" y="126"/>
                  </a:lnTo>
                  <a:lnTo>
                    <a:pt x="875" y="85"/>
                  </a:lnTo>
                  <a:lnTo>
                    <a:pt x="828" y="50"/>
                  </a:lnTo>
                  <a:lnTo>
                    <a:pt x="803" y="29"/>
                  </a:lnTo>
                  <a:lnTo>
                    <a:pt x="756" y="0"/>
                  </a:lnTo>
                  <a:lnTo>
                    <a:pt x="588" y="61"/>
                  </a:lnTo>
                  <a:lnTo>
                    <a:pt x="649" y="104"/>
                  </a:lnTo>
                  <a:lnTo>
                    <a:pt x="694" y="145"/>
                  </a:lnTo>
                  <a:lnTo>
                    <a:pt x="739" y="182"/>
                  </a:lnTo>
                  <a:lnTo>
                    <a:pt x="780" y="223"/>
                  </a:lnTo>
                  <a:lnTo>
                    <a:pt x="803" y="272"/>
                  </a:lnTo>
                  <a:lnTo>
                    <a:pt x="787" y="323"/>
                  </a:lnTo>
                  <a:lnTo>
                    <a:pt x="729" y="369"/>
                  </a:lnTo>
                  <a:lnTo>
                    <a:pt x="639" y="413"/>
                  </a:lnTo>
                  <a:lnTo>
                    <a:pt x="212" y="589"/>
                  </a:lnTo>
                  <a:lnTo>
                    <a:pt x="160" y="608"/>
                  </a:lnTo>
                  <a:lnTo>
                    <a:pt x="88" y="653"/>
                  </a:lnTo>
                  <a:lnTo>
                    <a:pt x="43" y="698"/>
                  </a:lnTo>
                  <a:lnTo>
                    <a:pt x="9" y="755"/>
                  </a:lnTo>
                  <a:lnTo>
                    <a:pt x="0" y="820"/>
                  </a:lnTo>
                  <a:lnTo>
                    <a:pt x="10" y="872"/>
                  </a:lnTo>
                  <a:lnTo>
                    <a:pt x="40" y="914"/>
                  </a:lnTo>
                  <a:lnTo>
                    <a:pt x="84" y="949"/>
                  </a:lnTo>
                  <a:lnTo>
                    <a:pt x="159" y="999"/>
                  </a:lnTo>
                  <a:lnTo>
                    <a:pt x="487" y="1164"/>
                  </a:lnTo>
                  <a:lnTo>
                    <a:pt x="530" y="1197"/>
                  </a:lnTo>
                  <a:lnTo>
                    <a:pt x="569" y="1236"/>
                  </a:lnTo>
                  <a:lnTo>
                    <a:pt x="557" y="1292"/>
                  </a:lnTo>
                  <a:lnTo>
                    <a:pt x="502" y="1354"/>
                  </a:lnTo>
                  <a:lnTo>
                    <a:pt x="434" y="1394"/>
                  </a:lnTo>
                  <a:lnTo>
                    <a:pt x="525" y="1438"/>
                  </a:lnTo>
                </a:path>
              </a:pathLst>
            </a:cu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 smtClean="0">
                <a:solidFill>
                  <a:srgbClr val="FFFFFF"/>
                </a:solidFill>
              </a:endParaRPr>
            </a:p>
          </p:txBody>
        </p:sp>
        <p:sp>
          <p:nvSpPr>
            <p:cNvPr id="1038" name="Freeform 14"/>
            <p:cNvSpPr>
              <a:spLocks/>
            </p:cNvSpPr>
            <p:nvPr/>
          </p:nvSpPr>
          <p:spPr bwMode="auto">
            <a:xfrm>
              <a:off x="2100" y="1162"/>
              <a:ext cx="669" cy="582"/>
            </a:xfrm>
            <a:custGeom>
              <a:avLst/>
              <a:gdLst>
                <a:gd name="T0" fmla="*/ 668 w 669"/>
                <a:gd name="T1" fmla="*/ 553 h 582"/>
                <a:gd name="T2" fmla="*/ 668 w 669"/>
                <a:gd name="T3" fmla="*/ 450 h 582"/>
                <a:gd name="T4" fmla="*/ 562 w 669"/>
                <a:gd name="T5" fmla="*/ 435 h 582"/>
                <a:gd name="T6" fmla="*/ 448 w 669"/>
                <a:gd name="T7" fmla="*/ 420 h 582"/>
                <a:gd name="T8" fmla="*/ 367 w 669"/>
                <a:gd name="T9" fmla="*/ 400 h 582"/>
                <a:gd name="T10" fmla="*/ 314 w 669"/>
                <a:gd name="T11" fmla="*/ 378 h 582"/>
                <a:gd name="T12" fmla="*/ 257 w 669"/>
                <a:gd name="T13" fmla="*/ 349 h 582"/>
                <a:gd name="T14" fmla="*/ 220 w 669"/>
                <a:gd name="T15" fmla="*/ 314 h 582"/>
                <a:gd name="T16" fmla="*/ 193 w 669"/>
                <a:gd name="T17" fmla="*/ 274 h 582"/>
                <a:gd name="T18" fmla="*/ 180 w 669"/>
                <a:gd name="T19" fmla="*/ 231 h 582"/>
                <a:gd name="T20" fmla="*/ 180 w 669"/>
                <a:gd name="T21" fmla="*/ 189 h 582"/>
                <a:gd name="T22" fmla="*/ 193 w 669"/>
                <a:gd name="T23" fmla="*/ 165 h 582"/>
                <a:gd name="T24" fmla="*/ 209 w 669"/>
                <a:gd name="T25" fmla="*/ 143 h 582"/>
                <a:gd name="T26" fmla="*/ 255 w 669"/>
                <a:gd name="T27" fmla="*/ 127 h 582"/>
                <a:gd name="T28" fmla="*/ 297 w 669"/>
                <a:gd name="T29" fmla="*/ 127 h 582"/>
                <a:gd name="T30" fmla="*/ 345 w 669"/>
                <a:gd name="T31" fmla="*/ 141 h 582"/>
                <a:gd name="T32" fmla="*/ 396 w 669"/>
                <a:gd name="T33" fmla="*/ 156 h 582"/>
                <a:gd name="T34" fmla="*/ 448 w 669"/>
                <a:gd name="T35" fmla="*/ 163 h 582"/>
                <a:gd name="T36" fmla="*/ 477 w 669"/>
                <a:gd name="T37" fmla="*/ 125 h 582"/>
                <a:gd name="T38" fmla="*/ 464 w 669"/>
                <a:gd name="T39" fmla="*/ 86 h 582"/>
                <a:gd name="T40" fmla="*/ 415 w 669"/>
                <a:gd name="T41" fmla="*/ 42 h 582"/>
                <a:gd name="T42" fmla="*/ 363 w 669"/>
                <a:gd name="T43" fmla="*/ 18 h 582"/>
                <a:gd name="T44" fmla="*/ 319 w 669"/>
                <a:gd name="T45" fmla="*/ 7 h 582"/>
                <a:gd name="T46" fmla="*/ 273 w 669"/>
                <a:gd name="T47" fmla="*/ 2 h 582"/>
                <a:gd name="T48" fmla="*/ 222 w 669"/>
                <a:gd name="T49" fmla="*/ 0 h 582"/>
                <a:gd name="T50" fmla="*/ 176 w 669"/>
                <a:gd name="T51" fmla="*/ 4 h 582"/>
                <a:gd name="T52" fmla="*/ 136 w 669"/>
                <a:gd name="T53" fmla="*/ 15 h 582"/>
                <a:gd name="T54" fmla="*/ 86 w 669"/>
                <a:gd name="T55" fmla="*/ 33 h 582"/>
                <a:gd name="T56" fmla="*/ 50 w 669"/>
                <a:gd name="T57" fmla="*/ 66 h 582"/>
                <a:gd name="T58" fmla="*/ 22 w 669"/>
                <a:gd name="T59" fmla="*/ 99 h 582"/>
                <a:gd name="T60" fmla="*/ 6 w 669"/>
                <a:gd name="T61" fmla="*/ 145 h 582"/>
                <a:gd name="T62" fmla="*/ 0 w 669"/>
                <a:gd name="T63" fmla="*/ 189 h 582"/>
                <a:gd name="T64" fmla="*/ 9 w 669"/>
                <a:gd name="T65" fmla="*/ 237 h 582"/>
                <a:gd name="T66" fmla="*/ 22 w 669"/>
                <a:gd name="T67" fmla="*/ 285 h 582"/>
                <a:gd name="T68" fmla="*/ 50 w 669"/>
                <a:gd name="T69" fmla="*/ 330 h 582"/>
                <a:gd name="T70" fmla="*/ 81 w 669"/>
                <a:gd name="T71" fmla="*/ 375 h 582"/>
                <a:gd name="T72" fmla="*/ 125 w 669"/>
                <a:gd name="T73" fmla="*/ 419 h 582"/>
                <a:gd name="T74" fmla="*/ 169 w 669"/>
                <a:gd name="T75" fmla="*/ 457 h 582"/>
                <a:gd name="T76" fmla="*/ 217 w 669"/>
                <a:gd name="T77" fmla="*/ 488 h 582"/>
                <a:gd name="T78" fmla="*/ 266 w 669"/>
                <a:gd name="T79" fmla="*/ 514 h 582"/>
                <a:gd name="T80" fmla="*/ 310 w 669"/>
                <a:gd name="T81" fmla="*/ 534 h 582"/>
                <a:gd name="T82" fmla="*/ 369 w 669"/>
                <a:gd name="T83" fmla="*/ 549 h 582"/>
                <a:gd name="T84" fmla="*/ 437 w 669"/>
                <a:gd name="T85" fmla="*/ 568 h 582"/>
                <a:gd name="T86" fmla="*/ 516 w 669"/>
                <a:gd name="T87" fmla="*/ 581 h 582"/>
                <a:gd name="T88" fmla="*/ 595 w 669"/>
                <a:gd name="T89" fmla="*/ 577 h 582"/>
                <a:gd name="T90" fmla="*/ 668 w 669"/>
                <a:gd name="T91" fmla="*/ 553 h 5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669" h="582">
                  <a:moveTo>
                    <a:pt x="668" y="553"/>
                  </a:moveTo>
                  <a:lnTo>
                    <a:pt x="668" y="450"/>
                  </a:lnTo>
                  <a:lnTo>
                    <a:pt x="562" y="435"/>
                  </a:lnTo>
                  <a:lnTo>
                    <a:pt x="448" y="420"/>
                  </a:lnTo>
                  <a:lnTo>
                    <a:pt x="367" y="400"/>
                  </a:lnTo>
                  <a:lnTo>
                    <a:pt x="314" y="378"/>
                  </a:lnTo>
                  <a:lnTo>
                    <a:pt x="257" y="349"/>
                  </a:lnTo>
                  <a:lnTo>
                    <a:pt x="220" y="314"/>
                  </a:lnTo>
                  <a:lnTo>
                    <a:pt x="193" y="274"/>
                  </a:lnTo>
                  <a:lnTo>
                    <a:pt x="180" y="231"/>
                  </a:lnTo>
                  <a:lnTo>
                    <a:pt x="180" y="189"/>
                  </a:lnTo>
                  <a:lnTo>
                    <a:pt x="193" y="165"/>
                  </a:lnTo>
                  <a:lnTo>
                    <a:pt x="209" y="143"/>
                  </a:lnTo>
                  <a:lnTo>
                    <a:pt x="255" y="127"/>
                  </a:lnTo>
                  <a:lnTo>
                    <a:pt x="297" y="127"/>
                  </a:lnTo>
                  <a:lnTo>
                    <a:pt x="345" y="141"/>
                  </a:lnTo>
                  <a:lnTo>
                    <a:pt x="396" y="156"/>
                  </a:lnTo>
                  <a:lnTo>
                    <a:pt x="448" y="163"/>
                  </a:lnTo>
                  <a:lnTo>
                    <a:pt x="477" y="125"/>
                  </a:lnTo>
                  <a:lnTo>
                    <a:pt x="464" y="86"/>
                  </a:lnTo>
                  <a:lnTo>
                    <a:pt x="415" y="42"/>
                  </a:lnTo>
                  <a:lnTo>
                    <a:pt x="363" y="18"/>
                  </a:lnTo>
                  <a:lnTo>
                    <a:pt x="319" y="7"/>
                  </a:lnTo>
                  <a:lnTo>
                    <a:pt x="273" y="2"/>
                  </a:lnTo>
                  <a:lnTo>
                    <a:pt x="222" y="0"/>
                  </a:lnTo>
                  <a:lnTo>
                    <a:pt x="176" y="4"/>
                  </a:lnTo>
                  <a:lnTo>
                    <a:pt x="136" y="15"/>
                  </a:lnTo>
                  <a:lnTo>
                    <a:pt x="86" y="33"/>
                  </a:lnTo>
                  <a:lnTo>
                    <a:pt x="50" y="66"/>
                  </a:lnTo>
                  <a:lnTo>
                    <a:pt x="22" y="99"/>
                  </a:lnTo>
                  <a:lnTo>
                    <a:pt x="6" y="145"/>
                  </a:lnTo>
                  <a:lnTo>
                    <a:pt x="0" y="189"/>
                  </a:lnTo>
                  <a:lnTo>
                    <a:pt x="9" y="237"/>
                  </a:lnTo>
                  <a:lnTo>
                    <a:pt x="22" y="285"/>
                  </a:lnTo>
                  <a:lnTo>
                    <a:pt x="50" y="330"/>
                  </a:lnTo>
                  <a:lnTo>
                    <a:pt x="81" y="375"/>
                  </a:lnTo>
                  <a:lnTo>
                    <a:pt x="125" y="419"/>
                  </a:lnTo>
                  <a:lnTo>
                    <a:pt x="169" y="457"/>
                  </a:lnTo>
                  <a:lnTo>
                    <a:pt x="217" y="488"/>
                  </a:lnTo>
                  <a:lnTo>
                    <a:pt x="266" y="514"/>
                  </a:lnTo>
                  <a:lnTo>
                    <a:pt x="310" y="534"/>
                  </a:lnTo>
                  <a:lnTo>
                    <a:pt x="369" y="549"/>
                  </a:lnTo>
                  <a:lnTo>
                    <a:pt x="437" y="568"/>
                  </a:lnTo>
                  <a:lnTo>
                    <a:pt x="516" y="581"/>
                  </a:lnTo>
                  <a:lnTo>
                    <a:pt x="595" y="577"/>
                  </a:lnTo>
                  <a:lnTo>
                    <a:pt x="668" y="553"/>
                  </a:lnTo>
                </a:path>
              </a:pathLst>
            </a:cu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 smtClean="0">
                <a:solidFill>
                  <a:srgbClr val="FFFFFF"/>
                </a:solidFill>
              </a:endParaRPr>
            </a:p>
          </p:txBody>
        </p:sp>
        <p:sp>
          <p:nvSpPr>
            <p:cNvPr id="1039" name="Freeform 15"/>
            <p:cNvSpPr>
              <a:spLocks/>
            </p:cNvSpPr>
            <p:nvPr/>
          </p:nvSpPr>
          <p:spPr bwMode="auto">
            <a:xfrm>
              <a:off x="1365" y="583"/>
              <a:ext cx="1413" cy="549"/>
            </a:xfrm>
            <a:custGeom>
              <a:avLst/>
              <a:gdLst>
                <a:gd name="T0" fmla="*/ 1412 w 1413"/>
                <a:gd name="T1" fmla="*/ 548 h 549"/>
                <a:gd name="T2" fmla="*/ 1316 w 1413"/>
                <a:gd name="T3" fmla="*/ 537 h 549"/>
                <a:gd name="T4" fmla="*/ 1237 w 1413"/>
                <a:gd name="T5" fmla="*/ 524 h 549"/>
                <a:gd name="T6" fmla="*/ 1179 w 1413"/>
                <a:gd name="T7" fmla="*/ 511 h 549"/>
                <a:gd name="T8" fmla="*/ 1118 w 1413"/>
                <a:gd name="T9" fmla="*/ 499 h 549"/>
                <a:gd name="T10" fmla="*/ 1060 w 1413"/>
                <a:gd name="T11" fmla="*/ 493 h 549"/>
                <a:gd name="T12" fmla="*/ 1000 w 1413"/>
                <a:gd name="T13" fmla="*/ 495 h 549"/>
                <a:gd name="T14" fmla="*/ 939 w 1413"/>
                <a:gd name="T15" fmla="*/ 499 h 549"/>
                <a:gd name="T16" fmla="*/ 894 w 1413"/>
                <a:gd name="T17" fmla="*/ 482 h 549"/>
                <a:gd name="T18" fmla="*/ 962 w 1413"/>
                <a:gd name="T19" fmla="*/ 440 h 549"/>
                <a:gd name="T20" fmla="*/ 1005 w 1413"/>
                <a:gd name="T21" fmla="*/ 411 h 549"/>
                <a:gd name="T22" fmla="*/ 1043 w 1413"/>
                <a:gd name="T23" fmla="*/ 381 h 549"/>
                <a:gd name="T24" fmla="*/ 1069 w 1413"/>
                <a:gd name="T25" fmla="*/ 348 h 549"/>
                <a:gd name="T26" fmla="*/ 962 w 1413"/>
                <a:gd name="T27" fmla="*/ 383 h 549"/>
                <a:gd name="T28" fmla="*/ 855 w 1413"/>
                <a:gd name="T29" fmla="*/ 418 h 549"/>
                <a:gd name="T30" fmla="*/ 783 w 1413"/>
                <a:gd name="T31" fmla="*/ 436 h 549"/>
                <a:gd name="T32" fmla="*/ 670 w 1413"/>
                <a:gd name="T33" fmla="*/ 449 h 549"/>
                <a:gd name="T34" fmla="*/ 597 w 1413"/>
                <a:gd name="T35" fmla="*/ 449 h 549"/>
                <a:gd name="T36" fmla="*/ 531 w 1413"/>
                <a:gd name="T37" fmla="*/ 444 h 549"/>
                <a:gd name="T38" fmla="*/ 486 w 1413"/>
                <a:gd name="T39" fmla="*/ 427 h 549"/>
                <a:gd name="T40" fmla="*/ 459 w 1413"/>
                <a:gd name="T41" fmla="*/ 407 h 549"/>
                <a:gd name="T42" fmla="*/ 527 w 1413"/>
                <a:gd name="T43" fmla="*/ 389 h 549"/>
                <a:gd name="T44" fmla="*/ 572 w 1413"/>
                <a:gd name="T45" fmla="*/ 365 h 549"/>
                <a:gd name="T46" fmla="*/ 599 w 1413"/>
                <a:gd name="T47" fmla="*/ 339 h 549"/>
                <a:gd name="T48" fmla="*/ 634 w 1413"/>
                <a:gd name="T49" fmla="*/ 308 h 549"/>
                <a:gd name="T50" fmla="*/ 544 w 1413"/>
                <a:gd name="T51" fmla="*/ 334 h 549"/>
                <a:gd name="T52" fmla="*/ 463 w 1413"/>
                <a:gd name="T53" fmla="*/ 348 h 549"/>
                <a:gd name="T54" fmla="*/ 378 w 1413"/>
                <a:gd name="T55" fmla="*/ 356 h 549"/>
                <a:gd name="T56" fmla="*/ 303 w 1413"/>
                <a:gd name="T57" fmla="*/ 352 h 549"/>
                <a:gd name="T58" fmla="*/ 254 w 1413"/>
                <a:gd name="T59" fmla="*/ 334 h 549"/>
                <a:gd name="T60" fmla="*/ 233 w 1413"/>
                <a:gd name="T61" fmla="*/ 312 h 549"/>
                <a:gd name="T62" fmla="*/ 281 w 1413"/>
                <a:gd name="T63" fmla="*/ 291 h 549"/>
                <a:gd name="T64" fmla="*/ 313 w 1413"/>
                <a:gd name="T65" fmla="*/ 269 h 549"/>
                <a:gd name="T66" fmla="*/ 341 w 1413"/>
                <a:gd name="T67" fmla="*/ 244 h 549"/>
                <a:gd name="T68" fmla="*/ 339 w 1413"/>
                <a:gd name="T69" fmla="*/ 229 h 549"/>
                <a:gd name="T70" fmla="*/ 262 w 1413"/>
                <a:gd name="T71" fmla="*/ 246 h 549"/>
                <a:gd name="T72" fmla="*/ 179 w 1413"/>
                <a:gd name="T73" fmla="*/ 255 h 549"/>
                <a:gd name="T74" fmla="*/ 109 w 1413"/>
                <a:gd name="T75" fmla="*/ 254 h 549"/>
                <a:gd name="T76" fmla="*/ 51 w 1413"/>
                <a:gd name="T77" fmla="*/ 244 h 549"/>
                <a:gd name="T78" fmla="*/ 19 w 1413"/>
                <a:gd name="T79" fmla="*/ 229 h 549"/>
                <a:gd name="T80" fmla="*/ 0 w 1413"/>
                <a:gd name="T81" fmla="*/ 205 h 549"/>
                <a:gd name="T82" fmla="*/ 120 w 1413"/>
                <a:gd name="T83" fmla="*/ 187 h 549"/>
                <a:gd name="T84" fmla="*/ 309 w 1413"/>
                <a:gd name="T85" fmla="*/ 156 h 549"/>
                <a:gd name="T86" fmla="*/ 544 w 1413"/>
                <a:gd name="T87" fmla="*/ 119 h 549"/>
                <a:gd name="T88" fmla="*/ 742 w 1413"/>
                <a:gd name="T89" fmla="*/ 71 h 549"/>
                <a:gd name="T90" fmla="*/ 926 w 1413"/>
                <a:gd name="T91" fmla="*/ 26 h 549"/>
                <a:gd name="T92" fmla="*/ 1020 w 1413"/>
                <a:gd name="T93" fmla="*/ 9 h 549"/>
                <a:gd name="T94" fmla="*/ 1098 w 1413"/>
                <a:gd name="T95" fmla="*/ 0 h 549"/>
                <a:gd name="T96" fmla="*/ 1165 w 1413"/>
                <a:gd name="T97" fmla="*/ 2 h 549"/>
                <a:gd name="T98" fmla="*/ 1211 w 1413"/>
                <a:gd name="T99" fmla="*/ 7 h 549"/>
                <a:gd name="T100" fmla="*/ 1254 w 1413"/>
                <a:gd name="T101" fmla="*/ 27 h 549"/>
                <a:gd name="T102" fmla="*/ 1288 w 1413"/>
                <a:gd name="T103" fmla="*/ 71 h 549"/>
                <a:gd name="T104" fmla="*/ 1301 w 1413"/>
                <a:gd name="T105" fmla="*/ 117 h 549"/>
                <a:gd name="T106" fmla="*/ 1316 w 1413"/>
                <a:gd name="T107" fmla="*/ 148 h 549"/>
                <a:gd name="T108" fmla="*/ 1344 w 1413"/>
                <a:gd name="T109" fmla="*/ 159 h 549"/>
                <a:gd name="T110" fmla="*/ 1384 w 1413"/>
                <a:gd name="T111" fmla="*/ 156 h 549"/>
                <a:gd name="T112" fmla="*/ 1412 w 1413"/>
                <a:gd name="T113" fmla="*/ 145 h 549"/>
                <a:gd name="T114" fmla="*/ 1412 w 1413"/>
                <a:gd name="T115" fmla="*/ 548 h 5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413" h="549">
                  <a:moveTo>
                    <a:pt x="1412" y="548"/>
                  </a:moveTo>
                  <a:lnTo>
                    <a:pt x="1316" y="537"/>
                  </a:lnTo>
                  <a:lnTo>
                    <a:pt x="1237" y="524"/>
                  </a:lnTo>
                  <a:lnTo>
                    <a:pt x="1179" y="511"/>
                  </a:lnTo>
                  <a:lnTo>
                    <a:pt x="1118" y="499"/>
                  </a:lnTo>
                  <a:lnTo>
                    <a:pt x="1060" y="493"/>
                  </a:lnTo>
                  <a:lnTo>
                    <a:pt x="1000" y="495"/>
                  </a:lnTo>
                  <a:lnTo>
                    <a:pt x="939" y="499"/>
                  </a:lnTo>
                  <a:lnTo>
                    <a:pt x="894" y="482"/>
                  </a:lnTo>
                  <a:lnTo>
                    <a:pt x="962" y="440"/>
                  </a:lnTo>
                  <a:lnTo>
                    <a:pt x="1005" y="411"/>
                  </a:lnTo>
                  <a:lnTo>
                    <a:pt x="1043" y="381"/>
                  </a:lnTo>
                  <a:lnTo>
                    <a:pt x="1069" y="348"/>
                  </a:lnTo>
                  <a:lnTo>
                    <a:pt x="962" y="383"/>
                  </a:lnTo>
                  <a:lnTo>
                    <a:pt x="855" y="418"/>
                  </a:lnTo>
                  <a:lnTo>
                    <a:pt x="783" y="436"/>
                  </a:lnTo>
                  <a:lnTo>
                    <a:pt x="670" y="449"/>
                  </a:lnTo>
                  <a:lnTo>
                    <a:pt x="597" y="449"/>
                  </a:lnTo>
                  <a:lnTo>
                    <a:pt x="531" y="444"/>
                  </a:lnTo>
                  <a:lnTo>
                    <a:pt x="486" y="427"/>
                  </a:lnTo>
                  <a:lnTo>
                    <a:pt x="459" y="407"/>
                  </a:lnTo>
                  <a:lnTo>
                    <a:pt x="527" y="389"/>
                  </a:lnTo>
                  <a:lnTo>
                    <a:pt x="572" y="365"/>
                  </a:lnTo>
                  <a:lnTo>
                    <a:pt x="599" y="339"/>
                  </a:lnTo>
                  <a:lnTo>
                    <a:pt x="634" y="308"/>
                  </a:lnTo>
                  <a:lnTo>
                    <a:pt x="544" y="334"/>
                  </a:lnTo>
                  <a:lnTo>
                    <a:pt x="463" y="348"/>
                  </a:lnTo>
                  <a:lnTo>
                    <a:pt x="378" y="356"/>
                  </a:lnTo>
                  <a:lnTo>
                    <a:pt x="303" y="352"/>
                  </a:lnTo>
                  <a:lnTo>
                    <a:pt x="254" y="334"/>
                  </a:lnTo>
                  <a:lnTo>
                    <a:pt x="233" y="312"/>
                  </a:lnTo>
                  <a:lnTo>
                    <a:pt x="281" y="291"/>
                  </a:lnTo>
                  <a:lnTo>
                    <a:pt x="313" y="269"/>
                  </a:lnTo>
                  <a:lnTo>
                    <a:pt x="341" y="244"/>
                  </a:lnTo>
                  <a:lnTo>
                    <a:pt x="339" y="229"/>
                  </a:lnTo>
                  <a:lnTo>
                    <a:pt x="262" y="246"/>
                  </a:lnTo>
                  <a:lnTo>
                    <a:pt x="179" y="255"/>
                  </a:lnTo>
                  <a:lnTo>
                    <a:pt x="109" y="254"/>
                  </a:lnTo>
                  <a:lnTo>
                    <a:pt x="51" y="244"/>
                  </a:lnTo>
                  <a:lnTo>
                    <a:pt x="19" y="229"/>
                  </a:lnTo>
                  <a:lnTo>
                    <a:pt x="0" y="205"/>
                  </a:lnTo>
                  <a:lnTo>
                    <a:pt x="120" y="187"/>
                  </a:lnTo>
                  <a:lnTo>
                    <a:pt x="309" y="156"/>
                  </a:lnTo>
                  <a:lnTo>
                    <a:pt x="544" y="119"/>
                  </a:lnTo>
                  <a:lnTo>
                    <a:pt x="742" y="71"/>
                  </a:lnTo>
                  <a:lnTo>
                    <a:pt x="926" y="26"/>
                  </a:lnTo>
                  <a:lnTo>
                    <a:pt x="1020" y="9"/>
                  </a:lnTo>
                  <a:lnTo>
                    <a:pt x="1098" y="0"/>
                  </a:lnTo>
                  <a:lnTo>
                    <a:pt x="1165" y="2"/>
                  </a:lnTo>
                  <a:lnTo>
                    <a:pt x="1211" y="7"/>
                  </a:lnTo>
                  <a:lnTo>
                    <a:pt x="1254" y="27"/>
                  </a:lnTo>
                  <a:lnTo>
                    <a:pt x="1288" y="71"/>
                  </a:lnTo>
                  <a:lnTo>
                    <a:pt x="1301" y="117"/>
                  </a:lnTo>
                  <a:lnTo>
                    <a:pt x="1316" y="148"/>
                  </a:lnTo>
                  <a:lnTo>
                    <a:pt x="1344" y="159"/>
                  </a:lnTo>
                  <a:lnTo>
                    <a:pt x="1384" y="156"/>
                  </a:lnTo>
                  <a:lnTo>
                    <a:pt x="1412" y="145"/>
                  </a:lnTo>
                  <a:lnTo>
                    <a:pt x="1412" y="548"/>
                  </a:lnTo>
                </a:path>
              </a:pathLst>
            </a:cu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 smtClean="0">
                <a:solidFill>
                  <a:srgbClr val="FFFFFF"/>
                </a:solidFill>
              </a:endParaRPr>
            </a:p>
          </p:txBody>
        </p:sp>
        <p:sp>
          <p:nvSpPr>
            <p:cNvPr id="1040" name="Oval 16"/>
            <p:cNvSpPr>
              <a:spLocks noChangeArrowheads="1"/>
            </p:cNvSpPr>
            <p:nvPr/>
          </p:nvSpPr>
          <p:spPr bwMode="auto">
            <a:xfrm>
              <a:off x="2785" y="355"/>
              <a:ext cx="187" cy="19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 smtClean="0">
                <a:solidFill>
                  <a:srgbClr val="FFFFFF"/>
                </a:solidFill>
              </a:endParaRPr>
            </a:p>
          </p:txBody>
        </p:sp>
        <p:sp>
          <p:nvSpPr>
            <p:cNvPr id="1041" name="Freeform 17"/>
            <p:cNvSpPr>
              <a:spLocks/>
            </p:cNvSpPr>
            <p:nvPr/>
          </p:nvSpPr>
          <p:spPr bwMode="auto">
            <a:xfrm>
              <a:off x="2976" y="583"/>
              <a:ext cx="1413" cy="549"/>
            </a:xfrm>
            <a:custGeom>
              <a:avLst/>
              <a:gdLst>
                <a:gd name="T0" fmla="*/ 0 w 1413"/>
                <a:gd name="T1" fmla="*/ 548 h 549"/>
                <a:gd name="T2" fmla="*/ 96 w 1413"/>
                <a:gd name="T3" fmla="*/ 537 h 549"/>
                <a:gd name="T4" fmla="*/ 175 w 1413"/>
                <a:gd name="T5" fmla="*/ 524 h 549"/>
                <a:gd name="T6" fmla="*/ 233 w 1413"/>
                <a:gd name="T7" fmla="*/ 511 h 549"/>
                <a:gd name="T8" fmla="*/ 294 w 1413"/>
                <a:gd name="T9" fmla="*/ 499 h 549"/>
                <a:gd name="T10" fmla="*/ 352 w 1413"/>
                <a:gd name="T11" fmla="*/ 493 h 549"/>
                <a:gd name="T12" fmla="*/ 412 w 1413"/>
                <a:gd name="T13" fmla="*/ 495 h 549"/>
                <a:gd name="T14" fmla="*/ 473 w 1413"/>
                <a:gd name="T15" fmla="*/ 499 h 549"/>
                <a:gd name="T16" fmla="*/ 518 w 1413"/>
                <a:gd name="T17" fmla="*/ 482 h 549"/>
                <a:gd name="T18" fmla="*/ 450 w 1413"/>
                <a:gd name="T19" fmla="*/ 440 h 549"/>
                <a:gd name="T20" fmla="*/ 407 w 1413"/>
                <a:gd name="T21" fmla="*/ 411 h 549"/>
                <a:gd name="T22" fmla="*/ 369 w 1413"/>
                <a:gd name="T23" fmla="*/ 381 h 549"/>
                <a:gd name="T24" fmla="*/ 343 w 1413"/>
                <a:gd name="T25" fmla="*/ 348 h 549"/>
                <a:gd name="T26" fmla="*/ 450 w 1413"/>
                <a:gd name="T27" fmla="*/ 383 h 549"/>
                <a:gd name="T28" fmla="*/ 557 w 1413"/>
                <a:gd name="T29" fmla="*/ 418 h 549"/>
                <a:gd name="T30" fmla="*/ 629 w 1413"/>
                <a:gd name="T31" fmla="*/ 436 h 549"/>
                <a:gd name="T32" fmla="*/ 742 w 1413"/>
                <a:gd name="T33" fmla="*/ 449 h 549"/>
                <a:gd name="T34" fmla="*/ 815 w 1413"/>
                <a:gd name="T35" fmla="*/ 449 h 549"/>
                <a:gd name="T36" fmla="*/ 881 w 1413"/>
                <a:gd name="T37" fmla="*/ 444 h 549"/>
                <a:gd name="T38" fmla="*/ 926 w 1413"/>
                <a:gd name="T39" fmla="*/ 427 h 549"/>
                <a:gd name="T40" fmla="*/ 953 w 1413"/>
                <a:gd name="T41" fmla="*/ 407 h 549"/>
                <a:gd name="T42" fmla="*/ 885 w 1413"/>
                <a:gd name="T43" fmla="*/ 389 h 549"/>
                <a:gd name="T44" fmla="*/ 840 w 1413"/>
                <a:gd name="T45" fmla="*/ 365 h 549"/>
                <a:gd name="T46" fmla="*/ 809 w 1413"/>
                <a:gd name="T47" fmla="*/ 339 h 549"/>
                <a:gd name="T48" fmla="*/ 778 w 1413"/>
                <a:gd name="T49" fmla="*/ 308 h 549"/>
                <a:gd name="T50" fmla="*/ 868 w 1413"/>
                <a:gd name="T51" fmla="*/ 334 h 549"/>
                <a:gd name="T52" fmla="*/ 949 w 1413"/>
                <a:gd name="T53" fmla="*/ 348 h 549"/>
                <a:gd name="T54" fmla="*/ 1034 w 1413"/>
                <a:gd name="T55" fmla="*/ 356 h 549"/>
                <a:gd name="T56" fmla="*/ 1109 w 1413"/>
                <a:gd name="T57" fmla="*/ 352 h 549"/>
                <a:gd name="T58" fmla="*/ 1158 w 1413"/>
                <a:gd name="T59" fmla="*/ 334 h 549"/>
                <a:gd name="T60" fmla="*/ 1179 w 1413"/>
                <a:gd name="T61" fmla="*/ 312 h 549"/>
                <a:gd name="T62" fmla="*/ 1131 w 1413"/>
                <a:gd name="T63" fmla="*/ 291 h 549"/>
                <a:gd name="T64" fmla="*/ 1099 w 1413"/>
                <a:gd name="T65" fmla="*/ 269 h 549"/>
                <a:gd name="T66" fmla="*/ 1071 w 1413"/>
                <a:gd name="T67" fmla="*/ 244 h 549"/>
                <a:gd name="T68" fmla="*/ 1073 w 1413"/>
                <a:gd name="T69" fmla="*/ 229 h 549"/>
                <a:gd name="T70" fmla="*/ 1150 w 1413"/>
                <a:gd name="T71" fmla="*/ 246 h 549"/>
                <a:gd name="T72" fmla="*/ 1233 w 1413"/>
                <a:gd name="T73" fmla="*/ 255 h 549"/>
                <a:gd name="T74" fmla="*/ 1311 w 1413"/>
                <a:gd name="T75" fmla="*/ 253 h 549"/>
                <a:gd name="T76" fmla="*/ 1361 w 1413"/>
                <a:gd name="T77" fmla="*/ 244 h 549"/>
                <a:gd name="T78" fmla="*/ 1393 w 1413"/>
                <a:gd name="T79" fmla="*/ 229 h 549"/>
                <a:gd name="T80" fmla="*/ 1412 w 1413"/>
                <a:gd name="T81" fmla="*/ 205 h 549"/>
                <a:gd name="T82" fmla="*/ 1292 w 1413"/>
                <a:gd name="T83" fmla="*/ 187 h 549"/>
                <a:gd name="T84" fmla="*/ 1087 w 1413"/>
                <a:gd name="T85" fmla="*/ 158 h 549"/>
                <a:gd name="T86" fmla="*/ 868 w 1413"/>
                <a:gd name="T87" fmla="*/ 119 h 549"/>
                <a:gd name="T88" fmla="*/ 670 w 1413"/>
                <a:gd name="T89" fmla="*/ 71 h 549"/>
                <a:gd name="T90" fmla="*/ 486 w 1413"/>
                <a:gd name="T91" fmla="*/ 26 h 549"/>
                <a:gd name="T92" fmla="*/ 392 w 1413"/>
                <a:gd name="T93" fmla="*/ 9 h 549"/>
                <a:gd name="T94" fmla="*/ 314 w 1413"/>
                <a:gd name="T95" fmla="*/ 0 h 549"/>
                <a:gd name="T96" fmla="*/ 247 w 1413"/>
                <a:gd name="T97" fmla="*/ 2 h 549"/>
                <a:gd name="T98" fmla="*/ 201 w 1413"/>
                <a:gd name="T99" fmla="*/ 7 h 549"/>
                <a:gd name="T100" fmla="*/ 158 w 1413"/>
                <a:gd name="T101" fmla="*/ 27 h 549"/>
                <a:gd name="T102" fmla="*/ 124 w 1413"/>
                <a:gd name="T103" fmla="*/ 71 h 549"/>
                <a:gd name="T104" fmla="*/ 111 w 1413"/>
                <a:gd name="T105" fmla="*/ 117 h 549"/>
                <a:gd name="T106" fmla="*/ 96 w 1413"/>
                <a:gd name="T107" fmla="*/ 148 h 549"/>
                <a:gd name="T108" fmla="*/ 68 w 1413"/>
                <a:gd name="T109" fmla="*/ 159 h 549"/>
                <a:gd name="T110" fmla="*/ 28 w 1413"/>
                <a:gd name="T111" fmla="*/ 156 h 549"/>
                <a:gd name="T112" fmla="*/ 0 w 1413"/>
                <a:gd name="T113" fmla="*/ 145 h 549"/>
                <a:gd name="T114" fmla="*/ 0 w 1413"/>
                <a:gd name="T115" fmla="*/ 548 h 5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413" h="549">
                  <a:moveTo>
                    <a:pt x="0" y="548"/>
                  </a:moveTo>
                  <a:lnTo>
                    <a:pt x="96" y="537"/>
                  </a:lnTo>
                  <a:lnTo>
                    <a:pt x="175" y="524"/>
                  </a:lnTo>
                  <a:lnTo>
                    <a:pt x="233" y="511"/>
                  </a:lnTo>
                  <a:lnTo>
                    <a:pt x="294" y="499"/>
                  </a:lnTo>
                  <a:lnTo>
                    <a:pt x="352" y="493"/>
                  </a:lnTo>
                  <a:lnTo>
                    <a:pt x="412" y="495"/>
                  </a:lnTo>
                  <a:lnTo>
                    <a:pt x="473" y="499"/>
                  </a:lnTo>
                  <a:lnTo>
                    <a:pt x="518" y="482"/>
                  </a:lnTo>
                  <a:lnTo>
                    <a:pt x="450" y="440"/>
                  </a:lnTo>
                  <a:lnTo>
                    <a:pt x="407" y="411"/>
                  </a:lnTo>
                  <a:lnTo>
                    <a:pt x="369" y="381"/>
                  </a:lnTo>
                  <a:lnTo>
                    <a:pt x="343" y="348"/>
                  </a:lnTo>
                  <a:lnTo>
                    <a:pt x="450" y="383"/>
                  </a:lnTo>
                  <a:lnTo>
                    <a:pt x="557" y="418"/>
                  </a:lnTo>
                  <a:lnTo>
                    <a:pt x="629" y="436"/>
                  </a:lnTo>
                  <a:lnTo>
                    <a:pt x="742" y="449"/>
                  </a:lnTo>
                  <a:lnTo>
                    <a:pt x="815" y="449"/>
                  </a:lnTo>
                  <a:lnTo>
                    <a:pt x="881" y="444"/>
                  </a:lnTo>
                  <a:lnTo>
                    <a:pt x="926" y="427"/>
                  </a:lnTo>
                  <a:lnTo>
                    <a:pt x="953" y="407"/>
                  </a:lnTo>
                  <a:lnTo>
                    <a:pt x="885" y="389"/>
                  </a:lnTo>
                  <a:lnTo>
                    <a:pt x="840" y="365"/>
                  </a:lnTo>
                  <a:lnTo>
                    <a:pt x="809" y="339"/>
                  </a:lnTo>
                  <a:lnTo>
                    <a:pt x="778" y="308"/>
                  </a:lnTo>
                  <a:lnTo>
                    <a:pt x="868" y="334"/>
                  </a:lnTo>
                  <a:lnTo>
                    <a:pt x="949" y="348"/>
                  </a:lnTo>
                  <a:lnTo>
                    <a:pt x="1034" y="356"/>
                  </a:lnTo>
                  <a:lnTo>
                    <a:pt x="1109" y="352"/>
                  </a:lnTo>
                  <a:lnTo>
                    <a:pt x="1158" y="334"/>
                  </a:lnTo>
                  <a:lnTo>
                    <a:pt x="1179" y="312"/>
                  </a:lnTo>
                  <a:lnTo>
                    <a:pt x="1131" y="291"/>
                  </a:lnTo>
                  <a:lnTo>
                    <a:pt x="1099" y="269"/>
                  </a:lnTo>
                  <a:lnTo>
                    <a:pt x="1071" y="244"/>
                  </a:lnTo>
                  <a:lnTo>
                    <a:pt x="1073" y="229"/>
                  </a:lnTo>
                  <a:lnTo>
                    <a:pt x="1150" y="246"/>
                  </a:lnTo>
                  <a:lnTo>
                    <a:pt x="1233" y="255"/>
                  </a:lnTo>
                  <a:lnTo>
                    <a:pt x="1311" y="253"/>
                  </a:lnTo>
                  <a:lnTo>
                    <a:pt x="1361" y="244"/>
                  </a:lnTo>
                  <a:lnTo>
                    <a:pt x="1393" y="229"/>
                  </a:lnTo>
                  <a:lnTo>
                    <a:pt x="1412" y="205"/>
                  </a:lnTo>
                  <a:lnTo>
                    <a:pt x="1292" y="187"/>
                  </a:lnTo>
                  <a:lnTo>
                    <a:pt x="1087" y="158"/>
                  </a:lnTo>
                  <a:lnTo>
                    <a:pt x="868" y="119"/>
                  </a:lnTo>
                  <a:lnTo>
                    <a:pt x="670" y="71"/>
                  </a:lnTo>
                  <a:lnTo>
                    <a:pt x="486" y="26"/>
                  </a:lnTo>
                  <a:lnTo>
                    <a:pt x="392" y="9"/>
                  </a:lnTo>
                  <a:lnTo>
                    <a:pt x="314" y="0"/>
                  </a:lnTo>
                  <a:lnTo>
                    <a:pt x="247" y="2"/>
                  </a:lnTo>
                  <a:lnTo>
                    <a:pt x="201" y="7"/>
                  </a:lnTo>
                  <a:lnTo>
                    <a:pt x="158" y="27"/>
                  </a:lnTo>
                  <a:lnTo>
                    <a:pt x="124" y="71"/>
                  </a:lnTo>
                  <a:lnTo>
                    <a:pt x="111" y="117"/>
                  </a:lnTo>
                  <a:lnTo>
                    <a:pt x="96" y="148"/>
                  </a:lnTo>
                  <a:lnTo>
                    <a:pt x="68" y="159"/>
                  </a:lnTo>
                  <a:lnTo>
                    <a:pt x="28" y="156"/>
                  </a:lnTo>
                  <a:lnTo>
                    <a:pt x="0" y="145"/>
                  </a:lnTo>
                  <a:lnTo>
                    <a:pt x="0" y="548"/>
                  </a:lnTo>
                </a:path>
              </a:pathLst>
            </a:cu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 smtClean="0">
                <a:solidFill>
                  <a:srgbClr val="FFFFFF"/>
                </a:solidFill>
              </a:endParaRPr>
            </a:p>
          </p:txBody>
        </p:sp>
      </p:grpSp>
      <p:sp>
        <p:nvSpPr>
          <p:cNvPr id="1043" name="Rectangle 19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40005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title style</a:t>
            </a:r>
          </a:p>
        </p:txBody>
      </p:sp>
      <p:sp>
        <p:nvSpPr>
          <p:cNvPr id="1044" name="Rectangle 20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77165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</a:p>
        </p:txBody>
      </p:sp>
      <p:sp>
        <p:nvSpPr>
          <p:cNvPr id="1045" name="Rectangle 21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>
              <a:defRPr sz="14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mtClean="0">
              <a:solidFill>
                <a:srgbClr val="FFFFFF"/>
              </a:solidFill>
            </a:endParaRPr>
          </a:p>
        </p:txBody>
      </p:sp>
      <p:sp>
        <p:nvSpPr>
          <p:cNvPr id="1046" name="Rectangle 2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>
              <a:defRPr sz="14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BE7C1BBB-9379-4727-8260-284834B861D2}" type="slidenum">
              <a:rPr lang="en-GB" smtClean="0">
                <a:solidFill>
                  <a:srgbClr val="FFFFFF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GB" smtClean="0">
              <a:solidFill>
                <a:srgbClr val="FFFFFF"/>
              </a:solidFill>
            </a:endParaRPr>
          </a:p>
        </p:txBody>
      </p:sp>
      <p:sp>
        <p:nvSpPr>
          <p:cNvPr id="1047" name="Rectangle 2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>
              <a:defRPr sz="14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3365079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Book Antiqua" pitchFamily="18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Book Antiqua" pitchFamily="18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Book Antiqua" pitchFamily="18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Book Antiqua" pitchFamily="18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Book Antiqua" pitchFamily="18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Book Antiqua" pitchFamily="18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Book Antiqua" pitchFamily="18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Book Antiqua" pitchFamily="18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Char char="•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Char char="•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4.jpeg"/><Relationship Id="rId5" Type="http://schemas.openxmlformats.org/officeDocument/2006/relationships/hyperlink" Target="http://upload.wikimedia.org/wikipedia/commons/0/0a/TB_Culture.jpg" TargetMode="External"/><Relationship Id="rId4" Type="http://schemas.openxmlformats.org/officeDocument/2006/relationships/image" Target="../media/image23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sz="6600" b="1" dirty="0" smtClean="0"/>
              <a:t>MYCOBACTERIA</a:t>
            </a:r>
            <a:endParaRPr lang="en-GB" sz="66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b="1" dirty="0"/>
              <a:t>KIMAIGA H.O</a:t>
            </a:r>
          </a:p>
          <a:p>
            <a:r>
              <a:rPr lang="en-GB" b="1" dirty="0"/>
              <a:t>MBChB (University of Nairobi</a:t>
            </a:r>
            <a:r>
              <a:rPr lang="en-GB" b="1" dirty="0" smtClean="0"/>
              <a:t>)</a:t>
            </a: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39042525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88640"/>
            <a:ext cx="7772400" cy="803176"/>
          </a:xfrm>
        </p:spPr>
        <p:txBody>
          <a:bodyPr/>
          <a:lstStyle/>
          <a:p>
            <a:r>
              <a:rPr lang="en-GB" b="1" dirty="0" err="1" smtClean="0"/>
              <a:t>M.tuberculosis</a:t>
            </a:r>
            <a:endParaRPr lang="en-GB" b="1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251520" y="980728"/>
            <a:ext cx="8892480" cy="5760640"/>
          </a:xfrm>
        </p:spPr>
        <p:txBody>
          <a:bodyPr/>
          <a:lstStyle/>
          <a:p>
            <a:r>
              <a:rPr lang="en-GB" dirty="0" smtClean="0"/>
              <a:t>Statistics</a:t>
            </a:r>
          </a:p>
          <a:p>
            <a:pPr lvl="1"/>
            <a:r>
              <a:rPr lang="en-GB" dirty="0" smtClean="0"/>
              <a:t>8.8 million incident cases of TB globally</a:t>
            </a:r>
          </a:p>
          <a:p>
            <a:pPr lvl="1"/>
            <a:r>
              <a:rPr lang="en-GB" dirty="0" smtClean="0"/>
              <a:t>1.45 million deaths</a:t>
            </a:r>
          </a:p>
          <a:p>
            <a:pPr lvl="1"/>
            <a:r>
              <a:rPr lang="en-GB" dirty="0" smtClean="0"/>
              <a:t>1.1 million incident cases in this year were in </a:t>
            </a:r>
            <a:r>
              <a:rPr lang="en-GB" dirty="0" err="1" smtClean="0"/>
              <a:t>HIVpositive</a:t>
            </a:r>
            <a:r>
              <a:rPr lang="en-GB" dirty="0"/>
              <a:t> </a:t>
            </a:r>
            <a:r>
              <a:rPr lang="en-GB" dirty="0" smtClean="0"/>
              <a:t>patients</a:t>
            </a:r>
          </a:p>
          <a:p>
            <a:pPr lvl="1"/>
            <a:r>
              <a:rPr lang="en-GB" dirty="0" smtClean="0"/>
              <a:t>1.1 million deaths were from TB among </a:t>
            </a:r>
            <a:r>
              <a:rPr lang="en-GB" dirty="0" err="1" smtClean="0"/>
              <a:t>HIVnegative</a:t>
            </a:r>
            <a:r>
              <a:rPr lang="en-GB" dirty="0"/>
              <a:t> </a:t>
            </a:r>
            <a:r>
              <a:rPr lang="en-GB" dirty="0" smtClean="0"/>
              <a:t>patient.</a:t>
            </a:r>
          </a:p>
          <a:p>
            <a:pPr lvl="1"/>
            <a:r>
              <a:rPr lang="en-GB" dirty="0" smtClean="0"/>
              <a:t>Asia contributed 59% of TB cases</a:t>
            </a:r>
          </a:p>
          <a:p>
            <a:pPr lvl="1"/>
            <a:r>
              <a:rPr lang="en-GB" dirty="0" smtClean="0"/>
              <a:t>African region came second contributing 26%</a:t>
            </a:r>
          </a:p>
          <a:p>
            <a:pPr lvl="1"/>
            <a:r>
              <a:rPr lang="en-GB" dirty="0" smtClean="0"/>
              <a:t>Kenya is one of the 22 countries most affected by TB in the world</a:t>
            </a:r>
          </a:p>
          <a:p>
            <a:pPr marL="0" indent="0" algn="r">
              <a:buNone/>
            </a:pPr>
            <a:r>
              <a:rPr lang="en-GB" sz="1800" dirty="0" smtClean="0"/>
              <a:t>WHO Global TB Control report</a:t>
            </a:r>
            <a:endParaRPr lang="en-GB" sz="1800" dirty="0"/>
          </a:p>
        </p:txBody>
      </p:sp>
    </p:spTree>
    <p:extLst>
      <p:ext uri="{BB962C8B-B14F-4D97-AF65-F5344CB8AC3E}">
        <p14:creationId xmlns:p14="http://schemas.microsoft.com/office/powerpoint/2010/main" val="177317287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332656"/>
            <a:ext cx="8640960" cy="6408712"/>
          </a:xfrm>
        </p:spPr>
        <p:txBody>
          <a:bodyPr>
            <a:normAutofit/>
          </a:bodyPr>
          <a:lstStyle/>
          <a:p>
            <a:r>
              <a:rPr lang="en-GB" dirty="0"/>
              <a:t>Causes tuberculosis</a:t>
            </a:r>
          </a:p>
          <a:p>
            <a:r>
              <a:rPr lang="en-US" dirty="0" err="1" smtClean="0"/>
              <a:t>M.tuberculosis</a:t>
            </a:r>
            <a:r>
              <a:rPr lang="en-US" dirty="0" smtClean="0"/>
              <a:t> is a member of the </a:t>
            </a:r>
            <a:r>
              <a:rPr lang="en-US" dirty="0" err="1" smtClean="0"/>
              <a:t>M.tuberculosis</a:t>
            </a:r>
            <a:r>
              <a:rPr lang="en-US" dirty="0" smtClean="0"/>
              <a:t>  complex</a:t>
            </a:r>
            <a:endParaRPr lang="en-GB" dirty="0"/>
          </a:p>
          <a:p>
            <a:pPr lvl="0"/>
            <a:r>
              <a:rPr lang="en-US" dirty="0"/>
              <a:t>Closely related species; all cause TB</a:t>
            </a:r>
            <a:endParaRPr lang="en-GB" dirty="0"/>
          </a:p>
          <a:p>
            <a:pPr lvl="1"/>
            <a:r>
              <a:rPr lang="en-US" dirty="0" err="1"/>
              <a:t>M.tuberculosis</a:t>
            </a:r>
            <a:r>
              <a:rPr lang="en-US" dirty="0"/>
              <a:t> - </a:t>
            </a:r>
            <a:r>
              <a:rPr lang="en-US" dirty="0" smtClean="0"/>
              <a:t>Human </a:t>
            </a:r>
            <a:r>
              <a:rPr lang="en-US" dirty="0"/>
              <a:t>TB</a:t>
            </a:r>
            <a:endParaRPr lang="en-GB" dirty="0"/>
          </a:p>
          <a:p>
            <a:pPr lvl="1"/>
            <a:r>
              <a:rPr lang="en-US" dirty="0" err="1"/>
              <a:t>M.bovis</a:t>
            </a:r>
            <a:r>
              <a:rPr lang="en-US" dirty="0"/>
              <a:t> - TB in cattle</a:t>
            </a:r>
            <a:endParaRPr lang="en-GB" dirty="0"/>
          </a:p>
          <a:p>
            <a:pPr lvl="1"/>
            <a:r>
              <a:rPr lang="en-US" dirty="0" err="1"/>
              <a:t>M.africanum</a:t>
            </a:r>
            <a:r>
              <a:rPr lang="en-US" dirty="0"/>
              <a:t> - </a:t>
            </a:r>
            <a:r>
              <a:rPr lang="en-US" dirty="0" smtClean="0"/>
              <a:t>Human </a:t>
            </a:r>
            <a:r>
              <a:rPr lang="en-US" dirty="0"/>
              <a:t>TB</a:t>
            </a:r>
            <a:endParaRPr lang="en-GB" dirty="0"/>
          </a:p>
          <a:p>
            <a:pPr lvl="1"/>
            <a:r>
              <a:rPr lang="en-US" dirty="0" err="1"/>
              <a:t>M.canetti</a:t>
            </a:r>
            <a:r>
              <a:rPr lang="en-US" dirty="0"/>
              <a:t> - </a:t>
            </a:r>
            <a:r>
              <a:rPr lang="en-US" dirty="0" smtClean="0"/>
              <a:t>Rare </a:t>
            </a:r>
            <a:r>
              <a:rPr lang="en-US" dirty="0"/>
              <a:t>variant with smooth colonies</a:t>
            </a:r>
            <a:endParaRPr lang="en-GB" dirty="0"/>
          </a:p>
          <a:p>
            <a:pPr lvl="1"/>
            <a:r>
              <a:rPr lang="en-US" dirty="0" err="1"/>
              <a:t>M.microti</a:t>
            </a:r>
            <a:r>
              <a:rPr lang="en-US" dirty="0"/>
              <a:t> - </a:t>
            </a:r>
            <a:r>
              <a:rPr lang="en-US" dirty="0" smtClean="0"/>
              <a:t>Voles </a:t>
            </a:r>
            <a:r>
              <a:rPr lang="en-US" dirty="0"/>
              <a:t>and other small mammals</a:t>
            </a:r>
            <a:endParaRPr lang="en-GB" dirty="0"/>
          </a:p>
          <a:p>
            <a:pPr lvl="1"/>
            <a:r>
              <a:rPr lang="en-US" dirty="0" err="1"/>
              <a:t>M.caprae</a:t>
            </a:r>
            <a:r>
              <a:rPr lang="en-US" dirty="0"/>
              <a:t> - </a:t>
            </a:r>
            <a:r>
              <a:rPr lang="en-US" dirty="0" smtClean="0"/>
              <a:t>Goats</a:t>
            </a:r>
            <a:endParaRPr lang="en-GB" dirty="0"/>
          </a:p>
          <a:p>
            <a:pPr lvl="1"/>
            <a:r>
              <a:rPr lang="en-US" dirty="0" err="1"/>
              <a:t>M.pinnipedii</a:t>
            </a:r>
            <a:r>
              <a:rPr lang="en-US" dirty="0"/>
              <a:t> - </a:t>
            </a:r>
            <a:r>
              <a:rPr lang="en-US" dirty="0" err="1"/>
              <a:t>S</a:t>
            </a:r>
            <a:r>
              <a:rPr lang="en-US" dirty="0" err="1" smtClean="0"/>
              <a:t>ealions</a:t>
            </a:r>
            <a:r>
              <a:rPr lang="en-US" dirty="0"/>
              <a:t>, seals</a:t>
            </a:r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6039774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88640"/>
            <a:ext cx="7772400" cy="731168"/>
          </a:xfrm>
        </p:spPr>
        <p:txBody>
          <a:bodyPr>
            <a:normAutofit fontScale="90000"/>
          </a:bodyPr>
          <a:lstStyle/>
          <a:p>
            <a:r>
              <a:rPr lang="en-GB" b="1" dirty="0" smtClean="0"/>
              <a:t>Characteristics of </a:t>
            </a:r>
            <a:r>
              <a:rPr lang="en-US" b="1" i="1" dirty="0" err="1"/>
              <a:t>M.Tuberculosis</a:t>
            </a:r>
            <a:r>
              <a:rPr lang="en-GB" b="1" dirty="0"/>
              <a:t> 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1124744"/>
            <a:ext cx="8712968" cy="5616624"/>
          </a:xfrm>
        </p:spPr>
        <p:txBody>
          <a:bodyPr>
            <a:normAutofit fontScale="92500" lnSpcReduction="20000"/>
          </a:bodyPr>
          <a:lstStyle/>
          <a:p>
            <a:pPr lvl="0"/>
            <a:r>
              <a:rPr lang="en-US" dirty="0" smtClean="0"/>
              <a:t>Slim, </a:t>
            </a:r>
            <a:r>
              <a:rPr lang="en-US" dirty="0"/>
              <a:t>acid-alcohol fast rod (straight or </a:t>
            </a:r>
            <a:r>
              <a:rPr lang="en-US" dirty="0" smtClean="0"/>
              <a:t>bit curved </a:t>
            </a:r>
            <a:r>
              <a:rPr lang="en-US" dirty="0"/>
              <a:t>bacilli)</a:t>
            </a:r>
          </a:p>
          <a:p>
            <a:pPr lvl="0"/>
            <a:r>
              <a:rPr lang="en-US" dirty="0"/>
              <a:t>Non motile, non </a:t>
            </a:r>
            <a:r>
              <a:rPr lang="en-US" dirty="0" err="1"/>
              <a:t>sporing</a:t>
            </a:r>
            <a:r>
              <a:rPr lang="en-US" dirty="0"/>
              <a:t>, non capsulated</a:t>
            </a:r>
          </a:p>
          <a:p>
            <a:pPr lvl="0"/>
            <a:r>
              <a:rPr lang="en-US" dirty="0" smtClean="0"/>
              <a:t>Strict/Obligate </a:t>
            </a:r>
            <a:r>
              <a:rPr lang="en-US" dirty="0"/>
              <a:t>aerobic</a:t>
            </a:r>
          </a:p>
          <a:p>
            <a:pPr lvl="0"/>
            <a:r>
              <a:rPr lang="en-US" dirty="0"/>
              <a:t>Grows at </a:t>
            </a:r>
            <a:r>
              <a:rPr lang="en-US" dirty="0" smtClean="0"/>
              <a:t>35-37°C </a:t>
            </a:r>
            <a:r>
              <a:rPr lang="en-US" dirty="0"/>
              <a:t>and 5-10% </a:t>
            </a:r>
            <a:r>
              <a:rPr lang="en-US" dirty="0" smtClean="0"/>
              <a:t>CO2</a:t>
            </a:r>
            <a:r>
              <a:rPr lang="en-US" dirty="0"/>
              <a:t>.</a:t>
            </a:r>
          </a:p>
          <a:p>
            <a:pPr lvl="0"/>
            <a:r>
              <a:rPr lang="en-US" dirty="0"/>
              <a:t>Facultative intracellular </a:t>
            </a:r>
            <a:r>
              <a:rPr lang="en-US" dirty="0" smtClean="0"/>
              <a:t>bacteria</a:t>
            </a:r>
          </a:p>
          <a:p>
            <a:pPr lvl="0"/>
            <a:r>
              <a:rPr lang="en-US" dirty="0"/>
              <a:t>Heat sensitive; destroyed by pasteurization</a:t>
            </a:r>
            <a:endParaRPr lang="en-GB" dirty="0"/>
          </a:p>
          <a:p>
            <a:pPr lvl="0"/>
            <a:r>
              <a:rPr lang="en-US" dirty="0"/>
              <a:t>Sensitive to </a:t>
            </a:r>
            <a:r>
              <a:rPr lang="en-US" dirty="0" smtClean="0"/>
              <a:t>UV-light</a:t>
            </a:r>
          </a:p>
          <a:p>
            <a:pPr lvl="0"/>
            <a:r>
              <a:rPr lang="en-US" dirty="0"/>
              <a:t>Susceptible to alcohol, formaldehyde, </a:t>
            </a:r>
            <a:r>
              <a:rPr lang="en-US" dirty="0" err="1"/>
              <a:t>gluteraldehyde</a:t>
            </a:r>
            <a:endParaRPr lang="en-GB" dirty="0"/>
          </a:p>
          <a:p>
            <a:pPr lvl="0"/>
            <a:r>
              <a:rPr lang="en-US" dirty="0"/>
              <a:t>Less susceptible to </a:t>
            </a:r>
            <a:r>
              <a:rPr lang="en-US" dirty="0" err="1"/>
              <a:t>hypochlorites</a:t>
            </a:r>
            <a:r>
              <a:rPr lang="en-US" dirty="0"/>
              <a:t> &amp; phenolic </a:t>
            </a:r>
            <a:r>
              <a:rPr lang="en-US" dirty="0" smtClean="0"/>
              <a:t>disinfectants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0243150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188640"/>
            <a:ext cx="8784976" cy="6408712"/>
          </a:xfrm>
        </p:spPr>
        <p:txBody>
          <a:bodyPr>
            <a:normAutofit fontScale="92500" lnSpcReduction="20000"/>
          </a:bodyPr>
          <a:lstStyle/>
          <a:p>
            <a:pPr lvl="0"/>
            <a:r>
              <a:rPr lang="en-US" dirty="0" smtClean="0"/>
              <a:t>Resistant </a:t>
            </a:r>
            <a:r>
              <a:rPr lang="en-US" dirty="0"/>
              <a:t>to alkalis, acids and quaternary ammonium compounds</a:t>
            </a:r>
            <a:endParaRPr lang="en-GB" dirty="0"/>
          </a:p>
          <a:p>
            <a:pPr lvl="0"/>
            <a:r>
              <a:rPr lang="en-US" dirty="0"/>
              <a:t>Able to survive in dried expectorated sputum</a:t>
            </a:r>
            <a:endParaRPr lang="en-GB" dirty="0"/>
          </a:p>
          <a:p>
            <a:pPr lvl="0"/>
            <a:r>
              <a:rPr lang="en-US" dirty="0"/>
              <a:t>Cell wall has complex lipids</a:t>
            </a:r>
            <a:endParaRPr lang="en-GB" dirty="0"/>
          </a:p>
          <a:p>
            <a:pPr lvl="1"/>
            <a:r>
              <a:rPr lang="en-US" dirty="0" err="1"/>
              <a:t>Mycolic</a:t>
            </a:r>
            <a:r>
              <a:rPr lang="en-US" dirty="0"/>
              <a:t> acid</a:t>
            </a:r>
            <a:endParaRPr lang="en-GB" dirty="0"/>
          </a:p>
          <a:p>
            <a:pPr lvl="1"/>
            <a:r>
              <a:rPr lang="en-US" dirty="0"/>
              <a:t>Wax D - used to enhance immune responses to many antigens in vaccines</a:t>
            </a:r>
            <a:endParaRPr lang="en-GB" dirty="0"/>
          </a:p>
          <a:p>
            <a:pPr lvl="1"/>
            <a:r>
              <a:rPr lang="en-US" dirty="0"/>
              <a:t>Phosphatides - role in caseation necrosis</a:t>
            </a:r>
            <a:endParaRPr lang="en-GB" dirty="0"/>
          </a:p>
          <a:p>
            <a:pPr lvl="0"/>
            <a:r>
              <a:rPr lang="en-US" dirty="0"/>
              <a:t>Lipids confer:</a:t>
            </a:r>
            <a:endParaRPr lang="en-GB" dirty="0"/>
          </a:p>
          <a:p>
            <a:pPr lvl="1"/>
            <a:r>
              <a:rPr lang="en-US" dirty="0"/>
              <a:t>Hydrophobic nature</a:t>
            </a:r>
            <a:endParaRPr lang="en-GB" dirty="0"/>
          </a:p>
          <a:p>
            <a:pPr lvl="1"/>
            <a:r>
              <a:rPr lang="en-US" dirty="0"/>
              <a:t>Acid fastness (resistant to </a:t>
            </a:r>
            <a:r>
              <a:rPr lang="en-US" dirty="0" err="1"/>
              <a:t>decolorization</a:t>
            </a:r>
            <a:r>
              <a:rPr lang="en-US" dirty="0"/>
              <a:t> by acid or alcohol after staining with </a:t>
            </a:r>
            <a:r>
              <a:rPr lang="en-US" dirty="0" err="1"/>
              <a:t>carbol</a:t>
            </a:r>
            <a:r>
              <a:rPr lang="en-US" dirty="0"/>
              <a:t> </a:t>
            </a:r>
            <a:r>
              <a:rPr lang="en-US" dirty="0" err="1"/>
              <a:t>fucshin</a:t>
            </a:r>
            <a:r>
              <a:rPr lang="en-US" dirty="0"/>
              <a:t> or other aryl methane dyes)</a:t>
            </a:r>
            <a:endParaRPr lang="en-GB" dirty="0"/>
          </a:p>
          <a:p>
            <a:pPr lvl="0"/>
            <a:r>
              <a:rPr lang="en-US" dirty="0" smtClean="0"/>
              <a:t>Proteins </a:t>
            </a:r>
            <a:r>
              <a:rPr lang="en-US" dirty="0"/>
              <a:t>which combined with waxes elicit delayed hypersensitivity (PPD)</a:t>
            </a:r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3581936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Contributors to virulence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981200"/>
            <a:ext cx="8134672" cy="4616152"/>
          </a:xfrm>
        </p:spPr>
        <p:txBody>
          <a:bodyPr/>
          <a:lstStyle/>
          <a:p>
            <a:r>
              <a:rPr lang="en-GB" dirty="0" smtClean="0"/>
              <a:t>Intracellular growth</a:t>
            </a:r>
          </a:p>
          <a:p>
            <a:r>
              <a:rPr lang="en-GB" dirty="0" smtClean="0"/>
              <a:t>Detoxification of oxygen radicals</a:t>
            </a:r>
          </a:p>
          <a:p>
            <a:r>
              <a:rPr lang="en-GB" dirty="0" smtClean="0"/>
              <a:t>Slow generation time (15-20 </a:t>
            </a:r>
            <a:r>
              <a:rPr lang="en-GB" dirty="0" err="1" smtClean="0"/>
              <a:t>hrs</a:t>
            </a:r>
            <a:r>
              <a:rPr lang="en-GB" dirty="0" smtClean="0"/>
              <a:t>)</a:t>
            </a:r>
          </a:p>
          <a:p>
            <a:r>
              <a:rPr lang="en-GB" dirty="0" smtClean="0"/>
              <a:t>High lipid content in cell wall</a:t>
            </a:r>
          </a:p>
          <a:p>
            <a:pPr lvl="0"/>
            <a:r>
              <a:rPr lang="en-US" dirty="0"/>
              <a:t>Cord factor (</a:t>
            </a:r>
            <a:r>
              <a:rPr lang="en-US" dirty="0" err="1"/>
              <a:t>trehalose</a:t>
            </a:r>
            <a:r>
              <a:rPr lang="en-US" dirty="0"/>
              <a:t> </a:t>
            </a:r>
            <a:r>
              <a:rPr lang="en-US" dirty="0" smtClean="0"/>
              <a:t>6, 6’ </a:t>
            </a:r>
            <a:r>
              <a:rPr lang="en-US" dirty="0" err="1" smtClean="0"/>
              <a:t>dimycolate</a:t>
            </a:r>
            <a:r>
              <a:rPr lang="en-US" dirty="0"/>
              <a:t>) thought to induce growth in serpentine cords on artificial medium)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8327549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1"/>
          <p:cNvSpPr>
            <a:spLocks noGrp="1"/>
          </p:cNvSpPr>
          <p:nvPr>
            <p:ph type="title"/>
          </p:nvPr>
        </p:nvSpPr>
        <p:spPr>
          <a:xfrm>
            <a:off x="827584" y="332656"/>
            <a:ext cx="7772400" cy="1143000"/>
          </a:xfrm>
        </p:spPr>
        <p:txBody>
          <a:bodyPr/>
          <a:lstStyle/>
          <a:p>
            <a:r>
              <a:rPr lang="en-GB" dirty="0" smtClean="0"/>
              <a:t>PATHOGENESIS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1340768"/>
            <a:ext cx="8784976" cy="5400600"/>
          </a:xfrm>
        </p:spPr>
        <p:txBody>
          <a:bodyPr>
            <a:normAutofit lnSpcReduction="10000"/>
          </a:bodyPr>
          <a:lstStyle/>
          <a:p>
            <a:pPr marL="0" indent="0">
              <a:buNone/>
              <a:defRPr/>
            </a:pPr>
            <a:r>
              <a:rPr lang="en-US" b="1" dirty="0"/>
              <a:t>Modes of </a:t>
            </a:r>
            <a:r>
              <a:rPr lang="en-US" b="1" dirty="0" smtClean="0"/>
              <a:t>transmission</a:t>
            </a:r>
          </a:p>
          <a:p>
            <a:pPr>
              <a:defRPr/>
            </a:pPr>
            <a:r>
              <a:rPr lang="en-US" dirty="0" smtClean="0"/>
              <a:t>Droplet infection (Primary infection)</a:t>
            </a:r>
          </a:p>
          <a:p>
            <a:pPr lvl="1">
              <a:defRPr/>
            </a:pPr>
            <a:r>
              <a:rPr lang="en-US" dirty="0" smtClean="0"/>
              <a:t>Person to person by inhalation aerosols</a:t>
            </a:r>
          </a:p>
          <a:p>
            <a:pPr lvl="1">
              <a:defRPr/>
            </a:pPr>
            <a:r>
              <a:rPr lang="en-US" dirty="0" smtClean="0"/>
              <a:t>Coughing, sneezing, talking</a:t>
            </a:r>
          </a:p>
          <a:p>
            <a:pPr lvl="1">
              <a:defRPr/>
            </a:pPr>
            <a:r>
              <a:rPr lang="en-US" dirty="0" smtClean="0"/>
              <a:t>M. tuberculosis(Pulmonary tuberculosis)</a:t>
            </a:r>
            <a:endParaRPr lang="en-US" dirty="0"/>
          </a:p>
          <a:p>
            <a:pPr>
              <a:defRPr/>
            </a:pPr>
            <a:r>
              <a:rPr lang="en-US" dirty="0" smtClean="0"/>
              <a:t>Ingestions of milk</a:t>
            </a:r>
          </a:p>
          <a:p>
            <a:pPr lvl="1">
              <a:defRPr/>
            </a:pPr>
            <a:r>
              <a:rPr lang="en-US" dirty="0" smtClean="0"/>
              <a:t>Infected cattle</a:t>
            </a:r>
          </a:p>
          <a:p>
            <a:pPr lvl="1">
              <a:defRPr/>
            </a:pPr>
            <a:r>
              <a:rPr lang="en-US" dirty="0" smtClean="0"/>
              <a:t>M </a:t>
            </a:r>
            <a:r>
              <a:rPr lang="en-US" dirty="0" err="1" smtClean="0"/>
              <a:t>bovis</a:t>
            </a:r>
            <a:r>
              <a:rPr lang="en-US" dirty="0" smtClean="0"/>
              <a:t> (Intestinal tuberculosis)</a:t>
            </a:r>
          </a:p>
          <a:p>
            <a:pPr>
              <a:defRPr/>
            </a:pPr>
            <a:r>
              <a:rPr lang="en-US" dirty="0" smtClean="0"/>
              <a:t>Contamination by abrasion</a:t>
            </a:r>
          </a:p>
          <a:p>
            <a:pPr lvl="1">
              <a:defRPr/>
            </a:pPr>
            <a:r>
              <a:rPr lang="en-US" dirty="0" smtClean="0"/>
              <a:t>Laboratory workers (Skin infection)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59181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80" b="6180"/>
          <a:stretch>
            <a:fillRect/>
          </a:stretch>
        </p:blipFill>
        <p:spPr bwMode="auto">
          <a:xfrm>
            <a:off x="0" y="1166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8433166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332656"/>
            <a:ext cx="8784976" cy="6336704"/>
          </a:xfrm>
        </p:spPr>
        <p:txBody>
          <a:bodyPr/>
          <a:lstStyle/>
          <a:p>
            <a:r>
              <a:rPr lang="en-US" sz="2800" dirty="0"/>
              <a:t>The bacilli are deposited in the </a:t>
            </a:r>
            <a:r>
              <a:rPr lang="en-US" sz="2800" dirty="0" smtClean="0"/>
              <a:t>alveoli of </a:t>
            </a:r>
            <a:r>
              <a:rPr lang="en-US" sz="2800" dirty="0"/>
              <a:t>the lungs, where they are </a:t>
            </a:r>
            <a:r>
              <a:rPr lang="en-US" sz="2800" dirty="0">
                <a:solidFill>
                  <a:schemeClr val="folHlink"/>
                </a:solidFill>
              </a:rPr>
              <a:t>engulfed by alveolar macrophages</a:t>
            </a:r>
            <a:r>
              <a:rPr lang="en-US" sz="2800" dirty="0" smtClean="0"/>
              <a:t>.</a:t>
            </a:r>
            <a:endParaRPr lang="en-US" sz="2800" dirty="0"/>
          </a:p>
          <a:p>
            <a:r>
              <a:rPr lang="en-US" sz="2800" dirty="0"/>
              <a:t> A portion of the infectious inoculum </a:t>
            </a:r>
            <a:r>
              <a:rPr lang="en-US" sz="2800" dirty="0">
                <a:solidFill>
                  <a:schemeClr val="folHlink"/>
                </a:solidFill>
              </a:rPr>
              <a:t>resists intracellular destruction</a:t>
            </a:r>
            <a:r>
              <a:rPr lang="en-US" sz="2800" dirty="0"/>
              <a:t> and persists, eventually multiplying and killing the macrophage. </a:t>
            </a:r>
          </a:p>
          <a:p>
            <a:r>
              <a:rPr lang="en-US" sz="2800" dirty="0"/>
              <a:t>The ability of virulent mycobacteria to survive within phagocytes justifies their designation as </a:t>
            </a:r>
            <a:r>
              <a:rPr lang="en-US" sz="2800" dirty="0">
                <a:solidFill>
                  <a:schemeClr val="folHlink"/>
                </a:solidFill>
              </a:rPr>
              <a:t>facultative intracellular pathogens</a:t>
            </a:r>
            <a:r>
              <a:rPr lang="en-US" sz="2800" dirty="0" smtClean="0">
                <a:solidFill>
                  <a:schemeClr val="folHlink"/>
                </a:solidFill>
              </a:rPr>
              <a:t>.</a:t>
            </a:r>
            <a:endParaRPr lang="en-US" sz="2800" dirty="0">
              <a:solidFill>
                <a:schemeClr val="folHlink"/>
              </a:solidFill>
            </a:endParaRPr>
          </a:p>
          <a:p>
            <a:r>
              <a:rPr lang="en-US" sz="2800" dirty="0"/>
              <a:t> In addition, some of the components of the mycobacterial cell wall (e.g., </a:t>
            </a:r>
            <a:r>
              <a:rPr lang="en-US" sz="2800" dirty="0">
                <a:solidFill>
                  <a:schemeClr val="folHlink"/>
                </a:solidFill>
              </a:rPr>
              <a:t>cord factor</a:t>
            </a:r>
            <a:r>
              <a:rPr lang="en-US" sz="2800" dirty="0"/>
              <a:t>) may be directly </a:t>
            </a:r>
            <a:r>
              <a:rPr lang="en-US" sz="2800" dirty="0">
                <a:solidFill>
                  <a:schemeClr val="folHlink"/>
                </a:solidFill>
              </a:rPr>
              <a:t>cytotoxic to macrophages.  </a:t>
            </a:r>
            <a:endParaRPr lang="en-US" sz="2800" dirty="0" smtClean="0">
              <a:solidFill>
                <a:schemeClr val="folHlink"/>
              </a:solidFill>
            </a:endParaRPr>
          </a:p>
          <a:p>
            <a:r>
              <a:rPr lang="en-US" sz="2800" dirty="0"/>
              <a:t>Most of the tissue destruction associated with tuberculosis results from cell-mediated hypersensitivity</a:t>
            </a:r>
            <a:r>
              <a:rPr lang="en-US" sz="2800" dirty="0" smtClean="0"/>
              <a:t>.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68572448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476672"/>
            <a:ext cx="8712968" cy="6264696"/>
          </a:xfrm>
        </p:spPr>
        <p:txBody>
          <a:bodyPr>
            <a:normAutofit lnSpcReduction="10000"/>
          </a:bodyPr>
          <a:lstStyle/>
          <a:p>
            <a:pPr>
              <a:buFont typeface="Arial" pitchFamily="34" charset="0"/>
              <a:buChar char="•"/>
            </a:pPr>
            <a:r>
              <a:rPr lang="en-US" sz="2800" dirty="0"/>
              <a:t>Eventually, the accumulating mycobacteria stimulate an inflammatory focus which matures into a granulomatous lesion characterized by a mononuclear cell infiltrate surrounding a core of degenerating </a:t>
            </a:r>
            <a:r>
              <a:rPr lang="en-US" sz="2800" dirty="0" err="1"/>
              <a:t>epithelioid</a:t>
            </a:r>
            <a:r>
              <a:rPr lang="en-US" sz="2800" dirty="0"/>
              <a:t> and multinucleated giant (</a:t>
            </a:r>
            <a:r>
              <a:rPr lang="en-US" sz="2800" dirty="0" err="1"/>
              <a:t>Langhans</a:t>
            </a:r>
            <a:r>
              <a:rPr lang="en-US" sz="2800" dirty="0"/>
              <a:t>) cells. </a:t>
            </a:r>
          </a:p>
          <a:p>
            <a:pPr>
              <a:buFont typeface="Arial" pitchFamily="34" charset="0"/>
              <a:buChar char="•"/>
            </a:pPr>
            <a:r>
              <a:rPr lang="en-US" sz="2800" dirty="0"/>
              <a:t>This lesion (called a tubercle) may become enveloped by fibroblasts, and its center often progresses to </a:t>
            </a:r>
            <a:r>
              <a:rPr lang="en-US" sz="2800" dirty="0" err="1"/>
              <a:t>caseous</a:t>
            </a:r>
            <a:r>
              <a:rPr lang="en-US" sz="2800" dirty="0"/>
              <a:t> necrosis. </a:t>
            </a:r>
          </a:p>
          <a:p>
            <a:pPr>
              <a:buFont typeface="Arial" pitchFamily="34" charset="0"/>
              <a:buChar char="•"/>
            </a:pPr>
            <a:r>
              <a:rPr lang="en-US" sz="2800" dirty="0"/>
              <a:t>Liquefaction of the </a:t>
            </a:r>
            <a:r>
              <a:rPr lang="en-US" sz="2800" dirty="0" err="1"/>
              <a:t>caseous</a:t>
            </a:r>
            <a:r>
              <a:rPr lang="en-US" sz="2800" dirty="0"/>
              <a:t> material and erosion of the tubercle into an adjacent airway may result in cavitation and the release of massive numbers of bacilli into the sputum.</a:t>
            </a:r>
          </a:p>
          <a:p>
            <a:pPr>
              <a:buFont typeface="Arial" pitchFamily="34" charset="0"/>
              <a:buChar char="•"/>
            </a:pPr>
            <a:r>
              <a:rPr lang="en-US" sz="2800" dirty="0"/>
              <a:t> In the resistant host, the tubercle eventually becomes calcified. </a:t>
            </a:r>
          </a:p>
        </p:txBody>
      </p:sp>
    </p:spTree>
    <p:extLst>
      <p:ext uri="{BB962C8B-B14F-4D97-AF65-F5344CB8AC3E}">
        <p14:creationId xmlns:p14="http://schemas.microsoft.com/office/powerpoint/2010/main" val="1004681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32" y="0"/>
            <a:ext cx="9179714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43885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60648"/>
            <a:ext cx="7772400" cy="803176"/>
          </a:xfrm>
        </p:spPr>
        <p:txBody>
          <a:bodyPr>
            <a:normAutofit/>
          </a:bodyPr>
          <a:lstStyle/>
          <a:p>
            <a:r>
              <a:rPr lang="en-US" b="1" dirty="0" smtClean="0"/>
              <a:t>Introduction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1124744"/>
            <a:ext cx="8712968" cy="5616624"/>
          </a:xfrm>
        </p:spPr>
        <p:txBody>
          <a:bodyPr>
            <a:normAutofit fontScale="92500" lnSpcReduction="20000"/>
          </a:bodyPr>
          <a:lstStyle/>
          <a:p>
            <a:pPr lvl="0"/>
            <a:r>
              <a:rPr lang="en-US" dirty="0"/>
              <a:t>Order: </a:t>
            </a:r>
            <a:r>
              <a:rPr lang="en-US" dirty="0" err="1"/>
              <a:t>Actinomycetales</a:t>
            </a:r>
            <a:endParaRPr lang="en-GB" dirty="0"/>
          </a:p>
          <a:p>
            <a:pPr lvl="0"/>
            <a:r>
              <a:rPr lang="en-US" dirty="0"/>
              <a:t>Family: </a:t>
            </a:r>
            <a:r>
              <a:rPr lang="en-US" dirty="0" err="1" smtClean="0"/>
              <a:t>Mycobacteriaceae</a:t>
            </a:r>
            <a:endParaRPr lang="en-GB" dirty="0"/>
          </a:p>
          <a:p>
            <a:pPr lvl="0"/>
            <a:r>
              <a:rPr lang="en-US" dirty="0"/>
              <a:t>Genus: Mycobacterium</a:t>
            </a:r>
            <a:endParaRPr lang="en-GB" dirty="0"/>
          </a:p>
          <a:p>
            <a:pPr lvl="0"/>
            <a:r>
              <a:rPr lang="en-US" dirty="0" smtClean="0"/>
              <a:t>More than 80 </a:t>
            </a:r>
            <a:r>
              <a:rPr lang="en-US" dirty="0"/>
              <a:t>species of mycobacteria</a:t>
            </a:r>
            <a:endParaRPr lang="en-GB" dirty="0"/>
          </a:p>
          <a:p>
            <a:pPr lvl="0"/>
            <a:r>
              <a:rPr lang="en-US" dirty="0" smtClean="0"/>
              <a:t>2 </a:t>
            </a:r>
            <a:r>
              <a:rPr lang="en-US" dirty="0"/>
              <a:t>are major pathogens</a:t>
            </a:r>
            <a:endParaRPr lang="en-GB" dirty="0"/>
          </a:p>
          <a:p>
            <a:pPr lvl="1"/>
            <a:r>
              <a:rPr lang="en-US" dirty="0"/>
              <a:t>Mycobacterium tuberculosis (Koch’s bacillus)</a:t>
            </a:r>
            <a:endParaRPr lang="en-GB" dirty="0"/>
          </a:p>
          <a:p>
            <a:pPr lvl="1"/>
            <a:r>
              <a:rPr lang="en-US" dirty="0"/>
              <a:t>Mycobacterium </a:t>
            </a:r>
            <a:r>
              <a:rPr lang="en-US" dirty="0" err="1"/>
              <a:t>leprae</a:t>
            </a:r>
            <a:r>
              <a:rPr lang="en-US" dirty="0"/>
              <a:t> (Hansen’s bacillus)</a:t>
            </a:r>
            <a:endParaRPr lang="en-GB" dirty="0"/>
          </a:p>
          <a:p>
            <a:pPr lvl="0"/>
            <a:r>
              <a:rPr lang="en-US" dirty="0"/>
              <a:t>The rest are environmental organisms - collectively known as MOTTs </a:t>
            </a:r>
            <a:r>
              <a:rPr lang="en-US" dirty="0" smtClean="0"/>
              <a:t>(Mycobacteria </a:t>
            </a:r>
            <a:r>
              <a:rPr lang="en-US" dirty="0"/>
              <a:t>other than </a:t>
            </a:r>
            <a:r>
              <a:rPr lang="en-US" dirty="0" smtClean="0"/>
              <a:t>Tuberculosis</a:t>
            </a:r>
            <a:r>
              <a:rPr lang="en-US" dirty="0"/>
              <a:t>) or NTM </a:t>
            </a:r>
            <a:r>
              <a:rPr lang="en-US" dirty="0" smtClean="0"/>
              <a:t>(Non-Tuberculosis </a:t>
            </a:r>
            <a:r>
              <a:rPr lang="en-US" dirty="0"/>
              <a:t>M</a:t>
            </a:r>
            <a:r>
              <a:rPr lang="en-US" dirty="0" smtClean="0"/>
              <a:t>ycobacteria</a:t>
            </a:r>
            <a:r>
              <a:rPr lang="en-US" dirty="0"/>
              <a:t>)</a:t>
            </a:r>
            <a:endParaRPr lang="en-GB" dirty="0"/>
          </a:p>
          <a:p>
            <a:pPr lvl="0"/>
            <a:r>
              <a:rPr lang="en-US" dirty="0"/>
              <a:t>Cause opportunistic infections</a:t>
            </a:r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6970028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32656"/>
            <a:ext cx="7772400" cy="659160"/>
          </a:xfrm>
        </p:spPr>
        <p:txBody>
          <a:bodyPr/>
          <a:lstStyle/>
          <a:p>
            <a:r>
              <a:rPr lang="en-US" b="1" dirty="0"/>
              <a:t>Primary </a:t>
            </a:r>
            <a:r>
              <a:rPr lang="en-US" b="1" dirty="0" smtClean="0"/>
              <a:t>infection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1124744"/>
            <a:ext cx="8712968" cy="5544616"/>
          </a:xfrm>
        </p:spPr>
        <p:txBody>
          <a:bodyPr/>
          <a:lstStyle/>
          <a:p>
            <a:pPr lvl="0"/>
            <a:r>
              <a:rPr lang="en-US" sz="2800" dirty="0" err="1" smtClean="0"/>
              <a:t>M.tuberulosis</a:t>
            </a:r>
            <a:r>
              <a:rPr lang="en-US" sz="2800" dirty="0" smtClean="0"/>
              <a:t> </a:t>
            </a:r>
            <a:r>
              <a:rPr lang="en-US" sz="2800" dirty="0"/>
              <a:t>is transmitted by aerosols (</a:t>
            </a:r>
            <a:r>
              <a:rPr lang="en-US" sz="2800" dirty="0" smtClean="0"/>
              <a:t>produced </a:t>
            </a:r>
            <a:r>
              <a:rPr lang="en-US" sz="2800" dirty="0"/>
              <a:t>by coughing, sneezing or talking)</a:t>
            </a:r>
            <a:endParaRPr lang="en-GB" sz="2800" dirty="0"/>
          </a:p>
          <a:p>
            <a:pPr lvl="0"/>
            <a:r>
              <a:rPr lang="en-US" sz="2800" dirty="0"/>
              <a:t>It reaches the terminal airways and is engulfed by alveolar macrophages</a:t>
            </a:r>
            <a:endParaRPr lang="en-GB" sz="2800" dirty="0"/>
          </a:p>
          <a:p>
            <a:pPr lvl="0"/>
            <a:r>
              <a:rPr lang="en-US" sz="2800" dirty="0"/>
              <a:t>The bacteria inhibit </a:t>
            </a:r>
            <a:r>
              <a:rPr lang="en-US" sz="2800" dirty="0" err="1"/>
              <a:t>phagolysosome</a:t>
            </a:r>
            <a:r>
              <a:rPr lang="en-US" sz="2800" dirty="0"/>
              <a:t> formation &amp; multiply, alkalinize </a:t>
            </a:r>
            <a:r>
              <a:rPr lang="en-US" sz="2800" dirty="0" smtClean="0"/>
              <a:t>intra </a:t>
            </a:r>
            <a:r>
              <a:rPr lang="en-US" sz="2800" dirty="0" err="1"/>
              <a:t>lysosomal</a:t>
            </a:r>
            <a:r>
              <a:rPr lang="en-US" sz="2800" dirty="0"/>
              <a:t> enzymes; resistant to oxidative killing</a:t>
            </a:r>
            <a:endParaRPr lang="en-GB" sz="2800" dirty="0"/>
          </a:p>
          <a:p>
            <a:pPr lvl="0"/>
            <a:r>
              <a:rPr lang="en-US" sz="2800" dirty="0"/>
              <a:t>The macrophages are destroyed, release the bacteria which infect other </a:t>
            </a:r>
            <a:r>
              <a:rPr lang="en-US" sz="2800" dirty="0" smtClean="0"/>
              <a:t>macrophages</a:t>
            </a:r>
          </a:p>
          <a:p>
            <a:r>
              <a:rPr lang="en-US" sz="2800" dirty="0"/>
              <a:t>Circulating macrophages are attracted to the infection site and engulf </a:t>
            </a:r>
            <a:r>
              <a:rPr lang="en-US" sz="2800" dirty="0" err="1"/>
              <a:t>M.tuberculosis</a:t>
            </a:r>
            <a:r>
              <a:rPr lang="en-US" sz="2800" dirty="0"/>
              <a:t> </a:t>
            </a:r>
            <a:r>
              <a:rPr lang="en-US" sz="2800" dirty="0" smtClean="0"/>
              <a:t>cells</a:t>
            </a:r>
            <a:endParaRPr lang="en-GB" sz="2800" dirty="0"/>
          </a:p>
        </p:txBody>
      </p:sp>
    </p:spTree>
    <p:extLst>
      <p:ext uri="{BB962C8B-B14F-4D97-AF65-F5344CB8AC3E}">
        <p14:creationId xmlns:p14="http://schemas.microsoft.com/office/powerpoint/2010/main" val="301844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188640"/>
            <a:ext cx="8712968" cy="6480720"/>
          </a:xfrm>
        </p:spPr>
        <p:txBody>
          <a:bodyPr>
            <a:normAutofit fontScale="92500"/>
          </a:bodyPr>
          <a:lstStyle/>
          <a:p>
            <a:pPr lvl="0"/>
            <a:r>
              <a:rPr lang="en-US" sz="2800" dirty="0" smtClean="0"/>
              <a:t>Infected </a:t>
            </a:r>
            <a:r>
              <a:rPr lang="en-US" sz="2800" dirty="0"/>
              <a:t>macrophages may spread the bacteria throughout the body </a:t>
            </a:r>
            <a:r>
              <a:rPr lang="en-US" sz="2800" dirty="0" err="1"/>
              <a:t>e.g</a:t>
            </a:r>
            <a:r>
              <a:rPr lang="en-US" sz="2800" dirty="0"/>
              <a:t> bone marrow, spleen, kidneys, CNS</a:t>
            </a:r>
            <a:endParaRPr lang="en-GB" sz="2800" dirty="0"/>
          </a:p>
          <a:p>
            <a:r>
              <a:rPr lang="en-US" sz="2800" dirty="0"/>
              <a:t>Adaptive immune system</a:t>
            </a:r>
            <a:endParaRPr lang="en-GB" sz="2800" dirty="0"/>
          </a:p>
          <a:p>
            <a:pPr lvl="0"/>
            <a:r>
              <a:rPr lang="en-US" sz="2800" dirty="0" smtClean="0"/>
              <a:t>Localization </a:t>
            </a:r>
            <a:r>
              <a:rPr lang="en-US" sz="2800" dirty="0"/>
              <a:t>in lungs:</a:t>
            </a:r>
            <a:endParaRPr lang="en-GB" sz="2800" dirty="0"/>
          </a:p>
          <a:p>
            <a:pPr lvl="1"/>
            <a:r>
              <a:rPr lang="en-US" sz="2400" dirty="0"/>
              <a:t>Tubercles - granulomas that heal but still contain viable Mycobacterium tuberculosis in calcified areas</a:t>
            </a:r>
            <a:endParaRPr lang="en-GB" sz="2400" dirty="0"/>
          </a:p>
          <a:p>
            <a:pPr lvl="1"/>
            <a:r>
              <a:rPr lang="en-US" sz="2400" b="1" dirty="0" err="1"/>
              <a:t>Ghon</a:t>
            </a:r>
            <a:r>
              <a:rPr lang="en-US" sz="2400" b="1" dirty="0"/>
              <a:t> focus</a:t>
            </a:r>
            <a:r>
              <a:rPr lang="en-US" sz="2400" dirty="0"/>
              <a:t> - a calcified tubercle in the middle and lower </a:t>
            </a:r>
            <a:r>
              <a:rPr lang="en-US" sz="2400" dirty="0" smtClean="0"/>
              <a:t>lung</a:t>
            </a:r>
            <a:endParaRPr lang="en-GB" sz="2400" dirty="0"/>
          </a:p>
          <a:p>
            <a:pPr lvl="1"/>
            <a:r>
              <a:rPr lang="en-US" sz="2400" dirty="0" smtClean="0"/>
              <a:t>Some bacilli are carried to </a:t>
            </a:r>
            <a:r>
              <a:rPr lang="en-US" sz="2400" dirty="0" err="1" smtClean="0"/>
              <a:t>hilar</a:t>
            </a:r>
            <a:r>
              <a:rPr lang="en-US" sz="2400" dirty="0" smtClean="0"/>
              <a:t> </a:t>
            </a:r>
            <a:r>
              <a:rPr lang="en-GB" sz="2400" dirty="0"/>
              <a:t>lymph nodes causing granulomatous </a:t>
            </a:r>
            <a:r>
              <a:rPr lang="en-GB" sz="2400" dirty="0" smtClean="0"/>
              <a:t>lymphadenitis</a:t>
            </a:r>
          </a:p>
          <a:p>
            <a:pPr lvl="0"/>
            <a:r>
              <a:rPr lang="en-US" sz="2800" dirty="0" err="1" smtClean="0"/>
              <a:t>Ghon</a:t>
            </a:r>
            <a:r>
              <a:rPr lang="en-US" sz="2800" dirty="0" smtClean="0"/>
              <a:t> </a:t>
            </a:r>
            <a:r>
              <a:rPr lang="en-US" sz="2800" dirty="0"/>
              <a:t>focus + enlarged </a:t>
            </a:r>
            <a:r>
              <a:rPr lang="en-US" sz="2800" dirty="0" err="1"/>
              <a:t>hilar</a:t>
            </a:r>
            <a:r>
              <a:rPr lang="en-US" sz="2800" dirty="0"/>
              <a:t> LNs = </a:t>
            </a:r>
            <a:r>
              <a:rPr lang="en-US" sz="2800" b="1" dirty="0"/>
              <a:t>primary complex</a:t>
            </a:r>
            <a:endParaRPr lang="en-GB" sz="2800" dirty="0"/>
          </a:p>
          <a:p>
            <a:pPr lvl="0"/>
            <a:r>
              <a:rPr lang="en-US" sz="2800" dirty="0" err="1"/>
              <a:t>M.bovis</a:t>
            </a:r>
            <a:endParaRPr lang="en-GB" sz="2800" dirty="0"/>
          </a:p>
          <a:p>
            <a:pPr lvl="1"/>
            <a:r>
              <a:rPr lang="en-US" sz="2400" dirty="0"/>
              <a:t>Drinking milk - primary complex in tonsils &amp; cervical LNs (scrofula) or in the intestines and mesenteric LNs</a:t>
            </a:r>
            <a:endParaRPr lang="en-GB" sz="2400" dirty="0"/>
          </a:p>
          <a:p>
            <a:pPr lvl="1"/>
            <a:r>
              <a:rPr lang="en-US" sz="2400" dirty="0"/>
              <a:t>Inhalation - PTB (pulmonary TB</a:t>
            </a:r>
            <a:r>
              <a:rPr lang="en-US" sz="2400" dirty="0" smtClean="0"/>
              <a:t>)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75195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Complications of primary disease</a:t>
            </a:r>
            <a:endParaRPr lang="en-GB" dirty="0" smtClean="0"/>
          </a:p>
        </p:txBody>
      </p:sp>
      <p:sp>
        <p:nvSpPr>
          <p:cNvPr id="1536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mtClean="0"/>
              <a:t>Airway obstruction by hilar LN</a:t>
            </a:r>
          </a:p>
          <a:p>
            <a:r>
              <a:rPr lang="en-US" smtClean="0"/>
              <a:t>Segmental TB</a:t>
            </a:r>
          </a:p>
          <a:p>
            <a:r>
              <a:rPr lang="en-US" smtClean="0"/>
              <a:t>Bacteremia &amp; miliary TB</a:t>
            </a:r>
          </a:p>
          <a:p>
            <a:r>
              <a:rPr lang="en-US" smtClean="0"/>
              <a:t>Pulmonary haemorrhage</a:t>
            </a:r>
            <a:endParaRPr lang="en-GB" smtClean="0"/>
          </a:p>
        </p:txBody>
      </p:sp>
    </p:spTree>
    <p:extLst>
      <p:ext uri="{BB962C8B-B14F-4D97-AF65-F5344CB8AC3E}">
        <p14:creationId xmlns:p14="http://schemas.microsoft.com/office/powerpoint/2010/main" val="2548409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80920" cy="936104"/>
          </a:xfrm>
        </p:spPr>
        <p:txBody>
          <a:bodyPr/>
          <a:lstStyle/>
          <a:p>
            <a:r>
              <a:rPr lang="en-US" b="1" dirty="0"/>
              <a:t>Secondary </a:t>
            </a:r>
            <a:r>
              <a:rPr lang="en-US" b="1" dirty="0" smtClean="0"/>
              <a:t>infections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1124744"/>
            <a:ext cx="8640960" cy="5544616"/>
          </a:xfrm>
        </p:spPr>
        <p:txBody>
          <a:bodyPr/>
          <a:lstStyle/>
          <a:p>
            <a:pPr lvl="0"/>
            <a:r>
              <a:rPr lang="en-US" dirty="0" smtClean="0"/>
              <a:t>Bacilli </a:t>
            </a:r>
            <a:r>
              <a:rPr lang="en-US" dirty="0"/>
              <a:t>may remain dormant for years; controlled but not eradicated by host</a:t>
            </a:r>
            <a:endParaRPr lang="en-GB" dirty="0"/>
          </a:p>
          <a:p>
            <a:pPr lvl="0"/>
            <a:r>
              <a:rPr lang="en-US" dirty="0"/>
              <a:t>Any change in host immune defenses especially in CMI (cell mediated immunity) → secondary infection </a:t>
            </a:r>
            <a:r>
              <a:rPr lang="en-US" dirty="0" err="1"/>
              <a:t>e.g</a:t>
            </a:r>
            <a:r>
              <a:rPr lang="en-US" dirty="0"/>
              <a:t> due to age, degenerative disease (diabetes), immunosuppressive conditions &amp;/or therapy, alcoholism, malnutrition </a:t>
            </a:r>
            <a:r>
              <a:rPr lang="en-US" dirty="0" err="1"/>
              <a:t>e.t.c</a:t>
            </a:r>
            <a:endParaRPr lang="en-GB" dirty="0"/>
          </a:p>
          <a:p>
            <a:pPr lvl="0"/>
            <a:r>
              <a:rPr lang="en-US" dirty="0"/>
              <a:t>Increased numbers of bacilli lead to an increase in the host immune response: complement, TNF, damage from enzymes released by </a:t>
            </a:r>
            <a:r>
              <a:rPr lang="en-US" dirty="0" smtClean="0"/>
              <a:t>macrophages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42139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528" y="188640"/>
            <a:ext cx="8640960" cy="6480720"/>
          </a:xfrm>
        </p:spPr>
        <p:txBody>
          <a:bodyPr/>
          <a:lstStyle/>
          <a:p>
            <a:pPr lvl="0"/>
            <a:r>
              <a:rPr lang="en-US" dirty="0" err="1"/>
              <a:t>M.tuberculosis</a:t>
            </a:r>
            <a:r>
              <a:rPr lang="en-US" dirty="0"/>
              <a:t> may infect many organs: kidney, bones, brain, bowel</a:t>
            </a:r>
            <a:endParaRPr lang="en-GB" dirty="0"/>
          </a:p>
          <a:p>
            <a:pPr lvl="0"/>
            <a:r>
              <a:rPr lang="en-US" dirty="0"/>
              <a:t>Lungs are most commonly infected. The bacteria spread through the lungs, causing local necrosis and damage of blood vessels</a:t>
            </a:r>
            <a:endParaRPr lang="en-GB" dirty="0"/>
          </a:p>
          <a:p>
            <a:pPr lvl="0"/>
            <a:r>
              <a:rPr lang="en-US" dirty="0"/>
              <a:t>Symptoms include night sweats and cough producing sputum with </a:t>
            </a:r>
            <a:r>
              <a:rPr lang="en-US" dirty="0" err="1"/>
              <a:t>M.tuberculosis</a:t>
            </a:r>
            <a:endParaRPr lang="en-GB" dirty="0"/>
          </a:p>
          <a:p>
            <a:pPr lvl="0"/>
            <a:r>
              <a:rPr lang="en-US" dirty="0"/>
              <a:t>Progressive primary TB &amp; post-primary </a:t>
            </a:r>
            <a:r>
              <a:rPr lang="en-US" dirty="0" smtClean="0"/>
              <a:t>TB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42636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Progressive primary </a:t>
            </a:r>
            <a:r>
              <a:rPr lang="en-US" b="1" dirty="0" smtClean="0"/>
              <a:t>TB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Develops </a:t>
            </a:r>
            <a:r>
              <a:rPr lang="en-US" dirty="0"/>
              <a:t>directly form primary lesion without a latent phase</a:t>
            </a:r>
            <a:endParaRPr lang="en-GB" dirty="0"/>
          </a:p>
          <a:p>
            <a:pPr lvl="0"/>
            <a:r>
              <a:rPr lang="en-US" dirty="0"/>
              <a:t>In </a:t>
            </a:r>
            <a:r>
              <a:rPr lang="en-US" dirty="0" err="1"/>
              <a:t>immunocompromised</a:t>
            </a:r>
            <a:r>
              <a:rPr lang="en-US" dirty="0"/>
              <a:t> and young children</a:t>
            </a:r>
            <a:endParaRPr lang="en-GB" dirty="0"/>
          </a:p>
          <a:p>
            <a:pPr lvl="0"/>
            <a:r>
              <a:rPr lang="en-US" dirty="0"/>
              <a:t>Usually lower </a:t>
            </a:r>
            <a:r>
              <a:rPr lang="en-US" dirty="0" smtClean="0"/>
              <a:t>lobes</a:t>
            </a:r>
          </a:p>
          <a:p>
            <a:r>
              <a:rPr lang="en-US" dirty="0"/>
              <a:t>D</a:t>
            </a:r>
            <a:r>
              <a:rPr lang="en-US" dirty="0" smtClean="0"/>
              <a:t>isseminated disease</a:t>
            </a:r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79785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60648"/>
            <a:ext cx="7772400" cy="587152"/>
          </a:xfrm>
        </p:spPr>
        <p:txBody>
          <a:bodyPr/>
          <a:lstStyle/>
          <a:p>
            <a:r>
              <a:rPr lang="en-US" b="1" dirty="0"/>
              <a:t>Post-primary </a:t>
            </a:r>
            <a:r>
              <a:rPr lang="en-US" b="1" dirty="0" smtClean="0"/>
              <a:t>TB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1052736"/>
            <a:ext cx="8712968" cy="5616624"/>
          </a:xfrm>
        </p:spPr>
        <p:txBody>
          <a:bodyPr/>
          <a:lstStyle/>
          <a:p>
            <a:pPr lvl="0"/>
            <a:r>
              <a:rPr lang="en-US" sz="2800" dirty="0" smtClean="0"/>
              <a:t>Due </a:t>
            </a:r>
            <a:r>
              <a:rPr lang="en-US" sz="2800" dirty="0"/>
              <a:t>to either reactivation of latent foci of infection or exogenous reinfection</a:t>
            </a:r>
            <a:endParaRPr lang="en-GB" sz="2800" dirty="0"/>
          </a:p>
          <a:p>
            <a:r>
              <a:rPr lang="en-US" sz="2800" dirty="0"/>
              <a:t>Reactivation may be kept under control with intact immune system</a:t>
            </a:r>
          </a:p>
          <a:p>
            <a:r>
              <a:rPr lang="en-US" sz="2800" dirty="0" err="1"/>
              <a:t>Immunocompromise</a:t>
            </a:r>
            <a:r>
              <a:rPr lang="en-US" sz="2800" dirty="0"/>
              <a:t> will cause infection: diabetes, cancers, and other disease that would render </a:t>
            </a:r>
            <a:r>
              <a:rPr lang="en-US" sz="2800" dirty="0" err="1"/>
              <a:t>immunocompromisation</a:t>
            </a:r>
            <a:r>
              <a:rPr lang="en-US" sz="2800" dirty="0"/>
              <a:t>: alcoholism, malnutrition</a:t>
            </a:r>
            <a:endParaRPr lang="en-GB" sz="2800" dirty="0"/>
          </a:p>
          <a:p>
            <a:r>
              <a:rPr lang="en-US" sz="2800" dirty="0"/>
              <a:t>Increase numbers of </a:t>
            </a:r>
            <a:r>
              <a:rPr lang="en-US" sz="2800" dirty="0" err="1"/>
              <a:t>bacili</a:t>
            </a:r>
            <a:r>
              <a:rPr lang="en-US" sz="2800" dirty="0"/>
              <a:t> lead to an increase kin the host immune response: complement </a:t>
            </a:r>
            <a:r>
              <a:rPr lang="en-US" sz="2800" dirty="0" err="1"/>
              <a:t>tumour</a:t>
            </a:r>
            <a:r>
              <a:rPr lang="en-US" sz="2800" dirty="0"/>
              <a:t> </a:t>
            </a:r>
            <a:r>
              <a:rPr lang="en-US" sz="2800" dirty="0" err="1"/>
              <a:t>necrossi</a:t>
            </a:r>
            <a:r>
              <a:rPr lang="en-US" sz="2800" dirty="0"/>
              <a:t> factor, damage form enzymes</a:t>
            </a:r>
          </a:p>
          <a:p>
            <a:pPr lvl="0"/>
            <a:r>
              <a:rPr lang="en-US" sz="2800" dirty="0" smtClean="0"/>
              <a:t>Often </a:t>
            </a:r>
            <a:r>
              <a:rPr lang="en-US" sz="2800" dirty="0"/>
              <a:t>occur in upper lobes of the lungs and other well oxygenated sites - kidney, brain, </a:t>
            </a:r>
            <a:r>
              <a:rPr lang="en-US" sz="2800" dirty="0" smtClean="0"/>
              <a:t>bone</a:t>
            </a:r>
            <a:endParaRPr lang="en-GB" sz="2800" dirty="0"/>
          </a:p>
        </p:txBody>
      </p:sp>
    </p:spTree>
    <p:extLst>
      <p:ext uri="{BB962C8B-B14F-4D97-AF65-F5344CB8AC3E}">
        <p14:creationId xmlns:p14="http://schemas.microsoft.com/office/powerpoint/2010/main" val="1108926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188640"/>
            <a:ext cx="8640960" cy="6336704"/>
          </a:xfrm>
        </p:spPr>
        <p:txBody>
          <a:bodyPr/>
          <a:lstStyle/>
          <a:p>
            <a:pPr lvl="0"/>
            <a:r>
              <a:rPr lang="en-US" dirty="0"/>
              <a:t>Granuloma formation, but with tissue destruction and caseation - </a:t>
            </a:r>
            <a:r>
              <a:rPr lang="en-US" dirty="0" err="1"/>
              <a:t>tuberculoma</a:t>
            </a:r>
            <a:endParaRPr lang="en-GB" dirty="0"/>
          </a:p>
          <a:p>
            <a:pPr lvl="0"/>
            <a:r>
              <a:rPr lang="en-US" dirty="0"/>
              <a:t>Enlarge and may erode into bronchus discharging its material &amp; leaving a cavity</a:t>
            </a:r>
            <a:endParaRPr lang="en-GB" dirty="0"/>
          </a:p>
          <a:p>
            <a:pPr lvl="0"/>
            <a:r>
              <a:rPr lang="en-US" dirty="0"/>
              <a:t>Spread of bacilli from cavities:</a:t>
            </a:r>
            <a:endParaRPr lang="en-GB" dirty="0"/>
          </a:p>
          <a:p>
            <a:pPr lvl="1"/>
            <a:r>
              <a:rPr lang="en-US" dirty="0"/>
              <a:t>Through bronchus - other parts of lungs</a:t>
            </a:r>
            <a:endParaRPr lang="en-GB" dirty="0"/>
          </a:p>
          <a:p>
            <a:pPr lvl="1"/>
            <a:r>
              <a:rPr lang="en-US" dirty="0"/>
              <a:t>In sputum to larynx</a:t>
            </a:r>
            <a:endParaRPr lang="en-GB" dirty="0"/>
          </a:p>
          <a:p>
            <a:pPr lvl="1"/>
            <a:r>
              <a:rPr lang="en-US" dirty="0"/>
              <a:t>Swallowed </a:t>
            </a:r>
            <a:r>
              <a:rPr lang="en-US" dirty="0" smtClean="0"/>
              <a:t>SPUTUM- </a:t>
            </a:r>
            <a:r>
              <a:rPr lang="en-US" dirty="0"/>
              <a:t>intestinal tract ulcers, anal fistulas</a:t>
            </a:r>
            <a:endParaRPr lang="en-GB" dirty="0"/>
          </a:p>
          <a:p>
            <a:pPr lvl="1"/>
            <a:r>
              <a:rPr lang="en-US" dirty="0"/>
              <a:t>Raptured blood vessels &amp; </a:t>
            </a:r>
            <a:r>
              <a:rPr lang="en-US" dirty="0" err="1"/>
              <a:t>lymphatics</a:t>
            </a:r>
            <a:r>
              <a:rPr lang="en-US" dirty="0"/>
              <a:t> could spread infection to other areas of lungs, other </a:t>
            </a:r>
            <a:r>
              <a:rPr lang="en-US" dirty="0" smtClean="0"/>
              <a:t>LN</a:t>
            </a:r>
            <a:r>
              <a:rPr lang="en-GB" dirty="0" smtClean="0"/>
              <a:t> t</a:t>
            </a:r>
            <a:r>
              <a:rPr lang="en-US" dirty="0" err="1" smtClean="0"/>
              <a:t>hrough</a:t>
            </a:r>
            <a:r>
              <a:rPr lang="en-US" dirty="0" smtClean="0"/>
              <a:t> </a:t>
            </a:r>
            <a:r>
              <a:rPr lang="en-US" dirty="0"/>
              <a:t>blood stream to other </a:t>
            </a:r>
            <a:r>
              <a:rPr lang="en-US" dirty="0" smtClean="0"/>
              <a:t>organs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10142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88640"/>
            <a:ext cx="7772400" cy="864096"/>
          </a:xfrm>
        </p:spPr>
        <p:txBody>
          <a:bodyPr/>
          <a:lstStyle/>
          <a:p>
            <a:r>
              <a:rPr lang="en-US" sz="4800" b="1" dirty="0" smtClean="0"/>
              <a:t>IMMUNITY</a:t>
            </a:r>
            <a:endParaRPr lang="en-GB" sz="4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528" y="1196752"/>
            <a:ext cx="8640960" cy="5472608"/>
          </a:xfrm>
        </p:spPr>
        <p:txBody>
          <a:bodyPr/>
          <a:lstStyle/>
          <a:p>
            <a:pPr lvl="0"/>
            <a:r>
              <a:rPr lang="en-US" sz="2800" dirty="0" smtClean="0"/>
              <a:t>After </a:t>
            </a:r>
            <a:r>
              <a:rPr lang="en-US" sz="2800" dirty="0"/>
              <a:t>infection, resistance by host is through CMI</a:t>
            </a:r>
            <a:endParaRPr lang="en-GB" sz="2800" dirty="0"/>
          </a:p>
          <a:p>
            <a:pPr lvl="1"/>
            <a:r>
              <a:rPr lang="en-US" sz="2400" dirty="0"/>
              <a:t>Macrophages - directly </a:t>
            </a:r>
            <a:r>
              <a:rPr lang="en-US" sz="2400" dirty="0" err="1"/>
              <a:t>phagocytose</a:t>
            </a:r>
            <a:r>
              <a:rPr lang="en-US" sz="2400" dirty="0"/>
              <a:t> bacilli and act as APCs, production of cytokines</a:t>
            </a:r>
            <a:endParaRPr lang="en-GB" sz="2400" dirty="0"/>
          </a:p>
          <a:p>
            <a:pPr lvl="1"/>
            <a:r>
              <a:rPr lang="en-US" sz="2400" dirty="0"/>
              <a:t>CD4+ T-cells - production of cytokines</a:t>
            </a:r>
            <a:endParaRPr lang="en-GB" sz="2400" dirty="0"/>
          </a:p>
          <a:p>
            <a:pPr lvl="0"/>
            <a:r>
              <a:rPr lang="en-US" sz="2800" dirty="0"/>
              <a:t>Tuberculin testing - </a:t>
            </a:r>
            <a:r>
              <a:rPr lang="en-US" sz="2800" dirty="0" err="1"/>
              <a:t>Mantoux</a:t>
            </a:r>
            <a:r>
              <a:rPr lang="en-US" sz="2800" dirty="0"/>
              <a:t> test, </a:t>
            </a:r>
            <a:r>
              <a:rPr lang="en-US" sz="2800" dirty="0" err="1"/>
              <a:t>Heaf</a:t>
            </a:r>
            <a:r>
              <a:rPr lang="en-US" sz="2800" dirty="0"/>
              <a:t> test (PPD)</a:t>
            </a:r>
            <a:endParaRPr lang="en-GB" sz="2800" dirty="0"/>
          </a:p>
          <a:p>
            <a:pPr lvl="0"/>
            <a:r>
              <a:rPr lang="en-US" sz="2800" dirty="0"/>
              <a:t>Positive - induration not erythema</a:t>
            </a:r>
            <a:endParaRPr lang="en-GB" sz="2800" dirty="0"/>
          </a:p>
          <a:p>
            <a:pPr lvl="1"/>
            <a:r>
              <a:rPr lang="en-US" sz="2400" dirty="0"/>
              <a:t>Indicates exposure, false positive in NTM infection</a:t>
            </a:r>
            <a:endParaRPr lang="en-GB" sz="2400" dirty="0"/>
          </a:p>
          <a:p>
            <a:pPr lvl="0"/>
            <a:r>
              <a:rPr lang="en-US" sz="2800" dirty="0"/>
              <a:t>Negative - excludes infection, but false negative in severe TB infection, malnutrition, AIDS, corticosteroid use </a:t>
            </a:r>
            <a:r>
              <a:rPr lang="en-US" sz="2800" dirty="0" err="1" smtClean="0"/>
              <a:t>e.t.c</a:t>
            </a:r>
            <a:endParaRPr lang="en-GB" sz="2800" dirty="0"/>
          </a:p>
        </p:txBody>
      </p:sp>
    </p:spTree>
    <p:extLst>
      <p:ext uri="{BB962C8B-B14F-4D97-AF65-F5344CB8AC3E}">
        <p14:creationId xmlns:p14="http://schemas.microsoft.com/office/powerpoint/2010/main" val="992969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88640"/>
            <a:ext cx="7772400" cy="803176"/>
          </a:xfrm>
        </p:spPr>
        <p:txBody>
          <a:bodyPr/>
          <a:lstStyle/>
          <a:p>
            <a:r>
              <a:rPr lang="en-US" b="1" dirty="0"/>
              <a:t>TB &amp; </a:t>
            </a:r>
            <a:r>
              <a:rPr lang="en-US" b="1" dirty="0" smtClean="0"/>
              <a:t>HIV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1052736"/>
            <a:ext cx="8712968" cy="5688632"/>
          </a:xfrm>
        </p:spPr>
        <p:txBody>
          <a:bodyPr>
            <a:normAutofit fontScale="92500" lnSpcReduction="10000"/>
          </a:bodyPr>
          <a:lstStyle/>
          <a:p>
            <a:pPr lvl="0"/>
            <a:r>
              <a:rPr lang="en-US" dirty="0" smtClean="0"/>
              <a:t>HIV/Tb </a:t>
            </a:r>
            <a:r>
              <a:rPr lang="en-US" dirty="0"/>
              <a:t>infection - TB can occur at any stage of HIV infection; TB presentation varies with stage</a:t>
            </a:r>
            <a:endParaRPr lang="en-GB" dirty="0"/>
          </a:p>
          <a:p>
            <a:pPr lvl="1"/>
            <a:r>
              <a:rPr lang="en-US" dirty="0"/>
              <a:t>Reactivation rates much higher in HIV +</a:t>
            </a:r>
            <a:r>
              <a:rPr lang="en-US" dirty="0" err="1"/>
              <a:t>ve</a:t>
            </a:r>
            <a:endParaRPr lang="en-GB" dirty="0"/>
          </a:p>
          <a:p>
            <a:pPr lvl="1"/>
            <a:r>
              <a:rPr lang="en-US" dirty="0"/>
              <a:t>TB more aggressive in HIV +</a:t>
            </a:r>
            <a:r>
              <a:rPr lang="en-US" dirty="0" err="1"/>
              <a:t>ve</a:t>
            </a:r>
            <a:endParaRPr lang="en-GB" dirty="0"/>
          </a:p>
          <a:p>
            <a:pPr lvl="1"/>
            <a:r>
              <a:rPr lang="en-US" dirty="0"/>
              <a:t>EPTB (extra pulmonary TB) - more common in HIV patients</a:t>
            </a:r>
            <a:endParaRPr lang="en-GB" dirty="0"/>
          </a:p>
          <a:p>
            <a:pPr lvl="0"/>
            <a:r>
              <a:rPr lang="en-US" dirty="0"/>
              <a:t>Diagnostic problems in patients with co-infection</a:t>
            </a:r>
            <a:endParaRPr lang="en-GB" dirty="0"/>
          </a:p>
          <a:p>
            <a:pPr lvl="1"/>
            <a:r>
              <a:rPr lang="en-US" dirty="0"/>
              <a:t>Increased frequency of smear negative</a:t>
            </a:r>
            <a:endParaRPr lang="en-GB" dirty="0"/>
          </a:p>
          <a:p>
            <a:pPr lvl="1"/>
            <a:r>
              <a:rPr lang="en-US" dirty="0"/>
              <a:t>Atypical radiographic findings</a:t>
            </a:r>
            <a:endParaRPr lang="en-GB" dirty="0"/>
          </a:p>
          <a:p>
            <a:pPr lvl="1"/>
            <a:r>
              <a:rPr lang="en-US" dirty="0"/>
              <a:t>Lack of granuloma formation in late stages</a:t>
            </a:r>
            <a:endParaRPr lang="en-GB" dirty="0"/>
          </a:p>
          <a:p>
            <a:pPr lvl="1"/>
            <a:r>
              <a:rPr lang="en-US" dirty="0"/>
              <a:t>Negative results on PPD skin </a:t>
            </a:r>
            <a:r>
              <a:rPr lang="en-US" dirty="0" smtClean="0"/>
              <a:t>tests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99706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>
                <a:latin typeface="Verdana" pitchFamily="34" charset="0"/>
              </a:rPr>
              <a:t>Classification 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457200" y="1600200"/>
          <a:ext cx="8229600" cy="4648200"/>
        </p:xfrm>
        <a:graphic>
          <a:graphicData uri="http://schemas.openxmlformats.org/drawingml/2006/table">
            <a:tbl>
              <a:tblPr/>
              <a:tblGrid>
                <a:gridCol w="2743200"/>
                <a:gridCol w="2743200"/>
                <a:gridCol w="2743200"/>
              </a:tblGrid>
              <a:tr h="4318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Runyon group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Species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Disease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096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A.</a:t>
                      </a: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Obligate parasites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(non-cultivable)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M.leprae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M.lepraemurium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Human leprosy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In rats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5113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B.</a:t>
                      </a: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 Cultivable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(4-6/52)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M.tuberculosis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M.bovis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M.ulcerans</a:t>
                      </a: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 (grows best at 30°C)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TB in man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TB in man and cattle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Buruli ulcer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8954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Atypical :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Group I: photochromogens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1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M.kansasii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M.marinum </a:t>
                      </a: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(30°C)</a:t>
                      </a:r>
                      <a:endParaRPr kumimoji="0" lang="en-US" sz="1800" b="0" i="1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M.simiae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TB-like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Swimming pool granulomas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TB-like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04644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Latent TB infection (LTBI)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LTBI is the presence of </a:t>
            </a:r>
            <a:r>
              <a:rPr lang="en-GB" i="1" dirty="0" smtClean="0"/>
              <a:t>M. tuberculosis organisms </a:t>
            </a:r>
            <a:r>
              <a:rPr lang="en-GB" dirty="0" smtClean="0"/>
              <a:t>(tubercle bacilli) without signs and symptoms or radiographic or bacteriologic evidence of TB disease</a:t>
            </a:r>
          </a:p>
          <a:p>
            <a:pPr lvl="1"/>
            <a:r>
              <a:rPr lang="en-GB" dirty="0" smtClean="0"/>
              <a:t>The annual risk of developing active disease is 5-15%</a:t>
            </a:r>
          </a:p>
          <a:p>
            <a:pPr lvl="1"/>
            <a:r>
              <a:rPr lang="en-GB" dirty="0" smtClean="0"/>
              <a:t>Lifetime risk increases to approximately 50% in HIV-co infected individuals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96726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Pulmonary TB-Like disease is commonly associated with</a:t>
            </a:r>
          </a:p>
          <a:p>
            <a:pPr lvl="1"/>
            <a:r>
              <a:rPr lang="en-GB" i="1" dirty="0" smtClean="0"/>
              <a:t>M. </a:t>
            </a:r>
            <a:r>
              <a:rPr lang="en-GB" i="1" dirty="0" err="1" smtClean="0"/>
              <a:t>kansasii</a:t>
            </a:r>
            <a:endParaRPr lang="en-GB" i="1" dirty="0" smtClean="0"/>
          </a:p>
          <a:p>
            <a:pPr lvl="1"/>
            <a:r>
              <a:rPr lang="en-GB" i="1" dirty="0" smtClean="0"/>
              <a:t>M. </a:t>
            </a:r>
            <a:r>
              <a:rPr lang="en-GB" i="1" dirty="0" err="1" smtClean="0"/>
              <a:t>avium-intracellulare</a:t>
            </a:r>
            <a:endParaRPr lang="en-GB" i="1" dirty="0" smtClean="0"/>
          </a:p>
          <a:p>
            <a:pPr lvl="1"/>
            <a:r>
              <a:rPr lang="en-GB" i="1" dirty="0" smtClean="0"/>
              <a:t>M. </a:t>
            </a:r>
            <a:r>
              <a:rPr lang="en-GB" i="1" dirty="0" err="1" smtClean="0"/>
              <a:t>simiae</a:t>
            </a:r>
            <a:endParaRPr lang="en-GB" i="1" dirty="0"/>
          </a:p>
        </p:txBody>
      </p:sp>
    </p:spTree>
    <p:extLst>
      <p:ext uri="{BB962C8B-B14F-4D97-AF65-F5344CB8AC3E}">
        <p14:creationId xmlns:p14="http://schemas.microsoft.com/office/powerpoint/2010/main" val="1867749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 smtClean="0"/>
              <a:t>Extrapulmonary</a:t>
            </a:r>
            <a:r>
              <a:rPr lang="en-GB" dirty="0" smtClean="0"/>
              <a:t> TB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GB" dirty="0" smtClean="0"/>
              <a:t>Bone and joint TB</a:t>
            </a:r>
          </a:p>
          <a:p>
            <a:r>
              <a:rPr lang="en-GB" dirty="0" smtClean="0"/>
              <a:t>Tuberculosis meningitis (TBM)</a:t>
            </a:r>
          </a:p>
          <a:p>
            <a:r>
              <a:rPr lang="en-GB" dirty="0" err="1" smtClean="0"/>
              <a:t>Tuberculomas</a:t>
            </a:r>
            <a:endParaRPr lang="en-GB" dirty="0" smtClean="0"/>
          </a:p>
          <a:p>
            <a:r>
              <a:rPr lang="en-GB" dirty="0" smtClean="0"/>
              <a:t>Abdominal TB</a:t>
            </a:r>
          </a:p>
          <a:p>
            <a:r>
              <a:rPr lang="en-GB" dirty="0" err="1" smtClean="0"/>
              <a:t>Tuberculous</a:t>
            </a:r>
            <a:r>
              <a:rPr lang="en-GB" dirty="0" smtClean="0"/>
              <a:t> lymphadenitis</a:t>
            </a:r>
          </a:p>
          <a:p>
            <a:r>
              <a:rPr lang="en-GB" dirty="0" smtClean="0"/>
              <a:t>Urinary TB</a:t>
            </a:r>
          </a:p>
          <a:p>
            <a:r>
              <a:rPr lang="en-GB" dirty="0" smtClean="0"/>
              <a:t>Genital tract TB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GB" dirty="0" smtClean="0"/>
              <a:t>Skin TB- </a:t>
            </a:r>
            <a:r>
              <a:rPr lang="en-GB" dirty="0" err="1" smtClean="0"/>
              <a:t>scrofuloderma</a:t>
            </a:r>
            <a:endParaRPr lang="en-GB" dirty="0" smtClean="0"/>
          </a:p>
          <a:p>
            <a:r>
              <a:rPr lang="en-GB" dirty="0" smtClean="0"/>
              <a:t>TB pericarditis</a:t>
            </a:r>
          </a:p>
          <a:p>
            <a:r>
              <a:rPr lang="en-GB" dirty="0" smtClean="0"/>
              <a:t>TB laryngitis</a:t>
            </a:r>
          </a:p>
          <a:p>
            <a:r>
              <a:rPr lang="en-GB" dirty="0" smtClean="0"/>
              <a:t>Ocular TB</a:t>
            </a:r>
          </a:p>
          <a:p>
            <a:r>
              <a:rPr lang="en-GB" dirty="0" smtClean="0"/>
              <a:t>Adrenal gland TB- </a:t>
            </a:r>
            <a:r>
              <a:rPr lang="en-GB" dirty="0" err="1" smtClean="0"/>
              <a:t>hypoadrenalism</a:t>
            </a:r>
            <a:r>
              <a:rPr lang="en-GB" dirty="0" smtClean="0"/>
              <a:t> of Addison’s disease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74296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F:\Bachelor of Medicine And Bachelor of Surgery\MBChB  Year  2\MEDICAL MICROBIOLOGY\1. BACTERIOLOGY\mycobacter\url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0462"/>
            <a:ext cx="8496944" cy="6835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9862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63" y="42592"/>
            <a:ext cx="9139049" cy="68427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0453190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3801079"/>
            <a:ext cx="3918314" cy="30569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3372" y="116631"/>
            <a:ext cx="2930628" cy="31502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0856" b="43411"/>
          <a:stretch/>
        </p:blipFill>
        <p:spPr bwMode="auto">
          <a:xfrm>
            <a:off x="0" y="0"/>
            <a:ext cx="3200578" cy="35066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3810" y="3284984"/>
            <a:ext cx="5142357" cy="35730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77" t="32421"/>
          <a:stretch/>
        </p:blipFill>
        <p:spPr bwMode="auto">
          <a:xfrm>
            <a:off x="3220655" y="21851"/>
            <a:ext cx="2992716" cy="35250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1182424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0371" y="836712"/>
            <a:ext cx="3786095" cy="2957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764704"/>
            <a:ext cx="5112568" cy="5760640"/>
          </a:xfrm>
        </p:spPr>
        <p:txBody>
          <a:bodyPr>
            <a:normAutofit fontScale="85000" lnSpcReduction="20000"/>
          </a:bodyPr>
          <a:lstStyle/>
          <a:p>
            <a:pPr marL="0" lvl="0" indent="0">
              <a:buNone/>
            </a:pPr>
            <a:r>
              <a:rPr lang="en-US" sz="4400" b="1" dirty="0" smtClean="0">
                <a:solidFill>
                  <a:srgbClr val="92D050"/>
                </a:solidFill>
              </a:rPr>
              <a:t>Scrofula</a:t>
            </a:r>
          </a:p>
          <a:p>
            <a:pPr lvl="0"/>
            <a:r>
              <a:rPr lang="en-US" dirty="0" smtClean="0"/>
              <a:t>A cervical </a:t>
            </a:r>
            <a:r>
              <a:rPr lang="en-US" dirty="0"/>
              <a:t>lymphadenitis</a:t>
            </a:r>
            <a:endParaRPr lang="en-GB" dirty="0"/>
          </a:p>
          <a:p>
            <a:pPr lvl="0"/>
            <a:r>
              <a:rPr lang="en-US" dirty="0"/>
              <a:t>Source: E</a:t>
            </a:r>
            <a:r>
              <a:rPr lang="en-US" dirty="0" smtClean="0"/>
              <a:t>nvironmental</a:t>
            </a:r>
            <a:r>
              <a:rPr lang="en-US" dirty="0"/>
              <a:t>, water sources, human respiratory tract</a:t>
            </a:r>
            <a:endParaRPr lang="en-GB" dirty="0"/>
          </a:p>
          <a:p>
            <a:pPr lvl="0"/>
            <a:r>
              <a:rPr lang="en-US" dirty="0"/>
              <a:t>Chronic painless mass in the neck - known as cold abscess</a:t>
            </a:r>
            <a:endParaRPr lang="en-GB" dirty="0"/>
          </a:p>
          <a:p>
            <a:pPr lvl="0"/>
            <a:r>
              <a:rPr lang="en-US" dirty="0"/>
              <a:t>In children agent </a:t>
            </a:r>
            <a:r>
              <a:rPr lang="en-US" dirty="0" err="1"/>
              <a:t>M.scrofulaceum</a:t>
            </a:r>
            <a:endParaRPr lang="en-GB" dirty="0"/>
          </a:p>
          <a:p>
            <a:pPr lvl="1"/>
            <a:r>
              <a:rPr lang="en-US" dirty="0"/>
              <a:t>Surgery, usually resistant to antibiotics</a:t>
            </a:r>
            <a:endParaRPr lang="en-GB" dirty="0"/>
          </a:p>
          <a:p>
            <a:pPr lvl="0"/>
            <a:r>
              <a:rPr lang="en-US" dirty="0"/>
              <a:t>In adults agent is </a:t>
            </a:r>
            <a:r>
              <a:rPr lang="en-US" dirty="0" err="1"/>
              <a:t>M.tuberculosis</a:t>
            </a:r>
            <a:endParaRPr lang="en-GB" dirty="0"/>
          </a:p>
          <a:p>
            <a:pPr lvl="1"/>
            <a:r>
              <a:rPr lang="en-US" dirty="0" err="1"/>
              <a:t>antiTB</a:t>
            </a:r>
            <a:r>
              <a:rPr lang="en-US" dirty="0"/>
              <a:t> drugs, surgery may spread disease</a:t>
            </a:r>
            <a:endParaRPr lang="en-GB" dirty="0"/>
          </a:p>
          <a:p>
            <a:endParaRPr lang="en-GB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0372" y="3789040"/>
            <a:ext cx="3790140" cy="30569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77806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Clinical </a:t>
            </a:r>
            <a:r>
              <a:rPr lang="en-US" b="1" dirty="0" smtClean="0"/>
              <a:t>manifestations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Weight </a:t>
            </a:r>
            <a:r>
              <a:rPr lang="en-US" dirty="0"/>
              <a:t>loss ≥10%</a:t>
            </a:r>
            <a:endParaRPr lang="en-GB" dirty="0"/>
          </a:p>
          <a:p>
            <a:pPr lvl="0"/>
            <a:r>
              <a:rPr lang="en-US" dirty="0"/>
              <a:t>PTB - low grade fever, malaise, night sweats, chest pain, chronic cough (&gt;2/52), hemoptysis</a:t>
            </a:r>
            <a:endParaRPr lang="en-GB" dirty="0"/>
          </a:p>
          <a:p>
            <a:pPr lvl="0"/>
            <a:r>
              <a:rPr lang="en-US" dirty="0"/>
              <a:t>EPTB - fever; the rest depend on the site - skeletal TB, genital tract TB, urinary tract TB, CNS TB, GIT TB, adrenal TB, cardiac </a:t>
            </a:r>
            <a:r>
              <a:rPr lang="en-US" dirty="0" smtClean="0"/>
              <a:t>TB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340586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218974"/>
            <a:ext cx="7772400" cy="833762"/>
          </a:xfrm>
        </p:spPr>
        <p:txBody>
          <a:bodyPr>
            <a:normAutofit/>
          </a:bodyPr>
          <a:lstStyle/>
          <a:p>
            <a:r>
              <a:rPr lang="en-US" b="1" dirty="0" smtClean="0"/>
              <a:t>Lab diagnosis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1412776"/>
            <a:ext cx="2987824" cy="4683224"/>
          </a:xfrm>
        </p:spPr>
        <p:txBody>
          <a:bodyPr>
            <a:normAutofit fontScale="85000" lnSpcReduction="20000"/>
          </a:bodyPr>
          <a:lstStyle/>
          <a:p>
            <a:pPr lvl="0"/>
            <a:r>
              <a:rPr lang="en-US" dirty="0" smtClean="0"/>
              <a:t>Specimen</a:t>
            </a:r>
          </a:p>
          <a:p>
            <a:pPr lvl="1"/>
            <a:r>
              <a:rPr lang="en-US" dirty="0" smtClean="0"/>
              <a:t>Sputum</a:t>
            </a:r>
          </a:p>
          <a:p>
            <a:pPr lvl="1"/>
            <a:r>
              <a:rPr lang="en-US" dirty="0" smtClean="0"/>
              <a:t>Pleural fluid</a:t>
            </a:r>
          </a:p>
          <a:p>
            <a:pPr lvl="1"/>
            <a:r>
              <a:rPr lang="en-US" dirty="0"/>
              <a:t>G</a:t>
            </a:r>
            <a:r>
              <a:rPr lang="en-US" dirty="0" smtClean="0"/>
              <a:t>astric washings </a:t>
            </a:r>
          </a:p>
          <a:p>
            <a:pPr lvl="1"/>
            <a:r>
              <a:rPr lang="en-US" dirty="0" smtClean="0"/>
              <a:t>Urine (</a:t>
            </a:r>
            <a:r>
              <a:rPr lang="en-US" dirty="0"/>
              <a:t>remember to </a:t>
            </a:r>
            <a:r>
              <a:rPr lang="en-US" dirty="0" err="1"/>
              <a:t>neutralise</a:t>
            </a:r>
            <a:r>
              <a:rPr lang="en-US" dirty="0"/>
              <a:t>),</a:t>
            </a:r>
            <a:endParaRPr lang="en-US" dirty="0" smtClean="0"/>
          </a:p>
          <a:p>
            <a:pPr lvl="1"/>
            <a:r>
              <a:rPr lang="en-US" dirty="0" smtClean="0"/>
              <a:t>Aspirates</a:t>
            </a:r>
          </a:p>
          <a:p>
            <a:pPr lvl="1"/>
            <a:r>
              <a:rPr lang="en-US" dirty="0" smtClean="0"/>
              <a:t>CSF</a:t>
            </a:r>
          </a:p>
          <a:p>
            <a:pPr lvl="1"/>
            <a:r>
              <a:rPr lang="en-US" dirty="0" smtClean="0"/>
              <a:t>Tissue biopsies</a:t>
            </a:r>
          </a:p>
          <a:p>
            <a:pPr lvl="1"/>
            <a:r>
              <a:rPr lang="en-US" dirty="0" smtClean="0"/>
              <a:t>Pathological material</a:t>
            </a:r>
            <a:endParaRPr lang="en-GB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1340767"/>
            <a:ext cx="5904656" cy="50692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0872328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476672"/>
            <a:ext cx="8219256" cy="5649491"/>
          </a:xfrm>
        </p:spPr>
        <p:txBody>
          <a:bodyPr/>
          <a:lstStyle/>
          <a:p>
            <a:pPr lvl="0"/>
            <a:r>
              <a:rPr lang="en-US" dirty="0" smtClean="0"/>
              <a:t>Staining of specimen using</a:t>
            </a:r>
            <a:endParaRPr lang="en-GB" dirty="0" smtClean="0"/>
          </a:p>
          <a:p>
            <a:pPr lvl="1"/>
            <a:r>
              <a:rPr lang="en-US" dirty="0" err="1" smtClean="0"/>
              <a:t>Ziehl-Neelsen</a:t>
            </a:r>
            <a:r>
              <a:rPr lang="en-US" dirty="0" smtClean="0"/>
              <a:t> (ZN) stain - acid fast bacilli (AFBs) - red bacilli on a blue (methylene blue counter stain) or green (malachite green counter stain) background</a:t>
            </a:r>
            <a:endParaRPr lang="en-GB" dirty="0" smtClean="0"/>
          </a:p>
          <a:p>
            <a:pPr lvl="1"/>
            <a:r>
              <a:rPr lang="en-US" dirty="0" err="1" smtClean="0"/>
              <a:t>Kinyoun</a:t>
            </a:r>
            <a:r>
              <a:rPr lang="en-US" dirty="0" smtClean="0"/>
              <a:t> staining</a:t>
            </a:r>
            <a:endParaRPr lang="en-GB" dirty="0" smtClean="0"/>
          </a:p>
          <a:p>
            <a:pPr lvl="1"/>
            <a:r>
              <a:rPr lang="en-US" dirty="0" smtClean="0"/>
              <a:t>Fluorescence microscopy using </a:t>
            </a:r>
            <a:r>
              <a:rPr lang="en-US" dirty="0" err="1" smtClean="0"/>
              <a:t>auramine</a:t>
            </a:r>
            <a:r>
              <a:rPr lang="en-US" dirty="0" smtClean="0"/>
              <a:t> O or </a:t>
            </a:r>
            <a:r>
              <a:rPr lang="en-US" dirty="0" err="1" smtClean="0"/>
              <a:t>rhodamine</a:t>
            </a:r>
            <a:r>
              <a:rPr lang="en-US" dirty="0" smtClean="0"/>
              <a:t> stain - fluorescent microscope</a:t>
            </a:r>
            <a:endParaRPr lang="en-GB" dirty="0" smtClean="0"/>
          </a:p>
        </p:txBody>
      </p:sp>
    </p:spTree>
    <p:extLst>
      <p:ext uri="{BB962C8B-B14F-4D97-AF65-F5344CB8AC3E}">
        <p14:creationId xmlns:p14="http://schemas.microsoft.com/office/powerpoint/2010/main" val="31128989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189" name="Group 21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1642294272"/>
              </p:ext>
            </p:extLst>
          </p:nvPr>
        </p:nvGraphicFramePr>
        <p:xfrm>
          <a:off x="304800" y="65717"/>
          <a:ext cx="8534400" cy="6679000"/>
        </p:xfrm>
        <a:graphic>
          <a:graphicData uri="http://schemas.openxmlformats.org/drawingml/2006/table">
            <a:tbl>
              <a:tblPr/>
              <a:tblGrid>
                <a:gridCol w="2467000"/>
                <a:gridCol w="3024336"/>
                <a:gridCol w="3043064"/>
              </a:tblGrid>
              <a:tr h="186806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Group II: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scotochromogens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M.scrofulaceum</a:t>
                      </a:r>
                      <a:endParaRPr kumimoji="0" lang="en-US" sz="18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M.szulgai,M.gordonae</a:t>
                      </a:r>
                      <a:endParaRPr kumimoji="0" lang="en-US" sz="18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 </a:t>
                      </a:r>
                      <a:r>
                        <a:rPr kumimoji="0" lang="en-US" sz="1800" b="0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M.flavescence,M.xenopi</a:t>
                      </a:r>
                      <a:endParaRPr kumimoji="0" lang="en-US" sz="18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Granulomatous cervical adenitis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Not associated with disease in humans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8665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Group III: non-pigmented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M.avium-intracellulare complex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1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M.gastrii, M.malmoense,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TB-like , pulmonary dx in pt with bronchitis, emphysema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9345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Group IV: Rapid growers (2-5/7)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M.fortuitum-chelonei</a:t>
                      </a: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 complex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1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M.smegmatis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1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M.abscessus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M.phlei, M.vaccae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Skin and soft tissue infections in immunosuppressed </a:t>
                      </a:r>
                      <a:r>
                        <a:rPr kumimoji="0" lang="en-U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pts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, prosthetic hip joints, indwelling catheters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Normal flora of </a:t>
                      </a:r>
                      <a:r>
                        <a:rPr kumimoji="0" lang="en-U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smegma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Chronic lung </a:t>
                      </a:r>
                      <a:r>
                        <a:rPr kumimoji="0" lang="en-U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infxn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, skin, bone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72532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789040"/>
            <a:ext cx="4983533" cy="29714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3789040"/>
            <a:ext cx="4716016" cy="30045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7284"/>
            <a:ext cx="8991600" cy="36377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80650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404664"/>
            <a:ext cx="8892480" cy="6336704"/>
          </a:xfrm>
        </p:spPr>
        <p:txBody>
          <a:bodyPr>
            <a:normAutofit lnSpcReduction="10000"/>
          </a:bodyPr>
          <a:lstStyle/>
          <a:p>
            <a:pPr marL="0" lvl="0" indent="0">
              <a:buNone/>
            </a:pPr>
            <a:r>
              <a:rPr lang="en-GB" dirty="0"/>
              <a:t>CULTURE </a:t>
            </a:r>
            <a:r>
              <a:rPr lang="en-GB" dirty="0" smtClean="0"/>
              <a:t>MEDIA</a:t>
            </a:r>
          </a:p>
          <a:p>
            <a:pPr lvl="0"/>
            <a:r>
              <a:rPr lang="en-US" dirty="0" smtClean="0"/>
              <a:t>Requires </a:t>
            </a:r>
            <a:r>
              <a:rPr lang="en-US" dirty="0"/>
              <a:t>enriched culture media</a:t>
            </a:r>
            <a:endParaRPr lang="en-GB" dirty="0"/>
          </a:p>
          <a:p>
            <a:pPr lvl="1"/>
            <a:r>
              <a:rPr lang="en-US" dirty="0" smtClean="0"/>
              <a:t>Lowenstein-Jensen </a:t>
            </a:r>
            <a:r>
              <a:rPr lang="en-US" dirty="0"/>
              <a:t>(LJ) </a:t>
            </a:r>
            <a:r>
              <a:rPr lang="en-US" dirty="0" smtClean="0"/>
              <a:t>medium; </a:t>
            </a:r>
            <a:r>
              <a:rPr lang="en-GB" dirty="0"/>
              <a:t>selective media for </a:t>
            </a:r>
            <a:r>
              <a:rPr lang="en-GB" dirty="0" err="1"/>
              <a:t>Mycobactria</a:t>
            </a:r>
            <a:r>
              <a:rPr lang="en-GB" dirty="0"/>
              <a:t> </a:t>
            </a:r>
            <a:r>
              <a:rPr lang="en-GB" dirty="0" smtClean="0"/>
              <a:t>tuberculosis. Contains</a:t>
            </a:r>
            <a:endParaRPr lang="en-GB" dirty="0"/>
          </a:p>
          <a:p>
            <a:pPr lvl="2"/>
            <a:r>
              <a:rPr lang="en-US" dirty="0"/>
              <a:t>Malachite green - inhibits growth of contaminants</a:t>
            </a:r>
            <a:endParaRPr lang="en-GB" dirty="0"/>
          </a:p>
          <a:p>
            <a:pPr lvl="2"/>
            <a:r>
              <a:rPr lang="en-GB" dirty="0"/>
              <a:t>Glycerol (source of carbon</a:t>
            </a:r>
            <a:r>
              <a:rPr lang="en-GB" dirty="0" smtClean="0"/>
              <a:t>)</a:t>
            </a:r>
          </a:p>
          <a:p>
            <a:pPr lvl="2"/>
            <a:r>
              <a:rPr lang="en-US" dirty="0" smtClean="0"/>
              <a:t>Egg </a:t>
            </a:r>
            <a:r>
              <a:rPr lang="en-US" dirty="0"/>
              <a:t>yolk, serum, tissue extracts, </a:t>
            </a:r>
            <a:r>
              <a:rPr lang="en-US" dirty="0" smtClean="0"/>
              <a:t>citrate, potato starch</a:t>
            </a:r>
          </a:p>
          <a:p>
            <a:pPr lvl="2"/>
            <a:r>
              <a:rPr lang="en-GB" dirty="0" err="1"/>
              <a:t>Aspergin</a:t>
            </a:r>
            <a:r>
              <a:rPr lang="en-GB" dirty="0"/>
              <a:t> (nitrogen source)</a:t>
            </a:r>
          </a:p>
          <a:p>
            <a:pPr lvl="1"/>
            <a:r>
              <a:rPr lang="en-US" dirty="0"/>
              <a:t>Agar based media or broth - enriched with bovine serum albumin - automated culture </a:t>
            </a:r>
            <a:r>
              <a:rPr lang="en-US" dirty="0" smtClean="0"/>
              <a:t>system</a:t>
            </a:r>
            <a:endParaRPr lang="en-GB" dirty="0"/>
          </a:p>
          <a:p>
            <a:r>
              <a:rPr lang="en-US" dirty="0"/>
              <a:t>Gold standard in TB </a:t>
            </a:r>
            <a:r>
              <a:rPr lang="en-US" dirty="0" smtClean="0"/>
              <a:t>diagnosis/ Primary isolation on </a:t>
            </a:r>
            <a:r>
              <a:rPr lang="en-US" dirty="0"/>
              <a:t>a solid culture medium may take 6-8 </a:t>
            </a:r>
            <a:r>
              <a:rPr lang="en-US" dirty="0" smtClean="0"/>
              <a:t>weeks incubation</a:t>
            </a:r>
          </a:p>
          <a:p>
            <a:r>
              <a:rPr lang="en-US" dirty="0" smtClean="0"/>
              <a:t>Obligate aerobe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2752656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:\Phone Drives BackUp\New folder\Camera\IMG_20130705_11315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0"/>
            <a:ext cx="828092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4130318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:\Phone Drives BackUp\New folder\Camera\IMG_20130705_11322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Content Placeholder 3" descr="LJ medium Left has growth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220072" y="0"/>
            <a:ext cx="4396724" cy="3573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114438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536" y="620688"/>
            <a:ext cx="8568952" cy="6048672"/>
          </a:xfrm>
        </p:spPr>
        <p:txBody>
          <a:bodyPr/>
          <a:lstStyle/>
          <a:p>
            <a:pPr lvl="0"/>
            <a:r>
              <a:rPr lang="en-US" sz="2400" dirty="0"/>
              <a:t>Culture </a:t>
            </a:r>
            <a:endParaRPr lang="en-US" sz="2400" dirty="0" smtClean="0"/>
          </a:p>
          <a:p>
            <a:pPr lvl="1"/>
            <a:r>
              <a:rPr lang="en-US" sz="2400" dirty="0"/>
              <a:t>Conventional media – LJ, </a:t>
            </a:r>
            <a:r>
              <a:rPr lang="en-US" sz="2400" dirty="0" err="1"/>
              <a:t>Middlebrook</a:t>
            </a:r>
            <a:r>
              <a:rPr lang="en-US" sz="2400" dirty="0"/>
              <a:t> media (7H10 and 7H11), liquid media (Dubos oleic-albumin medium)</a:t>
            </a:r>
          </a:p>
          <a:p>
            <a:pPr lvl="1"/>
            <a:r>
              <a:rPr lang="en-US" sz="2400" dirty="0"/>
              <a:t>Modern </a:t>
            </a:r>
          </a:p>
          <a:p>
            <a:pPr lvl="2"/>
            <a:r>
              <a:rPr lang="en-US" dirty="0"/>
              <a:t>Automated radiometric culture – BACTEC</a:t>
            </a:r>
          </a:p>
          <a:p>
            <a:pPr lvl="2"/>
            <a:r>
              <a:rPr lang="en-US" dirty="0"/>
              <a:t>Non-radiometric, biphasic broth-based system –SEPTICHEK</a:t>
            </a:r>
          </a:p>
          <a:p>
            <a:pPr lvl="2"/>
            <a:r>
              <a:rPr lang="en-US" dirty="0"/>
              <a:t>Automated liquid </a:t>
            </a:r>
            <a:r>
              <a:rPr lang="en-US" dirty="0" smtClean="0"/>
              <a:t>systems MGITs </a:t>
            </a:r>
            <a:r>
              <a:rPr lang="en-US" dirty="0"/>
              <a:t>(Mycobacterial growth indicator </a:t>
            </a:r>
            <a:r>
              <a:rPr lang="en-US" dirty="0" smtClean="0"/>
              <a:t>tubes)</a:t>
            </a:r>
          </a:p>
          <a:p>
            <a:pPr lvl="2"/>
            <a:r>
              <a:rPr lang="en-US" dirty="0" smtClean="0"/>
              <a:t>Liquid </a:t>
            </a:r>
            <a:r>
              <a:rPr lang="en-US" dirty="0" err="1"/>
              <a:t>cuulture</a:t>
            </a:r>
            <a:r>
              <a:rPr lang="en-US" dirty="0"/>
              <a:t>: (Middle brook </a:t>
            </a:r>
            <a:r>
              <a:rPr lang="en-US" dirty="0" smtClean="0"/>
              <a:t>7H12)</a:t>
            </a:r>
          </a:p>
          <a:p>
            <a:pPr lvl="2"/>
            <a:r>
              <a:rPr lang="en-US" dirty="0" smtClean="0"/>
              <a:t>Semi automated liquid </a:t>
            </a:r>
            <a:r>
              <a:rPr lang="en-US" dirty="0"/>
              <a:t>culture (</a:t>
            </a:r>
            <a:r>
              <a:rPr lang="en-US" dirty="0" err="1"/>
              <a:t>Bactc</a:t>
            </a:r>
            <a:r>
              <a:rPr lang="en-US" dirty="0"/>
              <a:t> 460)</a:t>
            </a:r>
            <a:endParaRPr lang="en-GB" dirty="0"/>
          </a:p>
          <a:p>
            <a:r>
              <a:rPr lang="en-US" sz="2400" u="sng" dirty="0" smtClean="0"/>
              <a:t>No gold standard for diagnosis of LTBI</a:t>
            </a:r>
            <a:endParaRPr lang="en-GB" sz="2400" u="sng" dirty="0"/>
          </a:p>
        </p:txBody>
      </p:sp>
    </p:spTree>
    <p:extLst>
      <p:ext uri="{BB962C8B-B14F-4D97-AF65-F5344CB8AC3E}">
        <p14:creationId xmlns:p14="http://schemas.microsoft.com/office/powerpoint/2010/main" val="224539291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6632"/>
            <a:ext cx="8856984" cy="6665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911247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2">
                    <a:lumMod val="20000"/>
                    <a:lumOff val="80000"/>
                  </a:schemeClr>
                </a:solidFill>
              </a:rPr>
              <a:t>Colony appearance</a:t>
            </a:r>
            <a:endParaRPr lang="en-GB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3528" y="1772816"/>
            <a:ext cx="4040188" cy="1503858"/>
          </a:xfrm>
        </p:spPr>
        <p:txBody>
          <a:bodyPr/>
          <a:lstStyle/>
          <a:p>
            <a:r>
              <a:rPr lang="en-GB" dirty="0" err="1"/>
              <a:t>M.Tuberculosis</a:t>
            </a:r>
            <a:r>
              <a:rPr lang="en-GB" dirty="0"/>
              <a:t> are rough, thick, wrinkled have an irregular margin and are faintly </a:t>
            </a:r>
            <a:r>
              <a:rPr lang="en-GB" dirty="0" smtClean="0"/>
              <a:t>buff-</a:t>
            </a:r>
            <a:r>
              <a:rPr lang="en-GB" dirty="0" err="1" smtClean="0"/>
              <a:t>colored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66729" y="1925142"/>
            <a:ext cx="4041775" cy="639762"/>
          </a:xfrm>
        </p:spPr>
        <p:txBody>
          <a:bodyPr/>
          <a:lstStyle/>
          <a:p>
            <a:pPr lvl="0"/>
            <a:r>
              <a:rPr lang="en-US" dirty="0" err="1">
                <a:solidFill>
                  <a:srgbClr val="FFFFCC"/>
                </a:solidFill>
              </a:rPr>
              <a:t>M.canetti</a:t>
            </a:r>
            <a:r>
              <a:rPr lang="en-US" dirty="0">
                <a:solidFill>
                  <a:srgbClr val="FFFFCC"/>
                </a:solidFill>
              </a:rPr>
              <a:t> - smooth, white, glassy </a:t>
            </a:r>
            <a:r>
              <a:rPr lang="en-US" dirty="0" smtClean="0">
                <a:solidFill>
                  <a:srgbClr val="FFFFCC"/>
                </a:solidFill>
              </a:rPr>
              <a:t>colonies</a:t>
            </a:r>
            <a:endParaRPr lang="en-GB" dirty="0">
              <a:solidFill>
                <a:srgbClr val="FFFFCC"/>
              </a:solidFill>
            </a:endParaRPr>
          </a:p>
        </p:txBody>
      </p:sp>
      <p:pic>
        <p:nvPicPr>
          <p:cNvPr id="8" name="Picture 2"/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50" t="18987" r="13395" b="12100"/>
          <a:stretch/>
        </p:blipFill>
        <p:spPr bwMode="auto">
          <a:xfrm>
            <a:off x="107504" y="4553597"/>
            <a:ext cx="4040188" cy="23044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/>
          <p:cNvPicPr>
            <a:picLocks noGrp="1" noChangeAspect="1" noChangeArrowheads="1"/>
          </p:cNvPicPr>
          <p:nvPr>
            <p:ph sz="quarter" idx="4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44" t="20654" r="10500" b="17726"/>
          <a:stretch/>
        </p:blipFill>
        <p:spPr bwMode="auto">
          <a:xfrm>
            <a:off x="5102225" y="4517622"/>
            <a:ext cx="4041775" cy="23518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4" descr="Image:TB Culture.jpg">
            <a:hlinkClick r:id="rId5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7929" y="2564904"/>
            <a:ext cx="2446071" cy="225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1548602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260648"/>
            <a:ext cx="8568952" cy="6048672"/>
          </a:xfrm>
        </p:spPr>
        <p:txBody>
          <a:bodyPr>
            <a:normAutofit fontScale="77500" lnSpcReduction="20000"/>
          </a:bodyPr>
          <a:lstStyle/>
          <a:p>
            <a:pPr marL="514350" indent="-457200"/>
            <a:r>
              <a:rPr lang="en-US" sz="3400" dirty="0"/>
              <a:t>To confirm </a:t>
            </a:r>
            <a:r>
              <a:rPr lang="en-US" sz="3400" dirty="0" err="1"/>
              <a:t>M.tuberculosis</a:t>
            </a:r>
            <a:r>
              <a:rPr lang="en-US" sz="3400" dirty="0"/>
              <a:t> from culture</a:t>
            </a:r>
            <a:endParaRPr lang="en-GB" sz="3400" dirty="0"/>
          </a:p>
          <a:p>
            <a:pPr lvl="1"/>
            <a:r>
              <a:rPr lang="en-US" dirty="0" smtClean="0"/>
              <a:t>Growth rate, Slow </a:t>
            </a:r>
            <a:r>
              <a:rPr lang="en-US" dirty="0"/>
              <a:t>growth → solid</a:t>
            </a:r>
            <a:endParaRPr lang="en-GB" dirty="0"/>
          </a:p>
          <a:p>
            <a:pPr lvl="1"/>
            <a:r>
              <a:rPr lang="en-US" dirty="0"/>
              <a:t>Colonial morphology → solid</a:t>
            </a:r>
            <a:endParaRPr lang="en-GB" dirty="0"/>
          </a:p>
          <a:p>
            <a:pPr lvl="1"/>
            <a:r>
              <a:rPr lang="en-US" dirty="0" err="1" smtClean="0"/>
              <a:t>Ziehl</a:t>
            </a:r>
            <a:r>
              <a:rPr lang="en-US" dirty="0" smtClean="0"/>
              <a:t> </a:t>
            </a:r>
            <a:r>
              <a:rPr lang="en-US" dirty="0" err="1" smtClean="0"/>
              <a:t>Neelsen</a:t>
            </a:r>
            <a:r>
              <a:rPr lang="en-US" dirty="0" smtClean="0"/>
              <a:t> staining results</a:t>
            </a:r>
          </a:p>
          <a:p>
            <a:pPr lvl="1"/>
            <a:r>
              <a:rPr lang="en-US" dirty="0" smtClean="0"/>
              <a:t>Nitrate </a:t>
            </a:r>
            <a:r>
              <a:rPr lang="en-US" dirty="0" err="1" smtClean="0"/>
              <a:t>reductase</a:t>
            </a:r>
            <a:r>
              <a:rPr lang="en-US" dirty="0" smtClean="0"/>
              <a:t> test </a:t>
            </a:r>
            <a:r>
              <a:rPr lang="en-US" dirty="0"/>
              <a:t>- +</a:t>
            </a:r>
            <a:r>
              <a:rPr lang="en-US" dirty="0" err="1"/>
              <a:t>ve</a:t>
            </a:r>
            <a:r>
              <a:rPr lang="en-US" dirty="0"/>
              <a:t> → -</a:t>
            </a:r>
            <a:r>
              <a:rPr lang="en-US" dirty="0" err="1"/>
              <a:t>ve</a:t>
            </a:r>
            <a:r>
              <a:rPr lang="en-US" dirty="0"/>
              <a:t> for </a:t>
            </a:r>
            <a:r>
              <a:rPr lang="en-US" dirty="0" err="1"/>
              <a:t>M.bovis</a:t>
            </a:r>
            <a:endParaRPr lang="en-GB" dirty="0"/>
          </a:p>
          <a:p>
            <a:pPr lvl="1"/>
            <a:r>
              <a:rPr lang="en-US" dirty="0"/>
              <a:t>Niacin </a:t>
            </a:r>
            <a:r>
              <a:rPr lang="en-US" dirty="0" smtClean="0"/>
              <a:t>test, +</a:t>
            </a:r>
            <a:r>
              <a:rPr lang="en-US" dirty="0" err="1" smtClean="0"/>
              <a:t>ve</a:t>
            </a:r>
            <a:r>
              <a:rPr lang="en-US" dirty="0" smtClean="0"/>
              <a:t> </a:t>
            </a:r>
            <a:r>
              <a:rPr lang="en-US" dirty="0"/>
              <a:t>→ -</a:t>
            </a:r>
            <a:r>
              <a:rPr lang="en-US" dirty="0" err="1"/>
              <a:t>ve</a:t>
            </a:r>
            <a:r>
              <a:rPr lang="en-US" dirty="0"/>
              <a:t> for </a:t>
            </a:r>
            <a:r>
              <a:rPr lang="en-US" dirty="0" err="1"/>
              <a:t>M.bovis</a:t>
            </a:r>
            <a:endParaRPr lang="en-GB" dirty="0"/>
          </a:p>
          <a:p>
            <a:pPr lvl="1"/>
            <a:r>
              <a:rPr lang="en-US" dirty="0" smtClean="0"/>
              <a:t>Catalase at 68</a:t>
            </a:r>
            <a:r>
              <a:rPr lang="en-US" baseline="30000" dirty="0" smtClean="0"/>
              <a:t>0 </a:t>
            </a:r>
            <a:r>
              <a:rPr lang="en-US" dirty="0" smtClean="0"/>
              <a:t>C – Negative</a:t>
            </a:r>
          </a:p>
          <a:p>
            <a:pPr lvl="1"/>
            <a:r>
              <a:rPr lang="en-US" dirty="0" smtClean="0"/>
              <a:t>Aryl </a:t>
            </a:r>
            <a:r>
              <a:rPr lang="en-US" dirty="0"/>
              <a:t>sulfate </a:t>
            </a:r>
            <a:r>
              <a:rPr lang="en-US" dirty="0" smtClean="0"/>
              <a:t>test</a:t>
            </a:r>
          </a:p>
          <a:p>
            <a:pPr lvl="1"/>
            <a:r>
              <a:rPr lang="en-GB" dirty="0"/>
              <a:t>Addition of NAP (p-nitro-acetyl-amino-</a:t>
            </a:r>
            <a:r>
              <a:rPr lang="en-GB" dirty="0" err="1"/>
              <a:t>hydroxy</a:t>
            </a:r>
            <a:r>
              <a:rPr lang="en-GB" dirty="0"/>
              <a:t>-</a:t>
            </a:r>
            <a:r>
              <a:rPr lang="en-GB" dirty="0" err="1"/>
              <a:t>propiophenone</a:t>
            </a:r>
            <a:r>
              <a:rPr lang="en-GB" dirty="0"/>
              <a:t>) inhibits growth of </a:t>
            </a:r>
            <a:r>
              <a:rPr lang="en-GB" dirty="0" err="1"/>
              <a:t>M.tb</a:t>
            </a:r>
            <a:r>
              <a:rPr lang="en-GB" dirty="0"/>
              <a:t> complex – </a:t>
            </a:r>
            <a:r>
              <a:rPr lang="en-GB" dirty="0" err="1"/>
              <a:t>M.tb</a:t>
            </a:r>
            <a:r>
              <a:rPr lang="en-GB" dirty="0"/>
              <a:t>, </a:t>
            </a:r>
            <a:r>
              <a:rPr lang="en-GB" dirty="0" err="1"/>
              <a:t>M.bovis</a:t>
            </a:r>
            <a:r>
              <a:rPr lang="en-GB" dirty="0"/>
              <a:t> &amp; </a:t>
            </a:r>
            <a:r>
              <a:rPr lang="en-GB" dirty="0" err="1" smtClean="0"/>
              <a:t>M.africanum</a:t>
            </a:r>
            <a:endParaRPr lang="en-GB" dirty="0" smtClean="0"/>
          </a:p>
          <a:p>
            <a:r>
              <a:rPr lang="en-US" dirty="0"/>
              <a:t>DNA probes</a:t>
            </a:r>
          </a:p>
          <a:p>
            <a:r>
              <a:rPr lang="en-US" dirty="0"/>
              <a:t>Chromatographic analysis (cell wall lipids)</a:t>
            </a:r>
          </a:p>
          <a:p>
            <a:pPr lvl="1"/>
            <a:r>
              <a:rPr lang="en-US" dirty="0"/>
              <a:t>Colonies from conventional solid media</a:t>
            </a:r>
          </a:p>
          <a:p>
            <a:pPr lvl="1"/>
            <a:r>
              <a:rPr lang="en-US" dirty="0"/>
              <a:t>Thin-layer chromatography </a:t>
            </a:r>
          </a:p>
          <a:p>
            <a:pPr lvl="1"/>
            <a:r>
              <a:rPr lang="en-US" dirty="0"/>
              <a:t>Gas-liquid chromatography</a:t>
            </a:r>
          </a:p>
          <a:p>
            <a:pPr lvl="1"/>
            <a:r>
              <a:rPr lang="en-US" dirty="0"/>
              <a:t>High-performance liquid chromatography</a:t>
            </a:r>
          </a:p>
          <a:p>
            <a:pPr lvl="2"/>
            <a:endParaRPr lang="en-GB" dirty="0" smtClean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2655208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5" name="Content Placeholder 2"/>
          <p:cNvSpPr>
            <a:spLocks noGrp="1"/>
          </p:cNvSpPr>
          <p:nvPr>
            <p:ph idx="1"/>
          </p:nvPr>
        </p:nvSpPr>
        <p:spPr>
          <a:xfrm>
            <a:off x="251520" y="188640"/>
            <a:ext cx="8640960" cy="6408712"/>
          </a:xfrm>
        </p:spPr>
        <p:txBody>
          <a:bodyPr>
            <a:normAutofit/>
          </a:bodyPr>
          <a:lstStyle/>
          <a:p>
            <a:pPr lvl="0"/>
            <a:r>
              <a:rPr lang="en-US" dirty="0" smtClean="0"/>
              <a:t>Molecular </a:t>
            </a:r>
            <a:r>
              <a:rPr lang="en-US" dirty="0"/>
              <a:t>techniques</a:t>
            </a:r>
          </a:p>
          <a:p>
            <a:pPr lvl="1"/>
            <a:r>
              <a:rPr lang="en-US" dirty="0"/>
              <a:t>PCR - from culture; some direct from sputum</a:t>
            </a:r>
            <a:endParaRPr lang="en-GB" dirty="0"/>
          </a:p>
          <a:p>
            <a:pPr lvl="1"/>
            <a:r>
              <a:rPr lang="en-US" dirty="0"/>
              <a:t>Immunological diagnostic tests</a:t>
            </a:r>
            <a:endParaRPr lang="en-GB" dirty="0"/>
          </a:p>
          <a:p>
            <a:pPr lvl="2"/>
            <a:r>
              <a:rPr lang="en-US" dirty="0"/>
              <a:t>Tuberculin skin test (TST) - does not distinguish between vaccination &amp; disease. Usually negative in patients with advanced AIDS</a:t>
            </a:r>
            <a:endParaRPr lang="en-GB" dirty="0"/>
          </a:p>
          <a:p>
            <a:pPr lvl="2"/>
            <a:r>
              <a:rPr lang="en-US" dirty="0" err="1"/>
              <a:t>QuantiFERON</a:t>
            </a:r>
            <a:r>
              <a:rPr lang="en-US" dirty="0"/>
              <a:t>, T-SPOT TB - Detect Interferon γ. For active and latent </a:t>
            </a:r>
            <a:r>
              <a:rPr lang="en-US" dirty="0" smtClean="0"/>
              <a:t>TB</a:t>
            </a:r>
          </a:p>
          <a:p>
            <a:endParaRPr lang="en-US" dirty="0" smtClean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4221088"/>
            <a:ext cx="4536504" cy="23149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71424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 smtClean="0"/>
              <a:t>Treatment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1</a:t>
            </a:r>
            <a:r>
              <a:rPr lang="en-US" baseline="30000" dirty="0" smtClean="0"/>
              <a:t>st</a:t>
            </a:r>
            <a:r>
              <a:rPr lang="en-US" dirty="0" smtClean="0"/>
              <a:t> </a:t>
            </a:r>
            <a:r>
              <a:rPr lang="en-US" dirty="0"/>
              <a:t>line - isoniazid, rifampicin/</a:t>
            </a:r>
            <a:r>
              <a:rPr lang="en-US" dirty="0" err="1"/>
              <a:t>rifabutin</a:t>
            </a:r>
            <a:r>
              <a:rPr lang="en-US" dirty="0"/>
              <a:t>, </a:t>
            </a:r>
            <a:r>
              <a:rPr lang="en-US" dirty="0" err="1"/>
              <a:t>ethambutol</a:t>
            </a:r>
            <a:r>
              <a:rPr lang="en-US" dirty="0"/>
              <a:t>, pyrazinamide, streptomycin</a:t>
            </a:r>
            <a:endParaRPr lang="en-GB" dirty="0"/>
          </a:p>
          <a:p>
            <a:pPr lvl="0"/>
            <a:r>
              <a:rPr lang="en-US" dirty="0"/>
              <a:t>2</a:t>
            </a:r>
            <a:r>
              <a:rPr lang="en-US" baseline="30000" dirty="0"/>
              <a:t>nd</a:t>
            </a:r>
            <a:r>
              <a:rPr lang="en-US" dirty="0"/>
              <a:t> line - </a:t>
            </a:r>
            <a:r>
              <a:rPr lang="en-US" dirty="0" err="1"/>
              <a:t>para</a:t>
            </a:r>
            <a:r>
              <a:rPr lang="en-US" dirty="0"/>
              <a:t>-amino salicylic acid, </a:t>
            </a:r>
            <a:r>
              <a:rPr lang="en-US" dirty="0" err="1"/>
              <a:t>cycloserine</a:t>
            </a:r>
            <a:r>
              <a:rPr lang="en-US" dirty="0"/>
              <a:t>, quinolones (</a:t>
            </a:r>
            <a:r>
              <a:rPr lang="en-US" dirty="0" err="1"/>
              <a:t>ofloxacin</a:t>
            </a:r>
            <a:r>
              <a:rPr lang="en-US" dirty="0"/>
              <a:t>/ciprofloxacin/levofloxacin </a:t>
            </a:r>
            <a:r>
              <a:rPr lang="en-US" dirty="0" err="1"/>
              <a:t>e.t.c</a:t>
            </a:r>
            <a:r>
              <a:rPr lang="en-US" dirty="0"/>
              <a:t>), </a:t>
            </a:r>
            <a:r>
              <a:rPr lang="en-US" dirty="0" err="1"/>
              <a:t>amikacin</a:t>
            </a:r>
            <a:r>
              <a:rPr lang="en-US" dirty="0"/>
              <a:t>, kanamycin, </a:t>
            </a:r>
            <a:r>
              <a:rPr lang="en-US" dirty="0" err="1"/>
              <a:t>capreomycin</a:t>
            </a:r>
            <a:r>
              <a:rPr lang="en-US" dirty="0"/>
              <a:t>, </a:t>
            </a:r>
            <a:r>
              <a:rPr lang="en-US" dirty="0" err="1" smtClean="0"/>
              <a:t>ethionamide</a:t>
            </a:r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698237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7584" y="116632"/>
            <a:ext cx="7772400" cy="1143000"/>
          </a:xfrm>
        </p:spPr>
        <p:txBody>
          <a:bodyPr/>
          <a:lstStyle/>
          <a:p>
            <a:r>
              <a:rPr lang="en-US" b="1" dirty="0"/>
              <a:t>General characteristics</a:t>
            </a:r>
            <a:endParaRPr lang="en-GB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528" y="1196752"/>
            <a:ext cx="8568952" cy="5472608"/>
          </a:xfrm>
        </p:spPr>
        <p:txBody>
          <a:bodyPr>
            <a:normAutofit/>
          </a:bodyPr>
          <a:lstStyle/>
          <a:p>
            <a:r>
              <a:rPr lang="en-US" dirty="0"/>
              <a:t>Slim, </a:t>
            </a:r>
            <a:r>
              <a:rPr lang="en-US" dirty="0" smtClean="0"/>
              <a:t>rod-like and Acid </a:t>
            </a:r>
            <a:r>
              <a:rPr lang="en-US" dirty="0"/>
              <a:t>fast </a:t>
            </a:r>
            <a:r>
              <a:rPr lang="en-US" dirty="0" err="1"/>
              <a:t>i.e</a:t>
            </a:r>
            <a:r>
              <a:rPr lang="en-US" dirty="0"/>
              <a:t> Retains </a:t>
            </a:r>
            <a:r>
              <a:rPr lang="en-US" dirty="0" err="1"/>
              <a:t>carbolfuchsin</a:t>
            </a:r>
            <a:r>
              <a:rPr lang="en-US" dirty="0"/>
              <a:t> and do not decolorize with acid &amp; alcohol once stained with aryl methane </a:t>
            </a:r>
            <a:r>
              <a:rPr lang="en-US" dirty="0" smtClean="0"/>
              <a:t>dyes. </a:t>
            </a:r>
            <a:r>
              <a:rPr lang="en-GB" sz="1800" i="1" dirty="0"/>
              <a:t>Has a modified Gram positive cell </a:t>
            </a:r>
            <a:r>
              <a:rPr lang="en-GB" sz="1800" i="1" dirty="0" smtClean="0"/>
              <a:t>wall</a:t>
            </a:r>
            <a:endParaRPr lang="en-US" sz="1800" i="1" dirty="0"/>
          </a:p>
          <a:p>
            <a:pPr lvl="0"/>
            <a:r>
              <a:rPr lang="en-US" dirty="0" smtClean="0"/>
              <a:t>Non-motile, Non-</a:t>
            </a:r>
            <a:r>
              <a:rPr lang="en-US" dirty="0" err="1" smtClean="0"/>
              <a:t>sporing</a:t>
            </a:r>
            <a:r>
              <a:rPr lang="en-US" dirty="0" smtClean="0"/>
              <a:t>, Non-capsulated</a:t>
            </a:r>
            <a:endParaRPr lang="en-GB" dirty="0"/>
          </a:p>
          <a:p>
            <a:pPr lvl="0"/>
            <a:r>
              <a:rPr lang="en-US" dirty="0" smtClean="0"/>
              <a:t>Obligate/ Strict </a:t>
            </a:r>
            <a:r>
              <a:rPr lang="en-US" dirty="0"/>
              <a:t>aerobes</a:t>
            </a:r>
            <a:endParaRPr lang="en-GB" dirty="0"/>
          </a:p>
          <a:p>
            <a:pPr lvl="1"/>
            <a:r>
              <a:rPr lang="en-US" dirty="0" err="1"/>
              <a:t>M.bovis</a:t>
            </a:r>
            <a:r>
              <a:rPr lang="en-US" dirty="0"/>
              <a:t> - reduced O</a:t>
            </a:r>
            <a:r>
              <a:rPr lang="en-US" baseline="-25000" dirty="0"/>
              <a:t>2</a:t>
            </a:r>
            <a:r>
              <a:rPr lang="en-US" dirty="0"/>
              <a:t> </a:t>
            </a:r>
            <a:r>
              <a:rPr lang="en-US" dirty="0" smtClean="0"/>
              <a:t>tension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8959686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3568" y="188640"/>
            <a:ext cx="7772400" cy="1143000"/>
          </a:xfrm>
        </p:spPr>
        <p:txBody>
          <a:bodyPr>
            <a:normAutofit fontScale="90000"/>
          </a:bodyPr>
          <a:lstStyle/>
          <a:p>
            <a:r>
              <a:rPr lang="en-GB" b="1" dirty="0"/>
              <a:t>Drug susceptibility testing (DST</a:t>
            </a:r>
            <a:r>
              <a:rPr lang="en-GB" b="1" dirty="0" smtClean="0"/>
              <a:t>)</a:t>
            </a:r>
            <a:endParaRPr lang="en-GB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56792"/>
            <a:ext cx="8229600" cy="4525963"/>
          </a:xfrm>
        </p:spPr>
        <p:txBody>
          <a:bodyPr>
            <a:normAutofit fontScale="92500" lnSpcReduction="20000"/>
          </a:bodyPr>
          <a:lstStyle/>
          <a:p>
            <a:pPr lvl="0"/>
            <a:r>
              <a:rPr lang="en-US" dirty="0" smtClean="0"/>
              <a:t>Conventional </a:t>
            </a:r>
            <a:r>
              <a:rPr lang="en-US" dirty="0"/>
              <a:t>methods</a:t>
            </a:r>
            <a:endParaRPr lang="en-GB" dirty="0"/>
          </a:p>
          <a:p>
            <a:pPr lvl="1"/>
            <a:r>
              <a:rPr lang="en-US" dirty="0"/>
              <a:t>Resistance ratio method</a:t>
            </a:r>
            <a:endParaRPr lang="en-GB" dirty="0"/>
          </a:p>
          <a:p>
            <a:pPr lvl="1"/>
            <a:r>
              <a:rPr lang="en-US" dirty="0"/>
              <a:t>Absolute concentration method</a:t>
            </a:r>
            <a:endParaRPr lang="en-GB" dirty="0"/>
          </a:p>
          <a:p>
            <a:pPr lvl="1"/>
            <a:r>
              <a:rPr lang="en-US" dirty="0"/>
              <a:t>Proportion </a:t>
            </a:r>
            <a:r>
              <a:rPr lang="en-US" dirty="0" smtClean="0"/>
              <a:t>method</a:t>
            </a:r>
          </a:p>
          <a:p>
            <a:pPr lvl="1"/>
            <a:r>
              <a:rPr lang="en-GB" dirty="0"/>
              <a:t>BACTEC 460® radiometric </a:t>
            </a:r>
            <a:r>
              <a:rPr lang="en-GB" dirty="0" smtClean="0"/>
              <a:t>method</a:t>
            </a:r>
          </a:p>
          <a:p>
            <a:pPr lvl="0"/>
            <a:r>
              <a:rPr lang="en-US" dirty="0" smtClean="0"/>
              <a:t>Molecular </a:t>
            </a:r>
            <a:r>
              <a:rPr lang="en-US" dirty="0"/>
              <a:t>methods </a:t>
            </a:r>
          </a:p>
          <a:p>
            <a:pPr lvl="1"/>
            <a:r>
              <a:rPr lang="en-US" dirty="0" smtClean="0"/>
              <a:t>Genotypic- Identify gene mutations </a:t>
            </a:r>
            <a:r>
              <a:rPr lang="en-US" dirty="0"/>
              <a:t>associated with resistance to individual drugs </a:t>
            </a:r>
            <a:r>
              <a:rPr lang="en-US" dirty="0" err="1"/>
              <a:t>e.g</a:t>
            </a:r>
            <a:r>
              <a:rPr lang="en-US" dirty="0"/>
              <a:t> </a:t>
            </a:r>
            <a:r>
              <a:rPr lang="en-US" dirty="0" err="1"/>
              <a:t>katG</a:t>
            </a:r>
            <a:r>
              <a:rPr lang="en-US" dirty="0"/>
              <a:t> (catalase peroxidase gene)&amp; </a:t>
            </a:r>
            <a:r>
              <a:rPr lang="en-US" dirty="0" err="1"/>
              <a:t>inhA</a:t>
            </a:r>
            <a:r>
              <a:rPr lang="en-US" dirty="0"/>
              <a:t> genes - isoniazid; </a:t>
            </a:r>
            <a:r>
              <a:rPr lang="en-US" dirty="0" err="1"/>
              <a:t>rpoB</a:t>
            </a:r>
            <a:r>
              <a:rPr lang="en-US" dirty="0"/>
              <a:t> gene - rifampicin; </a:t>
            </a:r>
            <a:r>
              <a:rPr lang="en-US" dirty="0" err="1"/>
              <a:t>pncA</a:t>
            </a:r>
            <a:r>
              <a:rPr lang="en-US" dirty="0"/>
              <a:t> - pyrazinamide; </a:t>
            </a:r>
            <a:r>
              <a:rPr lang="en-US" dirty="0" err="1"/>
              <a:t>embA</a:t>
            </a:r>
            <a:r>
              <a:rPr lang="en-US" dirty="0"/>
              <a:t> &amp; </a:t>
            </a:r>
            <a:r>
              <a:rPr lang="en-US" dirty="0" err="1"/>
              <a:t>embB</a:t>
            </a:r>
            <a:r>
              <a:rPr lang="en-US" dirty="0"/>
              <a:t> for </a:t>
            </a:r>
            <a:r>
              <a:rPr lang="en-US" dirty="0" err="1" smtClean="0"/>
              <a:t>ethambutol</a:t>
            </a:r>
            <a:endParaRPr lang="en-US" dirty="0" smtClean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4406868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260648"/>
            <a:ext cx="8206680" cy="5835352"/>
          </a:xfrm>
        </p:spPr>
        <p:txBody>
          <a:bodyPr/>
          <a:lstStyle/>
          <a:p>
            <a:r>
              <a:rPr lang="en-US" dirty="0"/>
              <a:t>Microscopy observation drug </a:t>
            </a:r>
            <a:r>
              <a:rPr lang="en-US" dirty="0" err="1"/>
              <a:t>susceptability</a:t>
            </a:r>
            <a:r>
              <a:rPr lang="en-US" dirty="0"/>
              <a:t> assay (MCIS)</a:t>
            </a:r>
          </a:p>
          <a:p>
            <a:pPr lvl="1"/>
            <a:r>
              <a:rPr lang="en-GB" dirty="0"/>
              <a:t>Interferon-</a:t>
            </a:r>
            <a:r>
              <a:rPr lang="el-GR" dirty="0"/>
              <a:t>γ </a:t>
            </a:r>
            <a:r>
              <a:rPr lang="en-GB" dirty="0"/>
              <a:t>release assays</a:t>
            </a:r>
          </a:p>
          <a:p>
            <a:pPr lvl="2"/>
            <a:r>
              <a:rPr lang="en-GB" dirty="0" err="1"/>
              <a:t>QuantiFERON</a:t>
            </a:r>
            <a:r>
              <a:rPr lang="en-GB" dirty="0"/>
              <a:t>- TB Gold</a:t>
            </a:r>
          </a:p>
          <a:p>
            <a:pPr lvl="2"/>
            <a:r>
              <a:rPr lang="en-GB" dirty="0"/>
              <a:t>T-SPOT TB (ELISPOT)</a:t>
            </a:r>
          </a:p>
          <a:p>
            <a:pPr lvl="2"/>
            <a:r>
              <a:rPr lang="en-GB" dirty="0"/>
              <a:t>Hexagon </a:t>
            </a:r>
            <a:r>
              <a:rPr lang="en-GB" dirty="0" smtClean="0"/>
              <a:t>TB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6790384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Challenges with TB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pPr lvl="0"/>
            <a:r>
              <a:rPr lang="en-US" dirty="0"/>
              <a:t>HIV</a:t>
            </a:r>
            <a:endParaRPr lang="en-GB" dirty="0"/>
          </a:p>
          <a:p>
            <a:pPr lvl="1"/>
            <a:r>
              <a:rPr lang="en-US" dirty="0"/>
              <a:t>↑ susceptibility to infection</a:t>
            </a:r>
            <a:endParaRPr lang="en-GB" dirty="0"/>
          </a:p>
          <a:p>
            <a:pPr lvl="1"/>
            <a:r>
              <a:rPr lang="en-US" dirty="0"/>
              <a:t>Clinical presentation and </a:t>
            </a:r>
            <a:r>
              <a:rPr lang="en-US" dirty="0" smtClean="0"/>
              <a:t>dx</a:t>
            </a:r>
          </a:p>
          <a:p>
            <a:r>
              <a:rPr lang="en-US" dirty="0" smtClean="0"/>
              <a:t>Diagnosis</a:t>
            </a:r>
          </a:p>
          <a:p>
            <a:pPr lvl="1"/>
            <a:r>
              <a:rPr lang="en-US" dirty="0" smtClean="0"/>
              <a:t>HIV</a:t>
            </a:r>
          </a:p>
          <a:p>
            <a:pPr lvl="1"/>
            <a:r>
              <a:rPr lang="en-US" dirty="0" smtClean="0"/>
              <a:t>Children</a:t>
            </a:r>
          </a:p>
          <a:p>
            <a:pPr lvl="1"/>
            <a:r>
              <a:rPr lang="en-US" dirty="0" smtClean="0"/>
              <a:t>LTBI</a:t>
            </a:r>
            <a:endParaRPr lang="en-GB" dirty="0"/>
          </a:p>
          <a:p>
            <a:pPr lvl="0"/>
            <a:r>
              <a:rPr lang="en-US" dirty="0"/>
              <a:t>Dug resistance</a:t>
            </a:r>
            <a:endParaRPr lang="en-GB" dirty="0"/>
          </a:p>
          <a:p>
            <a:pPr lvl="1"/>
            <a:r>
              <a:rPr lang="en-US" dirty="0"/>
              <a:t>Multi-drug resistant TB (MDR TB): resistant to at least rifampicin &amp; isoniazid</a:t>
            </a:r>
            <a:endParaRPr lang="en-GB" dirty="0"/>
          </a:p>
          <a:p>
            <a:pPr lvl="1"/>
            <a:r>
              <a:rPr lang="en-US" dirty="0"/>
              <a:t>Extensively drug resistant TB (XDR TB): MDR strains that are also resistant to a </a:t>
            </a:r>
            <a:r>
              <a:rPr lang="en-US" dirty="0" err="1"/>
              <a:t>fluoroquinalone</a:t>
            </a:r>
            <a:r>
              <a:rPr lang="en-US" dirty="0"/>
              <a:t> &amp; at least </a:t>
            </a:r>
            <a:r>
              <a:rPr lang="en-US" dirty="0" smtClean="0"/>
              <a:t>one of the three </a:t>
            </a:r>
            <a:r>
              <a:rPr lang="en-US" dirty="0"/>
              <a:t>2</a:t>
            </a:r>
            <a:r>
              <a:rPr lang="en-US" baseline="30000" dirty="0"/>
              <a:t>nd</a:t>
            </a:r>
            <a:r>
              <a:rPr lang="en-US" dirty="0"/>
              <a:t> line injectable agent (</a:t>
            </a:r>
            <a:r>
              <a:rPr lang="en-US" dirty="0" err="1"/>
              <a:t>amikacin</a:t>
            </a:r>
            <a:r>
              <a:rPr lang="en-US" dirty="0"/>
              <a:t>, kanamycin or </a:t>
            </a:r>
            <a:r>
              <a:rPr lang="en-US" dirty="0" err="1" smtClean="0"/>
              <a:t>capreomycin</a:t>
            </a:r>
            <a:r>
              <a:rPr lang="en-US" dirty="0" smtClean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1811027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1560" y="53752"/>
            <a:ext cx="7772400" cy="854968"/>
          </a:xfrm>
        </p:spPr>
        <p:txBody>
          <a:bodyPr>
            <a:normAutofit/>
          </a:bodyPr>
          <a:lstStyle/>
          <a:p>
            <a:r>
              <a:rPr lang="en-GB" b="1" dirty="0" smtClean="0"/>
              <a:t>Prevention and control</a:t>
            </a:r>
            <a:endParaRPr lang="en-GB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528" y="1268760"/>
            <a:ext cx="8712968" cy="5328592"/>
          </a:xfrm>
        </p:spPr>
        <p:txBody>
          <a:bodyPr>
            <a:normAutofit fontScale="92500" lnSpcReduction="20000"/>
          </a:bodyPr>
          <a:lstStyle/>
          <a:p>
            <a:pPr lvl="0"/>
            <a:r>
              <a:rPr lang="en-US" dirty="0" smtClean="0"/>
              <a:t>Vaccination with BCG (</a:t>
            </a:r>
            <a:r>
              <a:rPr lang="en-GB" dirty="0"/>
              <a:t>Viable, attenuated strain of M </a:t>
            </a:r>
            <a:r>
              <a:rPr lang="en-GB" dirty="0" err="1"/>
              <a:t>bovis</a:t>
            </a:r>
            <a:r>
              <a:rPr lang="en-GB" dirty="0"/>
              <a:t>, called </a:t>
            </a:r>
            <a:r>
              <a:rPr lang="en-GB" dirty="0" err="1" smtClean="0"/>
              <a:t>Bacille</a:t>
            </a:r>
            <a:r>
              <a:rPr lang="en-GB" dirty="0" smtClean="0"/>
              <a:t> </a:t>
            </a:r>
            <a:r>
              <a:rPr lang="en-GB" dirty="0" err="1" smtClean="0"/>
              <a:t>Calmette-Guérin</a:t>
            </a:r>
            <a:r>
              <a:rPr lang="en-US" dirty="0" smtClean="0"/>
              <a:t>)- variable results</a:t>
            </a:r>
            <a:endParaRPr lang="en-GB" dirty="0" smtClean="0"/>
          </a:p>
          <a:p>
            <a:pPr lvl="1"/>
            <a:r>
              <a:rPr lang="en-US" dirty="0" smtClean="0"/>
              <a:t>Contraindicated in </a:t>
            </a:r>
            <a:r>
              <a:rPr lang="en-US" dirty="0"/>
              <a:t>patients with AIDS</a:t>
            </a:r>
            <a:endParaRPr lang="en-GB" dirty="0"/>
          </a:p>
          <a:p>
            <a:pPr lvl="0"/>
            <a:r>
              <a:rPr lang="en-US" dirty="0" smtClean="0"/>
              <a:t>Prompt </a:t>
            </a:r>
            <a:r>
              <a:rPr lang="en-US" dirty="0"/>
              <a:t>detection of cases and effective Rx</a:t>
            </a:r>
            <a:endParaRPr lang="en-GB" dirty="0"/>
          </a:p>
          <a:p>
            <a:pPr lvl="0"/>
            <a:r>
              <a:rPr lang="en-US" dirty="0"/>
              <a:t>Isolation of </a:t>
            </a:r>
            <a:r>
              <a:rPr lang="en-US" dirty="0" smtClean="0"/>
              <a:t>persons with suspected TB until non-infectious</a:t>
            </a:r>
            <a:endParaRPr lang="en-GB" dirty="0"/>
          </a:p>
          <a:p>
            <a:pPr lvl="0"/>
            <a:r>
              <a:rPr lang="en-US" dirty="0"/>
              <a:t>Follow </a:t>
            </a:r>
            <a:r>
              <a:rPr lang="en-US" dirty="0" smtClean="0"/>
              <a:t>up or trace </a:t>
            </a:r>
            <a:r>
              <a:rPr lang="en-US" dirty="0"/>
              <a:t>contacts of </a:t>
            </a:r>
            <a:r>
              <a:rPr lang="en-US" dirty="0" smtClean="0"/>
              <a:t>cases</a:t>
            </a:r>
          </a:p>
          <a:p>
            <a:pPr lvl="0"/>
            <a:r>
              <a:rPr lang="en-US" dirty="0" smtClean="0"/>
              <a:t>Ventilation of household</a:t>
            </a:r>
          </a:p>
          <a:p>
            <a:pPr lvl="0"/>
            <a:r>
              <a:rPr lang="en-US" dirty="0" smtClean="0"/>
              <a:t>Nutrition</a:t>
            </a:r>
          </a:p>
          <a:p>
            <a:pPr lvl="0"/>
            <a:r>
              <a:rPr lang="en-US" dirty="0" smtClean="0"/>
              <a:t>Chemoprophylaxis</a:t>
            </a:r>
            <a:endParaRPr lang="en-GB" dirty="0"/>
          </a:p>
          <a:p>
            <a:pPr lvl="0"/>
            <a:r>
              <a:rPr lang="en-US" dirty="0"/>
              <a:t>Reducing </a:t>
            </a:r>
            <a:r>
              <a:rPr lang="en-US" dirty="0" smtClean="0"/>
              <a:t>overcrowding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453450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12" y="74678"/>
            <a:ext cx="9144000" cy="68827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7065922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fig33_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03683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188640"/>
            <a:ext cx="8712968" cy="6552728"/>
          </a:xfrm>
        </p:spPr>
        <p:txBody>
          <a:bodyPr>
            <a:normAutofit fontScale="92500" lnSpcReduction="10000"/>
          </a:bodyPr>
          <a:lstStyle/>
          <a:p>
            <a:pPr lvl="0"/>
            <a:r>
              <a:rPr lang="en-US" dirty="0"/>
              <a:t>Sensitive to UV-light, sunlight, heat at 60-80°C for 30 min, boiling</a:t>
            </a:r>
            <a:endParaRPr lang="en-GB" dirty="0"/>
          </a:p>
          <a:p>
            <a:pPr lvl="0"/>
            <a:r>
              <a:rPr lang="en-GB" dirty="0" smtClean="0"/>
              <a:t>Cell </a:t>
            </a:r>
            <a:r>
              <a:rPr lang="en-GB" dirty="0"/>
              <a:t>wall has peptidoglycan but 60% is lipids</a:t>
            </a:r>
          </a:p>
          <a:p>
            <a:pPr lvl="0"/>
            <a:r>
              <a:rPr lang="en-US" dirty="0" smtClean="0"/>
              <a:t>Cell wall has </a:t>
            </a:r>
            <a:r>
              <a:rPr lang="en-GB" dirty="0" smtClean="0"/>
              <a:t>N-</a:t>
            </a:r>
            <a:r>
              <a:rPr lang="en-GB" dirty="0" err="1" smtClean="0"/>
              <a:t>glycolylmuramic</a:t>
            </a:r>
            <a:r>
              <a:rPr lang="en-GB" dirty="0" smtClean="0"/>
              <a:t> acid instead of NAM and</a:t>
            </a:r>
            <a:r>
              <a:rPr lang="en-US" dirty="0" smtClean="0"/>
              <a:t> contains;</a:t>
            </a:r>
            <a:endParaRPr lang="en-GB" dirty="0" smtClean="0"/>
          </a:p>
          <a:p>
            <a:pPr lvl="1"/>
            <a:r>
              <a:rPr lang="en-GB" dirty="0" err="1" smtClean="0"/>
              <a:t>Mycolic</a:t>
            </a:r>
            <a:r>
              <a:rPr lang="en-GB" dirty="0" smtClean="0"/>
              <a:t> </a:t>
            </a:r>
            <a:r>
              <a:rPr lang="en-GB" dirty="0"/>
              <a:t>acid</a:t>
            </a:r>
          </a:p>
          <a:p>
            <a:pPr lvl="1"/>
            <a:r>
              <a:rPr lang="en-GB" dirty="0"/>
              <a:t>Cord factor</a:t>
            </a:r>
          </a:p>
          <a:p>
            <a:pPr lvl="1"/>
            <a:r>
              <a:rPr lang="en-GB" dirty="0" smtClean="0"/>
              <a:t>Wax-D</a:t>
            </a:r>
          </a:p>
          <a:p>
            <a:r>
              <a:rPr lang="en-US" dirty="0" smtClean="0"/>
              <a:t>Do not produce exotoxins or endotoxins</a:t>
            </a:r>
            <a:endParaRPr lang="en-GB" dirty="0" smtClean="0"/>
          </a:p>
          <a:p>
            <a:pPr lvl="0"/>
            <a:r>
              <a:rPr lang="en-US" dirty="0" smtClean="0"/>
              <a:t>Disease process largely a result of delayed type hypersensitivity reaction to mycobacterial proteins</a:t>
            </a:r>
            <a:endParaRPr lang="en-GB" dirty="0" smtClean="0"/>
          </a:p>
          <a:p>
            <a:pPr lvl="0"/>
            <a:r>
              <a:rPr lang="en-US" dirty="0" smtClean="0"/>
              <a:t>Elicit a granulomatous response</a:t>
            </a:r>
            <a:endParaRPr lang="en-GB" dirty="0" smtClean="0"/>
          </a:p>
          <a:p>
            <a:pPr lvl="0"/>
            <a:r>
              <a:rPr lang="en-US" dirty="0" smtClean="0"/>
              <a:t>Chronic course of disease</a:t>
            </a:r>
            <a:endParaRPr lang="en-GB" dirty="0" smtClean="0"/>
          </a:p>
        </p:txBody>
      </p:sp>
    </p:spTree>
    <p:extLst>
      <p:ext uri="{BB962C8B-B14F-4D97-AF65-F5344CB8AC3E}">
        <p14:creationId xmlns:p14="http://schemas.microsoft.com/office/powerpoint/2010/main" val="225049750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528" y="332656"/>
            <a:ext cx="8568952" cy="6264696"/>
          </a:xfrm>
        </p:spPr>
        <p:txBody>
          <a:bodyPr>
            <a:normAutofit fontScale="92500" lnSpcReduction="20000"/>
          </a:bodyPr>
          <a:lstStyle/>
          <a:p>
            <a:pPr lvl="0"/>
            <a:r>
              <a:rPr lang="en-US" dirty="0"/>
              <a:t>Human strains show heavy growth on culture (</a:t>
            </a:r>
            <a:r>
              <a:rPr lang="en-US" dirty="0" err="1"/>
              <a:t>eugonic</a:t>
            </a:r>
            <a:r>
              <a:rPr lang="en-US" dirty="0"/>
              <a:t>) </a:t>
            </a:r>
            <a:r>
              <a:rPr lang="en-US" dirty="0" smtClean="0"/>
              <a:t>while bovine </a:t>
            </a:r>
            <a:r>
              <a:rPr lang="en-US" dirty="0"/>
              <a:t>strains </a:t>
            </a:r>
            <a:r>
              <a:rPr lang="en-US" dirty="0" smtClean="0"/>
              <a:t>show </a:t>
            </a:r>
            <a:r>
              <a:rPr lang="en-US" dirty="0"/>
              <a:t>poor growth (</a:t>
            </a:r>
            <a:r>
              <a:rPr lang="en-US" dirty="0" err="1"/>
              <a:t>dysgonic</a:t>
            </a:r>
            <a:r>
              <a:rPr lang="en-US" dirty="0"/>
              <a:t>) on glycerol containing media. </a:t>
            </a:r>
            <a:r>
              <a:rPr lang="en-US" dirty="0" err="1"/>
              <a:t>M.bovis</a:t>
            </a:r>
            <a:r>
              <a:rPr lang="en-US" dirty="0"/>
              <a:t> better on pyruvate enriched media</a:t>
            </a:r>
          </a:p>
          <a:p>
            <a:r>
              <a:rPr lang="en-GB" dirty="0" smtClean="0"/>
              <a:t>Properties conferred by high lipid content (60%)</a:t>
            </a:r>
          </a:p>
          <a:p>
            <a:pPr lvl="1"/>
            <a:r>
              <a:rPr lang="en-GB" dirty="0" smtClean="0"/>
              <a:t>Impermeability to stains and dyes</a:t>
            </a:r>
          </a:p>
          <a:p>
            <a:pPr lvl="1"/>
            <a:r>
              <a:rPr lang="en-GB" dirty="0" smtClean="0"/>
              <a:t>Resistance to many antibiotics</a:t>
            </a:r>
          </a:p>
          <a:p>
            <a:pPr lvl="1"/>
            <a:r>
              <a:rPr lang="en-GB" dirty="0" smtClean="0"/>
              <a:t>Resistance to killing by acidic and alkaline compounds</a:t>
            </a:r>
          </a:p>
          <a:p>
            <a:pPr lvl="1"/>
            <a:r>
              <a:rPr lang="en-GB" dirty="0" smtClean="0"/>
              <a:t>Resistance to osmotic </a:t>
            </a:r>
            <a:r>
              <a:rPr lang="en-GB" dirty="0" err="1" smtClean="0"/>
              <a:t>lysis</a:t>
            </a:r>
            <a:r>
              <a:rPr lang="en-GB" dirty="0" smtClean="0"/>
              <a:t> via compliment deposition</a:t>
            </a:r>
          </a:p>
          <a:p>
            <a:pPr lvl="1"/>
            <a:r>
              <a:rPr lang="en-GB" dirty="0" smtClean="0"/>
              <a:t>Resistance to lethal oxidations and survival inside of macrophages</a:t>
            </a:r>
          </a:p>
          <a:p>
            <a:pPr lvl="1"/>
            <a:endParaRPr lang="en-GB" dirty="0" smtClean="0"/>
          </a:p>
        </p:txBody>
      </p:sp>
    </p:spTree>
    <p:extLst>
      <p:ext uri="{BB962C8B-B14F-4D97-AF65-F5344CB8AC3E}">
        <p14:creationId xmlns:p14="http://schemas.microsoft.com/office/powerpoint/2010/main" val="21542094"/>
      </p:ext>
    </p:extLst>
  </p:cSld>
  <p:clrMapOvr>
    <a:masterClrMapping/>
  </p:clrMapOvr>
</p:sld>
</file>

<file path=ppt/theme/theme1.xml><?xml version="1.0" encoding="utf-8"?>
<a:theme xmlns:a="http://schemas.openxmlformats.org/drawingml/2006/main" name="2_TS001069040">
  <a:themeElements>
    <a:clrScheme name="Office Theme 1">
      <a:dk1>
        <a:srgbClr val="000000"/>
      </a:dk1>
      <a:lt1>
        <a:srgbClr val="FFFFFF"/>
      </a:lt1>
      <a:dk2>
        <a:srgbClr val="7F00FF"/>
      </a:dk2>
      <a:lt2>
        <a:srgbClr val="FAFD00"/>
      </a:lt2>
      <a:accent1>
        <a:srgbClr val="B50069"/>
      </a:accent1>
      <a:accent2>
        <a:srgbClr val="FF7F00"/>
      </a:accent2>
      <a:accent3>
        <a:srgbClr val="C0AAFF"/>
      </a:accent3>
      <a:accent4>
        <a:srgbClr val="DADADA"/>
      </a:accent4>
      <a:accent5>
        <a:srgbClr val="D7AAB9"/>
      </a:accent5>
      <a:accent6>
        <a:srgbClr val="E77200"/>
      </a:accent6>
      <a:hlink>
        <a:srgbClr val="FF00FF"/>
      </a:hlink>
      <a:folHlink>
        <a:srgbClr val="B760F9"/>
      </a:folHlink>
    </a:clrScheme>
    <a:fontScheme name="Office Theme">
      <a:majorFont>
        <a:latin typeface="Book Antiqua"/>
        <a:ea typeface=""/>
        <a:cs typeface=""/>
      </a:majorFont>
      <a:minorFont>
        <a:latin typeface="Book Antiqu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Book Antiqua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Book Antiqua" pitchFamily="18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7F00FF"/>
        </a:dk2>
        <a:lt2>
          <a:srgbClr val="FAFD00"/>
        </a:lt2>
        <a:accent1>
          <a:srgbClr val="B50069"/>
        </a:accent1>
        <a:accent2>
          <a:srgbClr val="FF7F00"/>
        </a:accent2>
        <a:accent3>
          <a:srgbClr val="C0AAFF"/>
        </a:accent3>
        <a:accent4>
          <a:srgbClr val="DADADA"/>
        </a:accent4>
        <a:accent5>
          <a:srgbClr val="D7AAB9"/>
        </a:accent5>
        <a:accent6>
          <a:srgbClr val="E77200"/>
        </a:accent6>
        <a:hlink>
          <a:srgbClr val="FF00FF"/>
        </a:hlink>
        <a:folHlink>
          <a:srgbClr val="B760F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B760F9"/>
        </a:lt1>
        <a:dk2>
          <a:srgbClr val="7B00E4"/>
        </a:dk2>
        <a:lt2>
          <a:srgbClr val="280049"/>
        </a:lt2>
        <a:accent1>
          <a:srgbClr val="FFFFFF"/>
        </a:accent1>
        <a:accent2>
          <a:srgbClr val="FFFF00"/>
        </a:accent2>
        <a:accent3>
          <a:srgbClr val="D8B6FB"/>
        </a:accent3>
        <a:accent4>
          <a:srgbClr val="000000"/>
        </a:accent4>
        <a:accent5>
          <a:srgbClr val="FFFFFF"/>
        </a:accent5>
        <a:accent6>
          <a:srgbClr val="E7E700"/>
        </a:accent6>
        <a:hlink>
          <a:srgbClr val="FF00FF"/>
        </a:hlink>
        <a:folHlink>
          <a:srgbClr val="DFB6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FF"/>
        </a:lt1>
        <a:dk2>
          <a:srgbClr val="000000"/>
        </a:dk2>
        <a:lt2>
          <a:srgbClr val="DADADA"/>
        </a:lt2>
        <a:accent1>
          <a:srgbClr val="F2F2F2"/>
        </a:accent1>
        <a:accent2>
          <a:srgbClr val="919191"/>
        </a:accent2>
        <a:accent3>
          <a:srgbClr val="FFFFFF"/>
        </a:accent3>
        <a:accent4>
          <a:srgbClr val="000000"/>
        </a:accent4>
        <a:accent5>
          <a:srgbClr val="F7F7F7"/>
        </a:accent5>
        <a:accent6>
          <a:srgbClr val="838383"/>
        </a:accent6>
        <a:hlink>
          <a:srgbClr val="DADADA"/>
        </a:hlink>
        <a:folHlink>
          <a:srgbClr val="676767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1035</TotalTime>
  <Words>2400</Words>
  <Application>Microsoft Office PowerPoint</Application>
  <PresentationFormat>On-screen Show (4:3)</PresentationFormat>
  <Paragraphs>347</Paragraphs>
  <Slides>53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53</vt:i4>
      </vt:variant>
    </vt:vector>
  </HeadingPairs>
  <TitlesOfParts>
    <vt:vector size="54" baseType="lpstr">
      <vt:lpstr>2_TS001069040</vt:lpstr>
      <vt:lpstr>MYCOBACTERIA</vt:lpstr>
      <vt:lpstr>Introduction</vt:lpstr>
      <vt:lpstr>Classification </vt:lpstr>
      <vt:lpstr>PowerPoint Presentation</vt:lpstr>
      <vt:lpstr>General characteristics</vt:lpstr>
      <vt:lpstr>PowerPoint Presentation</vt:lpstr>
      <vt:lpstr>PowerPoint Presentation</vt:lpstr>
      <vt:lpstr>PowerPoint Presentation</vt:lpstr>
      <vt:lpstr>PowerPoint Presentation</vt:lpstr>
      <vt:lpstr>M.tuberculosis</vt:lpstr>
      <vt:lpstr>PowerPoint Presentation</vt:lpstr>
      <vt:lpstr>Characteristics of M.Tuberculosis </vt:lpstr>
      <vt:lpstr>PowerPoint Presentation</vt:lpstr>
      <vt:lpstr>Contributors to virulence</vt:lpstr>
      <vt:lpstr>PATHOGENESIS</vt:lpstr>
      <vt:lpstr>PowerPoint Presentation</vt:lpstr>
      <vt:lpstr>PowerPoint Presentation</vt:lpstr>
      <vt:lpstr>PowerPoint Presentation</vt:lpstr>
      <vt:lpstr>PowerPoint Presentation</vt:lpstr>
      <vt:lpstr>Primary infection</vt:lpstr>
      <vt:lpstr>PowerPoint Presentation</vt:lpstr>
      <vt:lpstr>Complications of primary disease</vt:lpstr>
      <vt:lpstr>Secondary infections</vt:lpstr>
      <vt:lpstr>PowerPoint Presentation</vt:lpstr>
      <vt:lpstr>Progressive primary TB</vt:lpstr>
      <vt:lpstr>Post-primary TB</vt:lpstr>
      <vt:lpstr>PowerPoint Presentation</vt:lpstr>
      <vt:lpstr>IMMUNITY</vt:lpstr>
      <vt:lpstr>TB &amp; HIV</vt:lpstr>
      <vt:lpstr>Latent TB infection (LTBI)</vt:lpstr>
      <vt:lpstr>PowerPoint Presentation</vt:lpstr>
      <vt:lpstr>Extrapulmonary TB</vt:lpstr>
      <vt:lpstr>PowerPoint Presentation</vt:lpstr>
      <vt:lpstr>PowerPoint Presentation</vt:lpstr>
      <vt:lpstr>PowerPoint Presentation</vt:lpstr>
      <vt:lpstr>PowerPoint Presentation</vt:lpstr>
      <vt:lpstr>Clinical manifestations</vt:lpstr>
      <vt:lpstr>Lab diagnosis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Colony appearance</vt:lpstr>
      <vt:lpstr>PowerPoint Presentation</vt:lpstr>
      <vt:lpstr>PowerPoint Presentation</vt:lpstr>
      <vt:lpstr>Treatment</vt:lpstr>
      <vt:lpstr>Drug susceptibility testing (DST)</vt:lpstr>
      <vt:lpstr>PowerPoint Presentation</vt:lpstr>
      <vt:lpstr>Challenges with TB</vt:lpstr>
      <vt:lpstr>Prevention and control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Dr. Kimaiga H.O. MBChB (UoN)</dc:creator>
  <cp:lastModifiedBy>Dr. Kimaiga H.O. MBChB (UoN)</cp:lastModifiedBy>
  <cp:revision>61</cp:revision>
  <dcterms:created xsi:type="dcterms:W3CDTF">2013-07-03T06:15:11Z</dcterms:created>
  <dcterms:modified xsi:type="dcterms:W3CDTF">2014-01-19T11:41:20Z</dcterms:modified>
</cp:coreProperties>
</file>