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7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5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0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7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6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5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9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4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1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0E1A-F337-480A-BAC9-A165FDE4A470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B4A8-FA3F-44A7-ABBA-022B6FF54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79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NONTUBERCULOUS MYCOBACTERIA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KIMAIGA H.O</a:t>
            </a:r>
          </a:p>
          <a:p>
            <a:r>
              <a:rPr lang="en-GB" b="1" dirty="0"/>
              <a:t>MBChB (University of Nairobi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679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Lepromatous</a:t>
            </a:r>
            <a:r>
              <a:rPr lang="en-US" b="1" dirty="0" smtClean="0"/>
              <a:t> leprosy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/>
          <a:lstStyle/>
          <a:p>
            <a:pPr lvl="0"/>
            <a:r>
              <a:rPr lang="en-US" dirty="0" smtClean="0"/>
              <a:t>Lesions </a:t>
            </a:r>
            <a:r>
              <a:rPr lang="en-US" dirty="0"/>
              <a:t>have large number of bacilli even on skin that appears normal - poor CMI</a:t>
            </a:r>
            <a:endParaRPr lang="en-GB" dirty="0"/>
          </a:p>
          <a:p>
            <a:pPr lvl="1"/>
            <a:r>
              <a:rPr lang="en-US" dirty="0" smtClean="0"/>
              <a:t>Symmetrically distributed skin lesions/ nodules with </a:t>
            </a:r>
            <a:r>
              <a:rPr lang="en-US" dirty="0"/>
              <a:t>poorly defined margins</a:t>
            </a:r>
            <a:endParaRPr lang="en-GB" dirty="0"/>
          </a:p>
          <a:p>
            <a:pPr lvl="1">
              <a:defRPr/>
            </a:pPr>
            <a:r>
              <a:rPr lang="en-US" dirty="0" smtClean="0"/>
              <a:t>Nerve </a:t>
            </a:r>
            <a:r>
              <a:rPr lang="en-US" dirty="0"/>
              <a:t>damage leads to loss of </a:t>
            </a:r>
            <a:r>
              <a:rPr lang="en-US" dirty="0" smtClean="0"/>
              <a:t>digits</a:t>
            </a:r>
          </a:p>
          <a:p>
            <a:pPr lvl="1">
              <a:defRPr/>
            </a:pPr>
            <a:r>
              <a:rPr lang="en-US" dirty="0" smtClean="0"/>
              <a:t>Late manifestations include loss eyebrows (initially the lateral margins only) and eyelashes and dry scaling skin, particularly on the feet, </a:t>
            </a:r>
            <a:r>
              <a:rPr lang="en-US" dirty="0"/>
              <a:t>Leonine </a:t>
            </a:r>
            <a:r>
              <a:rPr lang="en-US" dirty="0" err="1"/>
              <a:t>facies</a:t>
            </a:r>
            <a:r>
              <a:rPr lang="en-US" dirty="0"/>
              <a:t> and testicular </a:t>
            </a:r>
            <a:r>
              <a:rPr lang="en-US" dirty="0" smtClean="0"/>
              <a:t>damage</a:t>
            </a:r>
            <a:endParaRPr lang="en-GB" dirty="0"/>
          </a:p>
          <a:p>
            <a:pPr lvl="1"/>
            <a:r>
              <a:rPr lang="en-US" dirty="0" err="1"/>
              <a:t>Lepromine</a:t>
            </a:r>
            <a:r>
              <a:rPr lang="en-US" dirty="0"/>
              <a:t> test </a:t>
            </a:r>
            <a:r>
              <a:rPr lang="en-US" dirty="0" smtClean="0"/>
              <a:t>negative</a:t>
            </a:r>
          </a:p>
          <a:p>
            <a:pPr lvl="1"/>
            <a:r>
              <a:rPr lang="en-US" dirty="0" err="1"/>
              <a:t>Baciliary</a:t>
            </a:r>
            <a:r>
              <a:rPr lang="en-US" dirty="0"/>
              <a:t> density – </a:t>
            </a:r>
            <a:r>
              <a:rPr lang="en-US" dirty="0" smtClean="0"/>
              <a:t>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16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493671" cy="66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24" y="2880320"/>
            <a:ext cx="529027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6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:\Phone Drives BackUp\New folder\Camera\IMG_20130705_113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Phone Drives BackUp\New folder\Camera\IMG_20130705_113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178769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1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864096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Specimen </a:t>
            </a:r>
            <a:r>
              <a:rPr lang="en-US" dirty="0"/>
              <a:t>- nasal discharge, scrapings from nasal mucosa &amp; slit-skin </a:t>
            </a:r>
            <a:r>
              <a:rPr lang="en-US" dirty="0" smtClean="0"/>
              <a:t>smears</a:t>
            </a:r>
          </a:p>
          <a:p>
            <a:pPr lvl="0"/>
            <a:r>
              <a:rPr lang="en-GB" dirty="0"/>
              <a:t>2 or 3 clinical </a:t>
            </a:r>
            <a:r>
              <a:rPr lang="en-GB" dirty="0" err="1" smtClean="0"/>
              <a:t>criteria,Anesthesia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dirty="0" smtClean="0"/>
              <a:t>skin, </a:t>
            </a:r>
            <a:r>
              <a:rPr lang="en-GB" dirty="0" err="1" smtClean="0"/>
              <a:t>Thickned</a:t>
            </a:r>
            <a:r>
              <a:rPr lang="en-GB" dirty="0" smtClean="0"/>
              <a:t> </a:t>
            </a:r>
            <a:r>
              <a:rPr lang="en-GB" dirty="0"/>
              <a:t>peripheral </a:t>
            </a:r>
            <a:r>
              <a:rPr lang="en-GB" dirty="0" err="1" smtClean="0"/>
              <a:t>nerves,Typical</a:t>
            </a:r>
            <a:r>
              <a:rPr lang="en-GB" dirty="0" smtClean="0"/>
              <a:t> </a:t>
            </a:r>
            <a:r>
              <a:rPr lang="en-GB" dirty="0"/>
              <a:t>skin </a:t>
            </a:r>
            <a:r>
              <a:rPr lang="en-GB" dirty="0" smtClean="0"/>
              <a:t>lesions</a:t>
            </a:r>
            <a:endParaRPr lang="en-US" dirty="0" smtClean="0"/>
          </a:p>
          <a:p>
            <a:r>
              <a:rPr lang="en-US" dirty="0" smtClean="0"/>
              <a:t>Slit-skin smear</a:t>
            </a:r>
          </a:p>
          <a:p>
            <a:pPr lvl="1"/>
            <a:r>
              <a:rPr lang="en-US" dirty="0" smtClean="0"/>
              <a:t>Tissue fluid exudate examined with </a:t>
            </a:r>
            <a:r>
              <a:rPr lang="en-US" dirty="0" err="1" smtClean="0"/>
              <a:t>Fite</a:t>
            </a:r>
            <a:r>
              <a:rPr lang="en-US" dirty="0" smtClean="0"/>
              <a:t> stain to determine bacterial index</a:t>
            </a:r>
            <a:endParaRPr lang="en-GB" dirty="0"/>
          </a:p>
          <a:p>
            <a:r>
              <a:rPr lang="en-US" dirty="0" smtClean="0"/>
              <a:t>Punch biopsy of skin</a:t>
            </a:r>
          </a:p>
          <a:p>
            <a:pPr lvl="1"/>
            <a:r>
              <a:rPr lang="en-US" dirty="0" smtClean="0"/>
              <a:t>Fitz stain reveals </a:t>
            </a:r>
            <a:r>
              <a:rPr lang="en-US" dirty="0" err="1" smtClean="0"/>
              <a:t>intracellularr</a:t>
            </a:r>
            <a:r>
              <a:rPr lang="en-US" dirty="0" smtClean="0"/>
              <a:t> bacilli</a:t>
            </a:r>
          </a:p>
          <a:p>
            <a:pPr lvl="1"/>
            <a:r>
              <a:rPr lang="en-US" dirty="0" smtClean="0"/>
              <a:t>PCR</a:t>
            </a:r>
          </a:p>
          <a:p>
            <a:r>
              <a:rPr lang="en-US" dirty="0" smtClean="0"/>
              <a:t>ZN II</a:t>
            </a:r>
            <a:endParaRPr lang="en-GB" dirty="0" smtClean="0"/>
          </a:p>
          <a:p>
            <a:r>
              <a:rPr lang="en-US" dirty="0" smtClean="0"/>
              <a:t>Histology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2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Dapsone</a:t>
            </a:r>
            <a:r>
              <a:rPr lang="en-US" dirty="0" smtClean="0"/>
              <a:t> -Mainstay </a:t>
            </a:r>
            <a:r>
              <a:rPr lang="en-US" dirty="0"/>
              <a:t>of </a:t>
            </a:r>
            <a:r>
              <a:rPr lang="en-US" dirty="0" smtClean="0"/>
              <a:t>therapy, </a:t>
            </a:r>
            <a:r>
              <a:rPr lang="en-US" dirty="0"/>
              <a:t>but due to resistance use combination therapy with rifampicin, </a:t>
            </a:r>
            <a:r>
              <a:rPr lang="en-US" dirty="0" err="1"/>
              <a:t>clofazamine</a:t>
            </a:r>
            <a:r>
              <a:rPr lang="en-US" dirty="0"/>
              <a:t> in </a:t>
            </a:r>
            <a:r>
              <a:rPr lang="en-US" dirty="0" err="1" smtClean="0"/>
              <a:t>dapsone</a:t>
            </a:r>
            <a:r>
              <a:rPr lang="en-US" dirty="0"/>
              <a:t>-</a:t>
            </a:r>
            <a:r>
              <a:rPr lang="en-US" dirty="0" smtClean="0"/>
              <a:t>resistance</a:t>
            </a:r>
            <a:endParaRPr lang="en-GB" dirty="0"/>
          </a:p>
          <a:p>
            <a:pPr lvl="0"/>
            <a:r>
              <a:rPr lang="en-US" dirty="0" err="1"/>
              <a:t>Prothionamide</a:t>
            </a:r>
            <a:r>
              <a:rPr lang="en-US" dirty="0"/>
              <a:t>, </a:t>
            </a:r>
            <a:r>
              <a:rPr lang="en-US" dirty="0" err="1"/>
              <a:t>ofloxacin</a:t>
            </a:r>
            <a:r>
              <a:rPr lang="en-US" dirty="0"/>
              <a:t>, </a:t>
            </a:r>
            <a:r>
              <a:rPr lang="en-US" dirty="0" err="1" smtClean="0"/>
              <a:t>clarithromycinor</a:t>
            </a:r>
            <a:r>
              <a:rPr lang="en-US" dirty="0" smtClean="0"/>
              <a:t> </a:t>
            </a:r>
            <a:r>
              <a:rPr lang="en-US" dirty="0" err="1" smtClean="0"/>
              <a:t>microcycline</a:t>
            </a:r>
            <a:r>
              <a:rPr lang="en-US" dirty="0" smtClean="0"/>
              <a:t> </a:t>
            </a:r>
            <a:r>
              <a:rPr lang="en-US" dirty="0"/>
              <a:t>are options</a:t>
            </a:r>
            <a:endParaRPr lang="en-GB" dirty="0"/>
          </a:p>
          <a:p>
            <a:pPr lvl="0"/>
            <a:r>
              <a:rPr lang="en-US" dirty="0" smtClean="0"/>
              <a:t>Treatment is </a:t>
            </a:r>
            <a:r>
              <a:rPr lang="en-US" dirty="0"/>
              <a:t>long - at least 3 years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8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Detection </a:t>
            </a:r>
            <a:r>
              <a:rPr lang="en-US" dirty="0"/>
              <a:t>and </a:t>
            </a:r>
            <a:r>
              <a:rPr lang="en-US" dirty="0" smtClean="0"/>
              <a:t>treatment </a:t>
            </a:r>
            <a:r>
              <a:rPr lang="en-US" dirty="0"/>
              <a:t>of infectious cases</a:t>
            </a:r>
            <a:endParaRPr lang="en-GB" dirty="0"/>
          </a:p>
          <a:p>
            <a:pPr lvl="0"/>
            <a:r>
              <a:rPr lang="en-US" dirty="0"/>
              <a:t>Early detection of disease in close contacts</a:t>
            </a:r>
            <a:endParaRPr lang="en-GB" dirty="0"/>
          </a:p>
          <a:p>
            <a:pPr lvl="0"/>
            <a:r>
              <a:rPr lang="en-US" dirty="0"/>
              <a:t>Chemoprophylaxis for exposed children - </a:t>
            </a:r>
            <a:r>
              <a:rPr lang="en-US" dirty="0" err="1"/>
              <a:t>dapsone</a:t>
            </a:r>
            <a:endParaRPr lang="en-GB" dirty="0"/>
          </a:p>
          <a:p>
            <a:pPr lvl="0"/>
            <a:r>
              <a:rPr lang="en-US" dirty="0"/>
              <a:t>Vaccination with BCG - varying results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1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M.avium</a:t>
            </a:r>
            <a:r>
              <a:rPr lang="en-US" b="1" i="1" dirty="0" smtClean="0"/>
              <a:t> - </a:t>
            </a:r>
            <a:r>
              <a:rPr lang="en-US" b="1" i="1" dirty="0" err="1" smtClean="0"/>
              <a:t>intracellulare</a:t>
            </a:r>
            <a:r>
              <a:rPr lang="en-US" b="1" i="1" dirty="0" smtClean="0"/>
              <a:t> </a:t>
            </a:r>
            <a:r>
              <a:rPr lang="en-US" b="1" dirty="0" smtClean="0"/>
              <a:t>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Species </a:t>
            </a:r>
            <a:r>
              <a:rPr lang="en-US" dirty="0"/>
              <a:t>are difficult to differentiate</a:t>
            </a:r>
            <a:endParaRPr lang="en-GB" dirty="0"/>
          </a:p>
          <a:p>
            <a:pPr lvl="0"/>
            <a:r>
              <a:rPr lang="en-US" dirty="0"/>
              <a:t>Transmission - inhalation, ingestion</a:t>
            </a:r>
            <a:endParaRPr lang="en-GB" dirty="0"/>
          </a:p>
          <a:p>
            <a:pPr lvl="0"/>
            <a:r>
              <a:rPr lang="en-US" dirty="0"/>
              <a:t>Environmental - soil, water</a:t>
            </a:r>
            <a:endParaRPr lang="en-GB" dirty="0"/>
          </a:p>
          <a:p>
            <a:pPr lvl="0"/>
            <a:r>
              <a:rPr lang="en-US" dirty="0"/>
              <a:t>Causes disseminated infection in </a:t>
            </a:r>
            <a:r>
              <a:rPr lang="en-US" dirty="0" err="1"/>
              <a:t>immunocompromised</a:t>
            </a:r>
            <a:r>
              <a:rPr lang="en-US" dirty="0"/>
              <a:t> hosts</a:t>
            </a:r>
            <a:endParaRPr lang="en-GB" dirty="0"/>
          </a:p>
          <a:p>
            <a:pPr lvl="0"/>
            <a:r>
              <a:rPr lang="en-US" dirty="0"/>
              <a:t>In patients without HIV - main risk factor is underlying lung </a:t>
            </a:r>
            <a:r>
              <a:rPr lang="en-US" dirty="0" smtClean="0"/>
              <a:t>disease</a:t>
            </a:r>
          </a:p>
          <a:p>
            <a:pPr lvl="0"/>
            <a:r>
              <a:rPr lang="en-US" dirty="0" smtClean="0"/>
              <a:t>Presents with pulmonary disease patterns similar to TB</a:t>
            </a:r>
            <a:endParaRPr lang="en-GB" dirty="0"/>
          </a:p>
          <a:p>
            <a:pPr lvl="0"/>
            <a:r>
              <a:rPr lang="en-US" dirty="0"/>
              <a:t>Children - cervical </a:t>
            </a:r>
            <a:r>
              <a:rPr lang="en-US" dirty="0" smtClean="0"/>
              <a:t> lymphadenitis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0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/>
          <a:lstStyle/>
          <a:p>
            <a:pPr lvl="0"/>
            <a:r>
              <a:rPr lang="en-US" dirty="0" smtClean="0"/>
              <a:t>Resistant to many antibiotics and </a:t>
            </a:r>
            <a:r>
              <a:rPr lang="en-US" dirty="0" err="1" smtClean="0"/>
              <a:t>antiTB</a:t>
            </a:r>
            <a:r>
              <a:rPr lang="en-US" dirty="0" smtClean="0"/>
              <a:t> drugs</a:t>
            </a:r>
            <a:endParaRPr lang="en-GB" dirty="0" smtClean="0"/>
          </a:p>
          <a:p>
            <a:pPr lvl="0"/>
            <a:r>
              <a:rPr lang="en-US" dirty="0" smtClean="0"/>
              <a:t>Combination therapy used</a:t>
            </a:r>
            <a:endParaRPr lang="en-GB" dirty="0" smtClean="0"/>
          </a:p>
          <a:p>
            <a:pPr lvl="0"/>
            <a:r>
              <a:rPr lang="en-US" dirty="0" smtClean="0"/>
              <a:t>Fairly susceptible to:</a:t>
            </a:r>
            <a:endParaRPr lang="en-GB" dirty="0" smtClean="0"/>
          </a:p>
          <a:p>
            <a:pPr lvl="1"/>
            <a:r>
              <a:rPr lang="en-US" dirty="0" smtClean="0"/>
              <a:t>Macrolides (</a:t>
            </a:r>
            <a:r>
              <a:rPr lang="en-US" dirty="0" smtClean="0">
                <a:solidFill>
                  <a:srgbClr val="FF0000"/>
                </a:solidFill>
              </a:rPr>
              <a:t>clarithromycin</a:t>
            </a:r>
            <a:r>
              <a:rPr lang="en-US" dirty="0" smtClean="0"/>
              <a:t>, azithromycin)</a:t>
            </a:r>
            <a:endParaRPr lang="en-GB" dirty="0" smtClean="0"/>
          </a:p>
          <a:p>
            <a:pPr lvl="1"/>
            <a:r>
              <a:rPr lang="en-US" dirty="0" err="1" smtClean="0"/>
              <a:t>Rifamycins</a:t>
            </a:r>
            <a:r>
              <a:rPr lang="en-US" dirty="0" smtClean="0"/>
              <a:t> (rifampin, </a:t>
            </a:r>
            <a:r>
              <a:rPr lang="en-US" dirty="0" err="1" smtClean="0">
                <a:solidFill>
                  <a:srgbClr val="FF0000"/>
                </a:solidFill>
              </a:rPr>
              <a:t>rifabutin</a:t>
            </a:r>
            <a:r>
              <a:rPr lang="en-US" dirty="0" smtClean="0"/>
              <a:t>)</a:t>
            </a:r>
            <a:endParaRPr lang="en-GB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Ethambutol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clofazamine</a:t>
            </a:r>
            <a:r>
              <a:rPr lang="en-US" dirty="0" smtClean="0"/>
              <a:t>, </a:t>
            </a:r>
            <a:r>
              <a:rPr lang="en-US" dirty="0" err="1" smtClean="0"/>
              <a:t>fluoroquinolones</a:t>
            </a:r>
            <a:r>
              <a:rPr lang="en-US" dirty="0" smtClean="0"/>
              <a:t>, </a:t>
            </a:r>
            <a:r>
              <a:rPr lang="en-US" dirty="0" err="1" smtClean="0"/>
              <a:t>amikacin</a:t>
            </a:r>
            <a:r>
              <a:rPr lang="en-US" dirty="0" smtClean="0"/>
              <a:t> &amp; streptomycin</a:t>
            </a:r>
            <a:endParaRPr lang="en-GB" dirty="0" smtClean="0"/>
          </a:p>
          <a:p>
            <a:pPr marL="457200" lvl="1" indent="0" algn="r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457200" lvl="1" indent="0" algn="r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457200" lvl="1" indent="0" algn="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Red = 1</a:t>
            </a:r>
            <a:r>
              <a:rPr lang="en-US" i="1" baseline="30000" dirty="0" smtClean="0">
                <a:solidFill>
                  <a:srgbClr val="FF0000"/>
                </a:solidFill>
              </a:rPr>
              <a:t>st</a:t>
            </a:r>
            <a:r>
              <a:rPr lang="en-US" i="1" dirty="0" smtClean="0">
                <a:solidFill>
                  <a:srgbClr val="FF0000"/>
                </a:solidFill>
              </a:rPr>
              <a:t> line</a:t>
            </a:r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M.fortuitum</a:t>
            </a:r>
            <a:r>
              <a:rPr lang="en-US" b="1" i="1" dirty="0" smtClean="0"/>
              <a:t> - </a:t>
            </a:r>
            <a:r>
              <a:rPr lang="en-US" b="1" i="1" dirty="0" err="1" smtClean="0"/>
              <a:t>chelonei</a:t>
            </a:r>
            <a:r>
              <a:rPr lang="en-US" b="1" i="1" dirty="0" smtClean="0"/>
              <a:t> </a:t>
            </a:r>
            <a:r>
              <a:rPr lang="en-US" b="1" dirty="0" smtClean="0"/>
              <a:t>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Post </a:t>
            </a:r>
            <a:r>
              <a:rPr lang="en-US" dirty="0"/>
              <a:t>injection and post traumatic abscess</a:t>
            </a:r>
            <a:endParaRPr lang="en-GB" dirty="0"/>
          </a:p>
          <a:p>
            <a:pPr lvl="0"/>
            <a:r>
              <a:rPr lang="en-US" dirty="0"/>
              <a:t>Post surgery - insertion of prosthesis (</a:t>
            </a:r>
            <a:r>
              <a:rPr lang="en-US" dirty="0" err="1"/>
              <a:t>e.g</a:t>
            </a:r>
            <a:r>
              <a:rPr lang="en-US" dirty="0"/>
              <a:t> heart valves); corneal infection after ocular injury</a:t>
            </a:r>
            <a:endParaRPr lang="en-GB" dirty="0"/>
          </a:p>
          <a:p>
            <a:pPr lvl="0"/>
            <a:r>
              <a:rPr lang="en-US" dirty="0" smtClean="0"/>
              <a:t>Treatment: </a:t>
            </a:r>
            <a:r>
              <a:rPr lang="en-US" dirty="0" err="1"/>
              <a:t>amikacin</a:t>
            </a:r>
            <a:r>
              <a:rPr lang="en-US" dirty="0"/>
              <a:t> + </a:t>
            </a:r>
            <a:r>
              <a:rPr lang="en-US" dirty="0" err="1"/>
              <a:t>doxycyclin</a:t>
            </a:r>
            <a:r>
              <a:rPr lang="en-US" dirty="0"/>
              <a:t> + surgical excision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19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1816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M.marinum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20472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Causes </a:t>
            </a:r>
            <a:r>
              <a:rPr lang="en-US" dirty="0"/>
              <a:t>swimming pool or fish tank granuloma</a:t>
            </a:r>
            <a:endParaRPr lang="en-GB" dirty="0"/>
          </a:p>
          <a:p>
            <a:r>
              <a:rPr lang="en-US" dirty="0"/>
              <a:t>Enters through cuts and </a:t>
            </a:r>
            <a:r>
              <a:rPr lang="en-US" dirty="0" err="1"/>
              <a:t>abrassions</a:t>
            </a:r>
            <a:r>
              <a:rPr lang="en-US" dirty="0"/>
              <a:t> </a:t>
            </a:r>
            <a:r>
              <a:rPr lang="en-US" dirty="0" err="1"/>
              <a:t>aquired</a:t>
            </a:r>
            <a:r>
              <a:rPr lang="en-US" dirty="0"/>
              <a:t> while swimming or handling of tropical fish tanks</a:t>
            </a:r>
          </a:p>
          <a:p>
            <a:r>
              <a:rPr lang="en-US" dirty="0"/>
              <a:t>Development of warty skin </a:t>
            </a:r>
            <a:r>
              <a:rPr lang="en-US" dirty="0" err="1"/>
              <a:t>lessions</a:t>
            </a:r>
            <a:endParaRPr lang="en-US" dirty="0"/>
          </a:p>
          <a:p>
            <a:pPr lvl="0"/>
            <a:r>
              <a:rPr lang="en-US" dirty="0" smtClean="0"/>
              <a:t>Lesions </a:t>
            </a:r>
            <a:r>
              <a:rPr lang="en-US" dirty="0"/>
              <a:t>usually localized but may form secondary lesions along dermal </a:t>
            </a:r>
            <a:r>
              <a:rPr lang="en-US" dirty="0" err="1"/>
              <a:t>lymphatics</a:t>
            </a:r>
            <a:r>
              <a:rPr lang="en-US" dirty="0"/>
              <a:t> - </a:t>
            </a:r>
            <a:r>
              <a:rPr lang="en-US" dirty="0" err="1"/>
              <a:t>sporotrichoid</a:t>
            </a:r>
            <a:r>
              <a:rPr lang="en-US" dirty="0"/>
              <a:t> spread</a:t>
            </a:r>
            <a:endParaRPr lang="en-GB" dirty="0"/>
          </a:p>
          <a:p>
            <a:pPr lvl="0"/>
            <a:r>
              <a:rPr lang="en-US" dirty="0"/>
              <a:t>Self limiting - can use minocycline, </a:t>
            </a:r>
            <a:r>
              <a:rPr lang="en-US" dirty="0" err="1"/>
              <a:t>cotrimoxazole</a:t>
            </a:r>
            <a:r>
              <a:rPr lang="en-US" dirty="0"/>
              <a:t>, or rifampicin with </a:t>
            </a:r>
            <a:r>
              <a:rPr lang="en-US" dirty="0" err="1"/>
              <a:t>ethambutol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63" y="1988840"/>
            <a:ext cx="488627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Mycobacterium </a:t>
            </a:r>
            <a:r>
              <a:rPr lang="en-US" b="1" i="1" dirty="0" err="1" smtClean="0"/>
              <a:t>leprae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039743" cy="4896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Obligate </a:t>
            </a:r>
            <a:r>
              <a:rPr lang="en-US" dirty="0"/>
              <a:t>intracellular </a:t>
            </a:r>
            <a:r>
              <a:rPr lang="en-US" dirty="0" smtClean="0"/>
              <a:t>organism</a:t>
            </a:r>
          </a:p>
          <a:p>
            <a:pPr lvl="0"/>
            <a:r>
              <a:rPr lang="en-GB" dirty="0"/>
              <a:t>Causes </a:t>
            </a:r>
            <a:r>
              <a:rPr lang="en-GB" dirty="0" smtClean="0"/>
              <a:t>leprosy (Hansen’s disease -1894)</a:t>
            </a:r>
            <a:endParaRPr lang="en-GB" dirty="0"/>
          </a:p>
          <a:p>
            <a:pPr lvl="0"/>
            <a:r>
              <a:rPr lang="en-GB" dirty="0"/>
              <a:t>Not affected by HIV</a:t>
            </a:r>
          </a:p>
          <a:p>
            <a:pPr lvl="0"/>
            <a:r>
              <a:rPr lang="en-GB" dirty="0" smtClean="0"/>
              <a:t>Not grown in artificial culture but can be </a:t>
            </a:r>
            <a:r>
              <a:rPr lang="en-US" dirty="0" smtClean="0"/>
              <a:t>grown in the mouse pad or in the armadillo</a:t>
            </a:r>
            <a:endParaRPr lang="en-GB" dirty="0" smtClean="0"/>
          </a:p>
          <a:p>
            <a:pPr lvl="0"/>
            <a:r>
              <a:rPr lang="en-US" dirty="0" smtClean="0"/>
              <a:t>Reservoir </a:t>
            </a:r>
            <a:r>
              <a:rPr lang="en-US" dirty="0"/>
              <a:t>- infected humans, low infectivity</a:t>
            </a:r>
            <a:endParaRPr lang="en-GB" dirty="0"/>
          </a:p>
          <a:p>
            <a:pPr lvl="0"/>
            <a:r>
              <a:rPr lang="en-US" dirty="0"/>
              <a:t>Transmission: skin-to-skin contact</a:t>
            </a:r>
            <a:endParaRPr lang="en-GB" dirty="0"/>
          </a:p>
          <a:p>
            <a:pPr lvl="0"/>
            <a:r>
              <a:rPr lang="en-US" dirty="0"/>
              <a:t>Bacteria </a:t>
            </a:r>
            <a:r>
              <a:rPr lang="en-US" dirty="0" smtClean="0"/>
              <a:t>grow best and infect </a:t>
            </a:r>
            <a:r>
              <a:rPr lang="en-US" dirty="0"/>
              <a:t>cooler areas of the body </a:t>
            </a:r>
            <a:r>
              <a:rPr lang="en-US" dirty="0" smtClean="0"/>
              <a:t>(skin, peripheral nerves, anterior chamber of eye, upper respiratory </a:t>
            </a:r>
            <a:r>
              <a:rPr lang="en-US" dirty="0" err="1" smtClean="0"/>
              <a:t>tract,ears</a:t>
            </a:r>
            <a:r>
              <a:rPr lang="en-US" dirty="0"/>
              <a:t>, nose, eyebrows, fingers, </a:t>
            </a:r>
            <a:r>
              <a:rPr lang="en-US" dirty="0" smtClean="0"/>
              <a:t>toes, testes)</a:t>
            </a:r>
            <a:endParaRPr lang="en-GB" dirty="0"/>
          </a:p>
          <a:p>
            <a:r>
              <a:rPr lang="en-US" dirty="0"/>
              <a:t>Incubation period - years to </a:t>
            </a:r>
            <a:r>
              <a:rPr lang="en-US" dirty="0" err="1"/>
              <a:t>decadesM</a:t>
            </a:r>
            <a:r>
              <a:rPr lang="en-US" dirty="0"/>
              <a:t> </a:t>
            </a:r>
            <a:r>
              <a:rPr lang="en-US" dirty="0" err="1"/>
              <a:t>leprae</a:t>
            </a:r>
            <a:r>
              <a:rPr lang="en-US" dirty="0"/>
              <a:t>-Diagnosis is clinical-cannot be cultured</a:t>
            </a:r>
            <a:r>
              <a:rPr lang="en-US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22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846934" cy="58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8702" r="6386" b="12201"/>
          <a:stretch/>
        </p:blipFill>
        <p:spPr bwMode="auto">
          <a:xfrm>
            <a:off x="4508191" y="3212976"/>
            <a:ext cx="4626243" cy="32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M.ulcerans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Causes </a:t>
            </a:r>
            <a:r>
              <a:rPr lang="en-US" dirty="0" err="1"/>
              <a:t>Buruli</a:t>
            </a:r>
            <a:r>
              <a:rPr lang="en-US" dirty="0"/>
              <a:t> ulcer</a:t>
            </a:r>
            <a:endParaRPr lang="en-GB" dirty="0"/>
          </a:p>
          <a:p>
            <a:pPr lvl="0"/>
            <a:r>
              <a:rPr lang="en-US" dirty="0"/>
              <a:t>Found in low-lying marshy areas, subject to periodic </a:t>
            </a:r>
            <a:r>
              <a:rPr lang="en-US" dirty="0" smtClean="0"/>
              <a:t>flooding</a:t>
            </a:r>
          </a:p>
          <a:p>
            <a:pPr lvl="0"/>
            <a:r>
              <a:rPr lang="en-GB" dirty="0" smtClean="0"/>
              <a:t>Pathogenesis</a:t>
            </a:r>
          </a:p>
          <a:p>
            <a:pPr lvl="1"/>
            <a:r>
              <a:rPr lang="en-GB" dirty="0" smtClean="0"/>
              <a:t>1 </a:t>
            </a:r>
            <a:r>
              <a:rPr lang="en-GB" dirty="0"/>
              <a:t>subcutaneous nodule</a:t>
            </a:r>
          </a:p>
          <a:p>
            <a:pPr lvl="1"/>
            <a:r>
              <a:rPr lang="en-GB" dirty="0"/>
              <a:t>2 </a:t>
            </a:r>
            <a:r>
              <a:rPr lang="en-GB" dirty="0" err="1"/>
              <a:t>vasculities</a:t>
            </a:r>
            <a:r>
              <a:rPr lang="en-GB" dirty="0"/>
              <a:t> &amp; </a:t>
            </a:r>
            <a:r>
              <a:rPr lang="en-GB" dirty="0" err="1"/>
              <a:t>spreadign</a:t>
            </a:r>
            <a:r>
              <a:rPr lang="en-GB" dirty="0"/>
              <a:t> </a:t>
            </a:r>
            <a:r>
              <a:rPr lang="en-GB" dirty="0" err="1" smtClean="0"/>
              <a:t>celluties</a:t>
            </a:r>
            <a:endParaRPr lang="en-GB" dirty="0" smtClean="0"/>
          </a:p>
          <a:p>
            <a:pPr lvl="0"/>
            <a:r>
              <a:rPr lang="en-US" dirty="0" smtClean="0"/>
              <a:t>Treatment:</a:t>
            </a:r>
            <a:endParaRPr lang="en-GB" dirty="0"/>
          </a:p>
          <a:p>
            <a:pPr lvl="1"/>
            <a:r>
              <a:rPr lang="en-US" dirty="0"/>
              <a:t>Early, pre-ulcerative lesion - excision and primary closure</a:t>
            </a:r>
            <a:endParaRPr lang="en-GB" dirty="0"/>
          </a:p>
          <a:p>
            <a:pPr lvl="1"/>
            <a:r>
              <a:rPr lang="en-US" dirty="0"/>
              <a:t>Ulcerated lesions - excision &amp; grafting</a:t>
            </a:r>
            <a:endParaRPr lang="en-GB" dirty="0"/>
          </a:p>
          <a:p>
            <a:pPr lvl="1"/>
            <a:r>
              <a:rPr lang="en-US" dirty="0"/>
              <a:t>Antimicrobial agents - variable results</a:t>
            </a:r>
            <a:endParaRPr lang="en-GB" dirty="0"/>
          </a:p>
          <a:p>
            <a:pPr lvl="0"/>
            <a:r>
              <a:rPr lang="en-US" dirty="0"/>
              <a:t>Tissue necrosis due to toxin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41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968552"/>
          </a:xfrm>
        </p:spPr>
        <p:txBody>
          <a:bodyPr/>
          <a:lstStyle/>
          <a:p>
            <a:pPr lvl="0"/>
            <a:r>
              <a:rPr lang="en-US" sz="4000" dirty="0" smtClean="0"/>
              <a:t>Ridley-</a:t>
            </a:r>
            <a:r>
              <a:rPr lang="en-US" sz="4000" dirty="0" err="1" smtClean="0"/>
              <a:t>Jopling</a:t>
            </a:r>
            <a:r>
              <a:rPr lang="en-US" sz="4000" dirty="0" smtClean="0"/>
              <a:t> </a:t>
            </a:r>
            <a:r>
              <a:rPr lang="en-US" sz="4000" dirty="0"/>
              <a:t>classification:</a:t>
            </a:r>
            <a:endParaRPr lang="en-GB" sz="4000" dirty="0"/>
          </a:p>
          <a:p>
            <a:pPr lvl="1"/>
            <a:r>
              <a:rPr lang="en-US" sz="3600" dirty="0"/>
              <a:t>Depending on host response</a:t>
            </a:r>
            <a:endParaRPr lang="en-GB" sz="3600" dirty="0"/>
          </a:p>
          <a:p>
            <a:pPr lvl="2"/>
            <a:r>
              <a:rPr lang="en-US" sz="3200" dirty="0" err="1"/>
              <a:t>Tuberculoid</a:t>
            </a:r>
            <a:r>
              <a:rPr lang="en-US" sz="3200" dirty="0"/>
              <a:t> leprosy (TL)</a:t>
            </a:r>
            <a:endParaRPr lang="en-GB" sz="3200" dirty="0"/>
          </a:p>
          <a:p>
            <a:pPr lvl="2"/>
            <a:r>
              <a:rPr lang="en-US" sz="3200" dirty="0"/>
              <a:t>Borderline </a:t>
            </a:r>
            <a:r>
              <a:rPr lang="en-US" sz="3200" dirty="0" err="1"/>
              <a:t>tuberculoid</a:t>
            </a:r>
            <a:r>
              <a:rPr lang="en-US" sz="3200" dirty="0"/>
              <a:t> (BT)</a:t>
            </a:r>
            <a:endParaRPr lang="en-GB" sz="3200" dirty="0"/>
          </a:p>
          <a:p>
            <a:pPr lvl="2"/>
            <a:r>
              <a:rPr lang="en-US" sz="3200" dirty="0"/>
              <a:t>Mid borderline (BB)</a:t>
            </a:r>
            <a:endParaRPr lang="en-GB" sz="3200" dirty="0"/>
          </a:p>
          <a:p>
            <a:pPr lvl="2"/>
            <a:r>
              <a:rPr lang="en-US" sz="3200" dirty="0"/>
              <a:t>Borderline </a:t>
            </a:r>
            <a:r>
              <a:rPr lang="en-US" sz="3200" dirty="0" err="1"/>
              <a:t>lepromatous</a:t>
            </a:r>
            <a:r>
              <a:rPr lang="en-US" sz="3200" dirty="0"/>
              <a:t> (BL)</a:t>
            </a:r>
            <a:endParaRPr lang="en-GB" sz="3200" dirty="0"/>
          </a:p>
          <a:p>
            <a:pPr lvl="2"/>
            <a:r>
              <a:rPr lang="en-US" sz="3200" dirty="0" err="1"/>
              <a:t>Lepromaotus</a:t>
            </a:r>
            <a:r>
              <a:rPr lang="en-US" sz="3200" dirty="0"/>
              <a:t> leprosy (LL)</a:t>
            </a:r>
            <a:endParaRPr lang="en-GB" sz="32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5206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33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Tuberculoid</a:t>
            </a:r>
            <a:r>
              <a:rPr lang="en-US" b="1" dirty="0" smtClean="0"/>
              <a:t> leprosy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Relatively </a:t>
            </a:r>
            <a:r>
              <a:rPr lang="en-US" dirty="0"/>
              <a:t>few or no bacilli because of adequate </a:t>
            </a:r>
            <a:r>
              <a:rPr lang="en-US" dirty="0" smtClean="0"/>
              <a:t>cell mediated immunity</a:t>
            </a:r>
            <a:endParaRPr lang="en-GB" dirty="0"/>
          </a:p>
          <a:p>
            <a:pPr lvl="1"/>
            <a:r>
              <a:rPr lang="en-US" dirty="0" smtClean="0"/>
              <a:t>One or a few anesthetic </a:t>
            </a:r>
            <a:r>
              <a:rPr lang="en-US" dirty="0" err="1" smtClean="0"/>
              <a:t>hypopigmented</a:t>
            </a:r>
            <a:r>
              <a:rPr lang="en-US" dirty="0" smtClean="0"/>
              <a:t> macules or </a:t>
            </a:r>
            <a:r>
              <a:rPr lang="en-US" dirty="0"/>
              <a:t>plaques </a:t>
            </a:r>
            <a:r>
              <a:rPr lang="en-US" dirty="0" smtClean="0"/>
              <a:t>with </a:t>
            </a:r>
            <a:r>
              <a:rPr lang="en-US" dirty="0"/>
              <a:t>well </a:t>
            </a:r>
            <a:r>
              <a:rPr lang="en-US" dirty="0" smtClean="0"/>
              <a:t>defined borders</a:t>
            </a:r>
          </a:p>
          <a:p>
            <a:pPr lvl="1"/>
            <a:r>
              <a:rPr lang="en-US" dirty="0" smtClean="0"/>
              <a:t>Devoid of normal skin organs(sweat glands and hair follicles)-are dry, scaly</a:t>
            </a:r>
          </a:p>
          <a:p>
            <a:pPr lvl="1"/>
            <a:r>
              <a:rPr lang="en-US" dirty="0" smtClean="0"/>
              <a:t>Flattened </a:t>
            </a:r>
            <a:r>
              <a:rPr lang="en-US" dirty="0"/>
              <a:t>plaques on skin are observed - few well defined lesions</a:t>
            </a:r>
            <a:endParaRPr lang="en-GB" dirty="0"/>
          </a:p>
          <a:p>
            <a:pPr lvl="1"/>
            <a:r>
              <a:rPr lang="en-US" dirty="0"/>
              <a:t>Nerves may be destroyed with loss of sensation and perspiration (Arthur’s phenomenon)</a:t>
            </a:r>
            <a:endParaRPr lang="en-GB" dirty="0"/>
          </a:p>
          <a:p>
            <a:pPr lvl="1"/>
            <a:r>
              <a:rPr lang="en-US" dirty="0" err="1"/>
              <a:t>Lepromine</a:t>
            </a:r>
            <a:r>
              <a:rPr lang="en-US" dirty="0"/>
              <a:t> test positive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:\Phone Drives BackUp\New folder\Camera\IMG_20130705_113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Phone Drives BackUp\New folder\Camera\IMG_20130705_113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2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H:\Phone Drives BackUp\New folder\Camera\IMG_20130705_113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Bachelor of Medicine And Bachelor of Surgery (MBChB)  Year  2\MEDICAL MICROBIOLOGY\5. MICROBIOLOGY PRACTICALS AND DEMONSTRATIONS\leo 31st may Microbio\IMG_0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6875" r="32405" b="12501"/>
          <a:stretch/>
        </p:blipFill>
        <p:spPr bwMode="auto">
          <a:xfrm rot="5400000">
            <a:off x="6178803" y="2329882"/>
            <a:ext cx="2466367" cy="32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2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 descr="H:\Phone Drives BackUp\New folder\Camera\IMG_20130705_113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Phone Drives BackUp\New folder\Camera\IMG_20130705_113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8837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6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4. MYCOLOGY\Mycology PICS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13" y="116632"/>
            <a:ext cx="460251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3270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" y="3353111"/>
            <a:ext cx="4537305" cy="347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32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614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2_TS001069040</vt:lpstr>
      <vt:lpstr>NONTUBERCULOUS MYCOBACTERIA</vt:lpstr>
      <vt:lpstr>Mycobacterium leprae</vt:lpstr>
      <vt:lpstr>Classification</vt:lpstr>
      <vt:lpstr>PowerPoint Presentation</vt:lpstr>
      <vt:lpstr>Tuberculoid leprosy</vt:lpstr>
      <vt:lpstr>PowerPoint Presentation</vt:lpstr>
      <vt:lpstr>PowerPoint Presentation</vt:lpstr>
      <vt:lpstr>PowerPoint Presentation</vt:lpstr>
      <vt:lpstr>PowerPoint Presentation</vt:lpstr>
      <vt:lpstr>Lepromatous leprosy</vt:lpstr>
      <vt:lpstr>PowerPoint Presentation</vt:lpstr>
      <vt:lpstr>PowerPoint Presentation</vt:lpstr>
      <vt:lpstr>Diagnosis</vt:lpstr>
      <vt:lpstr>Treatment</vt:lpstr>
      <vt:lpstr>Control</vt:lpstr>
      <vt:lpstr>M.avium - intracellulare complex</vt:lpstr>
      <vt:lpstr>PowerPoint Presentation</vt:lpstr>
      <vt:lpstr>M.fortuitum - chelonei complex</vt:lpstr>
      <vt:lpstr>M.marinum</vt:lpstr>
      <vt:lpstr>PowerPoint Presentation</vt:lpstr>
      <vt:lpstr>M.ulcerans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NONTUBERCULOUS MYCOBACTERIA</dc:title>
  <dc:creator>Dr. Kimaiga H.O. MBChB (UoN)</dc:creator>
  <cp:lastModifiedBy>Dr. Kimaiga H.O. MBChB (UoN)</cp:lastModifiedBy>
  <cp:revision>3</cp:revision>
  <dcterms:created xsi:type="dcterms:W3CDTF">2014-01-19T10:03:35Z</dcterms:created>
  <dcterms:modified xsi:type="dcterms:W3CDTF">2014-01-20T19:20:26Z</dcterms:modified>
</cp:coreProperties>
</file>