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64" r:id="rId6"/>
    <p:sldId id="270" r:id="rId7"/>
    <p:sldId id="265" r:id="rId8"/>
    <p:sldId id="272" r:id="rId9"/>
    <p:sldId id="274" r:id="rId10"/>
    <p:sldId id="275" r:id="rId11"/>
    <p:sldId id="276" r:id="rId12"/>
    <p:sldId id="273" r:id="rId13"/>
    <p:sldId id="259" r:id="rId14"/>
    <p:sldId id="277" r:id="rId15"/>
    <p:sldId id="278" r:id="rId16"/>
    <p:sldId id="279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18553-C32E-43EA-9DB7-DBFC1B156258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7BE80-3DA5-49C3-A42D-2A5ADFBF5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15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E277A-F5EE-4F02-A157-83DF5540D94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E277A-F5EE-4F02-A157-83DF5540D949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5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3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43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0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04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002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45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99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709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0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715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8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988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6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4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70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35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33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96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5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8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C4A7-4B44-48EA-B797-3A27BF7B985A}" type="datetimeFigureOut">
              <a:rPr lang="en-GB" smtClean="0"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6F54-3CBB-4927-BC96-8FDD604DA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7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058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09600" y="1447800"/>
            <a:ext cx="8077200" cy="1752600"/>
          </a:xfrm>
        </p:spPr>
        <p:txBody>
          <a:bodyPr/>
          <a:lstStyle/>
          <a:p>
            <a:r>
              <a:rPr lang="en-US" sz="6600" dirty="0" smtClean="0">
                <a:effectLst/>
              </a:rPr>
              <a:t>ACTINOMYCETES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b="1" dirty="0"/>
              <a:t>KIMAIGA H.O </a:t>
            </a:r>
          </a:p>
          <a:p>
            <a:r>
              <a:rPr lang="en-GB" b="1" dirty="0"/>
              <a:t>MBChB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417192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/>
          <a:lstStyle/>
          <a:p>
            <a:r>
              <a:rPr lang="en-US" dirty="0">
                <a:effectLst/>
              </a:rPr>
              <a:t>Pelvic </a:t>
            </a:r>
            <a:r>
              <a:rPr lang="en-US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Uncommon </a:t>
            </a:r>
            <a:r>
              <a:rPr lang="en-US" dirty="0">
                <a:effectLst/>
              </a:rPr>
              <a:t>in females in association with infections related to intrauterine contraceptive device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Respiratory tract :</a:t>
            </a:r>
            <a:r>
              <a:rPr lang="en-US" b="1" dirty="0">
                <a:effectLst/>
              </a:rPr>
              <a:t> thoracic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Involves the lungs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Can be an extension of the other two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Signs and symptoms related to lung infection </a:t>
            </a:r>
            <a:r>
              <a:rPr lang="en-US" dirty="0" err="1">
                <a:effectLst/>
              </a:rPr>
              <a:t>eg</a:t>
            </a:r>
            <a:r>
              <a:rPr lang="en-US" dirty="0">
                <a:effectLst/>
              </a:rPr>
              <a:t>. fever, cough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Local extension can involve the thoracic wall with sinus tracts </a:t>
            </a:r>
            <a:r>
              <a:rPr lang="en-US" dirty="0" smtClean="0">
                <a:effectLst/>
              </a:rPr>
              <a:t>formation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007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 smtClean="0">
                <a:effectLst/>
              </a:rPr>
              <a:t>Nocardiosis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125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>
                <a:effectLst/>
              </a:rPr>
              <a:t>Mainly </a:t>
            </a:r>
            <a:r>
              <a:rPr lang="en-US" dirty="0">
                <a:effectLst/>
              </a:rPr>
              <a:t>caused by </a:t>
            </a:r>
            <a:r>
              <a:rPr lang="en-US" dirty="0" err="1">
                <a:effectLst/>
              </a:rPr>
              <a:t>Nocardia</a:t>
            </a:r>
            <a:r>
              <a:rPr lang="en-US" dirty="0">
                <a:effectLst/>
              </a:rPr>
              <a:t> asteroids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Infection occurs through inhalation </a:t>
            </a:r>
            <a:r>
              <a:rPr lang="en-GB" dirty="0">
                <a:effectLst/>
              </a:rPr>
              <a:t>of airborne bacilli or the traumatic inoculation of organisms into the skin. The infection is not transmissible between individuals. </a:t>
            </a:r>
            <a:endParaRPr lang="en-GB" dirty="0" smtClean="0">
              <a:effectLst/>
            </a:endParaRPr>
          </a:p>
          <a:p>
            <a:r>
              <a:rPr lang="en-US" altLang="en-US" i="1" dirty="0" err="1" smtClean="0"/>
              <a:t>Nocardia</a:t>
            </a:r>
            <a:r>
              <a:rPr lang="en-US" altLang="en-US" dirty="0" smtClean="0"/>
              <a:t> </a:t>
            </a:r>
            <a:r>
              <a:rPr lang="en-US" altLang="en-US" dirty="0"/>
              <a:t>can subvert the antimicrobial mechanisms of phagocytes by inhibiting </a:t>
            </a:r>
            <a:r>
              <a:rPr lang="en-US" altLang="en-US" dirty="0" err="1"/>
              <a:t>phagosome</a:t>
            </a:r>
            <a:r>
              <a:rPr lang="en-US" altLang="en-US" dirty="0"/>
              <a:t>-lysosome fusion. </a:t>
            </a:r>
          </a:p>
          <a:p>
            <a:pPr lvl="0"/>
            <a:r>
              <a:rPr lang="en-US" dirty="0" smtClean="0">
                <a:effectLst/>
              </a:rPr>
              <a:t>Pulmonary </a:t>
            </a:r>
            <a:r>
              <a:rPr lang="en-US" dirty="0">
                <a:effectLst/>
              </a:rPr>
              <a:t>diseases can be primary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Relatively more frequent as opportunistic infections of the lungs</a:t>
            </a:r>
            <a:endParaRPr lang="en-GB" dirty="0">
              <a:effectLst/>
            </a:endParaRPr>
          </a:p>
          <a:p>
            <a:r>
              <a:rPr lang="en-US" altLang="en-US" dirty="0"/>
              <a:t>In </a:t>
            </a:r>
            <a:r>
              <a:rPr lang="en-US" altLang="en-US" dirty="0" err="1"/>
              <a:t>immunocompromised</a:t>
            </a:r>
            <a:r>
              <a:rPr lang="en-US" altLang="en-US" dirty="0"/>
              <a:t> hosts, pulmonary infection results in the formation of abscesses and, rarely, granulomas with </a:t>
            </a:r>
            <a:r>
              <a:rPr lang="en-US" altLang="en-US" dirty="0" err="1"/>
              <a:t>hematogenous</a:t>
            </a:r>
            <a:r>
              <a:rPr lang="en-US" altLang="en-US" dirty="0"/>
              <a:t> or lymphatic dissemination to the skin or central nervous system. </a:t>
            </a:r>
          </a:p>
          <a:p>
            <a:pPr lvl="0"/>
            <a:r>
              <a:rPr lang="en-US" dirty="0" smtClean="0">
                <a:effectLst/>
              </a:rPr>
              <a:t>Capacity </a:t>
            </a:r>
            <a:r>
              <a:rPr lang="en-US" dirty="0">
                <a:effectLst/>
              </a:rPr>
              <a:t>to spread to other organs and cause abscesses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111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 err="1">
                <a:effectLst/>
              </a:rPr>
              <a:t>Actinomycotic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mycetoma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effectLst/>
              </a:rPr>
              <a:t>Chronic </a:t>
            </a:r>
            <a:r>
              <a:rPr lang="en-US" dirty="0">
                <a:effectLst/>
              </a:rPr>
              <a:t>infection of skin and tissues below it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Caused by Streptomyces </a:t>
            </a:r>
            <a:r>
              <a:rPr lang="en-US" dirty="0" err="1">
                <a:effectLst/>
              </a:rPr>
              <a:t>somaliensis</a:t>
            </a:r>
            <a:r>
              <a:rPr lang="en-US" dirty="0">
                <a:effectLst/>
              </a:rPr>
              <a:t>, N. </a:t>
            </a:r>
            <a:r>
              <a:rPr lang="en-US" dirty="0" err="1">
                <a:effectLst/>
              </a:rPr>
              <a:t>brasiliensis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Actinomadura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madurae</a:t>
            </a:r>
            <a:r>
              <a:rPr lang="en-US" dirty="0">
                <a:effectLst/>
              </a:rPr>
              <a:t>, A. </a:t>
            </a:r>
            <a:r>
              <a:rPr lang="en-US" dirty="0" err="1">
                <a:effectLst/>
              </a:rPr>
              <a:t>pelletieri</a:t>
            </a:r>
            <a:r>
              <a:rPr lang="en-US" dirty="0">
                <a:effectLst/>
              </a:rPr>
              <a:t>, N. asteroids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Introduced to tissues through trauma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Repeated exposure may contribute to development of disease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 chronic condition with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localized swelling – deformity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multiple sinuses over skin at stages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discharge – pus or other with micro colonies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11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724694"/>
          </a:xfrm>
        </p:spPr>
        <p:txBody>
          <a:bodyPr/>
          <a:lstStyle/>
          <a:p>
            <a:r>
              <a:rPr lang="en-US" dirty="0" smtClean="0"/>
              <a:t>Lab diagnosis of </a:t>
            </a:r>
            <a:r>
              <a:rPr lang="en-US" dirty="0" err="1" smtClean="0"/>
              <a:t>Actinomycetes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25658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Specimens: discharge, infected tissue,  pus, sputum, granules</a:t>
            </a:r>
            <a:endParaRPr lang="en-GB" dirty="0" smtClean="0"/>
          </a:p>
          <a:p>
            <a:pPr lvl="0"/>
            <a:r>
              <a:rPr lang="en-US" dirty="0" smtClean="0"/>
              <a:t>Microscopic exam for filaments, bacterial or fungal</a:t>
            </a:r>
            <a:endParaRPr lang="en-GB" dirty="0" smtClean="0"/>
          </a:p>
          <a:p>
            <a:pPr lvl="1"/>
            <a:r>
              <a:rPr lang="en-US" dirty="0" smtClean="0"/>
              <a:t>Gram stain: Gram positive thin filaments</a:t>
            </a:r>
          </a:p>
          <a:p>
            <a:pPr lvl="1"/>
            <a:r>
              <a:rPr lang="en-US" dirty="0" smtClean="0"/>
              <a:t>Microscopy-filamentous or </a:t>
            </a:r>
            <a:r>
              <a:rPr lang="en-US" dirty="0" err="1" smtClean="0"/>
              <a:t>coccoid</a:t>
            </a:r>
            <a:r>
              <a:rPr lang="en-US" dirty="0" smtClean="0"/>
              <a:t>(if they’ve fragmented) or bacillary –Non motile non encapsulated non </a:t>
            </a:r>
            <a:r>
              <a:rPr lang="en-US" dirty="0" err="1" smtClean="0"/>
              <a:t>sporing</a:t>
            </a:r>
            <a:endParaRPr lang="en-US" dirty="0" smtClean="0"/>
          </a:p>
          <a:p>
            <a:pPr lvl="1"/>
            <a:r>
              <a:rPr lang="en-US" dirty="0">
                <a:effectLst/>
              </a:rPr>
              <a:t>Modified ZN stain for </a:t>
            </a:r>
            <a:r>
              <a:rPr lang="en-US" dirty="0" err="1" smtClean="0">
                <a:effectLst/>
              </a:rPr>
              <a:t>Nocardia</a:t>
            </a:r>
            <a:endParaRPr lang="en-US" dirty="0" smtClean="0"/>
          </a:p>
          <a:p>
            <a:r>
              <a:rPr lang="en-US" dirty="0">
                <a:effectLst/>
              </a:rPr>
              <a:t>Culture</a:t>
            </a:r>
          </a:p>
          <a:p>
            <a:pPr lvl="1"/>
            <a:r>
              <a:rPr lang="en-US" dirty="0">
                <a:effectLst/>
              </a:rPr>
              <a:t>Incubation environment</a:t>
            </a:r>
          </a:p>
          <a:p>
            <a:pPr lvl="2"/>
            <a:r>
              <a:rPr lang="en-US" dirty="0">
                <a:effectLst/>
              </a:rPr>
              <a:t>Aerobic genera: </a:t>
            </a:r>
            <a:r>
              <a:rPr lang="en-US" dirty="0" err="1">
                <a:effectLst/>
              </a:rPr>
              <a:t>Nocardia</a:t>
            </a:r>
            <a:r>
              <a:rPr lang="en-US" dirty="0">
                <a:effectLst/>
              </a:rPr>
              <a:t>, Streptomyces, </a:t>
            </a:r>
            <a:r>
              <a:rPr lang="en-US" dirty="0" err="1">
                <a:effectLst/>
              </a:rPr>
              <a:t>Actinomadura</a:t>
            </a:r>
            <a:endParaRPr lang="en-US" dirty="0">
              <a:effectLst/>
            </a:endParaRPr>
          </a:p>
          <a:p>
            <a:pPr lvl="2"/>
            <a:r>
              <a:rPr lang="en-US" dirty="0">
                <a:effectLst/>
              </a:rPr>
              <a:t>Anaerobic : </a:t>
            </a:r>
            <a:r>
              <a:rPr lang="en-US" dirty="0" err="1">
                <a:effectLst/>
              </a:rPr>
              <a:t>Actinomyces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microaerophilic</a:t>
            </a:r>
            <a:r>
              <a:rPr lang="en-US" dirty="0">
                <a:effectLst/>
              </a:rPr>
              <a:t>), </a:t>
            </a:r>
            <a:r>
              <a:rPr lang="en-US" dirty="0" err="1">
                <a:effectLst/>
              </a:rPr>
              <a:t>bifidobacterium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Eubacterium</a:t>
            </a:r>
            <a:endParaRPr lang="en-US" dirty="0">
              <a:effectLst/>
            </a:endParaRPr>
          </a:p>
          <a:p>
            <a:pPr lvl="1"/>
            <a:r>
              <a:rPr lang="en-US" dirty="0">
                <a:effectLst/>
              </a:rPr>
              <a:t>Media</a:t>
            </a:r>
          </a:p>
          <a:p>
            <a:pPr lvl="2"/>
            <a:r>
              <a:rPr lang="en-US" dirty="0">
                <a:effectLst/>
              </a:rPr>
              <a:t>Blood agar</a:t>
            </a:r>
          </a:p>
          <a:p>
            <a:pPr lvl="2"/>
            <a:r>
              <a:rPr lang="en-US" dirty="0" err="1">
                <a:effectLst/>
              </a:rPr>
              <a:t>Actinomyces</a:t>
            </a:r>
            <a:r>
              <a:rPr lang="en-US" dirty="0">
                <a:effectLst/>
              </a:rPr>
              <a:t> better in media containing blood or serum</a:t>
            </a:r>
          </a:p>
          <a:p>
            <a:pPr lvl="2"/>
            <a:r>
              <a:rPr lang="en-US" dirty="0">
                <a:effectLst/>
              </a:rPr>
              <a:t>Others: </a:t>
            </a:r>
            <a:r>
              <a:rPr lang="en-US" dirty="0" err="1">
                <a:effectLst/>
              </a:rPr>
              <a:t>Sabourad’s</a:t>
            </a:r>
            <a:r>
              <a:rPr lang="en-US" dirty="0">
                <a:effectLst/>
              </a:rPr>
              <a:t> Dextrose Agar (SDA), </a:t>
            </a:r>
            <a:r>
              <a:rPr lang="en-US" dirty="0" err="1">
                <a:effectLst/>
              </a:rPr>
              <a:t>thioglycollate</a:t>
            </a:r>
            <a:r>
              <a:rPr lang="en-US" dirty="0">
                <a:effectLst/>
              </a:rPr>
              <a:t> for anaerobes, </a:t>
            </a:r>
            <a:r>
              <a:rPr lang="en-US" dirty="0" err="1">
                <a:effectLst/>
              </a:rPr>
              <a:t>Lowensten</a:t>
            </a:r>
            <a:r>
              <a:rPr lang="en-US" dirty="0">
                <a:effectLst/>
              </a:rPr>
              <a:t>-Jensen for </a:t>
            </a:r>
            <a:r>
              <a:rPr lang="en-US" dirty="0" err="1">
                <a:effectLst/>
              </a:rPr>
              <a:t>Nocardia</a:t>
            </a:r>
            <a:endParaRPr lang="en-US" dirty="0">
              <a:effectLst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effectLst/>
              </a:rPr>
              <a:t>Duration</a:t>
            </a:r>
            <a:endParaRPr lang="en-GB" dirty="0" smtClean="0">
              <a:effectLst/>
            </a:endParaRPr>
          </a:p>
          <a:p>
            <a:pPr lvl="2"/>
            <a:r>
              <a:rPr lang="en-US" dirty="0" smtClean="0">
                <a:effectLst/>
              </a:rPr>
              <a:t>Slow </a:t>
            </a:r>
            <a:r>
              <a:rPr lang="en-US" dirty="0">
                <a:effectLst/>
              </a:rPr>
              <a:t>growth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48 hours or more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Colonies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Variation depending on species, strain, growth medium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May be:</a:t>
            </a:r>
            <a:endParaRPr lang="en-GB" dirty="0">
              <a:effectLst/>
            </a:endParaRPr>
          </a:p>
          <a:p>
            <a:pPr lvl="3"/>
            <a:r>
              <a:rPr lang="en-US" dirty="0">
                <a:effectLst/>
              </a:rPr>
              <a:t>Dry leathery resembling fungi</a:t>
            </a:r>
            <a:endParaRPr lang="en-GB" dirty="0">
              <a:effectLst/>
            </a:endParaRPr>
          </a:p>
          <a:p>
            <a:pPr lvl="3"/>
            <a:r>
              <a:rPr lang="en-US" dirty="0">
                <a:effectLst/>
              </a:rPr>
              <a:t>Adherent to and piled above the medium</a:t>
            </a:r>
            <a:endParaRPr lang="en-GB" dirty="0">
              <a:effectLst/>
            </a:endParaRPr>
          </a:p>
          <a:p>
            <a:pPr lvl="3"/>
            <a:r>
              <a:rPr lang="en-US" dirty="0">
                <a:effectLst/>
              </a:rPr>
              <a:t>Waxy, powdery or chalky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In liquid medium; a thin film on the surface or aggregates on the sides and bottom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May or may not produce pigment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e.g. </a:t>
            </a:r>
            <a:r>
              <a:rPr lang="en-US" dirty="0" err="1">
                <a:effectLst/>
              </a:rPr>
              <a:t>actinomyces</a:t>
            </a:r>
            <a:r>
              <a:rPr lang="en-US" dirty="0">
                <a:effectLst/>
              </a:rPr>
              <a:t> colonies have molar tooth appearance and </a:t>
            </a:r>
            <a:r>
              <a:rPr lang="en-US" dirty="0" err="1">
                <a:effectLst/>
              </a:rPr>
              <a:t>Norcardia</a:t>
            </a:r>
            <a:r>
              <a:rPr lang="en-US" dirty="0">
                <a:effectLst/>
              </a:rPr>
              <a:t> have a glabrous appearance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3598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496944" cy="6048672"/>
          </a:xfrm>
        </p:spPr>
        <p:txBody>
          <a:bodyPr/>
          <a:lstStyle/>
          <a:p>
            <a:pPr lvl="0"/>
            <a:r>
              <a:rPr lang="en-US" dirty="0"/>
              <a:t>Biochemical tests</a:t>
            </a:r>
            <a:endParaRPr lang="en-GB" dirty="0"/>
          </a:p>
          <a:p>
            <a:pPr lvl="1"/>
            <a:r>
              <a:rPr lang="en-US" dirty="0"/>
              <a:t>For differentiation of genus and species</a:t>
            </a:r>
            <a:endParaRPr lang="en-GB" dirty="0"/>
          </a:p>
          <a:p>
            <a:pPr lvl="1"/>
            <a:r>
              <a:rPr lang="en-US" dirty="0"/>
              <a:t>Includes tests for presence of enzymes </a:t>
            </a:r>
          </a:p>
          <a:p>
            <a:pPr lvl="2"/>
            <a:r>
              <a:rPr lang="en-US" dirty="0"/>
              <a:t>CHO fermentation</a:t>
            </a:r>
          </a:p>
          <a:p>
            <a:pPr lvl="2"/>
            <a:r>
              <a:rPr lang="en-US" dirty="0"/>
              <a:t>Casein hydrolysis</a:t>
            </a:r>
          </a:p>
          <a:p>
            <a:pPr lvl="2"/>
            <a:r>
              <a:rPr lang="en-US" dirty="0"/>
              <a:t>Nitrate reduction test (can be +</a:t>
            </a:r>
            <a:r>
              <a:rPr lang="en-US" dirty="0" err="1"/>
              <a:t>ve</a:t>
            </a:r>
            <a:r>
              <a:rPr lang="en-US" dirty="0"/>
              <a:t> or –</a:t>
            </a:r>
            <a:r>
              <a:rPr lang="en-US" dirty="0" err="1"/>
              <a:t>ve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60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Antibiotic </a:t>
            </a:r>
            <a:r>
              <a:rPr lang="en-US" dirty="0" smtClean="0">
                <a:effectLst/>
              </a:rPr>
              <a:t>susceptibility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>
            <a:normAutofit fontScale="77500" lnSpcReduction="20000"/>
          </a:bodyPr>
          <a:lstStyle/>
          <a:p>
            <a:r>
              <a:rPr lang="en-CA" dirty="0">
                <a:effectLst/>
              </a:rPr>
              <a:t>Susceptibility to a wide range of antimicrobial agents</a:t>
            </a:r>
            <a:endParaRPr lang="en-GB" dirty="0">
              <a:effectLst/>
            </a:endParaRPr>
          </a:p>
          <a:p>
            <a:pPr lvl="0"/>
            <a:r>
              <a:rPr lang="en-CA" dirty="0">
                <a:effectLst/>
              </a:rPr>
              <a:t>Causative agents of </a:t>
            </a:r>
            <a:r>
              <a:rPr lang="en-CA" dirty="0" err="1">
                <a:effectLst/>
              </a:rPr>
              <a:t>actinomycosis</a:t>
            </a:r>
            <a:r>
              <a:rPr lang="en-CA" dirty="0">
                <a:effectLst/>
              </a:rPr>
              <a:t> susceptible to penicillin</a:t>
            </a:r>
            <a:endParaRPr lang="en-GB" dirty="0">
              <a:effectLst/>
            </a:endParaRPr>
          </a:p>
          <a:p>
            <a:pPr lvl="0"/>
            <a:r>
              <a:rPr lang="en-CA" dirty="0">
                <a:effectLst/>
              </a:rPr>
              <a:t>Causative agents of </a:t>
            </a:r>
            <a:r>
              <a:rPr lang="en-CA" dirty="0" err="1">
                <a:effectLst/>
              </a:rPr>
              <a:t>actinomycetoma</a:t>
            </a:r>
            <a:endParaRPr lang="en-GB" dirty="0">
              <a:effectLst/>
            </a:endParaRPr>
          </a:p>
          <a:p>
            <a:pPr lvl="1"/>
            <a:r>
              <a:rPr lang="en-CA" dirty="0" err="1">
                <a:effectLst/>
              </a:rPr>
              <a:t>Sulphamethoxazole</a:t>
            </a:r>
            <a:r>
              <a:rPr lang="en-CA" dirty="0">
                <a:effectLst/>
              </a:rPr>
              <a:t>-trimethoprim combination</a:t>
            </a:r>
            <a:endParaRPr lang="en-GB" dirty="0">
              <a:effectLst/>
            </a:endParaRPr>
          </a:p>
          <a:p>
            <a:pPr lvl="1"/>
            <a:r>
              <a:rPr lang="en-CA" dirty="0" err="1">
                <a:effectLst/>
              </a:rPr>
              <a:t>Sulphadiazine</a:t>
            </a:r>
            <a:r>
              <a:rPr lang="en-CA" dirty="0">
                <a:effectLst/>
              </a:rPr>
              <a:t> and other sulphur containing agents</a:t>
            </a:r>
            <a:endParaRPr lang="en-GB" dirty="0">
              <a:effectLst/>
            </a:endParaRPr>
          </a:p>
          <a:p>
            <a:r>
              <a:rPr lang="en-CA" dirty="0">
                <a:effectLst/>
              </a:rPr>
              <a:t>Causative agents of Nocardiosis may respond to </a:t>
            </a:r>
            <a:r>
              <a:rPr lang="en-CA" dirty="0" err="1">
                <a:effectLst/>
              </a:rPr>
              <a:t>amikacin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For </a:t>
            </a:r>
            <a:r>
              <a:rPr lang="en-US" dirty="0">
                <a:effectLst/>
              </a:rPr>
              <a:t>chronic diseases response to treatment is slow, 9-12 months or more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Some organisms may require a combination depending on susceptibility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43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GB" dirty="0" smtClean="0"/>
              <a:t>Microscopic morphology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effectLst/>
              </a:rPr>
              <a:t>Share morphological and antigenic characteristics with species of </a:t>
            </a:r>
            <a:r>
              <a:rPr lang="en-US" dirty="0" err="1">
                <a:effectLst/>
              </a:rPr>
              <a:t>Corynebacterium</a:t>
            </a:r>
            <a:r>
              <a:rPr lang="en-US" dirty="0">
                <a:effectLst/>
              </a:rPr>
              <a:t> and Mycobacteria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Also shares characteristics with some fungi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Gram positive, Thin elongated (filamentous) cells with or without branches</a:t>
            </a:r>
            <a:endParaRPr lang="en-GB" dirty="0">
              <a:effectLst/>
            </a:endParaRPr>
          </a:p>
          <a:p>
            <a:pPr lvl="2"/>
            <a:r>
              <a:rPr lang="en-US" dirty="0" err="1">
                <a:effectLst/>
              </a:rPr>
              <a:t>Nocardia</a:t>
            </a:r>
            <a:r>
              <a:rPr lang="en-US" dirty="0">
                <a:effectLst/>
              </a:rPr>
              <a:t> is both Gram positive and acid fast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Form a network of filaments in tissues and cultures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Can fragment into single cells, </a:t>
            </a:r>
            <a:r>
              <a:rPr lang="en-US" dirty="0" err="1">
                <a:effectLst/>
              </a:rPr>
              <a:t>coccoid</a:t>
            </a:r>
            <a:r>
              <a:rPr lang="en-US" dirty="0">
                <a:effectLst/>
              </a:rPr>
              <a:t> or bacillary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Non-motile</a:t>
            </a:r>
            <a:r>
              <a:rPr lang="en-US" dirty="0">
                <a:effectLst/>
              </a:rPr>
              <a:t>, non-capsulated and do not form endospores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Cause human infections leading to chronic disease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Slow growth in the lab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Form micro-colonies in infected tissues, observed as small round particles referred to as grains or </a:t>
            </a:r>
            <a:r>
              <a:rPr lang="en-US" dirty="0" err="1">
                <a:effectLst/>
              </a:rPr>
              <a:t>sulphur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granules </a:t>
            </a:r>
            <a:r>
              <a:rPr lang="en-US" dirty="0">
                <a:effectLst/>
              </a:rPr>
              <a:t>of different colors depending on the organism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64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 smtClean="0">
                <a:effectLst/>
              </a:rPr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Based </a:t>
            </a:r>
            <a:r>
              <a:rPr lang="en-US" dirty="0">
                <a:effectLst/>
              </a:rPr>
              <a:t>on: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Colonial appearance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Ability to grow aerobically or anaerobically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Some biochemical activities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11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pPr algn="l"/>
            <a:r>
              <a:rPr lang="en-US" sz="3600" dirty="0">
                <a:effectLst/>
              </a:rPr>
              <a:t>Based on aerobic or anaerobic </a:t>
            </a:r>
            <a:r>
              <a:rPr lang="en-US" sz="3600" dirty="0" smtClean="0">
                <a:effectLst/>
              </a:rPr>
              <a:t>growth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n-US" b="1" u="sng" dirty="0">
                <a:effectLst/>
              </a:rPr>
              <a:t>Anaerobic </a:t>
            </a:r>
            <a:r>
              <a:rPr lang="en-US" b="1" u="sng" dirty="0" err="1">
                <a:effectLst/>
              </a:rPr>
              <a:t>Actinomycetes</a:t>
            </a:r>
            <a:endParaRPr lang="en-GB" b="1" u="sng" dirty="0">
              <a:effectLst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>
                <a:effectLst/>
              </a:rPr>
              <a:t>Regarded as anaerobic generally but some are strict, </a:t>
            </a:r>
            <a:r>
              <a:rPr lang="en-US" dirty="0" err="1">
                <a:effectLst/>
              </a:rPr>
              <a:t>microaerophilic</a:t>
            </a:r>
            <a:r>
              <a:rPr lang="en-US" dirty="0">
                <a:effectLst/>
              </a:rPr>
              <a:t> or facultative</a:t>
            </a:r>
            <a:endParaRPr lang="en-GB" dirty="0">
              <a:effectLst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>
                <a:effectLst/>
              </a:rPr>
              <a:t>Tolerance to oxygen </a:t>
            </a:r>
            <a:r>
              <a:rPr lang="en-US" dirty="0" smtClean="0">
                <a:effectLst/>
              </a:rPr>
              <a:t>varies</a:t>
            </a:r>
            <a:r>
              <a:rPr lang="en-US" dirty="0">
                <a:effectLst/>
              </a:rPr>
              <a:t> </a:t>
            </a:r>
            <a:endParaRPr lang="en-GB" dirty="0">
              <a:effectLst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Genus </a:t>
            </a:r>
            <a:r>
              <a:rPr lang="en-US" dirty="0" err="1">
                <a:effectLst/>
              </a:rPr>
              <a:t>Actinomyces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Normal flora in mucosae of humans, oral cavity, female genital tract, GIT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Include 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israelii</a:t>
            </a:r>
            <a:r>
              <a:rPr lang="en-US" dirty="0">
                <a:effectLst/>
              </a:rPr>
              <a:t>: main species associated with disease, normal flora of the oral cavity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odontolyticus</a:t>
            </a:r>
            <a:r>
              <a:rPr lang="en-US" dirty="0">
                <a:effectLst/>
              </a:rPr>
              <a:t>: may cause dental caries with other organisms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naeslundii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viscosus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bovis</a:t>
            </a:r>
            <a:r>
              <a:rPr lang="en-US" dirty="0">
                <a:effectLst/>
              </a:rPr>
              <a:t>: found in animals, causes lumpy jaw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Genus </a:t>
            </a:r>
            <a:r>
              <a:rPr lang="en-US" dirty="0" err="1">
                <a:effectLst/>
              </a:rPr>
              <a:t>Bifidobacterium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B. </a:t>
            </a:r>
            <a:r>
              <a:rPr lang="en-US" dirty="0" err="1">
                <a:effectLst/>
              </a:rPr>
              <a:t>dentium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Genus </a:t>
            </a:r>
            <a:r>
              <a:rPr lang="en-US" dirty="0" err="1">
                <a:effectLst/>
              </a:rPr>
              <a:t>Eubacterium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E. </a:t>
            </a:r>
            <a:r>
              <a:rPr lang="en-US" dirty="0" err="1" smtClean="0">
                <a:effectLst/>
              </a:rPr>
              <a:t>Nodatum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Both genera 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Normal flora of the oral cavity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Can cause opportunistic infections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91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b="1" u="sng" dirty="0">
                <a:effectLst/>
              </a:rPr>
              <a:t>Aerobic </a:t>
            </a:r>
            <a:r>
              <a:rPr lang="en-US" b="1" u="sng" dirty="0" err="1">
                <a:effectLst/>
              </a:rPr>
              <a:t>Actinomycetes</a:t>
            </a:r>
            <a:endParaRPr lang="en-GB" u="sng" dirty="0">
              <a:effectLst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>
                <a:effectLst/>
              </a:rPr>
              <a:t>Saprophytes </a:t>
            </a:r>
            <a:endParaRPr lang="en-GB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Genus </a:t>
            </a:r>
            <a:r>
              <a:rPr lang="en-US" dirty="0" err="1">
                <a:effectLst/>
              </a:rPr>
              <a:t>Nocardia</a:t>
            </a:r>
            <a:r>
              <a:rPr lang="en-US" dirty="0">
                <a:effectLst/>
              </a:rPr>
              <a:t>	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Stainable  by modified </a:t>
            </a:r>
            <a:r>
              <a:rPr lang="en-US" dirty="0" err="1">
                <a:effectLst/>
              </a:rPr>
              <a:t>Ziehl</a:t>
            </a:r>
            <a:r>
              <a:rPr lang="en-US" dirty="0">
                <a:effectLst/>
              </a:rPr>
              <a:t>-Nielsen technique and stain as acid fast cells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Species: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N. </a:t>
            </a:r>
            <a:r>
              <a:rPr lang="en-US" dirty="0" err="1">
                <a:effectLst/>
              </a:rPr>
              <a:t>brasiliensis</a:t>
            </a:r>
            <a:r>
              <a:rPr lang="en-US" dirty="0">
                <a:effectLst/>
              </a:rPr>
              <a:t>: primary pathogen because it has capacity to initiate disease in </a:t>
            </a:r>
            <a:r>
              <a:rPr lang="en-US" dirty="0" err="1">
                <a:effectLst/>
              </a:rPr>
              <a:t>immunocompetent</a:t>
            </a:r>
            <a:r>
              <a:rPr lang="en-US" dirty="0">
                <a:effectLst/>
              </a:rPr>
              <a:t> people. Can also cause opportunistic </a:t>
            </a:r>
            <a:r>
              <a:rPr lang="en-US" dirty="0" smtClean="0">
                <a:effectLst/>
              </a:rPr>
              <a:t>infections mostly </a:t>
            </a:r>
            <a:r>
              <a:rPr lang="en-US" altLang="en-US" dirty="0"/>
              <a:t>cutaneous nocardiosis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N. asteroids: less virulent, </a:t>
            </a:r>
            <a:r>
              <a:rPr lang="en-US" dirty="0" smtClean="0">
                <a:effectLst/>
              </a:rPr>
              <a:t>opportunistic </a:t>
            </a:r>
            <a:r>
              <a:rPr lang="en-US" altLang="en-US" dirty="0"/>
              <a:t>mostly pulmonary infections.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N. </a:t>
            </a:r>
            <a:r>
              <a:rPr lang="en-US" dirty="0" err="1">
                <a:effectLst/>
              </a:rPr>
              <a:t>caviae</a:t>
            </a:r>
            <a:r>
              <a:rPr lang="en-US" dirty="0">
                <a:effectLst/>
              </a:rPr>
              <a:t>: rare, </a:t>
            </a:r>
            <a:r>
              <a:rPr lang="en-US" dirty="0" smtClean="0">
                <a:effectLst/>
              </a:rPr>
              <a:t>opportunistic</a:t>
            </a:r>
          </a:p>
          <a:p>
            <a:pPr lvl="2"/>
            <a:r>
              <a:rPr lang="en-GB" dirty="0">
                <a:effectLst/>
              </a:rPr>
              <a:t>The three species can be distinguished by their patterns of </a:t>
            </a:r>
            <a:r>
              <a:rPr lang="en-GB" dirty="0" err="1">
                <a:effectLst/>
              </a:rPr>
              <a:t>proteolytic</a:t>
            </a:r>
            <a:r>
              <a:rPr lang="en-GB" dirty="0">
                <a:effectLst/>
              </a:rPr>
              <a:t> hydrolysis or of acid fermentation of several substrates. </a:t>
            </a:r>
            <a:endParaRPr lang="en-GB" dirty="0" smtClean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Genus </a:t>
            </a:r>
            <a:r>
              <a:rPr lang="en-US" dirty="0">
                <a:effectLst/>
              </a:rPr>
              <a:t>Streptomyces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S. </a:t>
            </a:r>
            <a:r>
              <a:rPr lang="en-US" dirty="0" err="1">
                <a:effectLst/>
              </a:rPr>
              <a:t>somaliensis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Some species produce antibiotics</a:t>
            </a:r>
            <a:endParaRPr lang="en-GB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Genus </a:t>
            </a:r>
            <a:r>
              <a:rPr lang="en-US" dirty="0" err="1">
                <a:effectLst/>
              </a:rPr>
              <a:t>Actinomadura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madurae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A. </a:t>
            </a:r>
            <a:r>
              <a:rPr lang="en-US" dirty="0" err="1">
                <a:effectLst/>
              </a:rPr>
              <a:t>Pelletieri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645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Clinical implications in </a:t>
            </a:r>
            <a:r>
              <a:rPr lang="en-US" dirty="0" smtClean="0">
                <a:effectLst/>
              </a:rPr>
              <a:t>humans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>
                <a:effectLst/>
              </a:rPr>
              <a:t>Some </a:t>
            </a:r>
            <a:r>
              <a:rPr lang="en-US" dirty="0">
                <a:effectLst/>
              </a:rPr>
              <a:t>diseases produced are similar to fungal diseases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Differentiated by isolation and identification of the causative agent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Commonest manifestations involve subcutaneous tissues and possibly the lower respiratory tract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Main group of diseases include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Nocardiosis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Actinomycotic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mycetoma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43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r>
              <a:rPr lang="en-US" dirty="0" err="1">
                <a:effectLst/>
              </a:rPr>
              <a:t>Actinomycosis</a:t>
            </a:r>
            <a:endParaRPr lang="en-GB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24536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Mainly caused by A. </a:t>
            </a:r>
            <a:r>
              <a:rPr lang="en-US" dirty="0" err="1">
                <a:effectLst/>
              </a:rPr>
              <a:t>israelii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Other species, bacteria and fungi contribute to disease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Endogenous infection – acute or chronic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Main </a:t>
            </a:r>
            <a:r>
              <a:rPr lang="en-US" dirty="0" smtClean="0">
                <a:effectLst/>
              </a:rPr>
              <a:t>manifestations</a:t>
            </a:r>
          </a:p>
          <a:p>
            <a:pPr lvl="1"/>
            <a:r>
              <a:rPr lang="en-US" dirty="0">
                <a:effectLst/>
              </a:rPr>
              <a:t>Face and neck :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cervicofacial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Abdomen : </a:t>
            </a:r>
            <a:r>
              <a:rPr lang="en-US" b="1" dirty="0">
                <a:effectLst/>
              </a:rPr>
              <a:t>abdominal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Pelvic </a:t>
            </a:r>
            <a:r>
              <a:rPr lang="en-US" dirty="0" err="1" smtClean="0">
                <a:effectLst/>
              </a:rPr>
              <a:t>actinomycosis</a:t>
            </a:r>
            <a:endParaRPr lang="en-US" dirty="0" smtClean="0">
              <a:effectLst/>
            </a:endParaRPr>
          </a:p>
          <a:p>
            <a:pPr lvl="1"/>
            <a:r>
              <a:rPr lang="en-US" dirty="0">
                <a:effectLst/>
              </a:rPr>
              <a:t>Respiratory tract :</a:t>
            </a:r>
            <a:r>
              <a:rPr lang="en-US" b="1" dirty="0">
                <a:effectLst/>
              </a:rPr>
              <a:t> thoracic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111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Face and neck :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cervicofacial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Predisposing factors are trauma of the mucous membranes of the oral cavity and dental caries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Starts in oral cavity mucosa and spreads to adjacent inner tissues to the neck to the affected side of the face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Initial pain and swelling because of pus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Swelling gradually increases, becomes firm and nodular – ‘wooden/ lumpy’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Multiple small abscesses develop and break to the surface forming wounds which extend deeply into tissue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Discharge purulent material containing micro organisms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42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264696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Abdomen : </a:t>
            </a:r>
            <a:r>
              <a:rPr lang="en-US" b="1" dirty="0">
                <a:effectLst/>
              </a:rPr>
              <a:t>abdominal </a:t>
            </a:r>
            <a:r>
              <a:rPr lang="en-US" b="1" dirty="0" err="1">
                <a:effectLst/>
              </a:rPr>
              <a:t>actinomycosis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May be associated with trauma leading to perforation of intestines and a ruptured appendix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Signs and symptoms depend on the organ involved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Mass in the abdomen, pain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Extension to the abdominal wall forms multiple sinus tracts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041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839</Words>
  <Application>Microsoft Office PowerPoint</Application>
  <PresentationFormat>On-screen Show (4:3)</PresentationFormat>
  <Paragraphs>153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1_TS001069040</vt:lpstr>
      <vt:lpstr>ACTINOMYCETES</vt:lpstr>
      <vt:lpstr>Microscopic morphology</vt:lpstr>
      <vt:lpstr>Classification</vt:lpstr>
      <vt:lpstr>Based on aerobic or anaerobic growth</vt:lpstr>
      <vt:lpstr>PowerPoint Presentation</vt:lpstr>
      <vt:lpstr>Clinical implications in humans</vt:lpstr>
      <vt:lpstr>Actinomycosis</vt:lpstr>
      <vt:lpstr>PowerPoint Presentation</vt:lpstr>
      <vt:lpstr>PowerPoint Presentation</vt:lpstr>
      <vt:lpstr>PowerPoint Presentation</vt:lpstr>
      <vt:lpstr>Nocardiosis</vt:lpstr>
      <vt:lpstr>Actinomycotic mycetoma</vt:lpstr>
      <vt:lpstr>Lab diagnosis of Actinomycetes</vt:lpstr>
      <vt:lpstr>PowerPoint Presentation</vt:lpstr>
      <vt:lpstr>PowerPoint Presentation</vt:lpstr>
      <vt:lpstr>Antibiotic susceptibility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ACTINOMYCETES</dc:title>
  <dc:creator>Dr. Kimaiga H.O. MBChB (UoN)</dc:creator>
  <cp:lastModifiedBy>Dr. Kimaiga H.O. MBChB (UoN)</cp:lastModifiedBy>
  <cp:revision>6</cp:revision>
  <dcterms:created xsi:type="dcterms:W3CDTF">2013-10-09T08:45:03Z</dcterms:created>
  <dcterms:modified xsi:type="dcterms:W3CDTF">2013-12-03T16:40:28Z</dcterms:modified>
</cp:coreProperties>
</file>