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30C4A-16FE-489E-99FB-15429250E68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8C83-CDEC-4FC1-9F3E-916EF4EB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5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6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4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1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7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70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TREPONEMA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141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5. MICROBIOLOGY PRACTICALS AND DEMONSTRATIONS\Laboratry Pictures\MICRO GONORHE\IMG_20130215_114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</a:rPr>
              <a:t>Secondary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syphilis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nvasion </a:t>
            </a:r>
            <a:r>
              <a:rPr lang="en-US" dirty="0">
                <a:effectLst/>
              </a:rPr>
              <a:t>of the blood circulatory system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G</a:t>
            </a:r>
            <a:r>
              <a:rPr lang="en-US" dirty="0" smtClean="0">
                <a:effectLst/>
              </a:rPr>
              <a:t>eneralized </a:t>
            </a:r>
            <a:r>
              <a:rPr lang="en-US" dirty="0">
                <a:effectLst/>
              </a:rPr>
              <a:t>infection – skin rash – lesion on the mucous membranes – ulcers in the oral cavity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ymph </a:t>
            </a:r>
            <a:r>
              <a:rPr lang="en-US" dirty="0">
                <a:effectLst/>
              </a:rPr>
              <a:t>node enlargement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W</a:t>
            </a:r>
            <a:r>
              <a:rPr lang="en-US" dirty="0" smtClean="0">
                <a:effectLst/>
              </a:rPr>
              <a:t>hitish </a:t>
            </a:r>
            <a:r>
              <a:rPr lang="en-US" dirty="0">
                <a:effectLst/>
              </a:rPr>
              <a:t>plaques – possible sites – axilla, groin, perianal region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oalesce </a:t>
            </a:r>
            <a:r>
              <a:rPr lang="en-US" dirty="0">
                <a:effectLst/>
              </a:rPr>
              <a:t>to form wart-like lesions referred to as </a:t>
            </a:r>
            <a:r>
              <a:rPr lang="en-US" dirty="0" err="1">
                <a:effectLst/>
              </a:rPr>
              <a:t>condylomata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lata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U</a:t>
            </a:r>
            <a:r>
              <a:rPr lang="en-US" dirty="0" smtClean="0">
                <a:effectLst/>
              </a:rPr>
              <a:t>ncommon </a:t>
            </a:r>
            <a:r>
              <a:rPr lang="en-US" dirty="0">
                <a:effectLst/>
              </a:rPr>
              <a:t>manifestation – inflammatory processes involving bones, joints and eyes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esions </a:t>
            </a:r>
            <a:r>
              <a:rPr lang="en-US" dirty="0">
                <a:effectLst/>
              </a:rPr>
              <a:t>contain numerous </a:t>
            </a:r>
            <a:r>
              <a:rPr lang="en-US" dirty="0" err="1">
                <a:effectLst/>
              </a:rPr>
              <a:t>spirochaetes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ossible </a:t>
            </a:r>
            <a:r>
              <a:rPr lang="en-US" dirty="0">
                <a:effectLst/>
              </a:rPr>
              <a:t>outcome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H</a:t>
            </a:r>
            <a:r>
              <a:rPr lang="en-US" dirty="0" smtClean="0">
                <a:effectLst/>
              </a:rPr>
              <a:t>ealing </a:t>
            </a:r>
            <a:r>
              <a:rPr lang="en-US" dirty="0">
                <a:effectLst/>
              </a:rPr>
              <a:t>in the absence of </a:t>
            </a:r>
            <a:r>
              <a:rPr lang="en-US" dirty="0" smtClean="0">
                <a:effectLst/>
              </a:rPr>
              <a:t>treatment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evelopment </a:t>
            </a:r>
            <a:r>
              <a:rPr lang="en-US" dirty="0">
                <a:effectLst/>
              </a:rPr>
              <a:t>of asymptomatic state (latent syphilis)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evelopment </a:t>
            </a:r>
            <a:r>
              <a:rPr lang="en-US" dirty="0">
                <a:effectLst/>
              </a:rPr>
              <a:t>of tertiary or late stage </a:t>
            </a:r>
            <a:r>
              <a:rPr lang="en-US" dirty="0" smtClean="0">
                <a:effectLst/>
              </a:rPr>
              <a:t>syphilis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610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achelor of Medicine And Bachelor of Surgery (MBChB)  Year  2\MEDICAL MICROBIOLOGY\5. MICROBIOLOGY PRACTICALS AND DEMONSTRATIONS\Laboratry Pictures\MICRO GONORHE\IMG_20130215_114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</a:rPr>
              <a:t>Tertiary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syphilis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Develops </a:t>
            </a:r>
            <a:r>
              <a:rPr lang="en-US" dirty="0">
                <a:effectLst/>
              </a:rPr>
              <a:t>approximately 3-10 </a:t>
            </a:r>
            <a:r>
              <a:rPr lang="en-US" dirty="0" err="1">
                <a:effectLst/>
              </a:rPr>
              <a:t>yrs</a:t>
            </a:r>
            <a:r>
              <a:rPr lang="en-US" dirty="0">
                <a:effectLst/>
              </a:rPr>
              <a:t> after the primary lesion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O</a:t>
            </a:r>
            <a:r>
              <a:rPr lang="en-US" dirty="0" smtClean="0">
                <a:effectLst/>
              </a:rPr>
              <a:t>rganisms </a:t>
            </a:r>
            <a:r>
              <a:rPr lang="en-US" dirty="0">
                <a:effectLst/>
              </a:rPr>
              <a:t>are rare in the lesion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resence </a:t>
            </a:r>
            <a:r>
              <a:rPr lang="en-US" dirty="0">
                <a:effectLst/>
              </a:rPr>
              <a:t>of nodules due to chronic inflammatory process </a:t>
            </a:r>
            <a:r>
              <a:rPr lang="en-US" u="sng" dirty="0">
                <a:effectLst/>
              </a:rPr>
              <a:t>(</a:t>
            </a:r>
            <a:r>
              <a:rPr lang="en-US" u="sng" dirty="0" err="1">
                <a:effectLst/>
              </a:rPr>
              <a:t>Gummas</a:t>
            </a:r>
            <a:r>
              <a:rPr lang="en-US" u="sng" dirty="0">
                <a:effectLst/>
              </a:rPr>
              <a:t>)</a:t>
            </a:r>
            <a:r>
              <a:rPr lang="en-US" dirty="0">
                <a:effectLst/>
              </a:rPr>
              <a:t> on the skin, mucous membranes, bone or other organisms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end </a:t>
            </a:r>
            <a:r>
              <a:rPr lang="en-US" dirty="0">
                <a:effectLst/>
              </a:rPr>
              <a:t>to undergo ulceration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43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</a:rPr>
              <a:t>Late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syphilis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33843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>
                <a:effectLst/>
              </a:rPr>
              <a:t>C</a:t>
            </a:r>
            <a:r>
              <a:rPr lang="en-US" sz="2800" dirty="0" smtClean="0">
                <a:effectLst/>
              </a:rPr>
              <a:t>an </a:t>
            </a:r>
            <a:r>
              <a:rPr lang="en-US" sz="2800" dirty="0">
                <a:effectLst/>
              </a:rPr>
              <a:t>develop  10-20 </a:t>
            </a:r>
            <a:r>
              <a:rPr lang="en-US" sz="2800" dirty="0" err="1">
                <a:effectLst/>
              </a:rPr>
              <a:t>yrs</a:t>
            </a:r>
            <a:r>
              <a:rPr lang="en-US" sz="2800" dirty="0">
                <a:effectLst/>
              </a:rPr>
              <a:t> after primary disease</a:t>
            </a:r>
            <a:endParaRPr lang="en-GB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M</a:t>
            </a:r>
            <a:r>
              <a:rPr lang="en-US" sz="2800" dirty="0" smtClean="0">
                <a:effectLst/>
              </a:rPr>
              <a:t>ainly affects;</a:t>
            </a:r>
            <a:endParaRPr lang="en-GB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C</a:t>
            </a:r>
            <a:r>
              <a:rPr lang="en-US" sz="2800" dirty="0" smtClean="0">
                <a:effectLst/>
              </a:rPr>
              <a:t>ardiovascular </a:t>
            </a:r>
            <a:r>
              <a:rPr lang="en-US" sz="2800" dirty="0">
                <a:effectLst/>
              </a:rPr>
              <a:t>system – inflammation </a:t>
            </a:r>
            <a:r>
              <a:rPr lang="en-US" sz="2800" dirty="0" smtClean="0">
                <a:effectLst/>
              </a:rPr>
              <a:t>of </a:t>
            </a:r>
            <a:r>
              <a:rPr lang="en-US" sz="2800" dirty="0">
                <a:effectLst/>
              </a:rPr>
              <a:t>the aorta including the aortic valve</a:t>
            </a:r>
            <a:endParaRPr lang="en-GB" sz="2800" dirty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CNS; </a:t>
            </a:r>
            <a:r>
              <a:rPr lang="en-US" sz="2800" dirty="0" err="1" smtClean="0">
                <a:effectLst/>
              </a:rPr>
              <a:t>Neurosyphilis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– manifestation include</a:t>
            </a:r>
            <a:endParaRPr lang="en-GB" sz="2800" dirty="0">
              <a:effectLst/>
            </a:endParaRPr>
          </a:p>
          <a:p>
            <a:pPr lvl="1"/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bnormal </a:t>
            </a:r>
            <a:r>
              <a:rPr lang="en-US" dirty="0">
                <a:effectLst/>
              </a:rPr>
              <a:t>gait – trophic changes of joints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bnormalities </a:t>
            </a:r>
            <a:r>
              <a:rPr lang="en-US" dirty="0">
                <a:effectLst/>
              </a:rPr>
              <a:t>of optic nerve </a:t>
            </a:r>
            <a:r>
              <a:rPr lang="en-US" dirty="0" smtClean="0">
                <a:effectLst/>
              </a:rPr>
              <a:t>function </a:t>
            </a:r>
          </a:p>
          <a:p>
            <a:pPr lvl="1"/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bnormal </a:t>
            </a:r>
            <a:r>
              <a:rPr lang="en-US" dirty="0">
                <a:effectLst/>
              </a:rPr>
              <a:t>mental capacity and others</a:t>
            </a:r>
            <a:endParaRPr lang="en-GB" dirty="0">
              <a:effectLst/>
            </a:endParaRPr>
          </a:p>
          <a:p>
            <a:pPr lvl="0"/>
            <a:r>
              <a:rPr lang="en-US" sz="2800" dirty="0">
                <a:effectLst/>
              </a:rPr>
              <a:t>M</a:t>
            </a:r>
            <a:r>
              <a:rPr lang="en-US" sz="2800" dirty="0" smtClean="0">
                <a:effectLst/>
              </a:rPr>
              <a:t>eninges</a:t>
            </a:r>
            <a:r>
              <a:rPr lang="en-US" sz="2800" dirty="0">
                <a:effectLst/>
              </a:rPr>
              <a:t>, blood vessels causing more complications</a:t>
            </a:r>
            <a:endParaRPr lang="en-GB" sz="2800" dirty="0">
              <a:effectLst/>
            </a:endParaRPr>
          </a:p>
          <a:p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0612" y="4437112"/>
            <a:ext cx="86409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sz="4000" dirty="0" smtClean="0">
                <a:solidFill>
                  <a:srgbClr val="FFC000"/>
                </a:solidFill>
                <a:effectLst/>
              </a:rPr>
              <a:t>Latent syphilis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06" y="5373216"/>
            <a:ext cx="88427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400" dirty="0" smtClean="0">
                <a:effectLst/>
              </a:rPr>
              <a:t>Dormant disease without symptoms – detectable by serology</a:t>
            </a:r>
            <a:endParaRPr lang="en-GB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Can eventually develop into CVS or </a:t>
            </a:r>
            <a:r>
              <a:rPr lang="en-US" sz="2400" dirty="0" err="1" smtClean="0">
                <a:effectLst/>
              </a:rPr>
              <a:t>neurosyphilis</a:t>
            </a: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566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260648"/>
            <a:ext cx="86409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r>
              <a:rPr lang="en-US" dirty="0" smtClean="0">
                <a:effectLst/>
              </a:rPr>
              <a:t>Congenital syphilis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328592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AFD00"/>
              </a:buClr>
            </a:pPr>
            <a:r>
              <a:rPr lang="en-US" dirty="0" err="1">
                <a:solidFill>
                  <a:srgbClr val="FFFFFF"/>
                </a:solidFill>
              </a:rPr>
              <a:t>Transplacental</a:t>
            </a:r>
            <a:r>
              <a:rPr lang="en-US" dirty="0">
                <a:solidFill>
                  <a:srgbClr val="FFFFFF"/>
                </a:solidFill>
              </a:rPr>
              <a:t> transmission</a:t>
            </a:r>
            <a:endParaRPr lang="en-GB" dirty="0">
              <a:solidFill>
                <a:srgbClr val="FFFFFF"/>
              </a:solidFill>
            </a:endParaRPr>
          </a:p>
          <a:p>
            <a:pPr lvl="0">
              <a:buClr>
                <a:srgbClr val="FAFD00"/>
              </a:buClr>
            </a:pPr>
            <a:r>
              <a:rPr lang="en-US" dirty="0">
                <a:solidFill>
                  <a:srgbClr val="FFFFFF"/>
                </a:solidFill>
              </a:rPr>
              <a:t>Can take place as early as the 10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week of pregnancy and any time throughout the pregnancy</a:t>
            </a:r>
          </a:p>
          <a:p>
            <a:pPr>
              <a:buClr>
                <a:srgbClr val="FAFD00"/>
              </a:buClr>
            </a:pPr>
            <a:r>
              <a:rPr lang="en-US" dirty="0"/>
              <a:t>Associated with septicemia in the fetus and widespread dissemination</a:t>
            </a:r>
          </a:p>
          <a:p>
            <a:pPr>
              <a:buClr>
                <a:srgbClr val="FAFD00"/>
              </a:buClr>
            </a:pPr>
            <a:r>
              <a:rPr lang="en-GB" dirty="0"/>
              <a:t>Can result in death of </a:t>
            </a:r>
            <a:r>
              <a:rPr lang="en-GB" dirty="0" err="1"/>
              <a:t>fetus</a:t>
            </a:r>
            <a:r>
              <a:rPr lang="en-GB" dirty="0"/>
              <a:t> – miscarriage or still born at term</a:t>
            </a:r>
          </a:p>
          <a:p>
            <a:pPr>
              <a:buClr>
                <a:srgbClr val="FAFD00"/>
              </a:buClr>
            </a:pPr>
            <a:r>
              <a:rPr lang="en-GB" dirty="0"/>
              <a:t>Others </a:t>
            </a:r>
            <a:r>
              <a:rPr lang="en-GB" dirty="0" err="1"/>
              <a:t>fetus</a:t>
            </a:r>
            <a:r>
              <a:rPr lang="en-GB" dirty="0"/>
              <a:t> are born alive with different manifestation</a:t>
            </a:r>
          </a:p>
          <a:p>
            <a:pPr lvl="1">
              <a:buClr>
                <a:srgbClr val="FAFD00"/>
              </a:buClr>
            </a:pPr>
            <a:r>
              <a:rPr lang="en-GB" dirty="0"/>
              <a:t>Latent infections</a:t>
            </a:r>
          </a:p>
          <a:p>
            <a:pPr lvl="1">
              <a:buClr>
                <a:srgbClr val="FAFD00"/>
              </a:buClr>
            </a:pPr>
            <a:r>
              <a:rPr lang="en-GB" dirty="0"/>
              <a:t>Signs and symptoms which develop shortly after birth or by the end of second year after </a:t>
            </a:r>
            <a:r>
              <a:rPr lang="en-GB" dirty="0" smtClean="0"/>
              <a:t>birth- Failure </a:t>
            </a:r>
            <a:r>
              <a:rPr lang="en-GB" dirty="0"/>
              <a:t>to thrive </a:t>
            </a:r>
            <a:r>
              <a:rPr lang="en-GB" dirty="0" smtClean="0"/>
              <a:t>, Skin rash, Nasal deformities, Deafness, Internal </a:t>
            </a:r>
            <a:r>
              <a:rPr lang="en-GB" dirty="0"/>
              <a:t>organ </a:t>
            </a:r>
            <a:r>
              <a:rPr lang="en-GB" dirty="0" smtClean="0"/>
              <a:t>involvement, Eyes</a:t>
            </a:r>
            <a:r>
              <a:rPr lang="en-GB" dirty="0"/>
              <a:t>, joints, </a:t>
            </a:r>
            <a:r>
              <a:rPr lang="en-GB" dirty="0" smtClean="0"/>
              <a:t>teeth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40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GB" dirty="0">
                <a:effectLst/>
              </a:rPr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effectLst/>
              </a:rPr>
              <a:t>Specimen</a:t>
            </a:r>
            <a:endParaRPr lang="en-US" i="1" u="sng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Fluid </a:t>
            </a:r>
            <a:r>
              <a:rPr lang="en-US" dirty="0">
                <a:effectLst/>
              </a:rPr>
              <a:t>or scrapings from chancre or ulcerated lesions of secondary </a:t>
            </a:r>
            <a:r>
              <a:rPr lang="en-US" dirty="0" smtClean="0">
                <a:effectLst/>
              </a:rPr>
              <a:t>syphilis</a:t>
            </a:r>
          </a:p>
          <a:p>
            <a:pPr lvl="1"/>
            <a:r>
              <a:rPr lang="en-US" dirty="0">
                <a:effectLst/>
              </a:rPr>
              <a:t>F</a:t>
            </a:r>
            <a:r>
              <a:rPr lang="en-US" dirty="0" smtClean="0">
                <a:effectLst/>
              </a:rPr>
              <a:t>reshly </a:t>
            </a:r>
            <a:r>
              <a:rPr lang="en-US" dirty="0">
                <a:effectLst/>
              </a:rPr>
              <a:t>collected 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Dark </a:t>
            </a:r>
            <a:r>
              <a:rPr lang="en-US" b="1" dirty="0">
                <a:effectLst/>
              </a:rPr>
              <a:t>field </a:t>
            </a:r>
            <a:r>
              <a:rPr lang="en-US" b="1" dirty="0" smtClean="0">
                <a:effectLst/>
              </a:rPr>
              <a:t>microscopy</a:t>
            </a:r>
          </a:p>
          <a:p>
            <a:pPr lvl="1"/>
            <a:r>
              <a:rPr lang="en-US" dirty="0" err="1">
                <a:effectLst/>
              </a:rPr>
              <a:t>Perfomed</a:t>
            </a:r>
            <a:r>
              <a:rPr lang="en-US" dirty="0">
                <a:effectLst/>
              </a:rPr>
              <a:t> promptly and possibly repeatedly 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Provides useful information if organisms are </a:t>
            </a:r>
            <a:r>
              <a:rPr lang="en-US" dirty="0" smtClean="0">
                <a:effectLst/>
              </a:rPr>
              <a:t>present</a:t>
            </a:r>
          </a:p>
          <a:p>
            <a:pPr lvl="1"/>
            <a:r>
              <a:rPr lang="en-US" b="1" i="1" dirty="0">
                <a:effectLst/>
              </a:rPr>
              <a:t>Slender, </a:t>
            </a:r>
            <a:r>
              <a:rPr lang="en-US" dirty="0">
                <a:effectLst/>
              </a:rPr>
              <a:t>elongated spiral organisms with tight spirals and tapered </a:t>
            </a:r>
            <a:r>
              <a:rPr lang="en-US" dirty="0" smtClean="0">
                <a:effectLst/>
              </a:rPr>
              <a:t>ends</a:t>
            </a:r>
          </a:p>
          <a:p>
            <a:pPr lvl="1"/>
            <a:r>
              <a:rPr lang="en-GB" dirty="0" smtClean="0">
                <a:effectLst/>
              </a:rPr>
              <a:t>Too </a:t>
            </a:r>
            <a:r>
              <a:rPr lang="en-GB" dirty="0">
                <a:effectLst/>
              </a:rPr>
              <a:t>narrow for Gram staining and light microscopy </a:t>
            </a:r>
            <a:r>
              <a:rPr lang="en-GB" dirty="0" smtClean="0">
                <a:effectLst/>
              </a:rPr>
              <a:t>‘</a:t>
            </a:r>
            <a:r>
              <a:rPr lang="en-GB" dirty="0">
                <a:effectLst/>
              </a:rPr>
              <a:t>Gram indeterminate</a:t>
            </a:r>
            <a:r>
              <a:rPr lang="en-GB" dirty="0" smtClean="0">
                <a:effectLst/>
              </a:rPr>
              <a:t>’</a:t>
            </a:r>
          </a:p>
          <a:p>
            <a:pPr lvl="0"/>
            <a:r>
              <a:rPr lang="en-US" b="1" dirty="0" err="1" smtClean="0">
                <a:effectLst/>
              </a:rPr>
              <a:t>Immunofluorescent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staining of exudates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Using </a:t>
            </a:r>
            <a:r>
              <a:rPr lang="en-US" dirty="0" err="1" smtClean="0">
                <a:effectLst/>
              </a:rPr>
              <a:t>Treponema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pallidum</a:t>
            </a:r>
            <a:r>
              <a:rPr lang="en-US" dirty="0">
                <a:effectLst/>
              </a:rPr>
              <a:t> fluorescent antibody – and microscopy – sensitive</a:t>
            </a:r>
            <a:endParaRPr lang="en-GB" dirty="0">
              <a:effectLst/>
            </a:endParaRPr>
          </a:p>
          <a:p>
            <a:pPr lvl="0"/>
            <a:r>
              <a:rPr lang="en-US" b="1" dirty="0">
                <a:effectLst/>
              </a:rPr>
              <a:t>Staining</a:t>
            </a:r>
            <a:r>
              <a:rPr lang="en-US" dirty="0">
                <a:effectLst/>
              </a:rPr>
              <a:t> of infected tissues by techniques which utilize </a:t>
            </a:r>
            <a:r>
              <a:rPr lang="en-US" b="1" dirty="0">
                <a:effectLst/>
              </a:rPr>
              <a:t>silver and microscopic </a:t>
            </a:r>
            <a:r>
              <a:rPr lang="en-US" b="1" dirty="0" smtClean="0">
                <a:effectLst/>
              </a:rPr>
              <a:t>examination</a:t>
            </a:r>
          </a:p>
          <a:p>
            <a:r>
              <a:rPr lang="en-US" b="1" dirty="0">
                <a:effectLst/>
              </a:rPr>
              <a:t>Serological tests</a:t>
            </a:r>
            <a:r>
              <a:rPr lang="en-US" dirty="0">
                <a:effectLst/>
              </a:rPr>
              <a:t> – most effective method of laboratory diagnosis;</a:t>
            </a:r>
            <a:r>
              <a:rPr lang="en-US" i="1" dirty="0">
                <a:effectLst/>
              </a:rPr>
              <a:t> do not distinguish syphilis from other </a:t>
            </a:r>
            <a:r>
              <a:rPr lang="en-US" i="1" dirty="0" err="1">
                <a:effectLst/>
              </a:rPr>
              <a:t>treponemal</a:t>
            </a:r>
            <a:r>
              <a:rPr lang="en-US" i="1" dirty="0">
                <a:effectLst/>
              </a:rPr>
              <a:t> infection</a:t>
            </a:r>
            <a:r>
              <a:rPr lang="en-US" dirty="0" smtClean="0">
                <a:effectLst/>
              </a:rPr>
              <a:t>. </a:t>
            </a:r>
            <a:r>
              <a:rPr lang="en-US" dirty="0">
                <a:effectLst/>
              </a:rPr>
              <a:t>Two types of serological </a:t>
            </a:r>
            <a:r>
              <a:rPr lang="en-US" dirty="0" smtClean="0">
                <a:effectLst/>
              </a:rPr>
              <a:t>tests</a:t>
            </a:r>
            <a:r>
              <a:rPr lang="en-GB" dirty="0" smtClean="0">
                <a:effectLst/>
              </a:rPr>
              <a:t> are done; </a:t>
            </a:r>
            <a:r>
              <a:rPr lang="en-US" dirty="0" smtClean="0">
                <a:effectLst/>
              </a:rPr>
              <a:t>Non-</a:t>
            </a:r>
            <a:r>
              <a:rPr lang="en-US" dirty="0" err="1" smtClean="0">
                <a:effectLst/>
              </a:rPr>
              <a:t>treponemal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(Screening) </a:t>
            </a:r>
            <a:r>
              <a:rPr lang="en-US" dirty="0" smtClean="0">
                <a:effectLst/>
              </a:rPr>
              <a:t>tests</a:t>
            </a:r>
            <a:r>
              <a:rPr lang="en-GB" dirty="0" smtClean="0">
                <a:effectLst/>
              </a:rPr>
              <a:t> and </a:t>
            </a:r>
            <a:r>
              <a:rPr lang="en-US" dirty="0" err="1" smtClean="0">
                <a:effectLst/>
              </a:rPr>
              <a:t>Treponomal</a:t>
            </a:r>
            <a:r>
              <a:rPr lang="en-US" dirty="0" smtClean="0">
                <a:effectLst/>
              </a:rPr>
              <a:t> (confirmatory) </a:t>
            </a:r>
            <a:r>
              <a:rPr lang="en-US" dirty="0">
                <a:effectLst/>
              </a:rPr>
              <a:t>tests </a:t>
            </a:r>
            <a:r>
              <a:rPr lang="en-US" dirty="0" smtClean="0">
                <a:effectLst/>
              </a:rPr>
              <a:t>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25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27" y="2704"/>
            <a:ext cx="8964488" cy="734113"/>
          </a:xfrm>
        </p:spPr>
        <p:txBody>
          <a:bodyPr/>
          <a:lstStyle/>
          <a:p>
            <a:r>
              <a:rPr lang="en-US" u="sng" dirty="0">
                <a:solidFill>
                  <a:srgbClr val="00B0F0"/>
                </a:solidFill>
                <a:effectLst/>
              </a:rPr>
              <a:t>1</a:t>
            </a:r>
            <a:r>
              <a:rPr lang="en-US" u="sng" dirty="0" smtClean="0">
                <a:solidFill>
                  <a:srgbClr val="00B0F0"/>
                </a:solidFill>
                <a:effectLst/>
              </a:rPr>
              <a:t>. </a:t>
            </a:r>
            <a:r>
              <a:rPr lang="en-US" u="sng" dirty="0">
                <a:solidFill>
                  <a:srgbClr val="00B0F0"/>
                </a:solidFill>
                <a:effectLst/>
              </a:rPr>
              <a:t>Non-</a:t>
            </a:r>
            <a:r>
              <a:rPr lang="en-US" u="sng" dirty="0" err="1">
                <a:solidFill>
                  <a:srgbClr val="00B0F0"/>
                </a:solidFill>
                <a:effectLst/>
              </a:rPr>
              <a:t>treponemal</a:t>
            </a:r>
            <a:r>
              <a:rPr lang="en-US" u="sng" dirty="0">
                <a:solidFill>
                  <a:srgbClr val="00B0F0"/>
                </a:solidFill>
                <a:effectLst/>
              </a:rPr>
              <a:t> </a:t>
            </a:r>
            <a:r>
              <a:rPr lang="en-US" u="sng" dirty="0" smtClean="0">
                <a:solidFill>
                  <a:srgbClr val="00B0F0"/>
                </a:solidFill>
                <a:effectLst/>
              </a:rPr>
              <a:t>tests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0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Detect </a:t>
            </a:r>
            <a:r>
              <a:rPr lang="en-US" dirty="0" err="1" smtClean="0"/>
              <a:t>reagin</a:t>
            </a:r>
            <a:r>
              <a:rPr lang="en-US" dirty="0" smtClean="0"/>
              <a:t> antibody that react against </a:t>
            </a:r>
            <a:r>
              <a:rPr lang="en-US" dirty="0" err="1" smtClean="0"/>
              <a:t>cardiolipin</a:t>
            </a:r>
            <a:r>
              <a:rPr lang="en-US" dirty="0" smtClean="0"/>
              <a:t> antigen derived from beef heart muscle</a:t>
            </a:r>
            <a:endParaRPr lang="en-GB" dirty="0"/>
          </a:p>
          <a:p>
            <a:r>
              <a:rPr lang="en-US" dirty="0" smtClean="0"/>
              <a:t>In most cases test becomes  positive approximately 10-14 days after appearance of a chancre</a:t>
            </a:r>
            <a:endParaRPr lang="en-GB" dirty="0"/>
          </a:p>
          <a:p>
            <a:r>
              <a:rPr lang="en-US" dirty="0"/>
              <a:t>A</a:t>
            </a:r>
            <a:r>
              <a:rPr lang="en-US" dirty="0" smtClean="0"/>
              <a:t>ssociated with false positive reaction and false negative results for primary syphilis</a:t>
            </a:r>
            <a:r>
              <a:rPr lang="en-GB" dirty="0"/>
              <a:t> </a:t>
            </a:r>
            <a:r>
              <a:rPr lang="en-GB" dirty="0" smtClean="0"/>
              <a:t>hence </a:t>
            </a:r>
            <a:r>
              <a:rPr lang="en-US" dirty="0" smtClean="0"/>
              <a:t>require confirmation </a:t>
            </a:r>
            <a:endParaRPr lang="en-GB" dirty="0" smtClean="0"/>
          </a:p>
          <a:p>
            <a:r>
              <a:rPr lang="en-US" dirty="0" smtClean="0"/>
              <a:t>Applied mostly as screening tests</a:t>
            </a:r>
            <a:endParaRPr lang="en-GB" dirty="0" smtClean="0"/>
          </a:p>
          <a:p>
            <a:r>
              <a:rPr lang="en-US" dirty="0"/>
              <a:t>P</a:t>
            </a:r>
            <a:r>
              <a:rPr lang="en-US" dirty="0" smtClean="0"/>
              <a:t>ositive in all patients with secondary syphilis</a:t>
            </a:r>
            <a:endParaRPr lang="en-GB" dirty="0" smtClean="0"/>
          </a:p>
          <a:p>
            <a:r>
              <a:rPr lang="en-US" dirty="0"/>
              <a:t>M</a:t>
            </a:r>
            <a:r>
              <a:rPr lang="en-US" dirty="0" smtClean="0"/>
              <a:t>ay be negative in patients with late syphilis, cardiovascular or </a:t>
            </a:r>
            <a:r>
              <a:rPr lang="en-US" dirty="0" err="1" smtClean="0"/>
              <a:t>neurosyphilis</a:t>
            </a:r>
            <a:endParaRPr lang="en-GB" dirty="0" smtClean="0"/>
          </a:p>
          <a:p>
            <a:r>
              <a:rPr lang="en-US" dirty="0" smtClean="0"/>
              <a:t>Approximately 25% of </a:t>
            </a:r>
            <a:r>
              <a:rPr lang="en-US" dirty="0" err="1" smtClean="0"/>
              <a:t>pts</a:t>
            </a:r>
            <a:r>
              <a:rPr lang="en-US" dirty="0" smtClean="0"/>
              <a:t> with primary syphilis who test positive become negative within 3 months of treatment and all become negative in 24 months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7760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84976" cy="27363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Include </a:t>
            </a:r>
            <a:endParaRPr lang="en-GB" dirty="0"/>
          </a:p>
          <a:p>
            <a:pPr lvl="1"/>
            <a:r>
              <a:rPr lang="en-US" dirty="0"/>
              <a:t>VDRL (venereal disease reference laboratory)</a:t>
            </a:r>
            <a:endParaRPr lang="en-GB" dirty="0"/>
          </a:p>
          <a:p>
            <a:pPr lvl="1"/>
            <a:r>
              <a:rPr lang="en-US" dirty="0"/>
              <a:t>Wasserman's test</a:t>
            </a:r>
            <a:endParaRPr lang="en-GB" dirty="0"/>
          </a:p>
          <a:p>
            <a:pPr lvl="1"/>
            <a:r>
              <a:rPr lang="en-US" dirty="0"/>
              <a:t>Kahn test</a:t>
            </a:r>
            <a:endParaRPr lang="en-GB" dirty="0"/>
          </a:p>
          <a:p>
            <a:pPr lvl="1"/>
            <a:r>
              <a:rPr lang="en-US" dirty="0"/>
              <a:t>RPR (rapid plasma reagent) or rapid plasma </a:t>
            </a:r>
            <a:r>
              <a:rPr lang="en-US" dirty="0" err="1"/>
              <a:t>reagin</a:t>
            </a:r>
            <a:r>
              <a:rPr lang="en-US" dirty="0"/>
              <a:t> card test</a:t>
            </a:r>
            <a:endParaRPr lang="en-GB" dirty="0"/>
          </a:p>
          <a:p>
            <a:pPr lvl="2"/>
            <a:r>
              <a:rPr lang="en-US" dirty="0"/>
              <a:t>Suitable for quick screening</a:t>
            </a:r>
            <a:endParaRPr lang="en-GB" dirty="0"/>
          </a:p>
          <a:p>
            <a:pPr lvl="2"/>
            <a:r>
              <a:rPr lang="en-US" dirty="0"/>
              <a:t>Used more frequently</a:t>
            </a:r>
            <a:endParaRPr lang="en-GB" dirty="0"/>
          </a:p>
          <a:p>
            <a:pPr lvl="3"/>
            <a:r>
              <a:rPr lang="en-US" dirty="0"/>
              <a:t>A positive test can be quantified.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2" descr="E:\Bachelor of Medicine And Bachelor of Surgery (MBChB)  Year  2\MEDICAL MICROBIOLOGY\4. MYCOLOGY\Mycology PICS\Rapid Plasma Reag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0948"/>
            <a:ext cx="5106144" cy="38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/>
          <a:lstStyle/>
          <a:p>
            <a:r>
              <a:rPr lang="en-US" dirty="0" smtClean="0">
                <a:effectLst/>
              </a:rPr>
              <a:t>Detect antibody against </a:t>
            </a:r>
            <a:r>
              <a:rPr lang="en-US" dirty="0">
                <a:effectLst/>
              </a:rPr>
              <a:t>T </a:t>
            </a:r>
            <a:r>
              <a:rPr lang="en-US" dirty="0" err="1" smtClean="0">
                <a:effectLst/>
              </a:rPr>
              <a:t>pallidum</a:t>
            </a:r>
            <a:r>
              <a:rPr lang="en-US" dirty="0" smtClean="0">
                <a:effectLst/>
              </a:rPr>
              <a:t> antigen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Associated </a:t>
            </a:r>
            <a:r>
              <a:rPr lang="en-US" dirty="0">
                <a:effectLst/>
              </a:rPr>
              <a:t>with fewer false positive and remain positive after completion of </a:t>
            </a:r>
            <a:r>
              <a:rPr lang="en-US" dirty="0" smtClean="0">
                <a:effectLst/>
              </a:rPr>
              <a:t>treatment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Include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Fluorescent </a:t>
            </a:r>
            <a:r>
              <a:rPr lang="en-US" dirty="0" err="1">
                <a:effectLst/>
              </a:rPr>
              <a:t>treponemal</a:t>
            </a:r>
            <a:r>
              <a:rPr lang="en-US" dirty="0">
                <a:effectLst/>
              </a:rPr>
              <a:t> antibody – absorption test (FTA- ABS)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T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pallidum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haemaglutinin</a:t>
            </a:r>
            <a:r>
              <a:rPr lang="en-US" dirty="0">
                <a:effectLst/>
              </a:rPr>
              <a:t> assay (TPHA)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T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pallidum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immobilisation</a:t>
            </a:r>
            <a:r>
              <a:rPr lang="en-US" dirty="0">
                <a:effectLst/>
              </a:rPr>
              <a:t> test (TPI) – has several disadvantages – used less frequently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ELISA – associated with false </a:t>
            </a:r>
            <a:r>
              <a:rPr lang="en-US" dirty="0" smtClean="0">
                <a:effectLst/>
              </a:rPr>
              <a:t>positives</a:t>
            </a:r>
          </a:p>
          <a:p>
            <a:pPr lvl="1"/>
            <a:r>
              <a:rPr lang="en-US" dirty="0" smtClean="0"/>
              <a:t>PCR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734113"/>
          </a:xfrm>
        </p:spPr>
        <p:txBody>
          <a:bodyPr/>
          <a:lstStyle/>
          <a:p>
            <a:r>
              <a:rPr lang="en-US" u="sng" dirty="0">
                <a:solidFill>
                  <a:srgbClr val="00B0F0"/>
                </a:solidFill>
                <a:effectLst/>
              </a:rPr>
              <a:t>2</a:t>
            </a:r>
            <a:r>
              <a:rPr lang="en-US" u="sng" dirty="0" smtClean="0">
                <a:solidFill>
                  <a:srgbClr val="00B0F0"/>
                </a:solidFill>
                <a:effectLst/>
              </a:rPr>
              <a:t>. </a:t>
            </a:r>
            <a:r>
              <a:rPr lang="en-US" u="sng" dirty="0" err="1">
                <a:solidFill>
                  <a:srgbClr val="00B0F0"/>
                </a:solidFill>
                <a:effectLst/>
              </a:rPr>
              <a:t>T</a:t>
            </a:r>
            <a:r>
              <a:rPr lang="en-US" u="sng" dirty="0" err="1" smtClean="0">
                <a:solidFill>
                  <a:srgbClr val="00B0F0"/>
                </a:solidFill>
                <a:effectLst/>
              </a:rPr>
              <a:t>reponemal</a:t>
            </a:r>
            <a:r>
              <a:rPr lang="en-US" u="sng" dirty="0" smtClean="0">
                <a:solidFill>
                  <a:srgbClr val="00B0F0"/>
                </a:solidFill>
                <a:effectLst/>
              </a:rPr>
              <a:t> tests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>
                <a:effectLst/>
              </a:rPr>
              <a:t>Pathogenic &amp; non-pathogenic species</a:t>
            </a:r>
          </a:p>
          <a:p>
            <a:pPr lvl="0"/>
            <a:r>
              <a:rPr lang="en-US" sz="2800" dirty="0" smtClean="0">
                <a:effectLst/>
              </a:rPr>
              <a:t>Pathogenic species are:</a:t>
            </a:r>
            <a:endParaRPr lang="en-GB" sz="2800" dirty="0" smtClean="0">
              <a:effectLst/>
            </a:endParaRPr>
          </a:p>
          <a:p>
            <a:endParaRPr lang="en-GB" sz="2800" dirty="0" smtClean="0">
              <a:effectLst/>
            </a:endParaRPr>
          </a:p>
          <a:p>
            <a:endParaRPr lang="en-GB" sz="2800" dirty="0" smtClean="0">
              <a:effectLst/>
            </a:endParaRPr>
          </a:p>
          <a:p>
            <a:endParaRPr lang="en-GB" sz="2800" dirty="0" smtClean="0">
              <a:effectLst/>
            </a:endParaRP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T. </a:t>
            </a:r>
            <a:r>
              <a:rPr lang="en-GB" sz="2800" dirty="0" err="1" smtClean="0"/>
              <a:t>denticola</a:t>
            </a:r>
            <a:r>
              <a:rPr lang="en-GB" sz="2800" dirty="0" smtClean="0"/>
              <a:t> associated with mouth infections</a:t>
            </a:r>
          </a:p>
          <a:p>
            <a:r>
              <a:rPr lang="en-GB" sz="2800" dirty="0" smtClean="0"/>
              <a:t>All </a:t>
            </a:r>
            <a:r>
              <a:rPr lang="en-GB" sz="2800" dirty="0"/>
              <a:t>are similar morphologically and </a:t>
            </a:r>
            <a:r>
              <a:rPr lang="en-GB" sz="2800" dirty="0" err="1"/>
              <a:t>antigenically</a:t>
            </a:r>
            <a:r>
              <a:rPr lang="en-GB" sz="2800" dirty="0"/>
              <a:t> so they give cross reactions in serological tests</a:t>
            </a:r>
          </a:p>
          <a:p>
            <a:r>
              <a:rPr lang="en-GB" sz="2800" dirty="0" smtClean="0"/>
              <a:t>Differentiated </a:t>
            </a:r>
            <a:r>
              <a:rPr lang="en-GB" sz="2800" dirty="0"/>
              <a:t>by geographical location and clinical manifestations</a:t>
            </a:r>
          </a:p>
          <a:p>
            <a:endParaRPr lang="en-GB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31929"/>
              </p:ext>
            </p:extLst>
          </p:nvPr>
        </p:nvGraphicFramePr>
        <p:xfrm>
          <a:off x="683568" y="2125712"/>
          <a:ext cx="7200800" cy="231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3438"/>
                <a:gridCol w="422736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Organism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Disease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T.pallidum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pallidum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Syphilis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T.pallidum endemicum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Bejel &amp; non-venereal or endemic syphilis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T.pallidum pertenue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Yaws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T.carateum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Pinta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92088"/>
          </a:xfrm>
        </p:spPr>
        <p:txBody>
          <a:bodyPr/>
          <a:lstStyle/>
          <a:p>
            <a:r>
              <a:rPr lang="en-US" u="sng" dirty="0" err="1" smtClean="0">
                <a:effectLst/>
              </a:rPr>
              <a:t>Treponema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9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" y="0"/>
            <a:ext cx="906297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4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>
                <a:effectLst/>
              </a:rPr>
              <a:t>Antibiotic </a:t>
            </a:r>
            <a:r>
              <a:rPr lang="en-US" dirty="0" smtClean="0">
                <a:effectLst/>
              </a:rPr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Benzathine</a:t>
            </a:r>
            <a:r>
              <a:rPr lang="en-GB" dirty="0" smtClean="0"/>
              <a:t> </a:t>
            </a:r>
            <a:r>
              <a:rPr lang="en-GB" dirty="0"/>
              <a:t>penicillin (long-acting form) for primary and secondary syphilis (no resistance </a:t>
            </a:r>
            <a:r>
              <a:rPr lang="en-GB" dirty="0" smtClean="0"/>
              <a:t>to penicillin</a:t>
            </a:r>
            <a:r>
              <a:rPr lang="en-GB" dirty="0"/>
              <a:t>)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Tetracycline</a:t>
            </a:r>
            <a:r>
              <a:rPr lang="en-GB" dirty="0" smtClean="0">
                <a:effectLst/>
              </a:rPr>
              <a:t>, </a:t>
            </a:r>
            <a:r>
              <a:rPr lang="en-US" dirty="0" smtClean="0">
                <a:effectLst/>
              </a:rPr>
              <a:t>Erythromycin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Treatment – dose , duration and method of administration depend on the stage of the </a:t>
            </a:r>
            <a:r>
              <a:rPr lang="en-US" dirty="0" smtClean="0">
                <a:effectLst/>
              </a:rPr>
              <a:t>disease</a:t>
            </a:r>
          </a:p>
          <a:p>
            <a:r>
              <a:rPr lang="en-GB" b="1" dirty="0" err="1" smtClean="0"/>
              <a:t>Jarisch-Herxheimer</a:t>
            </a:r>
            <a:r>
              <a:rPr lang="en-GB" b="1" dirty="0" smtClean="0"/>
              <a:t> Reaction</a:t>
            </a:r>
            <a:endParaRPr lang="en-GB" b="1" dirty="0"/>
          </a:p>
          <a:p>
            <a:pPr lvl="1"/>
            <a:r>
              <a:rPr lang="en-GB" dirty="0" smtClean="0"/>
              <a:t>Starts </a:t>
            </a:r>
            <a:r>
              <a:rPr lang="en-GB" dirty="0"/>
              <a:t>generally during the first 24 hours of antibiotic treatment</a:t>
            </a:r>
          </a:p>
          <a:p>
            <a:pPr lvl="1"/>
            <a:r>
              <a:rPr lang="en-GB" dirty="0" smtClean="0"/>
              <a:t>Increase </a:t>
            </a:r>
            <a:r>
              <a:rPr lang="en-GB" dirty="0"/>
              <a:t>in temperature, decrease in blood pressure; rigors, leukopenia</a:t>
            </a:r>
          </a:p>
          <a:p>
            <a:pPr lvl="1"/>
            <a:r>
              <a:rPr lang="en-GB" dirty="0" smtClean="0"/>
              <a:t>May </a:t>
            </a:r>
            <a:r>
              <a:rPr lang="en-GB" dirty="0"/>
              <a:t>occur during treatment of any of the spirochete diseases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20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 smtClean="0">
                <a:effectLst/>
              </a:rPr>
              <a:t>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/>
          <a:lstStyle/>
          <a:p>
            <a:r>
              <a:rPr lang="en-US" dirty="0" smtClean="0">
                <a:effectLst/>
              </a:rPr>
              <a:t>Sexually </a:t>
            </a:r>
            <a:r>
              <a:rPr lang="en-US" dirty="0">
                <a:effectLst/>
              </a:rPr>
              <a:t>transmitted infections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Similar to preventive measures against sexually transmitted </a:t>
            </a:r>
            <a:r>
              <a:rPr lang="en-US" dirty="0" smtClean="0">
                <a:effectLst/>
              </a:rPr>
              <a:t>infections</a:t>
            </a:r>
          </a:p>
          <a:p>
            <a:pPr lvl="1"/>
            <a:r>
              <a:rPr lang="en-US" dirty="0" smtClean="0">
                <a:effectLst/>
              </a:rPr>
              <a:t>Screening </a:t>
            </a:r>
            <a:r>
              <a:rPr lang="en-US" dirty="0">
                <a:effectLst/>
              </a:rPr>
              <a:t>tests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Congenital syphilis</a:t>
            </a:r>
          </a:p>
          <a:p>
            <a:pPr lvl="1"/>
            <a:r>
              <a:rPr lang="en-US" dirty="0" smtClean="0">
                <a:effectLst/>
              </a:rPr>
              <a:t>Antenatal </a:t>
            </a:r>
            <a:r>
              <a:rPr lang="en-US" dirty="0">
                <a:effectLst/>
              </a:rPr>
              <a:t>screening, prompt diagnosis and treatment of expectant females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Blood transfusion</a:t>
            </a:r>
          </a:p>
          <a:p>
            <a:pPr lvl="1"/>
            <a:r>
              <a:rPr lang="en-US" dirty="0" smtClean="0">
                <a:effectLst/>
              </a:rPr>
              <a:t>Screening </a:t>
            </a:r>
            <a:r>
              <a:rPr lang="en-US" dirty="0">
                <a:effectLst/>
              </a:rPr>
              <a:t>blood before transfusion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50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u="sng" dirty="0">
                <a:effectLst/>
              </a:rPr>
              <a:t>NON VENEREAL DISEASES DUE TO TREPONEMA </a:t>
            </a:r>
            <a:r>
              <a:rPr lang="en-US" u="sng" dirty="0" smtClean="0">
                <a:effectLst/>
              </a:rPr>
              <a:t>SPP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 err="1">
                <a:effectLst/>
              </a:rPr>
              <a:t>Bejel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/Non-Venereal/endemic </a:t>
            </a:r>
            <a:r>
              <a:rPr lang="en-US" b="1" dirty="0">
                <a:effectLst/>
              </a:rPr>
              <a:t>syphilis</a:t>
            </a:r>
            <a:endParaRPr lang="en-GB" b="1" dirty="0">
              <a:effectLst/>
            </a:endParaRP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ausative </a:t>
            </a:r>
            <a:r>
              <a:rPr lang="en-US" dirty="0">
                <a:effectLst/>
              </a:rPr>
              <a:t>agent </a:t>
            </a:r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pallidum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endemicum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ransmitted</a:t>
            </a:r>
            <a:r>
              <a:rPr lang="en-US" u="sng" dirty="0" smtClean="0">
                <a:effectLst/>
              </a:rPr>
              <a:t> </a:t>
            </a:r>
            <a:r>
              <a:rPr lang="en-US" u="sng" dirty="0">
                <a:effectLst/>
              </a:rPr>
              <a:t>from person to person by contaminated </a:t>
            </a:r>
            <a:r>
              <a:rPr lang="en-US" u="sng" dirty="0" smtClean="0">
                <a:effectLst/>
              </a:rPr>
              <a:t>articles</a:t>
            </a:r>
          </a:p>
          <a:p>
            <a:pPr lvl="0"/>
            <a:r>
              <a:rPr lang="en-US" dirty="0" smtClean="0">
                <a:effectLst/>
              </a:rPr>
              <a:t>Begins in childhood in mucous membranes as a small patch which starts in the mouth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</a:t>
            </a:r>
            <a:r>
              <a:rPr lang="en-US" dirty="0" smtClean="0">
                <a:effectLst/>
              </a:rPr>
              <a:t>anifestation </a:t>
            </a:r>
            <a:r>
              <a:rPr lang="en-US" dirty="0">
                <a:effectLst/>
              </a:rPr>
              <a:t>include – lesions in the oral cavity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apules </a:t>
            </a:r>
            <a:r>
              <a:rPr lang="en-US" dirty="0">
                <a:effectLst/>
              </a:rPr>
              <a:t>and mucosal patches initially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later </a:t>
            </a:r>
            <a:r>
              <a:rPr lang="en-US" dirty="0" err="1">
                <a:effectLst/>
              </a:rPr>
              <a:t>gummas</a:t>
            </a:r>
            <a:r>
              <a:rPr lang="en-US" dirty="0">
                <a:effectLst/>
              </a:rPr>
              <a:t> of skin, bones, </a:t>
            </a:r>
            <a:r>
              <a:rPr lang="en-US" dirty="0" err="1">
                <a:effectLst/>
              </a:rPr>
              <a:t>nasopharynx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ommon </a:t>
            </a:r>
            <a:r>
              <a:rPr lang="en-US" dirty="0">
                <a:effectLst/>
              </a:rPr>
              <a:t>in tropical and subtropical areas of Africa, Asia and Australia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2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effectLst/>
              </a:rPr>
              <a:t>Yaws</a:t>
            </a:r>
            <a:r>
              <a:rPr lang="en-US" dirty="0" smtClean="0">
                <a:effectLst/>
              </a:rPr>
              <a:t> </a:t>
            </a: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ausative </a:t>
            </a:r>
            <a:r>
              <a:rPr lang="en-US" dirty="0">
                <a:effectLst/>
              </a:rPr>
              <a:t>agent ; T. </a:t>
            </a:r>
            <a:r>
              <a:rPr lang="en-US" dirty="0" err="1">
                <a:effectLst/>
              </a:rPr>
              <a:t>pallidum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pertenue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ransmitted</a:t>
            </a:r>
            <a:r>
              <a:rPr lang="en-US" u="sng" dirty="0" smtClean="0">
                <a:effectLst/>
              </a:rPr>
              <a:t> </a:t>
            </a:r>
            <a:r>
              <a:rPr lang="en-US" u="sng" dirty="0">
                <a:effectLst/>
              </a:rPr>
              <a:t>by direct contact with lesions containing abundant spirochete</a:t>
            </a:r>
            <a:r>
              <a:rPr lang="en-US" dirty="0">
                <a:effectLst/>
              </a:rPr>
              <a:t>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haracterized </a:t>
            </a:r>
            <a:r>
              <a:rPr lang="en-US" dirty="0">
                <a:effectLst/>
              </a:rPr>
              <a:t>by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nitially </a:t>
            </a:r>
            <a:r>
              <a:rPr lang="en-US" dirty="0">
                <a:effectLst/>
              </a:rPr>
              <a:t>painless nodules widely distributed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ater </a:t>
            </a:r>
            <a:r>
              <a:rPr lang="en-US" dirty="0">
                <a:effectLst/>
              </a:rPr>
              <a:t>inflammatory lesions of skin lymph nodes and </a:t>
            </a:r>
            <a:r>
              <a:rPr lang="en-US" dirty="0" smtClean="0">
                <a:effectLst/>
              </a:rPr>
              <a:t>bones</a:t>
            </a:r>
          </a:p>
          <a:p>
            <a:pPr lvl="1"/>
            <a:r>
              <a:rPr lang="en-US" dirty="0" smtClean="0">
                <a:effectLst/>
              </a:rPr>
              <a:t>Other destructive lesions on soft tissues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etected </a:t>
            </a:r>
            <a:r>
              <a:rPr lang="en-US" dirty="0">
                <a:effectLst/>
              </a:rPr>
              <a:t>in some areas of South America, Central Africa, South East Asia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270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err="1" smtClean="0">
                <a:effectLst/>
              </a:rPr>
              <a:t>Pinta</a:t>
            </a:r>
            <a:r>
              <a:rPr lang="en-US" dirty="0" smtClean="0">
                <a:effectLst/>
              </a:rPr>
              <a:t> </a:t>
            </a: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ausative </a:t>
            </a:r>
            <a:r>
              <a:rPr lang="en-US" dirty="0">
                <a:effectLst/>
              </a:rPr>
              <a:t>agent – T. </a:t>
            </a:r>
            <a:r>
              <a:rPr lang="en-US" dirty="0" err="1">
                <a:effectLst/>
              </a:rPr>
              <a:t>carateum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ransmitted </a:t>
            </a:r>
            <a:r>
              <a:rPr lang="en-US" dirty="0">
                <a:effectLst/>
              </a:rPr>
              <a:t>by </a:t>
            </a:r>
            <a:r>
              <a:rPr lang="en-US" u="sng" dirty="0">
                <a:effectLst/>
              </a:rPr>
              <a:t>direct contact with skin lesions</a:t>
            </a:r>
            <a:endParaRPr lang="en-GB" dirty="0">
              <a:effectLst/>
            </a:endParaRPr>
          </a:p>
          <a:p>
            <a:pPr lvl="0"/>
            <a:r>
              <a:rPr lang="en-US" i="1" dirty="0" err="1">
                <a:effectLst/>
              </a:rPr>
              <a:t>P</a:t>
            </a:r>
            <a:r>
              <a:rPr lang="en-US" i="1" dirty="0" err="1" smtClean="0">
                <a:effectLst/>
              </a:rPr>
              <a:t>rimarly</a:t>
            </a:r>
            <a:r>
              <a:rPr lang="en-US" i="1" dirty="0" smtClean="0">
                <a:effectLst/>
              </a:rPr>
              <a:t> </a:t>
            </a:r>
            <a:r>
              <a:rPr lang="en-US" i="1" dirty="0">
                <a:effectLst/>
              </a:rPr>
              <a:t>restricted to skin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ncubation </a:t>
            </a:r>
            <a:r>
              <a:rPr lang="en-US" dirty="0">
                <a:effectLst/>
              </a:rPr>
              <a:t>period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nitial </a:t>
            </a:r>
            <a:r>
              <a:rPr lang="en-US" dirty="0">
                <a:effectLst/>
              </a:rPr>
              <a:t>lesions are small pruritic papules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F</a:t>
            </a:r>
            <a:r>
              <a:rPr lang="en-US" dirty="0" smtClean="0">
                <a:effectLst/>
              </a:rPr>
              <a:t>ollowed </a:t>
            </a:r>
            <a:r>
              <a:rPr lang="en-US" dirty="0">
                <a:effectLst/>
              </a:rPr>
              <a:t>by enlarged plaques which persists for months to years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ater </a:t>
            </a:r>
            <a:r>
              <a:rPr lang="en-US" dirty="0">
                <a:effectLst/>
              </a:rPr>
              <a:t>– disseminated, recurrent 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H</a:t>
            </a:r>
            <a:r>
              <a:rPr lang="en-US" dirty="0" smtClean="0">
                <a:effectLst/>
              </a:rPr>
              <a:t>ypopigmentation </a:t>
            </a:r>
            <a:r>
              <a:rPr lang="en-US" dirty="0">
                <a:effectLst/>
              </a:rPr>
              <a:t>or depigmentation leading to scarring and </a:t>
            </a:r>
            <a:r>
              <a:rPr lang="en-US" dirty="0" smtClean="0">
                <a:effectLst/>
              </a:rPr>
              <a:t>disfigurement of skin lesions associated with scarring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02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9766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effectLst/>
              </a:rPr>
              <a:t>Some </a:t>
            </a:r>
            <a:r>
              <a:rPr lang="en-US" dirty="0">
                <a:effectLst/>
              </a:rPr>
              <a:t>of the non-pathogenic are normal flora or saprophytes  in humans and include: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 the oral cavity</a:t>
            </a:r>
            <a:endParaRPr lang="en-GB" dirty="0">
              <a:effectLst/>
            </a:endParaRPr>
          </a:p>
          <a:p>
            <a:pPr lvl="2"/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microdentium</a:t>
            </a:r>
            <a:endParaRPr lang="en-GB" dirty="0">
              <a:effectLst/>
            </a:endParaRPr>
          </a:p>
          <a:p>
            <a:pPr lvl="2"/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macrodentium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 the genital tract</a:t>
            </a:r>
            <a:endParaRPr lang="en-GB" dirty="0">
              <a:effectLst/>
            </a:endParaRPr>
          </a:p>
          <a:p>
            <a:pPr lvl="2"/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calligyrum</a:t>
            </a:r>
            <a:endParaRPr lang="en-GB" dirty="0">
              <a:effectLst/>
            </a:endParaRPr>
          </a:p>
          <a:p>
            <a:pPr lvl="2"/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genitalis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Reiter’s strain – saprophytes</a:t>
            </a:r>
            <a:endParaRPr lang="en-GB" dirty="0">
              <a:effectLst/>
            </a:endParaRPr>
          </a:p>
          <a:p>
            <a:pPr lvl="2"/>
            <a:r>
              <a:rPr lang="en-US" dirty="0" err="1">
                <a:effectLst/>
              </a:rPr>
              <a:t>Antigenically</a:t>
            </a:r>
            <a:r>
              <a:rPr lang="en-US" dirty="0">
                <a:effectLst/>
              </a:rPr>
              <a:t> related to </a:t>
            </a:r>
            <a:r>
              <a:rPr lang="en-US" dirty="0" err="1">
                <a:effectLst/>
              </a:rPr>
              <a:t>Treponema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pallidum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Growth on artificial medium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require anaerobic incubation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Nichol’s T. </a:t>
            </a:r>
            <a:r>
              <a:rPr lang="en-US" dirty="0" err="1">
                <a:effectLst/>
              </a:rPr>
              <a:t>pallidum</a:t>
            </a:r>
            <a:endParaRPr lang="en-GB" dirty="0">
              <a:effectLst/>
            </a:endParaRPr>
          </a:p>
          <a:p>
            <a:pPr lvl="2"/>
            <a:r>
              <a:rPr lang="en-US" dirty="0">
                <a:effectLst/>
              </a:rPr>
              <a:t>Used in labs for studies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txBody>
          <a:bodyPr/>
          <a:lstStyle/>
          <a:p>
            <a:r>
              <a:rPr lang="en-US" dirty="0">
                <a:effectLst/>
              </a:rPr>
              <a:t>Growth in the </a:t>
            </a:r>
            <a:r>
              <a:rPr lang="en-US" dirty="0" smtClean="0">
                <a:effectLst/>
              </a:rPr>
              <a:t>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Does not grow on artificial culture media</a:t>
            </a:r>
          </a:p>
          <a:p>
            <a:pPr lvl="0"/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ropagated </a:t>
            </a:r>
            <a:r>
              <a:rPr lang="en-US" dirty="0">
                <a:effectLst/>
              </a:rPr>
              <a:t>by </a:t>
            </a:r>
            <a:r>
              <a:rPr lang="en-US" i="1" dirty="0">
                <a:effectLst/>
              </a:rPr>
              <a:t>inoculating living microorganisms from lesions into the – testis, skin or eye of a rabbit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Causes no </a:t>
            </a:r>
            <a:r>
              <a:rPr lang="en-US" dirty="0">
                <a:effectLst/>
              </a:rPr>
              <a:t>disease </a:t>
            </a:r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the rabbit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94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txBody>
          <a:bodyPr/>
          <a:lstStyle/>
          <a:p>
            <a:r>
              <a:rPr lang="en-US" dirty="0">
                <a:effectLst/>
              </a:rPr>
              <a:t>Physical </a:t>
            </a:r>
            <a:r>
              <a:rPr lang="en-US" dirty="0" smtClean="0">
                <a:effectLst/>
              </a:rPr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O</a:t>
            </a:r>
            <a:r>
              <a:rPr lang="en-US" dirty="0" smtClean="0">
                <a:effectLst/>
              </a:rPr>
              <a:t>rganisms </a:t>
            </a:r>
            <a:r>
              <a:rPr lang="en-US" dirty="0">
                <a:effectLst/>
              </a:rPr>
              <a:t>is rendered non-viable rapidly  by drying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an </a:t>
            </a:r>
            <a:r>
              <a:rPr lang="en-US" dirty="0">
                <a:effectLst/>
              </a:rPr>
              <a:t>be preserved in suitable suspending fluids under anaerobic conditions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</a:t>
            </a:r>
            <a:r>
              <a:rPr lang="en-US" dirty="0" smtClean="0">
                <a:effectLst/>
              </a:rPr>
              <a:t>usceptible </a:t>
            </a:r>
            <a:r>
              <a:rPr lang="en-US" dirty="0">
                <a:effectLst/>
              </a:rPr>
              <a:t>to heat, cold temps (0-4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C)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Susceptible to some chemicals and penicillin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4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txBody>
          <a:bodyPr/>
          <a:lstStyle/>
          <a:p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ntigens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effectLst/>
              </a:rPr>
              <a:t>Exact </a:t>
            </a:r>
            <a:r>
              <a:rPr lang="en-US" dirty="0">
                <a:effectLst/>
              </a:rPr>
              <a:t>antigenic components are not clearly </a:t>
            </a:r>
            <a:r>
              <a:rPr lang="en-US" dirty="0" smtClean="0">
                <a:effectLst/>
              </a:rPr>
              <a:t>demonstrated but three </a:t>
            </a:r>
            <a:r>
              <a:rPr lang="en-US" dirty="0">
                <a:effectLst/>
              </a:rPr>
              <a:t>distinct antibodies are formed as a result of human infection by T. </a:t>
            </a:r>
            <a:r>
              <a:rPr lang="en-US" dirty="0" err="1">
                <a:effectLst/>
              </a:rPr>
              <a:t>pallidum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An antibody </a:t>
            </a:r>
            <a:r>
              <a:rPr lang="en-US" u="sng" dirty="0">
                <a:effectLst/>
              </a:rPr>
              <a:t>which reacts with </a:t>
            </a:r>
            <a:r>
              <a:rPr lang="en-US" u="sng" dirty="0" err="1">
                <a:effectLst/>
              </a:rPr>
              <a:t>cardiolipin</a:t>
            </a:r>
            <a:r>
              <a:rPr lang="en-US" u="sng" dirty="0">
                <a:effectLst/>
              </a:rPr>
              <a:t> – a lipid compound that can be extracted from beef heart muscle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lso referred </a:t>
            </a:r>
            <a:r>
              <a:rPr lang="en-US" dirty="0">
                <a:effectLst/>
              </a:rPr>
              <a:t>to as Wasserman's antibody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R</a:t>
            </a:r>
            <a:r>
              <a:rPr lang="en-US" dirty="0" err="1" smtClean="0">
                <a:effectLst/>
              </a:rPr>
              <a:t>eagin</a:t>
            </a:r>
            <a:r>
              <a:rPr lang="en-US" dirty="0" smtClean="0">
                <a:effectLst/>
              </a:rPr>
              <a:t>- </a:t>
            </a:r>
            <a:r>
              <a:rPr lang="en-US" dirty="0" err="1">
                <a:effectLst/>
              </a:rPr>
              <a:t>lipoidophil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anticardiolipin</a:t>
            </a:r>
            <a:r>
              <a:rPr lang="en-US" dirty="0">
                <a:effectLst/>
              </a:rPr>
              <a:t> antibody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An antibody which is formed</a:t>
            </a:r>
            <a:r>
              <a:rPr lang="en-US" u="sng" dirty="0">
                <a:effectLst/>
              </a:rPr>
              <a:t> in response to specific antigen contained solely within the </a:t>
            </a:r>
            <a:r>
              <a:rPr lang="en-US" u="sng" dirty="0" err="1">
                <a:effectLst/>
              </a:rPr>
              <a:t>treponemes</a:t>
            </a:r>
            <a:r>
              <a:rPr lang="en-US" u="sng" dirty="0">
                <a:effectLst/>
              </a:rPr>
              <a:t>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antitreponemal</a:t>
            </a:r>
            <a:r>
              <a:rPr lang="en-US" dirty="0">
                <a:effectLst/>
              </a:rPr>
              <a:t> antibody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An antibody which is formed </a:t>
            </a:r>
            <a:r>
              <a:rPr lang="en-US" u="sng" dirty="0">
                <a:effectLst/>
              </a:rPr>
              <a:t>in response to a specific antigen present in </a:t>
            </a:r>
            <a:r>
              <a:rPr lang="en-US" u="sng" dirty="0" err="1">
                <a:effectLst/>
              </a:rPr>
              <a:t>Treponema</a:t>
            </a:r>
            <a:r>
              <a:rPr lang="en-US" u="sng" dirty="0">
                <a:effectLst/>
              </a:rPr>
              <a:t> </a:t>
            </a:r>
            <a:r>
              <a:rPr lang="en-US" u="sng" dirty="0" err="1">
                <a:effectLst/>
              </a:rPr>
              <a:t>pallidium</a:t>
            </a:r>
            <a:r>
              <a:rPr lang="en-US" u="sng" dirty="0">
                <a:effectLst/>
              </a:rPr>
              <a:t> and in non pathogenic organism </a:t>
            </a:r>
            <a:r>
              <a:rPr lang="en-US" dirty="0">
                <a:effectLst/>
              </a:rPr>
              <a:t>Reiter's </a:t>
            </a:r>
            <a:r>
              <a:rPr lang="en-US" dirty="0" err="1">
                <a:effectLst/>
              </a:rPr>
              <a:t>treponeme</a:t>
            </a:r>
            <a:r>
              <a:rPr lang="en-US" dirty="0">
                <a:effectLst/>
              </a:rPr>
              <a:t> antigen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1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txBody>
          <a:bodyPr/>
          <a:lstStyle/>
          <a:p>
            <a:r>
              <a:rPr lang="en-US" dirty="0">
                <a:effectLst/>
              </a:rPr>
              <a:t>Clinical </a:t>
            </a:r>
            <a:r>
              <a:rPr lang="en-US" dirty="0" smtClean="0">
                <a:effectLst/>
              </a:rPr>
              <a:t>significance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effectLst/>
              </a:rPr>
              <a:t>Causative </a:t>
            </a:r>
            <a:r>
              <a:rPr lang="en-US" dirty="0">
                <a:effectLst/>
              </a:rPr>
              <a:t>agent of disease syphilis in </a:t>
            </a:r>
            <a:r>
              <a:rPr lang="en-US" dirty="0" smtClean="0">
                <a:effectLst/>
              </a:rPr>
              <a:t>humans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N</a:t>
            </a:r>
            <a:r>
              <a:rPr lang="en-US" dirty="0" smtClean="0">
                <a:effectLst/>
              </a:rPr>
              <a:t>atural </a:t>
            </a:r>
            <a:r>
              <a:rPr lang="en-US" dirty="0">
                <a:effectLst/>
              </a:rPr>
              <a:t>infection is limited to humans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H</a:t>
            </a:r>
            <a:r>
              <a:rPr lang="en-US" dirty="0" smtClean="0">
                <a:effectLst/>
              </a:rPr>
              <a:t>as </a:t>
            </a:r>
            <a:r>
              <a:rPr lang="en-US" dirty="0">
                <a:effectLst/>
              </a:rPr>
              <a:t>become relatively </a:t>
            </a:r>
            <a:r>
              <a:rPr lang="en-US" dirty="0" smtClean="0">
                <a:effectLst/>
              </a:rPr>
              <a:t>rare but is severe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has long </a:t>
            </a:r>
            <a:r>
              <a:rPr lang="en-US" dirty="0">
                <a:effectLst/>
              </a:rPr>
              <a:t>term complications if not adequately </a:t>
            </a:r>
            <a:r>
              <a:rPr lang="en-US" dirty="0" smtClean="0">
                <a:effectLst/>
              </a:rPr>
              <a:t>treated</a:t>
            </a:r>
          </a:p>
          <a:p>
            <a:pPr marL="0" lvl="0" indent="0">
              <a:buNone/>
            </a:pPr>
            <a:r>
              <a:rPr lang="en-US" b="1" u="sng" dirty="0">
                <a:effectLst/>
              </a:rPr>
              <a:t>Transmission</a:t>
            </a:r>
          </a:p>
          <a:p>
            <a:pPr lvl="0"/>
            <a:r>
              <a:rPr lang="en-US" dirty="0">
                <a:effectLst/>
              </a:rPr>
              <a:t>Mainly sexually transmitted/ venereal disease /STD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Not highly contagious – transmission rate dependent upon stage of disease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Other methods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Infected pregnant female to the </a:t>
            </a:r>
            <a:r>
              <a:rPr lang="en-US" dirty="0" err="1">
                <a:effectLst/>
              </a:rPr>
              <a:t>foetus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Blood transfusion</a:t>
            </a:r>
            <a:endParaRPr lang="en-GB" dirty="0">
              <a:effectLst/>
            </a:endParaRPr>
          </a:p>
          <a:p>
            <a:endParaRPr lang="en-GB" dirty="0"/>
          </a:p>
          <a:p>
            <a:pPr lvl="0"/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8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GB" dirty="0" smtClean="0"/>
              <a:t>Clinical manifestation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effectLst/>
              </a:rPr>
              <a:t>Sexually transmitted </a:t>
            </a:r>
            <a:r>
              <a:rPr lang="en-US" dirty="0" smtClean="0">
                <a:effectLst/>
              </a:rPr>
              <a:t>infection. Organisms </a:t>
            </a:r>
            <a:r>
              <a:rPr lang="en-US" dirty="0">
                <a:effectLst/>
              </a:rPr>
              <a:t>enter the new host through broken skin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</a:t>
            </a:r>
            <a:r>
              <a:rPr lang="en-US" dirty="0" smtClean="0">
                <a:effectLst/>
              </a:rPr>
              <a:t>ultiply </a:t>
            </a:r>
            <a:r>
              <a:rPr lang="en-US" dirty="0">
                <a:effectLst/>
              </a:rPr>
              <a:t>at the site of entry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ong </a:t>
            </a:r>
            <a:r>
              <a:rPr lang="en-US" dirty="0">
                <a:effectLst/>
              </a:rPr>
              <a:t>incubation period – a time when the individual is non infectious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Manifestations are grouped </a:t>
            </a:r>
            <a:r>
              <a:rPr lang="en-US" dirty="0">
                <a:effectLst/>
              </a:rPr>
              <a:t>into four clinical stages: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Primary </a:t>
            </a:r>
          </a:p>
          <a:p>
            <a:pPr lvl="1"/>
            <a:r>
              <a:rPr lang="en-US" dirty="0" smtClean="0">
                <a:effectLst/>
              </a:rPr>
              <a:t>Secondary </a:t>
            </a:r>
          </a:p>
          <a:p>
            <a:pPr lvl="1"/>
            <a:r>
              <a:rPr lang="en-US" dirty="0" smtClean="0">
                <a:effectLst/>
              </a:rPr>
              <a:t>Tertiary </a:t>
            </a:r>
          </a:p>
          <a:p>
            <a:pPr lvl="1"/>
            <a:r>
              <a:rPr lang="en-US" dirty="0" smtClean="0">
                <a:effectLst/>
              </a:rPr>
              <a:t>Late </a:t>
            </a:r>
            <a:r>
              <a:rPr lang="en-US" dirty="0">
                <a:effectLst/>
              </a:rPr>
              <a:t>(quaternary)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404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effectLst/>
              </a:rPr>
              <a:t>Primary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syphilis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haracterized </a:t>
            </a:r>
            <a:r>
              <a:rPr lang="en-US" dirty="0">
                <a:effectLst/>
              </a:rPr>
              <a:t>by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nvasion </a:t>
            </a:r>
            <a:r>
              <a:rPr lang="en-US" dirty="0">
                <a:effectLst/>
              </a:rPr>
              <a:t>of mucus membranes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elatively </a:t>
            </a:r>
            <a:r>
              <a:rPr lang="en-US" dirty="0">
                <a:effectLst/>
              </a:rPr>
              <a:t>rapid multiplication of the organism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issemination </a:t>
            </a:r>
            <a:r>
              <a:rPr lang="en-US" dirty="0">
                <a:effectLst/>
              </a:rPr>
              <a:t>through </a:t>
            </a:r>
            <a:r>
              <a:rPr lang="en-US" dirty="0" err="1">
                <a:effectLst/>
              </a:rPr>
              <a:t>lymphatics</a:t>
            </a:r>
            <a:r>
              <a:rPr lang="en-US" dirty="0">
                <a:effectLst/>
              </a:rPr>
              <a:t> and systemic circulation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Manifests within 2-3 weeks or 10-90 days after exposure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nitial </a:t>
            </a:r>
            <a:r>
              <a:rPr lang="en-US" dirty="0">
                <a:effectLst/>
              </a:rPr>
              <a:t>lesion is primary sore </a:t>
            </a:r>
            <a:r>
              <a:rPr lang="en-US" dirty="0" smtClean="0">
                <a:effectLst/>
              </a:rPr>
              <a:t>or </a:t>
            </a:r>
            <a:r>
              <a:rPr lang="en-US" dirty="0">
                <a:effectLst/>
              </a:rPr>
              <a:t>hard </a:t>
            </a:r>
            <a:r>
              <a:rPr lang="en-US" dirty="0" smtClean="0">
                <a:effectLst/>
              </a:rPr>
              <a:t>chancre</a:t>
            </a:r>
          </a:p>
          <a:p>
            <a:pPr lvl="0"/>
            <a:r>
              <a:rPr lang="en-US" dirty="0">
                <a:effectLst/>
              </a:rPr>
              <a:t>Starts as a papule and commonest site is external genitalia then ulcerates to form a chancre(a painless ulcer with clearly defined margin)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Single lesion – occasionally multiple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Associated with painless enlarged lymph nodes in most cases – some bilateral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Chancre heals spontaneously in 3-8 weeks if untreated although the organisms may not be eliminated.</a:t>
            </a:r>
            <a:endParaRPr lang="en-GB" dirty="0">
              <a:effectLst/>
            </a:endParaRPr>
          </a:p>
          <a:p>
            <a:endParaRPr lang="en-GB" dirty="0"/>
          </a:p>
          <a:p>
            <a:pPr lvl="0"/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578335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1374</Words>
  <Application>Microsoft Office PowerPoint</Application>
  <PresentationFormat>On-screen Show (4:3)</PresentationFormat>
  <Paragraphs>205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2_TS001069040</vt:lpstr>
      <vt:lpstr>TREPONEMA</vt:lpstr>
      <vt:lpstr>Treponema</vt:lpstr>
      <vt:lpstr>PowerPoint Presentation</vt:lpstr>
      <vt:lpstr>Growth in the lab</vt:lpstr>
      <vt:lpstr>Physical properties</vt:lpstr>
      <vt:lpstr>Antigens</vt:lpstr>
      <vt:lpstr>Clinical significance</vt:lpstr>
      <vt:lpstr>Clinical manifestation</vt:lpstr>
      <vt:lpstr>Primary syphilis</vt:lpstr>
      <vt:lpstr>PowerPoint Presentation</vt:lpstr>
      <vt:lpstr>Secondary syphilis</vt:lpstr>
      <vt:lpstr>PowerPoint Presentation</vt:lpstr>
      <vt:lpstr>Tertiary syphilis</vt:lpstr>
      <vt:lpstr>Late syphilis</vt:lpstr>
      <vt:lpstr>PowerPoint Presentation</vt:lpstr>
      <vt:lpstr>Laboratory diagnosis</vt:lpstr>
      <vt:lpstr>1. Non-treponemal tests</vt:lpstr>
      <vt:lpstr>PowerPoint Presentation</vt:lpstr>
      <vt:lpstr>2. Treponemal tests</vt:lpstr>
      <vt:lpstr>PowerPoint Presentation</vt:lpstr>
      <vt:lpstr>Antibiotic susceptibility</vt:lpstr>
      <vt:lpstr>Prevention</vt:lpstr>
      <vt:lpstr>NON VENEREAL DISEASES DUE TO TREPONEMA SPP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TREPONEMA</dc:title>
  <dc:creator>Dr. Kimaiga H.O. MBChB (UoN)</dc:creator>
  <cp:lastModifiedBy>Dr. Kimaiga H.O. MBChB (UoN)</cp:lastModifiedBy>
  <cp:revision>31</cp:revision>
  <dcterms:created xsi:type="dcterms:W3CDTF">2013-09-09T20:53:08Z</dcterms:created>
  <dcterms:modified xsi:type="dcterms:W3CDTF">2014-01-21T09:54:03Z</dcterms:modified>
</cp:coreProperties>
</file>