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4"/>
  </p:notesMasterIdLst>
  <p:sldIdLst>
    <p:sldId id="272" r:id="rId2"/>
    <p:sldId id="273" r:id="rId3"/>
    <p:sldId id="274" r:id="rId4"/>
    <p:sldId id="275" r:id="rId5"/>
    <p:sldId id="276" r:id="rId6"/>
    <p:sldId id="278" r:id="rId7"/>
    <p:sldId id="279" r:id="rId8"/>
    <p:sldId id="280" r:id="rId9"/>
    <p:sldId id="281" r:id="rId10"/>
    <p:sldId id="282" r:id="rId11"/>
    <p:sldId id="283" r:id="rId12"/>
    <p:sldId id="28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90842-4A4B-4B01-B215-CF74EE0FD3C6}" type="datetimeFigureOut">
              <a:rPr lang="en-GB" smtClean="0"/>
              <a:t>14/01/2014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4043C-91C2-49FF-B827-53AD44119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46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E277A-F5EE-4F02-A157-83DF5540D949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2050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067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907B08-DE58-4EB1-A445-0C63E8219D4F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93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B9ACBD-7D98-4FDE-99B0-479700343D1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4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00050"/>
            <a:ext cx="1943100" cy="5486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00050"/>
            <a:ext cx="5676900" cy="5486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B4F5B2-8ACF-4665-BAC9-07738455F5E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732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096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C856F8E-A427-4349-8129-E72D6327AF45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367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29C3B5-6883-44AD-B001-179677537AF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1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CC74E4-D48B-4165-9F57-E79A1B841936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93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CADE2A-6B4F-49D8-9665-14DCF6370B1D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57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83D4C6-7BAC-48CB-BDFD-CAA762E9C23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14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A75280-150B-4462-A4BD-48345749F54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77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254BDA-3944-493C-AE0B-6F1DEB2BEAD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2A1832-2F8E-4903-9108-C06AC08102C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494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32FE2D-A179-4C8C-BAE5-68A833DA10F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69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1026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000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716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E7C1BBB-9379-4727-8260-284834B861D2}" type="slidenum">
              <a:rPr lang="en-GB" smtClean="0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06308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143000"/>
          </a:xfrm>
        </p:spPr>
        <p:txBody>
          <a:bodyPr>
            <a:normAutofit/>
          </a:bodyPr>
          <a:lstStyle/>
          <a:p>
            <a:r>
              <a:rPr lang="en-GB" b="1" smtClean="0"/>
              <a:t>LEPTOSPIRA</a:t>
            </a:r>
            <a:endParaRPr lang="en-GB" b="1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75656" y="4005064"/>
            <a:ext cx="6400800" cy="1752600"/>
          </a:xfrm>
        </p:spPr>
        <p:txBody>
          <a:bodyPr/>
          <a:lstStyle/>
          <a:p>
            <a:r>
              <a:rPr lang="en-GB" b="1" dirty="0" smtClean="0"/>
              <a:t>KIMAIGA H.O</a:t>
            </a:r>
          </a:p>
          <a:p>
            <a:r>
              <a:rPr lang="en-GB" b="1" dirty="0" smtClean="0"/>
              <a:t>MBChB (University of Nairobi)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5666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7990656" cy="5265762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Serology</a:t>
            </a:r>
            <a:endParaRPr lang="en-GB" b="1" dirty="0">
              <a:effectLst/>
            </a:endParaRPr>
          </a:p>
          <a:p>
            <a:pPr lvl="0"/>
            <a:r>
              <a:rPr lang="en-US" dirty="0">
                <a:effectLst/>
              </a:rPr>
              <a:t>D</a:t>
            </a:r>
            <a:r>
              <a:rPr lang="en-US" dirty="0" smtClean="0">
                <a:effectLst/>
              </a:rPr>
              <a:t>etection </a:t>
            </a:r>
            <a:r>
              <a:rPr lang="en-US" dirty="0">
                <a:effectLst/>
              </a:rPr>
              <a:t>of specific antibodies in the blood by various immunological techniques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demonstration of rising antibody </a:t>
            </a:r>
            <a:r>
              <a:rPr lang="en-US" dirty="0" err="1">
                <a:effectLst/>
              </a:rPr>
              <a:t>titre</a:t>
            </a:r>
            <a:r>
              <a:rPr lang="en-US" dirty="0">
                <a:effectLst/>
              </a:rPr>
              <a:t> of the infecting serotype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antibodies may persist for years therefore indicate past exposure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DNA detection in – serum, urine, CSF – by amplification techniques – PCR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1813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936104"/>
          </a:xfrm>
        </p:spPr>
        <p:txBody>
          <a:bodyPr/>
          <a:lstStyle/>
          <a:p>
            <a:r>
              <a:rPr lang="en-US" dirty="0">
                <a:effectLst/>
              </a:rPr>
              <a:t>Antimicrobial </a:t>
            </a:r>
            <a:r>
              <a:rPr lang="en-US" dirty="0" smtClean="0">
                <a:effectLst/>
              </a:rPr>
              <a:t>susceptibility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12568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P</a:t>
            </a:r>
            <a:r>
              <a:rPr lang="en-US" dirty="0" smtClean="0">
                <a:effectLst/>
              </a:rPr>
              <a:t>enicillin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</a:t>
            </a:r>
            <a:r>
              <a:rPr lang="en-US" dirty="0" smtClean="0">
                <a:effectLst/>
              </a:rPr>
              <a:t>etracycline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Best if given in the first week of illness when organisms are numerous in blood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410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936104"/>
          </a:xfrm>
        </p:spPr>
        <p:txBody>
          <a:bodyPr/>
          <a:lstStyle/>
          <a:p>
            <a:r>
              <a:rPr lang="en-US" dirty="0" smtClean="0">
                <a:effectLst/>
              </a:rPr>
              <a:t>Control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12568"/>
          </a:xfrm>
        </p:spPr>
        <p:txBody>
          <a:bodyPr/>
          <a:lstStyle/>
          <a:p>
            <a:pPr lvl="0"/>
            <a:r>
              <a:rPr lang="en-US" dirty="0" smtClean="0">
                <a:effectLst/>
              </a:rPr>
              <a:t>Reducing </a:t>
            </a:r>
            <a:r>
              <a:rPr lang="en-US" dirty="0">
                <a:effectLst/>
              </a:rPr>
              <a:t>the infection in wild and domestic animals – if and where possible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Vaccination of domestic animals where vaccine is available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No vaccine available for human use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914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652686"/>
          </a:xfrm>
        </p:spPr>
        <p:txBody>
          <a:bodyPr/>
          <a:lstStyle/>
          <a:p>
            <a:r>
              <a:rPr lang="en-US" u="sng" dirty="0" err="1" smtClean="0">
                <a:effectLst/>
              </a:rPr>
              <a:t>Leptospira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50" y="1124744"/>
            <a:ext cx="8720721" cy="266429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smtClean="0">
                <a:effectLst/>
              </a:rPr>
              <a:t>Slender </a:t>
            </a:r>
            <a:r>
              <a:rPr lang="en-US" dirty="0">
                <a:effectLst/>
              </a:rPr>
              <a:t>spiral cells with hooked ends motile with </a:t>
            </a:r>
            <a:r>
              <a:rPr lang="en-US" dirty="0" err="1">
                <a:effectLst/>
              </a:rPr>
              <a:t>periplasmic</a:t>
            </a:r>
            <a:r>
              <a:rPr lang="en-US" dirty="0">
                <a:effectLst/>
              </a:rPr>
              <a:t> flagella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Numerous closely set coils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Can be visualized using- dark field, phase contrast or electron microscopes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Stainable by silver impregnation and fluorescent antibody </a:t>
            </a:r>
            <a:r>
              <a:rPr lang="en-US" dirty="0" smtClean="0">
                <a:effectLst/>
              </a:rPr>
              <a:t>methods</a:t>
            </a:r>
          </a:p>
          <a:p>
            <a:pPr marL="0" lvl="0" indent="0">
              <a:buNone/>
            </a:pPr>
            <a:endParaRPr lang="en-GB" dirty="0" smtClean="0">
              <a:effectLst/>
            </a:endParaRPr>
          </a:p>
          <a:p>
            <a:endParaRPr lang="en-GB" dirty="0"/>
          </a:p>
        </p:txBody>
      </p:sp>
      <p:pic>
        <p:nvPicPr>
          <p:cNvPr id="4" name="Picture 3" descr="fig35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789040"/>
            <a:ext cx="3419872" cy="306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498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792088"/>
          </a:xfrm>
        </p:spPr>
        <p:txBody>
          <a:bodyPr/>
          <a:lstStyle/>
          <a:p>
            <a:r>
              <a:rPr lang="en-US" dirty="0" smtClean="0">
                <a:effectLst/>
              </a:rPr>
              <a:t>Species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54461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Consists saprophytic organisms and potential pathogens</a:t>
            </a:r>
            <a:endParaRPr lang="en-GB" dirty="0" smtClean="0"/>
          </a:p>
          <a:p>
            <a:pPr lvl="0"/>
            <a:r>
              <a:rPr lang="en-US" dirty="0" smtClean="0"/>
              <a:t>Two species – morphologically indistinguishable – each has numerous serotypes </a:t>
            </a:r>
            <a:endParaRPr lang="en-GB" dirty="0" smtClean="0"/>
          </a:p>
          <a:p>
            <a:pPr lvl="0"/>
            <a:r>
              <a:rPr lang="en-US" dirty="0" smtClean="0"/>
              <a:t>L. </a:t>
            </a:r>
            <a:r>
              <a:rPr lang="en-US" dirty="0" err="1" smtClean="0"/>
              <a:t>interrogans</a:t>
            </a:r>
            <a:r>
              <a:rPr lang="en-US" dirty="0" smtClean="0"/>
              <a:t> – potential human pathogens, approximately 200 serotypes </a:t>
            </a:r>
            <a:endParaRPr lang="en-GB" dirty="0" smtClean="0"/>
          </a:p>
          <a:p>
            <a:pPr lvl="1"/>
            <a:r>
              <a:rPr lang="en-US" dirty="0" err="1" smtClean="0"/>
              <a:t>L.interrogans</a:t>
            </a:r>
            <a:r>
              <a:rPr lang="en-US" dirty="0" smtClean="0"/>
              <a:t> </a:t>
            </a:r>
            <a:r>
              <a:rPr lang="en-US" dirty="0" err="1" smtClean="0"/>
              <a:t>icterohaemorrhagiae</a:t>
            </a:r>
            <a:r>
              <a:rPr lang="en-US" dirty="0" smtClean="0"/>
              <a:t> – associated with rats</a:t>
            </a:r>
            <a:endParaRPr lang="en-GB" dirty="0" smtClean="0"/>
          </a:p>
          <a:p>
            <a:pPr lvl="1"/>
            <a:r>
              <a:rPr lang="en-US" dirty="0" err="1" smtClean="0"/>
              <a:t>L.interrogans</a:t>
            </a:r>
            <a:r>
              <a:rPr lang="en-US" dirty="0" smtClean="0"/>
              <a:t> </a:t>
            </a:r>
            <a:r>
              <a:rPr lang="en-US" dirty="0" err="1" smtClean="0"/>
              <a:t>canicola</a:t>
            </a:r>
            <a:r>
              <a:rPr lang="en-US" dirty="0" smtClean="0"/>
              <a:t> — associated with cats and dogs</a:t>
            </a:r>
            <a:endParaRPr lang="en-GB" dirty="0" smtClean="0"/>
          </a:p>
          <a:p>
            <a:pPr lvl="0"/>
            <a:r>
              <a:rPr lang="en-US" dirty="0" smtClean="0"/>
              <a:t>L. </a:t>
            </a:r>
            <a:r>
              <a:rPr lang="en-US" dirty="0" err="1" smtClean="0"/>
              <a:t>biflexa</a:t>
            </a:r>
            <a:r>
              <a:rPr lang="en-US" dirty="0" smtClean="0"/>
              <a:t> – saprophytes in the environment, approximately 60 serotypes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4092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g35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72008"/>
            <a:ext cx="9057679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3471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2968" cy="936104"/>
          </a:xfrm>
        </p:spPr>
        <p:txBody>
          <a:bodyPr/>
          <a:lstStyle/>
          <a:p>
            <a:r>
              <a:rPr lang="en-US" sz="4000" dirty="0">
                <a:effectLst/>
              </a:rPr>
              <a:t>Transmission &amp; clinical </a:t>
            </a:r>
            <a:r>
              <a:rPr lang="en-US" sz="4000" dirty="0" smtClean="0">
                <a:effectLst/>
              </a:rPr>
              <a:t>significance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518457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>
                <a:effectLst/>
              </a:rPr>
              <a:t>Spirochetes live in the kidneys of infected animals particularly rodents, rats - are passed out in urine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No signs or symptoms of disease in animals</a:t>
            </a:r>
            <a:endParaRPr lang="en-GB" dirty="0">
              <a:effectLst/>
            </a:endParaRPr>
          </a:p>
          <a:p>
            <a:r>
              <a:rPr lang="en-US" dirty="0">
                <a:effectLst/>
              </a:rPr>
              <a:t>Accidental transmission to humans occurs through </a:t>
            </a:r>
            <a:r>
              <a:rPr lang="en-US" dirty="0">
                <a:effectLst/>
              </a:rPr>
              <a:t>broken skin or mucous </a:t>
            </a:r>
            <a:r>
              <a:rPr lang="en-US" dirty="0" smtClean="0">
                <a:effectLst/>
              </a:rPr>
              <a:t>membranes</a:t>
            </a:r>
            <a:r>
              <a:rPr lang="en-GB" dirty="0" smtClean="0">
                <a:effectLst/>
              </a:rPr>
              <a:t> </a:t>
            </a:r>
            <a:r>
              <a:rPr lang="en-GB" dirty="0">
                <a:effectLst/>
              </a:rPr>
              <a:t> </a:t>
            </a:r>
            <a:r>
              <a:rPr lang="en-GB" dirty="0" smtClean="0">
                <a:effectLst/>
              </a:rPr>
              <a:t>by </a:t>
            </a:r>
            <a:r>
              <a:rPr lang="en-US" dirty="0" smtClean="0">
                <a:effectLst/>
              </a:rPr>
              <a:t>contact </a:t>
            </a:r>
            <a:r>
              <a:rPr lang="en-US" dirty="0">
                <a:effectLst/>
              </a:rPr>
              <a:t>with infected urine of the animal carriers directly or through contaminated soil or </a:t>
            </a:r>
            <a:r>
              <a:rPr lang="en-US" dirty="0" smtClean="0">
                <a:effectLst/>
              </a:rPr>
              <a:t>water</a:t>
            </a:r>
          </a:p>
          <a:p>
            <a:pPr lvl="0"/>
            <a:r>
              <a:rPr lang="en-US" dirty="0">
                <a:effectLst/>
              </a:rPr>
              <a:t>Increased risk due to the occupation for workers in: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Rice field, sugar cane plantations, miners, sewer workers- as zoonotic infections</a:t>
            </a:r>
            <a:endParaRPr lang="en-GB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No </a:t>
            </a:r>
            <a:r>
              <a:rPr lang="en-US" dirty="0">
                <a:effectLst/>
              </a:rPr>
              <a:t>lesions develops at the site of site of entry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The infected individual develops bacteremia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Organisms are spread to internal organs via blood circulation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In the kidneys the organisms multiply in the convoluted tubules and are shed in </a:t>
            </a:r>
            <a:r>
              <a:rPr lang="en-US" dirty="0" smtClean="0">
                <a:effectLst/>
              </a:rPr>
              <a:t>urine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578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936104"/>
          </a:xfrm>
        </p:spPr>
        <p:txBody>
          <a:bodyPr/>
          <a:lstStyle/>
          <a:p>
            <a:r>
              <a:rPr lang="en-US" dirty="0" smtClean="0">
                <a:effectLst/>
              </a:rPr>
              <a:t>Manifestations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1256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smtClean="0">
                <a:effectLst/>
              </a:rPr>
              <a:t>Disease </a:t>
            </a:r>
            <a:r>
              <a:rPr lang="en-US" dirty="0">
                <a:effectLst/>
              </a:rPr>
              <a:t>caused, leptospirosis, can be asymptomatic - severe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An initial </a:t>
            </a:r>
            <a:r>
              <a:rPr lang="en-US" dirty="0" err="1">
                <a:effectLst/>
              </a:rPr>
              <a:t>septicemic</a:t>
            </a:r>
            <a:r>
              <a:rPr lang="en-US" dirty="0">
                <a:effectLst/>
              </a:rPr>
              <a:t> phase characterized by mild non specific signs and symptoms – headache, chills, fever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Some cases progress and develop manifestations related to the internal organ involved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Most severe form of the disease is characterized by jaundice, bleeding tendency, other signs and symptoms caused by serotype </a:t>
            </a:r>
            <a:r>
              <a:rPr lang="en-US" i="1" dirty="0" err="1">
                <a:effectLst/>
              </a:rPr>
              <a:t>L.interrogans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icterohaemorrhagiae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Mechanisms not clear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No toxin produced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Most likely caused by the host’s immune reaction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48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g35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626" y="1"/>
            <a:ext cx="9159625" cy="652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388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</a:t>
            </a:r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352928" cy="4896544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S</a:t>
            </a:r>
            <a:r>
              <a:rPr lang="en-GB" dirty="0" smtClean="0"/>
              <a:t>pecimens </a:t>
            </a:r>
            <a:r>
              <a:rPr lang="en-GB" dirty="0"/>
              <a:t>include – blood, CSF, urine, infected tissue</a:t>
            </a:r>
          </a:p>
          <a:p>
            <a:r>
              <a:rPr lang="en-GB" dirty="0" smtClean="0"/>
              <a:t>Blood</a:t>
            </a:r>
            <a:endParaRPr lang="en-GB" dirty="0"/>
          </a:p>
          <a:p>
            <a:pPr lvl="1"/>
            <a:r>
              <a:rPr lang="en-GB" dirty="0"/>
              <a:t>C</a:t>
            </a:r>
            <a:r>
              <a:rPr lang="en-GB" dirty="0" smtClean="0"/>
              <a:t>ulture</a:t>
            </a:r>
            <a:r>
              <a:rPr lang="en-GB" dirty="0"/>
              <a:t>, confirmatory if positive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ark </a:t>
            </a:r>
            <a:r>
              <a:rPr lang="en-GB" dirty="0"/>
              <a:t>field microscopy – organisms are not easily detected therefore not done </a:t>
            </a:r>
            <a:r>
              <a:rPr lang="en-GB" dirty="0" smtClean="0"/>
              <a:t>routinely. </a:t>
            </a:r>
            <a:r>
              <a:rPr lang="en-US" dirty="0"/>
              <a:t>V</a:t>
            </a:r>
            <a:r>
              <a:rPr lang="en-US" dirty="0" smtClean="0"/>
              <a:t>ery </a:t>
            </a:r>
            <a:r>
              <a:rPr lang="en-US" dirty="0"/>
              <a:t>efficient if done during the </a:t>
            </a:r>
            <a:r>
              <a:rPr lang="en-US" dirty="0" err="1"/>
              <a:t>septicaemic</a:t>
            </a:r>
            <a:r>
              <a:rPr lang="en-US" dirty="0"/>
              <a:t> phase of the </a:t>
            </a:r>
            <a:r>
              <a:rPr lang="en-US" dirty="0" smtClean="0"/>
              <a:t>disease</a:t>
            </a:r>
            <a:r>
              <a:rPr lang="en-US" dirty="0"/>
              <a:t>.</a:t>
            </a:r>
            <a:endParaRPr lang="en-GB" dirty="0"/>
          </a:p>
          <a:p>
            <a:pPr lvl="1"/>
            <a:r>
              <a:rPr lang="en-GB" dirty="0" smtClean="0"/>
              <a:t>Detected </a:t>
            </a:r>
            <a:r>
              <a:rPr lang="en-GB" dirty="0"/>
              <a:t>if performed during </a:t>
            </a:r>
            <a:r>
              <a:rPr lang="en-GB" dirty="0" err="1"/>
              <a:t>septicemic</a:t>
            </a:r>
            <a:r>
              <a:rPr lang="en-GB" dirty="0"/>
              <a:t> phase</a:t>
            </a:r>
          </a:p>
          <a:p>
            <a:r>
              <a:rPr lang="en-GB" dirty="0"/>
              <a:t>Urine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eposit </a:t>
            </a:r>
            <a:r>
              <a:rPr lang="en-GB" dirty="0"/>
              <a:t>examined after centrifugation by microscopy and culture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pirochetes </a:t>
            </a:r>
            <a:r>
              <a:rPr lang="en-GB" dirty="0"/>
              <a:t>are likely to be found in urine form the first week of the illness and may persist intermittently for 2-3 months</a:t>
            </a:r>
          </a:p>
          <a:p>
            <a:r>
              <a:rPr lang="en-US" dirty="0" smtClean="0"/>
              <a:t>Serology-Demonstration of rising antibody titre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6673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20688"/>
            <a:ext cx="8568952" cy="5976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effectLst/>
              </a:rPr>
              <a:t>Culture</a:t>
            </a:r>
            <a:endParaRPr lang="en-GB" sz="3600" b="1" dirty="0" smtClean="0">
              <a:effectLst/>
            </a:endParaRPr>
          </a:p>
          <a:p>
            <a:pPr lvl="0"/>
            <a:r>
              <a:rPr lang="en-US" dirty="0" smtClean="0">
                <a:effectLst/>
              </a:rPr>
              <a:t>Difficult </a:t>
            </a:r>
            <a:r>
              <a:rPr lang="en-US" dirty="0">
                <a:effectLst/>
              </a:rPr>
              <a:t>to grow in the lab – fastidious nutritional demands – medium enriched  with animal serum supports growth – also requires other nutrients including fatty acids and vitamins</a:t>
            </a:r>
            <a:endParaRPr lang="en-GB" dirty="0">
              <a:effectLst/>
            </a:endParaRPr>
          </a:p>
          <a:p>
            <a:pPr lvl="1"/>
            <a:r>
              <a:rPr lang="en-US" b="1" dirty="0">
                <a:effectLst/>
              </a:rPr>
              <a:t>Fletcher semisolid culture medium –</a:t>
            </a:r>
            <a:r>
              <a:rPr lang="en-US" dirty="0">
                <a:effectLst/>
              </a:rPr>
              <a:t> enriched with proteins and other nutrients.</a:t>
            </a:r>
            <a:endParaRPr lang="en-GB" dirty="0">
              <a:effectLst/>
            </a:endParaRPr>
          </a:p>
          <a:p>
            <a:pPr lvl="0"/>
            <a:r>
              <a:rPr lang="en-US" b="1" dirty="0">
                <a:effectLst/>
              </a:rPr>
              <a:t>Obligate aerobes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Slow growth especially during the primary isolation – 6-14 days or longer</a:t>
            </a:r>
            <a:endParaRPr lang="en-GB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Can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also </a:t>
            </a:r>
            <a:r>
              <a:rPr lang="en-US" dirty="0">
                <a:effectLst/>
              </a:rPr>
              <a:t>be grown on </a:t>
            </a:r>
            <a:r>
              <a:rPr lang="en-US" dirty="0" err="1">
                <a:effectLst/>
              </a:rPr>
              <a:t>chorioallantoic</a:t>
            </a:r>
            <a:r>
              <a:rPr lang="en-US" dirty="0">
                <a:effectLst/>
              </a:rPr>
              <a:t> membranes of </a:t>
            </a:r>
            <a:r>
              <a:rPr lang="en-US" dirty="0" err="1">
                <a:effectLst/>
              </a:rPr>
              <a:t>embyronated</a:t>
            </a:r>
            <a:r>
              <a:rPr lang="en-US" dirty="0">
                <a:effectLst/>
              </a:rPr>
              <a:t> eggs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813763"/>
      </p:ext>
    </p:extLst>
  </p:cSld>
  <p:clrMapOvr>
    <a:masterClrMapping/>
  </p:clrMapOvr>
</p:sld>
</file>

<file path=ppt/theme/theme1.xml><?xml version="1.0" encoding="utf-8"?>
<a:theme xmlns:a="http://schemas.openxmlformats.org/drawingml/2006/main" name="2_TS001069040">
  <a:themeElements>
    <a:clrScheme name="Office Theme 1">
      <a:dk1>
        <a:srgbClr val="000000"/>
      </a:dk1>
      <a:lt1>
        <a:srgbClr val="FFFFFF"/>
      </a:lt1>
      <a:dk2>
        <a:srgbClr val="7F00FF"/>
      </a:dk2>
      <a:lt2>
        <a:srgbClr val="FAFD00"/>
      </a:lt2>
      <a:accent1>
        <a:srgbClr val="B50069"/>
      </a:accent1>
      <a:accent2>
        <a:srgbClr val="FF7F00"/>
      </a:accent2>
      <a:accent3>
        <a:srgbClr val="C0AAFF"/>
      </a:accent3>
      <a:accent4>
        <a:srgbClr val="DADADA"/>
      </a:accent4>
      <a:accent5>
        <a:srgbClr val="D7AAB9"/>
      </a:accent5>
      <a:accent6>
        <a:srgbClr val="E77200"/>
      </a:accent6>
      <a:hlink>
        <a:srgbClr val="FF00FF"/>
      </a:hlink>
      <a:folHlink>
        <a:srgbClr val="B760F9"/>
      </a:folHlink>
    </a:clrScheme>
    <a:fontScheme name="Office Theme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7F00FF"/>
        </a:dk2>
        <a:lt2>
          <a:srgbClr val="FAFD00"/>
        </a:lt2>
        <a:accent1>
          <a:srgbClr val="B50069"/>
        </a:accent1>
        <a:accent2>
          <a:srgbClr val="FF7F00"/>
        </a:accent2>
        <a:accent3>
          <a:srgbClr val="C0AAFF"/>
        </a:accent3>
        <a:accent4>
          <a:srgbClr val="DADADA"/>
        </a:accent4>
        <a:accent5>
          <a:srgbClr val="D7AAB9"/>
        </a:accent5>
        <a:accent6>
          <a:srgbClr val="E77200"/>
        </a:accent6>
        <a:hlink>
          <a:srgbClr val="FF00FF"/>
        </a:hlink>
        <a:folHlink>
          <a:srgbClr val="B760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B760F9"/>
        </a:lt1>
        <a:dk2>
          <a:srgbClr val="7B00E4"/>
        </a:dk2>
        <a:lt2>
          <a:srgbClr val="280049"/>
        </a:lt2>
        <a:accent1>
          <a:srgbClr val="FFFFFF"/>
        </a:accent1>
        <a:accent2>
          <a:srgbClr val="FFFF00"/>
        </a:accent2>
        <a:accent3>
          <a:srgbClr val="D8B6FB"/>
        </a:accent3>
        <a:accent4>
          <a:srgbClr val="000000"/>
        </a:accent4>
        <a:accent5>
          <a:srgbClr val="FFFFFF"/>
        </a:accent5>
        <a:accent6>
          <a:srgbClr val="E7E700"/>
        </a:accent6>
        <a:hlink>
          <a:srgbClr val="FF00FF"/>
        </a:hlink>
        <a:folHlink>
          <a:srgbClr val="DFB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DADADA"/>
        </a:lt2>
        <a:accent1>
          <a:srgbClr val="F2F2F2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7F7F7"/>
        </a:accent5>
        <a:accent6>
          <a:srgbClr val="838383"/>
        </a:accent6>
        <a:hlink>
          <a:srgbClr val="DADADA"/>
        </a:hlink>
        <a:folHlink>
          <a:srgbClr val="6767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504</Words>
  <Application>Microsoft Office PowerPoint</Application>
  <PresentationFormat>On-screen Show (4:3)</PresentationFormat>
  <Paragraphs>63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2_TS001069040</vt:lpstr>
      <vt:lpstr>LEPTOSPIRA</vt:lpstr>
      <vt:lpstr>Leptospira</vt:lpstr>
      <vt:lpstr>Species</vt:lpstr>
      <vt:lpstr>PowerPoint Presentation</vt:lpstr>
      <vt:lpstr>Transmission &amp; clinical significance</vt:lpstr>
      <vt:lpstr>Manifestations</vt:lpstr>
      <vt:lpstr>PowerPoint Presentation</vt:lpstr>
      <vt:lpstr>Lab diagnosis</vt:lpstr>
      <vt:lpstr>PowerPoint Presentation</vt:lpstr>
      <vt:lpstr>PowerPoint Presentation</vt:lpstr>
      <vt:lpstr>Antimicrobial susceptibility</vt:lpstr>
      <vt:lpstr>Control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LEPTOSPIRA</dc:title>
  <dc:creator>Dr. Kimaiga H.O. MBChB (UoN)</dc:creator>
  <cp:lastModifiedBy>Dr. Kimaiga H.O. MBChB (UoN)</cp:lastModifiedBy>
  <cp:revision>4</cp:revision>
  <dcterms:created xsi:type="dcterms:W3CDTF">2013-09-09T20:53:46Z</dcterms:created>
  <dcterms:modified xsi:type="dcterms:W3CDTF">2014-01-14T08:36:39Z</dcterms:modified>
</cp:coreProperties>
</file>