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4"/>
  </p:notesMasterIdLst>
  <p:sldIdLst>
    <p:sldId id="272" r:id="rId2"/>
    <p:sldId id="273" r:id="rId3"/>
    <p:sldId id="274" r:id="rId4"/>
    <p:sldId id="275" r:id="rId5"/>
    <p:sldId id="276" r:id="rId6"/>
    <p:sldId id="278" r:id="rId7"/>
    <p:sldId id="279" r:id="rId8"/>
    <p:sldId id="280" r:id="rId9"/>
    <p:sldId id="281" r:id="rId10"/>
    <p:sldId id="282" r:id="rId11"/>
    <p:sldId id="283" r:id="rId12"/>
    <p:sldId id="28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90842-4A4B-4B01-B215-CF74EE0FD3C6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4043C-91C2-49FF-B827-53AD44119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46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E277A-F5EE-4F02-A157-83DF5540D949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2050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>
                <a:gd name="T0" fmla="*/ 0 w 88"/>
                <a:gd name="T1" fmla="*/ 1120 h 1121"/>
                <a:gd name="T2" fmla="*/ 0 w 88"/>
                <a:gd name="T3" fmla="*/ 0 h 1121"/>
                <a:gd name="T4" fmla="*/ 87 w 88"/>
                <a:gd name="T5" fmla="*/ 0 h 1121"/>
                <a:gd name="T6" fmla="*/ 87 w 88"/>
                <a:gd name="T7" fmla="*/ 1085 h 1121"/>
                <a:gd name="T8" fmla="*/ 0 w 88"/>
                <a:gd name="T9" fmla="*/ 112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>
                <a:gd name="T0" fmla="*/ 0 w 84"/>
                <a:gd name="T1" fmla="*/ 29 h 363"/>
                <a:gd name="T2" fmla="*/ 83 w 84"/>
                <a:gd name="T3" fmla="*/ 0 h 363"/>
                <a:gd name="T4" fmla="*/ 74 w 84"/>
                <a:gd name="T5" fmla="*/ 329 h 363"/>
                <a:gd name="T6" fmla="*/ 0 w 84"/>
                <a:gd name="T7" fmla="*/ 362 h 363"/>
                <a:gd name="T8" fmla="*/ 0 w 84"/>
                <a:gd name="T9" fmla="*/ 2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>
                <a:gd name="T0" fmla="*/ 2 w 84"/>
                <a:gd name="T1" fmla="*/ 213 h 249"/>
                <a:gd name="T2" fmla="*/ 0 w 84"/>
                <a:gd name="T3" fmla="*/ 28 h 249"/>
                <a:gd name="T4" fmla="*/ 83 w 84"/>
                <a:gd name="T5" fmla="*/ 0 h 249"/>
                <a:gd name="T6" fmla="*/ 72 w 84"/>
                <a:gd name="T7" fmla="*/ 248 h 249"/>
                <a:gd name="T8" fmla="*/ 2 w 84"/>
                <a:gd name="T9" fmla="*/ 213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>
                <a:gd name="T0" fmla="*/ 13 w 52"/>
                <a:gd name="T1" fmla="*/ 204 h 232"/>
                <a:gd name="T2" fmla="*/ 0 w 52"/>
                <a:gd name="T3" fmla="*/ 0 h 232"/>
                <a:gd name="T4" fmla="*/ 51 w 52"/>
                <a:gd name="T5" fmla="*/ 26 h 232"/>
                <a:gd name="T6" fmla="*/ 47 w 52"/>
                <a:gd name="T7" fmla="*/ 231 h 232"/>
                <a:gd name="T8" fmla="*/ 13 w 52"/>
                <a:gd name="T9" fmla="*/ 2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>
                <a:gd name="T0" fmla="*/ 4 w 36"/>
                <a:gd name="T1" fmla="*/ 101 h 133"/>
                <a:gd name="T2" fmla="*/ 0 w 36"/>
                <a:gd name="T3" fmla="*/ 0 h 133"/>
                <a:gd name="T4" fmla="*/ 35 w 36"/>
                <a:gd name="T5" fmla="*/ 20 h 133"/>
                <a:gd name="T6" fmla="*/ 28 w 36"/>
                <a:gd name="T7" fmla="*/ 132 h 133"/>
                <a:gd name="T8" fmla="*/ 4 w 36"/>
                <a:gd name="T9" fmla="*/ 10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>
                <a:gd name="T0" fmla="*/ 15 w 30"/>
                <a:gd name="T1" fmla="*/ 589 h 590"/>
                <a:gd name="T2" fmla="*/ 0 w 30"/>
                <a:gd name="T3" fmla="*/ 0 h 590"/>
                <a:gd name="T4" fmla="*/ 29 w 30"/>
                <a:gd name="T5" fmla="*/ 37 h 590"/>
                <a:gd name="T6" fmla="*/ 15 w 30"/>
                <a:gd name="T7" fmla="*/ 589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>
                <a:gd name="T0" fmla="*/ 0 w 233"/>
                <a:gd name="T1" fmla="*/ 117 h 130"/>
                <a:gd name="T2" fmla="*/ 48 w 233"/>
                <a:gd name="T3" fmla="*/ 101 h 130"/>
                <a:gd name="T4" fmla="*/ 93 w 233"/>
                <a:gd name="T5" fmla="*/ 79 h 130"/>
                <a:gd name="T6" fmla="*/ 146 w 233"/>
                <a:gd name="T7" fmla="*/ 39 h 130"/>
                <a:gd name="T8" fmla="*/ 182 w 233"/>
                <a:gd name="T9" fmla="*/ 0 h 130"/>
                <a:gd name="T10" fmla="*/ 232 w 233"/>
                <a:gd name="T11" fmla="*/ 42 h 130"/>
                <a:gd name="T12" fmla="*/ 188 w 233"/>
                <a:gd name="T13" fmla="*/ 74 h 130"/>
                <a:gd name="T14" fmla="*/ 134 w 233"/>
                <a:gd name="T15" fmla="*/ 110 h 130"/>
                <a:gd name="T16" fmla="*/ 61 w 233"/>
                <a:gd name="T17" fmla="*/ 129 h 130"/>
                <a:gd name="T18" fmla="*/ 0 w 233"/>
                <a:gd name="T19" fmla="*/ 11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>
                <a:gd name="T0" fmla="*/ 359 w 465"/>
                <a:gd name="T1" fmla="*/ 645 h 646"/>
                <a:gd name="T2" fmla="*/ 405 w 465"/>
                <a:gd name="T3" fmla="*/ 616 h 646"/>
                <a:gd name="T4" fmla="*/ 447 w 465"/>
                <a:gd name="T5" fmla="*/ 580 h 646"/>
                <a:gd name="T6" fmla="*/ 460 w 465"/>
                <a:gd name="T7" fmla="*/ 552 h 646"/>
                <a:gd name="T8" fmla="*/ 464 w 465"/>
                <a:gd name="T9" fmla="*/ 515 h 646"/>
                <a:gd name="T10" fmla="*/ 451 w 465"/>
                <a:gd name="T11" fmla="*/ 468 h 646"/>
                <a:gd name="T12" fmla="*/ 424 w 465"/>
                <a:gd name="T13" fmla="*/ 424 h 646"/>
                <a:gd name="T14" fmla="*/ 380 w 465"/>
                <a:gd name="T15" fmla="*/ 385 h 646"/>
                <a:gd name="T16" fmla="*/ 168 w 465"/>
                <a:gd name="T17" fmla="*/ 259 h 646"/>
                <a:gd name="T18" fmla="*/ 133 w 465"/>
                <a:gd name="T19" fmla="*/ 235 h 646"/>
                <a:gd name="T20" fmla="*/ 111 w 465"/>
                <a:gd name="T21" fmla="*/ 208 h 646"/>
                <a:gd name="T22" fmla="*/ 104 w 465"/>
                <a:gd name="T23" fmla="*/ 166 h 646"/>
                <a:gd name="T24" fmla="*/ 117 w 465"/>
                <a:gd name="T25" fmla="*/ 124 h 646"/>
                <a:gd name="T26" fmla="*/ 155 w 465"/>
                <a:gd name="T27" fmla="*/ 95 h 646"/>
                <a:gd name="T28" fmla="*/ 222 w 465"/>
                <a:gd name="T29" fmla="*/ 52 h 646"/>
                <a:gd name="T30" fmla="*/ 124 w 465"/>
                <a:gd name="T31" fmla="*/ 0 h 646"/>
                <a:gd name="T32" fmla="*/ 55 w 465"/>
                <a:gd name="T33" fmla="*/ 41 h 646"/>
                <a:gd name="T34" fmla="*/ 27 w 465"/>
                <a:gd name="T35" fmla="*/ 70 h 646"/>
                <a:gd name="T36" fmla="*/ 2 w 465"/>
                <a:gd name="T37" fmla="*/ 123 h 646"/>
                <a:gd name="T38" fmla="*/ 0 w 465"/>
                <a:gd name="T39" fmla="*/ 189 h 646"/>
                <a:gd name="T40" fmla="*/ 29 w 465"/>
                <a:gd name="T41" fmla="*/ 257 h 646"/>
                <a:gd name="T42" fmla="*/ 78 w 465"/>
                <a:gd name="T43" fmla="*/ 300 h 646"/>
                <a:gd name="T44" fmla="*/ 311 w 465"/>
                <a:gd name="T45" fmla="*/ 442 h 646"/>
                <a:gd name="T46" fmla="*/ 358 w 465"/>
                <a:gd name="T47" fmla="*/ 474 h 646"/>
                <a:gd name="T48" fmla="*/ 375 w 465"/>
                <a:gd name="T49" fmla="*/ 516 h 646"/>
                <a:gd name="T50" fmla="*/ 375 w 465"/>
                <a:gd name="T51" fmla="*/ 550 h 646"/>
                <a:gd name="T52" fmla="*/ 308 w 465"/>
                <a:gd name="T53" fmla="*/ 608 h 646"/>
                <a:gd name="T54" fmla="*/ 359 w 465"/>
                <a:gd name="T55" fmla="*/ 64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>
                <a:gd name="T0" fmla="*/ 92 w 318"/>
                <a:gd name="T1" fmla="*/ 421 h 422"/>
                <a:gd name="T2" fmla="*/ 163 w 318"/>
                <a:gd name="T3" fmla="*/ 399 h 422"/>
                <a:gd name="T4" fmla="*/ 218 w 318"/>
                <a:gd name="T5" fmla="*/ 357 h 422"/>
                <a:gd name="T6" fmla="*/ 263 w 318"/>
                <a:gd name="T7" fmla="*/ 316 h 422"/>
                <a:gd name="T8" fmla="*/ 300 w 318"/>
                <a:gd name="T9" fmla="*/ 265 h 422"/>
                <a:gd name="T10" fmla="*/ 317 w 318"/>
                <a:gd name="T11" fmla="*/ 203 h 422"/>
                <a:gd name="T12" fmla="*/ 316 w 318"/>
                <a:gd name="T13" fmla="*/ 139 h 422"/>
                <a:gd name="T14" fmla="*/ 299 w 318"/>
                <a:gd name="T15" fmla="*/ 95 h 422"/>
                <a:gd name="T16" fmla="*/ 276 w 318"/>
                <a:gd name="T17" fmla="*/ 64 h 422"/>
                <a:gd name="T18" fmla="*/ 241 w 318"/>
                <a:gd name="T19" fmla="*/ 36 h 422"/>
                <a:gd name="T20" fmla="*/ 218 w 318"/>
                <a:gd name="T21" fmla="*/ 14 h 422"/>
                <a:gd name="T22" fmla="*/ 180 w 318"/>
                <a:gd name="T23" fmla="*/ 0 h 422"/>
                <a:gd name="T24" fmla="*/ 61 w 318"/>
                <a:gd name="T25" fmla="*/ 52 h 422"/>
                <a:gd name="T26" fmla="*/ 106 w 318"/>
                <a:gd name="T27" fmla="*/ 93 h 422"/>
                <a:gd name="T28" fmla="*/ 137 w 318"/>
                <a:gd name="T29" fmla="*/ 130 h 422"/>
                <a:gd name="T30" fmla="*/ 159 w 318"/>
                <a:gd name="T31" fmla="*/ 159 h 422"/>
                <a:gd name="T32" fmla="*/ 176 w 318"/>
                <a:gd name="T33" fmla="*/ 196 h 422"/>
                <a:gd name="T34" fmla="*/ 176 w 318"/>
                <a:gd name="T35" fmla="*/ 246 h 422"/>
                <a:gd name="T36" fmla="*/ 145 w 318"/>
                <a:gd name="T37" fmla="*/ 279 h 422"/>
                <a:gd name="T38" fmla="*/ 105 w 318"/>
                <a:gd name="T39" fmla="*/ 309 h 422"/>
                <a:gd name="T40" fmla="*/ 50 w 318"/>
                <a:gd name="T41" fmla="*/ 342 h 422"/>
                <a:gd name="T42" fmla="*/ 0 w 318"/>
                <a:gd name="T43" fmla="*/ 369 h 422"/>
                <a:gd name="T44" fmla="*/ 92 w 318"/>
                <a:gd name="T45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>
                <a:gd name="T0" fmla="*/ 466 w 1404"/>
                <a:gd name="T1" fmla="*/ 1084 h 1153"/>
                <a:gd name="T2" fmla="*/ 370 w 1404"/>
                <a:gd name="T3" fmla="*/ 1066 h 1153"/>
                <a:gd name="T4" fmla="*/ 299 w 1404"/>
                <a:gd name="T5" fmla="*/ 1035 h 1153"/>
                <a:gd name="T6" fmla="*/ 257 w 1404"/>
                <a:gd name="T7" fmla="*/ 1002 h 1153"/>
                <a:gd name="T8" fmla="*/ 220 w 1404"/>
                <a:gd name="T9" fmla="*/ 956 h 1153"/>
                <a:gd name="T10" fmla="*/ 209 w 1404"/>
                <a:gd name="T11" fmla="*/ 914 h 1153"/>
                <a:gd name="T12" fmla="*/ 215 w 1404"/>
                <a:gd name="T13" fmla="*/ 873 h 1153"/>
                <a:gd name="T14" fmla="*/ 231 w 1404"/>
                <a:gd name="T15" fmla="*/ 836 h 1153"/>
                <a:gd name="T16" fmla="*/ 273 w 1404"/>
                <a:gd name="T17" fmla="*/ 798 h 1153"/>
                <a:gd name="T18" fmla="*/ 330 w 1404"/>
                <a:gd name="T19" fmla="*/ 774 h 1153"/>
                <a:gd name="T20" fmla="*/ 400 w 1404"/>
                <a:gd name="T21" fmla="*/ 748 h 1153"/>
                <a:gd name="T22" fmla="*/ 1110 w 1404"/>
                <a:gd name="T23" fmla="*/ 499 h 1153"/>
                <a:gd name="T24" fmla="*/ 1207 w 1404"/>
                <a:gd name="T25" fmla="*/ 451 h 1153"/>
                <a:gd name="T26" fmla="*/ 1289 w 1404"/>
                <a:gd name="T27" fmla="*/ 398 h 1153"/>
                <a:gd name="T28" fmla="*/ 1344 w 1404"/>
                <a:gd name="T29" fmla="*/ 356 h 1153"/>
                <a:gd name="T30" fmla="*/ 1381 w 1404"/>
                <a:gd name="T31" fmla="*/ 310 h 1153"/>
                <a:gd name="T32" fmla="*/ 1403 w 1404"/>
                <a:gd name="T33" fmla="*/ 249 h 1153"/>
                <a:gd name="T34" fmla="*/ 1401 w 1404"/>
                <a:gd name="T35" fmla="*/ 185 h 1153"/>
                <a:gd name="T36" fmla="*/ 1386 w 1404"/>
                <a:gd name="T37" fmla="*/ 136 h 1153"/>
                <a:gd name="T38" fmla="*/ 1370 w 1404"/>
                <a:gd name="T39" fmla="*/ 90 h 1153"/>
                <a:gd name="T40" fmla="*/ 1335 w 1404"/>
                <a:gd name="T41" fmla="*/ 55 h 1153"/>
                <a:gd name="T42" fmla="*/ 1280 w 1404"/>
                <a:gd name="T43" fmla="*/ 18 h 1153"/>
                <a:gd name="T44" fmla="*/ 1214 w 1404"/>
                <a:gd name="T45" fmla="*/ 0 h 1153"/>
                <a:gd name="T46" fmla="*/ 1172 w 1404"/>
                <a:gd name="T47" fmla="*/ 4 h 1153"/>
                <a:gd name="T48" fmla="*/ 1111 w 1404"/>
                <a:gd name="T49" fmla="*/ 7 h 1153"/>
                <a:gd name="T50" fmla="*/ 1053 w 1404"/>
                <a:gd name="T51" fmla="*/ 20 h 1153"/>
                <a:gd name="T52" fmla="*/ 989 w 1404"/>
                <a:gd name="T53" fmla="*/ 46 h 1153"/>
                <a:gd name="T54" fmla="*/ 939 w 1404"/>
                <a:gd name="T55" fmla="*/ 79 h 1153"/>
                <a:gd name="T56" fmla="*/ 899 w 1404"/>
                <a:gd name="T57" fmla="*/ 106 h 1153"/>
                <a:gd name="T58" fmla="*/ 878 w 1404"/>
                <a:gd name="T59" fmla="*/ 149 h 1153"/>
                <a:gd name="T60" fmla="*/ 897 w 1404"/>
                <a:gd name="T61" fmla="*/ 187 h 1153"/>
                <a:gd name="T62" fmla="*/ 939 w 1404"/>
                <a:gd name="T63" fmla="*/ 183 h 1153"/>
                <a:gd name="T64" fmla="*/ 987 w 1404"/>
                <a:gd name="T65" fmla="*/ 171 h 1153"/>
                <a:gd name="T66" fmla="*/ 1033 w 1404"/>
                <a:gd name="T67" fmla="*/ 158 h 1153"/>
                <a:gd name="T68" fmla="*/ 1069 w 1404"/>
                <a:gd name="T69" fmla="*/ 150 h 1153"/>
                <a:gd name="T70" fmla="*/ 1111 w 1404"/>
                <a:gd name="T71" fmla="*/ 150 h 1153"/>
                <a:gd name="T72" fmla="*/ 1154 w 1404"/>
                <a:gd name="T73" fmla="*/ 163 h 1153"/>
                <a:gd name="T74" fmla="*/ 1183 w 1404"/>
                <a:gd name="T75" fmla="*/ 204 h 1153"/>
                <a:gd name="T76" fmla="*/ 1179 w 1404"/>
                <a:gd name="T77" fmla="*/ 248 h 1153"/>
                <a:gd name="T78" fmla="*/ 1157 w 1404"/>
                <a:gd name="T79" fmla="*/ 286 h 1153"/>
                <a:gd name="T80" fmla="*/ 1121 w 1404"/>
                <a:gd name="T81" fmla="*/ 323 h 1153"/>
                <a:gd name="T82" fmla="*/ 1047 w 1404"/>
                <a:gd name="T83" fmla="*/ 361 h 1153"/>
                <a:gd name="T84" fmla="*/ 908 w 1404"/>
                <a:gd name="T85" fmla="*/ 415 h 1153"/>
                <a:gd name="T86" fmla="*/ 194 w 1404"/>
                <a:gd name="T87" fmla="*/ 675 h 1153"/>
                <a:gd name="T88" fmla="*/ 123 w 1404"/>
                <a:gd name="T89" fmla="*/ 715 h 1153"/>
                <a:gd name="T90" fmla="*/ 68 w 1404"/>
                <a:gd name="T91" fmla="*/ 763 h 1153"/>
                <a:gd name="T92" fmla="*/ 29 w 1404"/>
                <a:gd name="T93" fmla="*/ 809 h 1153"/>
                <a:gd name="T94" fmla="*/ 6 w 1404"/>
                <a:gd name="T95" fmla="*/ 858 h 1153"/>
                <a:gd name="T96" fmla="*/ 0 w 1404"/>
                <a:gd name="T97" fmla="*/ 912 h 1153"/>
                <a:gd name="T98" fmla="*/ 8 w 1404"/>
                <a:gd name="T99" fmla="*/ 952 h 1153"/>
                <a:gd name="T100" fmla="*/ 22 w 1404"/>
                <a:gd name="T101" fmla="*/ 992 h 1153"/>
                <a:gd name="T102" fmla="*/ 59 w 1404"/>
                <a:gd name="T103" fmla="*/ 1036 h 1153"/>
                <a:gd name="T104" fmla="*/ 127 w 1404"/>
                <a:gd name="T105" fmla="*/ 1095 h 1153"/>
                <a:gd name="T106" fmla="*/ 198 w 1404"/>
                <a:gd name="T107" fmla="*/ 1135 h 1153"/>
                <a:gd name="T108" fmla="*/ 273 w 1404"/>
                <a:gd name="T109" fmla="*/ 1152 h 1153"/>
                <a:gd name="T110" fmla="*/ 466 w 1404"/>
                <a:gd name="T111" fmla="*/ 1084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>
                <a:gd name="T0" fmla="*/ 367 w 368"/>
                <a:gd name="T1" fmla="*/ 421 h 422"/>
                <a:gd name="T2" fmla="*/ 171 w 368"/>
                <a:gd name="T3" fmla="*/ 340 h 422"/>
                <a:gd name="T4" fmla="*/ 117 w 368"/>
                <a:gd name="T5" fmla="*/ 304 h 422"/>
                <a:gd name="T6" fmla="*/ 73 w 368"/>
                <a:gd name="T7" fmla="*/ 265 h 422"/>
                <a:gd name="T8" fmla="*/ 31 w 368"/>
                <a:gd name="T9" fmla="*/ 219 h 422"/>
                <a:gd name="T10" fmla="*/ 9 w 368"/>
                <a:gd name="T11" fmla="*/ 179 h 422"/>
                <a:gd name="T12" fmla="*/ 0 w 368"/>
                <a:gd name="T13" fmla="*/ 137 h 422"/>
                <a:gd name="T14" fmla="*/ 2 w 368"/>
                <a:gd name="T15" fmla="*/ 95 h 422"/>
                <a:gd name="T16" fmla="*/ 19 w 368"/>
                <a:gd name="T17" fmla="*/ 51 h 422"/>
                <a:gd name="T18" fmla="*/ 44 w 368"/>
                <a:gd name="T19" fmla="*/ 0 h 422"/>
                <a:gd name="T20" fmla="*/ 120 w 368"/>
                <a:gd name="T21" fmla="*/ 52 h 422"/>
                <a:gd name="T22" fmla="*/ 95 w 368"/>
                <a:gd name="T23" fmla="*/ 98 h 422"/>
                <a:gd name="T24" fmla="*/ 95 w 368"/>
                <a:gd name="T25" fmla="*/ 143 h 422"/>
                <a:gd name="T26" fmla="*/ 122 w 368"/>
                <a:gd name="T27" fmla="*/ 191 h 422"/>
                <a:gd name="T28" fmla="*/ 162 w 368"/>
                <a:gd name="T29" fmla="*/ 235 h 422"/>
                <a:gd name="T30" fmla="*/ 223 w 368"/>
                <a:gd name="T31" fmla="*/ 284 h 422"/>
                <a:gd name="T32" fmla="*/ 290 w 368"/>
                <a:gd name="T33" fmla="*/ 317 h 422"/>
                <a:gd name="T34" fmla="*/ 332 w 368"/>
                <a:gd name="T35" fmla="*/ 351 h 422"/>
                <a:gd name="T36" fmla="*/ 351 w 368"/>
                <a:gd name="T37" fmla="*/ 378 h 422"/>
                <a:gd name="T38" fmla="*/ 367 w 368"/>
                <a:gd name="T39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>
                <a:gd name="T0" fmla="*/ 525 w 989"/>
                <a:gd name="T1" fmla="*/ 1438 h 1439"/>
                <a:gd name="T2" fmla="*/ 582 w 989"/>
                <a:gd name="T3" fmla="*/ 1409 h 1439"/>
                <a:gd name="T4" fmla="*/ 647 w 989"/>
                <a:gd name="T5" fmla="*/ 1355 h 1439"/>
                <a:gd name="T6" fmla="*/ 670 w 989"/>
                <a:gd name="T7" fmla="*/ 1304 h 1439"/>
                <a:gd name="T8" fmla="*/ 686 w 989"/>
                <a:gd name="T9" fmla="*/ 1255 h 1439"/>
                <a:gd name="T10" fmla="*/ 677 w 989"/>
                <a:gd name="T11" fmla="*/ 1198 h 1439"/>
                <a:gd name="T12" fmla="*/ 637 w 989"/>
                <a:gd name="T13" fmla="*/ 1125 h 1439"/>
                <a:gd name="T14" fmla="*/ 609 w 989"/>
                <a:gd name="T15" fmla="*/ 1092 h 1439"/>
                <a:gd name="T16" fmla="*/ 569 w 989"/>
                <a:gd name="T17" fmla="*/ 1063 h 1439"/>
                <a:gd name="T18" fmla="*/ 259 w 989"/>
                <a:gd name="T19" fmla="*/ 905 h 1439"/>
                <a:gd name="T20" fmla="*/ 201 w 989"/>
                <a:gd name="T21" fmla="*/ 863 h 1439"/>
                <a:gd name="T22" fmla="*/ 177 w 989"/>
                <a:gd name="T23" fmla="*/ 843 h 1439"/>
                <a:gd name="T24" fmla="*/ 160 w 989"/>
                <a:gd name="T25" fmla="*/ 800 h 1439"/>
                <a:gd name="T26" fmla="*/ 171 w 989"/>
                <a:gd name="T27" fmla="*/ 766 h 1439"/>
                <a:gd name="T28" fmla="*/ 215 w 989"/>
                <a:gd name="T29" fmla="*/ 738 h 1439"/>
                <a:gd name="T30" fmla="*/ 294 w 989"/>
                <a:gd name="T31" fmla="*/ 709 h 1439"/>
                <a:gd name="T32" fmla="*/ 780 w 989"/>
                <a:gd name="T33" fmla="*/ 521 h 1439"/>
                <a:gd name="T34" fmla="*/ 856 w 989"/>
                <a:gd name="T35" fmla="*/ 471 h 1439"/>
                <a:gd name="T36" fmla="*/ 918 w 989"/>
                <a:gd name="T37" fmla="*/ 417 h 1439"/>
                <a:gd name="T38" fmla="*/ 953 w 989"/>
                <a:gd name="T39" fmla="*/ 379 h 1439"/>
                <a:gd name="T40" fmla="*/ 984 w 989"/>
                <a:gd name="T41" fmla="*/ 334 h 1439"/>
                <a:gd name="T42" fmla="*/ 988 w 989"/>
                <a:gd name="T43" fmla="*/ 274 h 1439"/>
                <a:gd name="T44" fmla="*/ 972 w 989"/>
                <a:gd name="T45" fmla="*/ 214 h 1439"/>
                <a:gd name="T46" fmla="*/ 953 w 989"/>
                <a:gd name="T47" fmla="*/ 167 h 1439"/>
                <a:gd name="T48" fmla="*/ 920 w 989"/>
                <a:gd name="T49" fmla="*/ 126 h 1439"/>
                <a:gd name="T50" fmla="*/ 875 w 989"/>
                <a:gd name="T51" fmla="*/ 85 h 1439"/>
                <a:gd name="T52" fmla="*/ 828 w 989"/>
                <a:gd name="T53" fmla="*/ 50 h 1439"/>
                <a:gd name="T54" fmla="*/ 803 w 989"/>
                <a:gd name="T55" fmla="*/ 29 h 1439"/>
                <a:gd name="T56" fmla="*/ 756 w 989"/>
                <a:gd name="T57" fmla="*/ 0 h 1439"/>
                <a:gd name="T58" fmla="*/ 588 w 989"/>
                <a:gd name="T59" fmla="*/ 61 h 1439"/>
                <a:gd name="T60" fmla="*/ 649 w 989"/>
                <a:gd name="T61" fmla="*/ 104 h 1439"/>
                <a:gd name="T62" fmla="*/ 694 w 989"/>
                <a:gd name="T63" fmla="*/ 145 h 1439"/>
                <a:gd name="T64" fmla="*/ 739 w 989"/>
                <a:gd name="T65" fmla="*/ 182 h 1439"/>
                <a:gd name="T66" fmla="*/ 780 w 989"/>
                <a:gd name="T67" fmla="*/ 223 h 1439"/>
                <a:gd name="T68" fmla="*/ 803 w 989"/>
                <a:gd name="T69" fmla="*/ 272 h 1439"/>
                <a:gd name="T70" fmla="*/ 787 w 989"/>
                <a:gd name="T71" fmla="*/ 323 h 1439"/>
                <a:gd name="T72" fmla="*/ 729 w 989"/>
                <a:gd name="T73" fmla="*/ 369 h 1439"/>
                <a:gd name="T74" fmla="*/ 639 w 989"/>
                <a:gd name="T75" fmla="*/ 413 h 1439"/>
                <a:gd name="T76" fmla="*/ 212 w 989"/>
                <a:gd name="T77" fmla="*/ 589 h 1439"/>
                <a:gd name="T78" fmla="*/ 160 w 989"/>
                <a:gd name="T79" fmla="*/ 608 h 1439"/>
                <a:gd name="T80" fmla="*/ 88 w 989"/>
                <a:gd name="T81" fmla="*/ 653 h 1439"/>
                <a:gd name="T82" fmla="*/ 43 w 989"/>
                <a:gd name="T83" fmla="*/ 698 h 1439"/>
                <a:gd name="T84" fmla="*/ 9 w 989"/>
                <a:gd name="T85" fmla="*/ 755 h 1439"/>
                <a:gd name="T86" fmla="*/ 0 w 989"/>
                <a:gd name="T87" fmla="*/ 820 h 1439"/>
                <a:gd name="T88" fmla="*/ 10 w 989"/>
                <a:gd name="T89" fmla="*/ 872 h 1439"/>
                <a:gd name="T90" fmla="*/ 40 w 989"/>
                <a:gd name="T91" fmla="*/ 914 h 1439"/>
                <a:gd name="T92" fmla="*/ 84 w 989"/>
                <a:gd name="T93" fmla="*/ 949 h 1439"/>
                <a:gd name="T94" fmla="*/ 159 w 989"/>
                <a:gd name="T95" fmla="*/ 999 h 1439"/>
                <a:gd name="T96" fmla="*/ 487 w 989"/>
                <a:gd name="T97" fmla="*/ 1164 h 1439"/>
                <a:gd name="T98" fmla="*/ 530 w 989"/>
                <a:gd name="T99" fmla="*/ 1197 h 1439"/>
                <a:gd name="T100" fmla="*/ 569 w 989"/>
                <a:gd name="T101" fmla="*/ 1236 h 1439"/>
                <a:gd name="T102" fmla="*/ 557 w 989"/>
                <a:gd name="T103" fmla="*/ 1292 h 1439"/>
                <a:gd name="T104" fmla="*/ 502 w 989"/>
                <a:gd name="T105" fmla="*/ 1354 h 1439"/>
                <a:gd name="T106" fmla="*/ 434 w 989"/>
                <a:gd name="T107" fmla="*/ 1394 h 1439"/>
                <a:gd name="T108" fmla="*/ 525 w 989"/>
                <a:gd name="T109" fmla="*/ 1438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>
                <a:gd name="T0" fmla="*/ 668 w 669"/>
                <a:gd name="T1" fmla="*/ 553 h 582"/>
                <a:gd name="T2" fmla="*/ 668 w 669"/>
                <a:gd name="T3" fmla="*/ 450 h 582"/>
                <a:gd name="T4" fmla="*/ 562 w 669"/>
                <a:gd name="T5" fmla="*/ 435 h 582"/>
                <a:gd name="T6" fmla="*/ 448 w 669"/>
                <a:gd name="T7" fmla="*/ 420 h 582"/>
                <a:gd name="T8" fmla="*/ 367 w 669"/>
                <a:gd name="T9" fmla="*/ 400 h 582"/>
                <a:gd name="T10" fmla="*/ 314 w 669"/>
                <a:gd name="T11" fmla="*/ 378 h 582"/>
                <a:gd name="T12" fmla="*/ 257 w 669"/>
                <a:gd name="T13" fmla="*/ 349 h 582"/>
                <a:gd name="T14" fmla="*/ 220 w 669"/>
                <a:gd name="T15" fmla="*/ 314 h 582"/>
                <a:gd name="T16" fmla="*/ 193 w 669"/>
                <a:gd name="T17" fmla="*/ 274 h 582"/>
                <a:gd name="T18" fmla="*/ 180 w 669"/>
                <a:gd name="T19" fmla="*/ 231 h 582"/>
                <a:gd name="T20" fmla="*/ 180 w 669"/>
                <a:gd name="T21" fmla="*/ 189 h 582"/>
                <a:gd name="T22" fmla="*/ 193 w 669"/>
                <a:gd name="T23" fmla="*/ 165 h 582"/>
                <a:gd name="T24" fmla="*/ 209 w 669"/>
                <a:gd name="T25" fmla="*/ 143 h 582"/>
                <a:gd name="T26" fmla="*/ 255 w 669"/>
                <a:gd name="T27" fmla="*/ 127 h 582"/>
                <a:gd name="T28" fmla="*/ 297 w 669"/>
                <a:gd name="T29" fmla="*/ 127 h 582"/>
                <a:gd name="T30" fmla="*/ 345 w 669"/>
                <a:gd name="T31" fmla="*/ 141 h 582"/>
                <a:gd name="T32" fmla="*/ 396 w 669"/>
                <a:gd name="T33" fmla="*/ 156 h 582"/>
                <a:gd name="T34" fmla="*/ 448 w 669"/>
                <a:gd name="T35" fmla="*/ 163 h 582"/>
                <a:gd name="T36" fmla="*/ 477 w 669"/>
                <a:gd name="T37" fmla="*/ 125 h 582"/>
                <a:gd name="T38" fmla="*/ 464 w 669"/>
                <a:gd name="T39" fmla="*/ 86 h 582"/>
                <a:gd name="T40" fmla="*/ 415 w 669"/>
                <a:gd name="T41" fmla="*/ 42 h 582"/>
                <a:gd name="T42" fmla="*/ 363 w 669"/>
                <a:gd name="T43" fmla="*/ 18 h 582"/>
                <a:gd name="T44" fmla="*/ 319 w 669"/>
                <a:gd name="T45" fmla="*/ 7 h 582"/>
                <a:gd name="T46" fmla="*/ 273 w 669"/>
                <a:gd name="T47" fmla="*/ 2 h 582"/>
                <a:gd name="T48" fmla="*/ 222 w 669"/>
                <a:gd name="T49" fmla="*/ 0 h 582"/>
                <a:gd name="T50" fmla="*/ 176 w 669"/>
                <a:gd name="T51" fmla="*/ 4 h 582"/>
                <a:gd name="T52" fmla="*/ 136 w 669"/>
                <a:gd name="T53" fmla="*/ 15 h 582"/>
                <a:gd name="T54" fmla="*/ 86 w 669"/>
                <a:gd name="T55" fmla="*/ 33 h 582"/>
                <a:gd name="T56" fmla="*/ 50 w 669"/>
                <a:gd name="T57" fmla="*/ 66 h 582"/>
                <a:gd name="T58" fmla="*/ 22 w 669"/>
                <a:gd name="T59" fmla="*/ 99 h 582"/>
                <a:gd name="T60" fmla="*/ 6 w 669"/>
                <a:gd name="T61" fmla="*/ 145 h 582"/>
                <a:gd name="T62" fmla="*/ 0 w 669"/>
                <a:gd name="T63" fmla="*/ 189 h 582"/>
                <a:gd name="T64" fmla="*/ 9 w 669"/>
                <a:gd name="T65" fmla="*/ 237 h 582"/>
                <a:gd name="T66" fmla="*/ 22 w 669"/>
                <a:gd name="T67" fmla="*/ 285 h 582"/>
                <a:gd name="T68" fmla="*/ 50 w 669"/>
                <a:gd name="T69" fmla="*/ 330 h 582"/>
                <a:gd name="T70" fmla="*/ 81 w 669"/>
                <a:gd name="T71" fmla="*/ 375 h 582"/>
                <a:gd name="T72" fmla="*/ 125 w 669"/>
                <a:gd name="T73" fmla="*/ 419 h 582"/>
                <a:gd name="T74" fmla="*/ 169 w 669"/>
                <a:gd name="T75" fmla="*/ 457 h 582"/>
                <a:gd name="T76" fmla="*/ 217 w 669"/>
                <a:gd name="T77" fmla="*/ 488 h 582"/>
                <a:gd name="T78" fmla="*/ 266 w 669"/>
                <a:gd name="T79" fmla="*/ 514 h 582"/>
                <a:gd name="T80" fmla="*/ 310 w 669"/>
                <a:gd name="T81" fmla="*/ 534 h 582"/>
                <a:gd name="T82" fmla="*/ 369 w 669"/>
                <a:gd name="T83" fmla="*/ 549 h 582"/>
                <a:gd name="T84" fmla="*/ 437 w 669"/>
                <a:gd name="T85" fmla="*/ 568 h 582"/>
                <a:gd name="T86" fmla="*/ 516 w 669"/>
                <a:gd name="T87" fmla="*/ 581 h 582"/>
                <a:gd name="T88" fmla="*/ 595 w 669"/>
                <a:gd name="T89" fmla="*/ 577 h 582"/>
                <a:gd name="T90" fmla="*/ 668 w 669"/>
                <a:gd name="T91" fmla="*/ 55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>
                <a:gd name="T0" fmla="*/ 1412 w 1413"/>
                <a:gd name="T1" fmla="*/ 548 h 549"/>
                <a:gd name="T2" fmla="*/ 1316 w 1413"/>
                <a:gd name="T3" fmla="*/ 537 h 549"/>
                <a:gd name="T4" fmla="*/ 1237 w 1413"/>
                <a:gd name="T5" fmla="*/ 524 h 549"/>
                <a:gd name="T6" fmla="*/ 1179 w 1413"/>
                <a:gd name="T7" fmla="*/ 511 h 549"/>
                <a:gd name="T8" fmla="*/ 1118 w 1413"/>
                <a:gd name="T9" fmla="*/ 499 h 549"/>
                <a:gd name="T10" fmla="*/ 1060 w 1413"/>
                <a:gd name="T11" fmla="*/ 493 h 549"/>
                <a:gd name="T12" fmla="*/ 1000 w 1413"/>
                <a:gd name="T13" fmla="*/ 495 h 549"/>
                <a:gd name="T14" fmla="*/ 939 w 1413"/>
                <a:gd name="T15" fmla="*/ 499 h 549"/>
                <a:gd name="T16" fmla="*/ 894 w 1413"/>
                <a:gd name="T17" fmla="*/ 482 h 549"/>
                <a:gd name="T18" fmla="*/ 962 w 1413"/>
                <a:gd name="T19" fmla="*/ 440 h 549"/>
                <a:gd name="T20" fmla="*/ 1005 w 1413"/>
                <a:gd name="T21" fmla="*/ 411 h 549"/>
                <a:gd name="T22" fmla="*/ 1043 w 1413"/>
                <a:gd name="T23" fmla="*/ 381 h 549"/>
                <a:gd name="T24" fmla="*/ 1069 w 1413"/>
                <a:gd name="T25" fmla="*/ 348 h 549"/>
                <a:gd name="T26" fmla="*/ 962 w 1413"/>
                <a:gd name="T27" fmla="*/ 383 h 549"/>
                <a:gd name="T28" fmla="*/ 855 w 1413"/>
                <a:gd name="T29" fmla="*/ 418 h 549"/>
                <a:gd name="T30" fmla="*/ 783 w 1413"/>
                <a:gd name="T31" fmla="*/ 436 h 549"/>
                <a:gd name="T32" fmla="*/ 670 w 1413"/>
                <a:gd name="T33" fmla="*/ 449 h 549"/>
                <a:gd name="T34" fmla="*/ 597 w 1413"/>
                <a:gd name="T35" fmla="*/ 449 h 549"/>
                <a:gd name="T36" fmla="*/ 531 w 1413"/>
                <a:gd name="T37" fmla="*/ 444 h 549"/>
                <a:gd name="T38" fmla="*/ 486 w 1413"/>
                <a:gd name="T39" fmla="*/ 427 h 549"/>
                <a:gd name="T40" fmla="*/ 459 w 1413"/>
                <a:gd name="T41" fmla="*/ 407 h 549"/>
                <a:gd name="T42" fmla="*/ 527 w 1413"/>
                <a:gd name="T43" fmla="*/ 389 h 549"/>
                <a:gd name="T44" fmla="*/ 572 w 1413"/>
                <a:gd name="T45" fmla="*/ 365 h 549"/>
                <a:gd name="T46" fmla="*/ 599 w 1413"/>
                <a:gd name="T47" fmla="*/ 339 h 549"/>
                <a:gd name="T48" fmla="*/ 634 w 1413"/>
                <a:gd name="T49" fmla="*/ 308 h 549"/>
                <a:gd name="T50" fmla="*/ 544 w 1413"/>
                <a:gd name="T51" fmla="*/ 334 h 549"/>
                <a:gd name="T52" fmla="*/ 463 w 1413"/>
                <a:gd name="T53" fmla="*/ 348 h 549"/>
                <a:gd name="T54" fmla="*/ 378 w 1413"/>
                <a:gd name="T55" fmla="*/ 356 h 549"/>
                <a:gd name="T56" fmla="*/ 303 w 1413"/>
                <a:gd name="T57" fmla="*/ 352 h 549"/>
                <a:gd name="T58" fmla="*/ 254 w 1413"/>
                <a:gd name="T59" fmla="*/ 334 h 549"/>
                <a:gd name="T60" fmla="*/ 233 w 1413"/>
                <a:gd name="T61" fmla="*/ 312 h 549"/>
                <a:gd name="T62" fmla="*/ 281 w 1413"/>
                <a:gd name="T63" fmla="*/ 291 h 549"/>
                <a:gd name="T64" fmla="*/ 313 w 1413"/>
                <a:gd name="T65" fmla="*/ 269 h 549"/>
                <a:gd name="T66" fmla="*/ 341 w 1413"/>
                <a:gd name="T67" fmla="*/ 244 h 549"/>
                <a:gd name="T68" fmla="*/ 339 w 1413"/>
                <a:gd name="T69" fmla="*/ 229 h 549"/>
                <a:gd name="T70" fmla="*/ 262 w 1413"/>
                <a:gd name="T71" fmla="*/ 246 h 549"/>
                <a:gd name="T72" fmla="*/ 179 w 1413"/>
                <a:gd name="T73" fmla="*/ 255 h 549"/>
                <a:gd name="T74" fmla="*/ 109 w 1413"/>
                <a:gd name="T75" fmla="*/ 254 h 549"/>
                <a:gd name="T76" fmla="*/ 51 w 1413"/>
                <a:gd name="T77" fmla="*/ 244 h 549"/>
                <a:gd name="T78" fmla="*/ 19 w 1413"/>
                <a:gd name="T79" fmla="*/ 229 h 549"/>
                <a:gd name="T80" fmla="*/ 0 w 1413"/>
                <a:gd name="T81" fmla="*/ 205 h 549"/>
                <a:gd name="T82" fmla="*/ 120 w 1413"/>
                <a:gd name="T83" fmla="*/ 187 h 549"/>
                <a:gd name="T84" fmla="*/ 309 w 1413"/>
                <a:gd name="T85" fmla="*/ 156 h 549"/>
                <a:gd name="T86" fmla="*/ 544 w 1413"/>
                <a:gd name="T87" fmla="*/ 119 h 549"/>
                <a:gd name="T88" fmla="*/ 742 w 1413"/>
                <a:gd name="T89" fmla="*/ 71 h 549"/>
                <a:gd name="T90" fmla="*/ 926 w 1413"/>
                <a:gd name="T91" fmla="*/ 26 h 549"/>
                <a:gd name="T92" fmla="*/ 1020 w 1413"/>
                <a:gd name="T93" fmla="*/ 9 h 549"/>
                <a:gd name="T94" fmla="*/ 1098 w 1413"/>
                <a:gd name="T95" fmla="*/ 0 h 549"/>
                <a:gd name="T96" fmla="*/ 1165 w 1413"/>
                <a:gd name="T97" fmla="*/ 2 h 549"/>
                <a:gd name="T98" fmla="*/ 1211 w 1413"/>
                <a:gd name="T99" fmla="*/ 7 h 549"/>
                <a:gd name="T100" fmla="*/ 1254 w 1413"/>
                <a:gd name="T101" fmla="*/ 27 h 549"/>
                <a:gd name="T102" fmla="*/ 1288 w 1413"/>
                <a:gd name="T103" fmla="*/ 71 h 549"/>
                <a:gd name="T104" fmla="*/ 1301 w 1413"/>
                <a:gd name="T105" fmla="*/ 117 h 549"/>
                <a:gd name="T106" fmla="*/ 1316 w 1413"/>
                <a:gd name="T107" fmla="*/ 148 h 549"/>
                <a:gd name="T108" fmla="*/ 1344 w 1413"/>
                <a:gd name="T109" fmla="*/ 159 h 549"/>
                <a:gd name="T110" fmla="*/ 1384 w 1413"/>
                <a:gd name="T111" fmla="*/ 156 h 549"/>
                <a:gd name="T112" fmla="*/ 1412 w 1413"/>
                <a:gd name="T113" fmla="*/ 145 h 549"/>
                <a:gd name="T114" fmla="*/ 1412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>
                <a:gd name="T0" fmla="*/ 0 w 1413"/>
                <a:gd name="T1" fmla="*/ 548 h 549"/>
                <a:gd name="T2" fmla="*/ 96 w 1413"/>
                <a:gd name="T3" fmla="*/ 537 h 549"/>
                <a:gd name="T4" fmla="*/ 175 w 1413"/>
                <a:gd name="T5" fmla="*/ 524 h 549"/>
                <a:gd name="T6" fmla="*/ 233 w 1413"/>
                <a:gd name="T7" fmla="*/ 511 h 549"/>
                <a:gd name="T8" fmla="*/ 294 w 1413"/>
                <a:gd name="T9" fmla="*/ 499 h 549"/>
                <a:gd name="T10" fmla="*/ 352 w 1413"/>
                <a:gd name="T11" fmla="*/ 493 h 549"/>
                <a:gd name="T12" fmla="*/ 412 w 1413"/>
                <a:gd name="T13" fmla="*/ 495 h 549"/>
                <a:gd name="T14" fmla="*/ 473 w 1413"/>
                <a:gd name="T15" fmla="*/ 499 h 549"/>
                <a:gd name="T16" fmla="*/ 518 w 1413"/>
                <a:gd name="T17" fmla="*/ 482 h 549"/>
                <a:gd name="T18" fmla="*/ 450 w 1413"/>
                <a:gd name="T19" fmla="*/ 440 h 549"/>
                <a:gd name="T20" fmla="*/ 407 w 1413"/>
                <a:gd name="T21" fmla="*/ 411 h 549"/>
                <a:gd name="T22" fmla="*/ 369 w 1413"/>
                <a:gd name="T23" fmla="*/ 381 h 549"/>
                <a:gd name="T24" fmla="*/ 343 w 1413"/>
                <a:gd name="T25" fmla="*/ 348 h 549"/>
                <a:gd name="T26" fmla="*/ 450 w 1413"/>
                <a:gd name="T27" fmla="*/ 383 h 549"/>
                <a:gd name="T28" fmla="*/ 557 w 1413"/>
                <a:gd name="T29" fmla="*/ 418 h 549"/>
                <a:gd name="T30" fmla="*/ 629 w 1413"/>
                <a:gd name="T31" fmla="*/ 436 h 549"/>
                <a:gd name="T32" fmla="*/ 742 w 1413"/>
                <a:gd name="T33" fmla="*/ 449 h 549"/>
                <a:gd name="T34" fmla="*/ 815 w 1413"/>
                <a:gd name="T35" fmla="*/ 449 h 549"/>
                <a:gd name="T36" fmla="*/ 881 w 1413"/>
                <a:gd name="T37" fmla="*/ 444 h 549"/>
                <a:gd name="T38" fmla="*/ 926 w 1413"/>
                <a:gd name="T39" fmla="*/ 427 h 549"/>
                <a:gd name="T40" fmla="*/ 953 w 1413"/>
                <a:gd name="T41" fmla="*/ 407 h 549"/>
                <a:gd name="T42" fmla="*/ 885 w 1413"/>
                <a:gd name="T43" fmla="*/ 389 h 549"/>
                <a:gd name="T44" fmla="*/ 840 w 1413"/>
                <a:gd name="T45" fmla="*/ 365 h 549"/>
                <a:gd name="T46" fmla="*/ 809 w 1413"/>
                <a:gd name="T47" fmla="*/ 339 h 549"/>
                <a:gd name="T48" fmla="*/ 778 w 1413"/>
                <a:gd name="T49" fmla="*/ 308 h 549"/>
                <a:gd name="T50" fmla="*/ 868 w 1413"/>
                <a:gd name="T51" fmla="*/ 334 h 549"/>
                <a:gd name="T52" fmla="*/ 949 w 1413"/>
                <a:gd name="T53" fmla="*/ 348 h 549"/>
                <a:gd name="T54" fmla="*/ 1034 w 1413"/>
                <a:gd name="T55" fmla="*/ 356 h 549"/>
                <a:gd name="T56" fmla="*/ 1109 w 1413"/>
                <a:gd name="T57" fmla="*/ 352 h 549"/>
                <a:gd name="T58" fmla="*/ 1158 w 1413"/>
                <a:gd name="T59" fmla="*/ 334 h 549"/>
                <a:gd name="T60" fmla="*/ 1179 w 1413"/>
                <a:gd name="T61" fmla="*/ 312 h 549"/>
                <a:gd name="T62" fmla="*/ 1131 w 1413"/>
                <a:gd name="T63" fmla="*/ 291 h 549"/>
                <a:gd name="T64" fmla="*/ 1099 w 1413"/>
                <a:gd name="T65" fmla="*/ 269 h 549"/>
                <a:gd name="T66" fmla="*/ 1071 w 1413"/>
                <a:gd name="T67" fmla="*/ 244 h 549"/>
                <a:gd name="T68" fmla="*/ 1073 w 1413"/>
                <a:gd name="T69" fmla="*/ 229 h 549"/>
                <a:gd name="T70" fmla="*/ 1150 w 1413"/>
                <a:gd name="T71" fmla="*/ 246 h 549"/>
                <a:gd name="T72" fmla="*/ 1233 w 1413"/>
                <a:gd name="T73" fmla="*/ 255 h 549"/>
                <a:gd name="T74" fmla="*/ 1311 w 1413"/>
                <a:gd name="T75" fmla="*/ 253 h 549"/>
                <a:gd name="T76" fmla="*/ 1361 w 1413"/>
                <a:gd name="T77" fmla="*/ 244 h 549"/>
                <a:gd name="T78" fmla="*/ 1393 w 1413"/>
                <a:gd name="T79" fmla="*/ 229 h 549"/>
                <a:gd name="T80" fmla="*/ 1412 w 1413"/>
                <a:gd name="T81" fmla="*/ 205 h 549"/>
                <a:gd name="T82" fmla="*/ 1292 w 1413"/>
                <a:gd name="T83" fmla="*/ 187 h 549"/>
                <a:gd name="T84" fmla="*/ 1087 w 1413"/>
                <a:gd name="T85" fmla="*/ 158 h 549"/>
                <a:gd name="T86" fmla="*/ 868 w 1413"/>
                <a:gd name="T87" fmla="*/ 119 h 549"/>
                <a:gd name="T88" fmla="*/ 670 w 1413"/>
                <a:gd name="T89" fmla="*/ 71 h 549"/>
                <a:gd name="T90" fmla="*/ 486 w 1413"/>
                <a:gd name="T91" fmla="*/ 26 h 549"/>
                <a:gd name="T92" fmla="*/ 392 w 1413"/>
                <a:gd name="T93" fmla="*/ 9 h 549"/>
                <a:gd name="T94" fmla="*/ 314 w 1413"/>
                <a:gd name="T95" fmla="*/ 0 h 549"/>
                <a:gd name="T96" fmla="*/ 247 w 1413"/>
                <a:gd name="T97" fmla="*/ 2 h 549"/>
                <a:gd name="T98" fmla="*/ 201 w 1413"/>
                <a:gd name="T99" fmla="*/ 7 h 549"/>
                <a:gd name="T100" fmla="*/ 158 w 1413"/>
                <a:gd name="T101" fmla="*/ 27 h 549"/>
                <a:gd name="T102" fmla="*/ 124 w 1413"/>
                <a:gd name="T103" fmla="*/ 71 h 549"/>
                <a:gd name="T104" fmla="*/ 111 w 1413"/>
                <a:gd name="T105" fmla="*/ 117 h 549"/>
                <a:gd name="T106" fmla="*/ 96 w 1413"/>
                <a:gd name="T107" fmla="*/ 148 h 549"/>
                <a:gd name="T108" fmla="*/ 68 w 1413"/>
                <a:gd name="T109" fmla="*/ 159 h 549"/>
                <a:gd name="T110" fmla="*/ 28 w 1413"/>
                <a:gd name="T111" fmla="*/ 156 h 549"/>
                <a:gd name="T112" fmla="*/ 0 w 1413"/>
                <a:gd name="T113" fmla="*/ 145 h 549"/>
                <a:gd name="T114" fmla="*/ 0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06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1907B08-DE58-4EB1-A445-0C63E8219D4F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93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B9ACBD-7D98-4FDE-99B0-479700343D1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4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00050"/>
            <a:ext cx="1943100" cy="5486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00050"/>
            <a:ext cx="5676900" cy="5486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B4F5B2-8ACF-4665-BAC9-07738455F5E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732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096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C856F8E-A427-4349-8129-E72D6327AF4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367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29C3B5-6883-44AD-B001-179677537AF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1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CC74E4-D48B-4165-9F57-E79A1B841936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93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CADE2A-6B4F-49D8-9665-14DCF6370B1D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57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83D4C6-7BAC-48CB-BDFD-CAA762E9C23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14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A75280-150B-4462-A4BD-48345749F54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77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254BDA-3944-493C-AE0B-6F1DEB2BEADA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2A1832-2F8E-4903-9108-C06AC08102C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49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32FE2D-A179-4C8C-BAE5-68A833DA10F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69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1026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>
                <a:gd name="T0" fmla="*/ 0 w 88"/>
                <a:gd name="T1" fmla="*/ 1120 h 1121"/>
                <a:gd name="T2" fmla="*/ 0 w 88"/>
                <a:gd name="T3" fmla="*/ 0 h 1121"/>
                <a:gd name="T4" fmla="*/ 87 w 88"/>
                <a:gd name="T5" fmla="*/ 0 h 1121"/>
                <a:gd name="T6" fmla="*/ 87 w 88"/>
                <a:gd name="T7" fmla="*/ 1085 h 1121"/>
                <a:gd name="T8" fmla="*/ 0 w 88"/>
                <a:gd name="T9" fmla="*/ 112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>
                <a:gd name="T0" fmla="*/ 0 w 84"/>
                <a:gd name="T1" fmla="*/ 29 h 363"/>
                <a:gd name="T2" fmla="*/ 83 w 84"/>
                <a:gd name="T3" fmla="*/ 0 h 363"/>
                <a:gd name="T4" fmla="*/ 74 w 84"/>
                <a:gd name="T5" fmla="*/ 329 h 363"/>
                <a:gd name="T6" fmla="*/ 0 w 84"/>
                <a:gd name="T7" fmla="*/ 362 h 363"/>
                <a:gd name="T8" fmla="*/ 0 w 84"/>
                <a:gd name="T9" fmla="*/ 2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>
                <a:gd name="T0" fmla="*/ 2 w 84"/>
                <a:gd name="T1" fmla="*/ 213 h 249"/>
                <a:gd name="T2" fmla="*/ 0 w 84"/>
                <a:gd name="T3" fmla="*/ 28 h 249"/>
                <a:gd name="T4" fmla="*/ 83 w 84"/>
                <a:gd name="T5" fmla="*/ 0 h 249"/>
                <a:gd name="T6" fmla="*/ 72 w 84"/>
                <a:gd name="T7" fmla="*/ 248 h 249"/>
                <a:gd name="T8" fmla="*/ 2 w 84"/>
                <a:gd name="T9" fmla="*/ 213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>
                <a:gd name="T0" fmla="*/ 13 w 52"/>
                <a:gd name="T1" fmla="*/ 204 h 232"/>
                <a:gd name="T2" fmla="*/ 0 w 52"/>
                <a:gd name="T3" fmla="*/ 0 h 232"/>
                <a:gd name="T4" fmla="*/ 51 w 52"/>
                <a:gd name="T5" fmla="*/ 26 h 232"/>
                <a:gd name="T6" fmla="*/ 47 w 52"/>
                <a:gd name="T7" fmla="*/ 231 h 232"/>
                <a:gd name="T8" fmla="*/ 13 w 52"/>
                <a:gd name="T9" fmla="*/ 2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>
                <a:gd name="T0" fmla="*/ 4 w 36"/>
                <a:gd name="T1" fmla="*/ 101 h 133"/>
                <a:gd name="T2" fmla="*/ 0 w 36"/>
                <a:gd name="T3" fmla="*/ 0 h 133"/>
                <a:gd name="T4" fmla="*/ 35 w 36"/>
                <a:gd name="T5" fmla="*/ 20 h 133"/>
                <a:gd name="T6" fmla="*/ 28 w 36"/>
                <a:gd name="T7" fmla="*/ 132 h 133"/>
                <a:gd name="T8" fmla="*/ 4 w 36"/>
                <a:gd name="T9" fmla="*/ 10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>
                <a:gd name="T0" fmla="*/ 15 w 30"/>
                <a:gd name="T1" fmla="*/ 589 h 590"/>
                <a:gd name="T2" fmla="*/ 0 w 30"/>
                <a:gd name="T3" fmla="*/ 0 h 590"/>
                <a:gd name="T4" fmla="*/ 29 w 30"/>
                <a:gd name="T5" fmla="*/ 37 h 590"/>
                <a:gd name="T6" fmla="*/ 15 w 30"/>
                <a:gd name="T7" fmla="*/ 589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>
                <a:gd name="T0" fmla="*/ 0 w 233"/>
                <a:gd name="T1" fmla="*/ 117 h 130"/>
                <a:gd name="T2" fmla="*/ 48 w 233"/>
                <a:gd name="T3" fmla="*/ 101 h 130"/>
                <a:gd name="T4" fmla="*/ 93 w 233"/>
                <a:gd name="T5" fmla="*/ 79 h 130"/>
                <a:gd name="T6" fmla="*/ 146 w 233"/>
                <a:gd name="T7" fmla="*/ 39 h 130"/>
                <a:gd name="T8" fmla="*/ 182 w 233"/>
                <a:gd name="T9" fmla="*/ 0 h 130"/>
                <a:gd name="T10" fmla="*/ 232 w 233"/>
                <a:gd name="T11" fmla="*/ 42 h 130"/>
                <a:gd name="T12" fmla="*/ 188 w 233"/>
                <a:gd name="T13" fmla="*/ 74 h 130"/>
                <a:gd name="T14" fmla="*/ 134 w 233"/>
                <a:gd name="T15" fmla="*/ 110 h 130"/>
                <a:gd name="T16" fmla="*/ 61 w 233"/>
                <a:gd name="T17" fmla="*/ 129 h 130"/>
                <a:gd name="T18" fmla="*/ 0 w 233"/>
                <a:gd name="T19" fmla="*/ 11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>
                <a:gd name="T0" fmla="*/ 359 w 465"/>
                <a:gd name="T1" fmla="*/ 645 h 646"/>
                <a:gd name="T2" fmla="*/ 405 w 465"/>
                <a:gd name="T3" fmla="*/ 616 h 646"/>
                <a:gd name="T4" fmla="*/ 447 w 465"/>
                <a:gd name="T5" fmla="*/ 580 h 646"/>
                <a:gd name="T6" fmla="*/ 460 w 465"/>
                <a:gd name="T7" fmla="*/ 552 h 646"/>
                <a:gd name="T8" fmla="*/ 464 w 465"/>
                <a:gd name="T9" fmla="*/ 515 h 646"/>
                <a:gd name="T10" fmla="*/ 451 w 465"/>
                <a:gd name="T11" fmla="*/ 468 h 646"/>
                <a:gd name="T12" fmla="*/ 424 w 465"/>
                <a:gd name="T13" fmla="*/ 424 h 646"/>
                <a:gd name="T14" fmla="*/ 380 w 465"/>
                <a:gd name="T15" fmla="*/ 385 h 646"/>
                <a:gd name="T16" fmla="*/ 168 w 465"/>
                <a:gd name="T17" fmla="*/ 259 h 646"/>
                <a:gd name="T18" fmla="*/ 133 w 465"/>
                <a:gd name="T19" fmla="*/ 235 h 646"/>
                <a:gd name="T20" fmla="*/ 111 w 465"/>
                <a:gd name="T21" fmla="*/ 208 h 646"/>
                <a:gd name="T22" fmla="*/ 104 w 465"/>
                <a:gd name="T23" fmla="*/ 166 h 646"/>
                <a:gd name="T24" fmla="*/ 117 w 465"/>
                <a:gd name="T25" fmla="*/ 124 h 646"/>
                <a:gd name="T26" fmla="*/ 155 w 465"/>
                <a:gd name="T27" fmla="*/ 95 h 646"/>
                <a:gd name="T28" fmla="*/ 222 w 465"/>
                <a:gd name="T29" fmla="*/ 52 h 646"/>
                <a:gd name="T30" fmla="*/ 124 w 465"/>
                <a:gd name="T31" fmla="*/ 0 h 646"/>
                <a:gd name="T32" fmla="*/ 55 w 465"/>
                <a:gd name="T33" fmla="*/ 41 h 646"/>
                <a:gd name="T34" fmla="*/ 27 w 465"/>
                <a:gd name="T35" fmla="*/ 70 h 646"/>
                <a:gd name="T36" fmla="*/ 2 w 465"/>
                <a:gd name="T37" fmla="*/ 123 h 646"/>
                <a:gd name="T38" fmla="*/ 0 w 465"/>
                <a:gd name="T39" fmla="*/ 189 h 646"/>
                <a:gd name="T40" fmla="*/ 29 w 465"/>
                <a:gd name="T41" fmla="*/ 257 h 646"/>
                <a:gd name="T42" fmla="*/ 78 w 465"/>
                <a:gd name="T43" fmla="*/ 300 h 646"/>
                <a:gd name="T44" fmla="*/ 311 w 465"/>
                <a:gd name="T45" fmla="*/ 442 h 646"/>
                <a:gd name="T46" fmla="*/ 358 w 465"/>
                <a:gd name="T47" fmla="*/ 474 h 646"/>
                <a:gd name="T48" fmla="*/ 375 w 465"/>
                <a:gd name="T49" fmla="*/ 516 h 646"/>
                <a:gd name="T50" fmla="*/ 375 w 465"/>
                <a:gd name="T51" fmla="*/ 550 h 646"/>
                <a:gd name="T52" fmla="*/ 308 w 465"/>
                <a:gd name="T53" fmla="*/ 608 h 646"/>
                <a:gd name="T54" fmla="*/ 359 w 465"/>
                <a:gd name="T55" fmla="*/ 64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>
                <a:gd name="T0" fmla="*/ 92 w 318"/>
                <a:gd name="T1" fmla="*/ 421 h 422"/>
                <a:gd name="T2" fmla="*/ 163 w 318"/>
                <a:gd name="T3" fmla="*/ 399 h 422"/>
                <a:gd name="T4" fmla="*/ 218 w 318"/>
                <a:gd name="T5" fmla="*/ 357 h 422"/>
                <a:gd name="T6" fmla="*/ 263 w 318"/>
                <a:gd name="T7" fmla="*/ 316 h 422"/>
                <a:gd name="T8" fmla="*/ 300 w 318"/>
                <a:gd name="T9" fmla="*/ 265 h 422"/>
                <a:gd name="T10" fmla="*/ 317 w 318"/>
                <a:gd name="T11" fmla="*/ 203 h 422"/>
                <a:gd name="T12" fmla="*/ 316 w 318"/>
                <a:gd name="T13" fmla="*/ 139 h 422"/>
                <a:gd name="T14" fmla="*/ 299 w 318"/>
                <a:gd name="T15" fmla="*/ 95 h 422"/>
                <a:gd name="T16" fmla="*/ 276 w 318"/>
                <a:gd name="T17" fmla="*/ 64 h 422"/>
                <a:gd name="T18" fmla="*/ 241 w 318"/>
                <a:gd name="T19" fmla="*/ 36 h 422"/>
                <a:gd name="T20" fmla="*/ 218 w 318"/>
                <a:gd name="T21" fmla="*/ 14 h 422"/>
                <a:gd name="T22" fmla="*/ 180 w 318"/>
                <a:gd name="T23" fmla="*/ 0 h 422"/>
                <a:gd name="T24" fmla="*/ 61 w 318"/>
                <a:gd name="T25" fmla="*/ 52 h 422"/>
                <a:gd name="T26" fmla="*/ 106 w 318"/>
                <a:gd name="T27" fmla="*/ 93 h 422"/>
                <a:gd name="T28" fmla="*/ 137 w 318"/>
                <a:gd name="T29" fmla="*/ 130 h 422"/>
                <a:gd name="T30" fmla="*/ 159 w 318"/>
                <a:gd name="T31" fmla="*/ 159 h 422"/>
                <a:gd name="T32" fmla="*/ 176 w 318"/>
                <a:gd name="T33" fmla="*/ 196 h 422"/>
                <a:gd name="T34" fmla="*/ 176 w 318"/>
                <a:gd name="T35" fmla="*/ 246 h 422"/>
                <a:gd name="T36" fmla="*/ 145 w 318"/>
                <a:gd name="T37" fmla="*/ 279 h 422"/>
                <a:gd name="T38" fmla="*/ 105 w 318"/>
                <a:gd name="T39" fmla="*/ 309 h 422"/>
                <a:gd name="T40" fmla="*/ 50 w 318"/>
                <a:gd name="T41" fmla="*/ 342 h 422"/>
                <a:gd name="T42" fmla="*/ 0 w 318"/>
                <a:gd name="T43" fmla="*/ 369 h 422"/>
                <a:gd name="T44" fmla="*/ 92 w 318"/>
                <a:gd name="T45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>
                <a:gd name="T0" fmla="*/ 466 w 1404"/>
                <a:gd name="T1" fmla="*/ 1084 h 1153"/>
                <a:gd name="T2" fmla="*/ 370 w 1404"/>
                <a:gd name="T3" fmla="*/ 1066 h 1153"/>
                <a:gd name="T4" fmla="*/ 299 w 1404"/>
                <a:gd name="T5" fmla="*/ 1035 h 1153"/>
                <a:gd name="T6" fmla="*/ 257 w 1404"/>
                <a:gd name="T7" fmla="*/ 1002 h 1153"/>
                <a:gd name="T8" fmla="*/ 220 w 1404"/>
                <a:gd name="T9" fmla="*/ 956 h 1153"/>
                <a:gd name="T10" fmla="*/ 209 w 1404"/>
                <a:gd name="T11" fmla="*/ 914 h 1153"/>
                <a:gd name="T12" fmla="*/ 215 w 1404"/>
                <a:gd name="T13" fmla="*/ 873 h 1153"/>
                <a:gd name="T14" fmla="*/ 231 w 1404"/>
                <a:gd name="T15" fmla="*/ 836 h 1153"/>
                <a:gd name="T16" fmla="*/ 273 w 1404"/>
                <a:gd name="T17" fmla="*/ 798 h 1153"/>
                <a:gd name="T18" fmla="*/ 330 w 1404"/>
                <a:gd name="T19" fmla="*/ 774 h 1153"/>
                <a:gd name="T20" fmla="*/ 400 w 1404"/>
                <a:gd name="T21" fmla="*/ 748 h 1153"/>
                <a:gd name="T22" fmla="*/ 1110 w 1404"/>
                <a:gd name="T23" fmla="*/ 499 h 1153"/>
                <a:gd name="T24" fmla="*/ 1207 w 1404"/>
                <a:gd name="T25" fmla="*/ 451 h 1153"/>
                <a:gd name="T26" fmla="*/ 1289 w 1404"/>
                <a:gd name="T27" fmla="*/ 398 h 1153"/>
                <a:gd name="T28" fmla="*/ 1344 w 1404"/>
                <a:gd name="T29" fmla="*/ 356 h 1153"/>
                <a:gd name="T30" fmla="*/ 1381 w 1404"/>
                <a:gd name="T31" fmla="*/ 310 h 1153"/>
                <a:gd name="T32" fmla="*/ 1403 w 1404"/>
                <a:gd name="T33" fmla="*/ 249 h 1153"/>
                <a:gd name="T34" fmla="*/ 1401 w 1404"/>
                <a:gd name="T35" fmla="*/ 185 h 1153"/>
                <a:gd name="T36" fmla="*/ 1386 w 1404"/>
                <a:gd name="T37" fmla="*/ 136 h 1153"/>
                <a:gd name="T38" fmla="*/ 1370 w 1404"/>
                <a:gd name="T39" fmla="*/ 90 h 1153"/>
                <a:gd name="T40" fmla="*/ 1335 w 1404"/>
                <a:gd name="T41" fmla="*/ 55 h 1153"/>
                <a:gd name="T42" fmla="*/ 1280 w 1404"/>
                <a:gd name="T43" fmla="*/ 18 h 1153"/>
                <a:gd name="T44" fmla="*/ 1214 w 1404"/>
                <a:gd name="T45" fmla="*/ 0 h 1153"/>
                <a:gd name="T46" fmla="*/ 1172 w 1404"/>
                <a:gd name="T47" fmla="*/ 4 h 1153"/>
                <a:gd name="T48" fmla="*/ 1111 w 1404"/>
                <a:gd name="T49" fmla="*/ 7 h 1153"/>
                <a:gd name="T50" fmla="*/ 1053 w 1404"/>
                <a:gd name="T51" fmla="*/ 20 h 1153"/>
                <a:gd name="T52" fmla="*/ 989 w 1404"/>
                <a:gd name="T53" fmla="*/ 46 h 1153"/>
                <a:gd name="T54" fmla="*/ 939 w 1404"/>
                <a:gd name="T55" fmla="*/ 79 h 1153"/>
                <a:gd name="T56" fmla="*/ 899 w 1404"/>
                <a:gd name="T57" fmla="*/ 106 h 1153"/>
                <a:gd name="T58" fmla="*/ 878 w 1404"/>
                <a:gd name="T59" fmla="*/ 149 h 1153"/>
                <a:gd name="T60" fmla="*/ 897 w 1404"/>
                <a:gd name="T61" fmla="*/ 187 h 1153"/>
                <a:gd name="T62" fmla="*/ 939 w 1404"/>
                <a:gd name="T63" fmla="*/ 183 h 1153"/>
                <a:gd name="T64" fmla="*/ 987 w 1404"/>
                <a:gd name="T65" fmla="*/ 171 h 1153"/>
                <a:gd name="T66" fmla="*/ 1033 w 1404"/>
                <a:gd name="T67" fmla="*/ 158 h 1153"/>
                <a:gd name="T68" fmla="*/ 1069 w 1404"/>
                <a:gd name="T69" fmla="*/ 150 h 1153"/>
                <a:gd name="T70" fmla="*/ 1111 w 1404"/>
                <a:gd name="T71" fmla="*/ 150 h 1153"/>
                <a:gd name="T72" fmla="*/ 1154 w 1404"/>
                <a:gd name="T73" fmla="*/ 163 h 1153"/>
                <a:gd name="T74" fmla="*/ 1183 w 1404"/>
                <a:gd name="T75" fmla="*/ 204 h 1153"/>
                <a:gd name="T76" fmla="*/ 1179 w 1404"/>
                <a:gd name="T77" fmla="*/ 248 h 1153"/>
                <a:gd name="T78" fmla="*/ 1157 w 1404"/>
                <a:gd name="T79" fmla="*/ 286 h 1153"/>
                <a:gd name="T80" fmla="*/ 1121 w 1404"/>
                <a:gd name="T81" fmla="*/ 323 h 1153"/>
                <a:gd name="T82" fmla="*/ 1047 w 1404"/>
                <a:gd name="T83" fmla="*/ 361 h 1153"/>
                <a:gd name="T84" fmla="*/ 908 w 1404"/>
                <a:gd name="T85" fmla="*/ 415 h 1153"/>
                <a:gd name="T86" fmla="*/ 194 w 1404"/>
                <a:gd name="T87" fmla="*/ 675 h 1153"/>
                <a:gd name="T88" fmla="*/ 123 w 1404"/>
                <a:gd name="T89" fmla="*/ 715 h 1153"/>
                <a:gd name="T90" fmla="*/ 68 w 1404"/>
                <a:gd name="T91" fmla="*/ 763 h 1153"/>
                <a:gd name="T92" fmla="*/ 29 w 1404"/>
                <a:gd name="T93" fmla="*/ 809 h 1153"/>
                <a:gd name="T94" fmla="*/ 6 w 1404"/>
                <a:gd name="T95" fmla="*/ 858 h 1153"/>
                <a:gd name="T96" fmla="*/ 0 w 1404"/>
                <a:gd name="T97" fmla="*/ 912 h 1153"/>
                <a:gd name="T98" fmla="*/ 8 w 1404"/>
                <a:gd name="T99" fmla="*/ 952 h 1153"/>
                <a:gd name="T100" fmla="*/ 22 w 1404"/>
                <a:gd name="T101" fmla="*/ 992 h 1153"/>
                <a:gd name="T102" fmla="*/ 59 w 1404"/>
                <a:gd name="T103" fmla="*/ 1036 h 1153"/>
                <a:gd name="T104" fmla="*/ 127 w 1404"/>
                <a:gd name="T105" fmla="*/ 1095 h 1153"/>
                <a:gd name="T106" fmla="*/ 198 w 1404"/>
                <a:gd name="T107" fmla="*/ 1135 h 1153"/>
                <a:gd name="T108" fmla="*/ 273 w 1404"/>
                <a:gd name="T109" fmla="*/ 1152 h 1153"/>
                <a:gd name="T110" fmla="*/ 466 w 1404"/>
                <a:gd name="T111" fmla="*/ 1084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>
                <a:gd name="T0" fmla="*/ 367 w 368"/>
                <a:gd name="T1" fmla="*/ 421 h 422"/>
                <a:gd name="T2" fmla="*/ 171 w 368"/>
                <a:gd name="T3" fmla="*/ 340 h 422"/>
                <a:gd name="T4" fmla="*/ 117 w 368"/>
                <a:gd name="T5" fmla="*/ 304 h 422"/>
                <a:gd name="T6" fmla="*/ 73 w 368"/>
                <a:gd name="T7" fmla="*/ 265 h 422"/>
                <a:gd name="T8" fmla="*/ 31 w 368"/>
                <a:gd name="T9" fmla="*/ 219 h 422"/>
                <a:gd name="T10" fmla="*/ 9 w 368"/>
                <a:gd name="T11" fmla="*/ 179 h 422"/>
                <a:gd name="T12" fmla="*/ 0 w 368"/>
                <a:gd name="T13" fmla="*/ 137 h 422"/>
                <a:gd name="T14" fmla="*/ 2 w 368"/>
                <a:gd name="T15" fmla="*/ 95 h 422"/>
                <a:gd name="T16" fmla="*/ 19 w 368"/>
                <a:gd name="T17" fmla="*/ 51 h 422"/>
                <a:gd name="T18" fmla="*/ 44 w 368"/>
                <a:gd name="T19" fmla="*/ 0 h 422"/>
                <a:gd name="T20" fmla="*/ 120 w 368"/>
                <a:gd name="T21" fmla="*/ 52 h 422"/>
                <a:gd name="T22" fmla="*/ 95 w 368"/>
                <a:gd name="T23" fmla="*/ 98 h 422"/>
                <a:gd name="T24" fmla="*/ 95 w 368"/>
                <a:gd name="T25" fmla="*/ 143 h 422"/>
                <a:gd name="T26" fmla="*/ 122 w 368"/>
                <a:gd name="T27" fmla="*/ 191 h 422"/>
                <a:gd name="T28" fmla="*/ 162 w 368"/>
                <a:gd name="T29" fmla="*/ 235 h 422"/>
                <a:gd name="T30" fmla="*/ 223 w 368"/>
                <a:gd name="T31" fmla="*/ 284 h 422"/>
                <a:gd name="T32" fmla="*/ 290 w 368"/>
                <a:gd name="T33" fmla="*/ 317 h 422"/>
                <a:gd name="T34" fmla="*/ 332 w 368"/>
                <a:gd name="T35" fmla="*/ 351 h 422"/>
                <a:gd name="T36" fmla="*/ 351 w 368"/>
                <a:gd name="T37" fmla="*/ 378 h 422"/>
                <a:gd name="T38" fmla="*/ 367 w 368"/>
                <a:gd name="T39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>
                <a:gd name="T0" fmla="*/ 525 w 989"/>
                <a:gd name="T1" fmla="*/ 1438 h 1439"/>
                <a:gd name="T2" fmla="*/ 582 w 989"/>
                <a:gd name="T3" fmla="*/ 1409 h 1439"/>
                <a:gd name="T4" fmla="*/ 647 w 989"/>
                <a:gd name="T5" fmla="*/ 1355 h 1439"/>
                <a:gd name="T6" fmla="*/ 670 w 989"/>
                <a:gd name="T7" fmla="*/ 1304 h 1439"/>
                <a:gd name="T8" fmla="*/ 686 w 989"/>
                <a:gd name="T9" fmla="*/ 1255 h 1439"/>
                <a:gd name="T10" fmla="*/ 677 w 989"/>
                <a:gd name="T11" fmla="*/ 1198 h 1439"/>
                <a:gd name="T12" fmla="*/ 637 w 989"/>
                <a:gd name="T13" fmla="*/ 1125 h 1439"/>
                <a:gd name="T14" fmla="*/ 609 w 989"/>
                <a:gd name="T15" fmla="*/ 1092 h 1439"/>
                <a:gd name="T16" fmla="*/ 569 w 989"/>
                <a:gd name="T17" fmla="*/ 1063 h 1439"/>
                <a:gd name="T18" fmla="*/ 259 w 989"/>
                <a:gd name="T19" fmla="*/ 905 h 1439"/>
                <a:gd name="T20" fmla="*/ 201 w 989"/>
                <a:gd name="T21" fmla="*/ 863 h 1439"/>
                <a:gd name="T22" fmla="*/ 177 w 989"/>
                <a:gd name="T23" fmla="*/ 843 h 1439"/>
                <a:gd name="T24" fmla="*/ 160 w 989"/>
                <a:gd name="T25" fmla="*/ 800 h 1439"/>
                <a:gd name="T26" fmla="*/ 171 w 989"/>
                <a:gd name="T27" fmla="*/ 766 h 1439"/>
                <a:gd name="T28" fmla="*/ 215 w 989"/>
                <a:gd name="T29" fmla="*/ 738 h 1439"/>
                <a:gd name="T30" fmla="*/ 294 w 989"/>
                <a:gd name="T31" fmla="*/ 709 h 1439"/>
                <a:gd name="T32" fmla="*/ 780 w 989"/>
                <a:gd name="T33" fmla="*/ 521 h 1439"/>
                <a:gd name="T34" fmla="*/ 856 w 989"/>
                <a:gd name="T35" fmla="*/ 471 h 1439"/>
                <a:gd name="T36" fmla="*/ 918 w 989"/>
                <a:gd name="T37" fmla="*/ 417 h 1439"/>
                <a:gd name="T38" fmla="*/ 953 w 989"/>
                <a:gd name="T39" fmla="*/ 379 h 1439"/>
                <a:gd name="T40" fmla="*/ 984 w 989"/>
                <a:gd name="T41" fmla="*/ 334 h 1439"/>
                <a:gd name="T42" fmla="*/ 988 w 989"/>
                <a:gd name="T43" fmla="*/ 274 h 1439"/>
                <a:gd name="T44" fmla="*/ 972 w 989"/>
                <a:gd name="T45" fmla="*/ 214 h 1439"/>
                <a:gd name="T46" fmla="*/ 953 w 989"/>
                <a:gd name="T47" fmla="*/ 167 h 1439"/>
                <a:gd name="T48" fmla="*/ 920 w 989"/>
                <a:gd name="T49" fmla="*/ 126 h 1439"/>
                <a:gd name="T50" fmla="*/ 875 w 989"/>
                <a:gd name="T51" fmla="*/ 85 h 1439"/>
                <a:gd name="T52" fmla="*/ 828 w 989"/>
                <a:gd name="T53" fmla="*/ 50 h 1439"/>
                <a:gd name="T54" fmla="*/ 803 w 989"/>
                <a:gd name="T55" fmla="*/ 29 h 1439"/>
                <a:gd name="T56" fmla="*/ 756 w 989"/>
                <a:gd name="T57" fmla="*/ 0 h 1439"/>
                <a:gd name="T58" fmla="*/ 588 w 989"/>
                <a:gd name="T59" fmla="*/ 61 h 1439"/>
                <a:gd name="T60" fmla="*/ 649 w 989"/>
                <a:gd name="T61" fmla="*/ 104 h 1439"/>
                <a:gd name="T62" fmla="*/ 694 w 989"/>
                <a:gd name="T63" fmla="*/ 145 h 1439"/>
                <a:gd name="T64" fmla="*/ 739 w 989"/>
                <a:gd name="T65" fmla="*/ 182 h 1439"/>
                <a:gd name="T66" fmla="*/ 780 w 989"/>
                <a:gd name="T67" fmla="*/ 223 h 1439"/>
                <a:gd name="T68" fmla="*/ 803 w 989"/>
                <a:gd name="T69" fmla="*/ 272 h 1439"/>
                <a:gd name="T70" fmla="*/ 787 w 989"/>
                <a:gd name="T71" fmla="*/ 323 h 1439"/>
                <a:gd name="T72" fmla="*/ 729 w 989"/>
                <a:gd name="T73" fmla="*/ 369 h 1439"/>
                <a:gd name="T74" fmla="*/ 639 w 989"/>
                <a:gd name="T75" fmla="*/ 413 h 1439"/>
                <a:gd name="T76" fmla="*/ 212 w 989"/>
                <a:gd name="T77" fmla="*/ 589 h 1439"/>
                <a:gd name="T78" fmla="*/ 160 w 989"/>
                <a:gd name="T79" fmla="*/ 608 h 1439"/>
                <a:gd name="T80" fmla="*/ 88 w 989"/>
                <a:gd name="T81" fmla="*/ 653 h 1439"/>
                <a:gd name="T82" fmla="*/ 43 w 989"/>
                <a:gd name="T83" fmla="*/ 698 h 1439"/>
                <a:gd name="T84" fmla="*/ 9 w 989"/>
                <a:gd name="T85" fmla="*/ 755 h 1439"/>
                <a:gd name="T86" fmla="*/ 0 w 989"/>
                <a:gd name="T87" fmla="*/ 820 h 1439"/>
                <a:gd name="T88" fmla="*/ 10 w 989"/>
                <a:gd name="T89" fmla="*/ 872 h 1439"/>
                <a:gd name="T90" fmla="*/ 40 w 989"/>
                <a:gd name="T91" fmla="*/ 914 h 1439"/>
                <a:gd name="T92" fmla="*/ 84 w 989"/>
                <a:gd name="T93" fmla="*/ 949 h 1439"/>
                <a:gd name="T94" fmla="*/ 159 w 989"/>
                <a:gd name="T95" fmla="*/ 999 h 1439"/>
                <a:gd name="T96" fmla="*/ 487 w 989"/>
                <a:gd name="T97" fmla="*/ 1164 h 1439"/>
                <a:gd name="T98" fmla="*/ 530 w 989"/>
                <a:gd name="T99" fmla="*/ 1197 h 1439"/>
                <a:gd name="T100" fmla="*/ 569 w 989"/>
                <a:gd name="T101" fmla="*/ 1236 h 1439"/>
                <a:gd name="T102" fmla="*/ 557 w 989"/>
                <a:gd name="T103" fmla="*/ 1292 h 1439"/>
                <a:gd name="T104" fmla="*/ 502 w 989"/>
                <a:gd name="T105" fmla="*/ 1354 h 1439"/>
                <a:gd name="T106" fmla="*/ 434 w 989"/>
                <a:gd name="T107" fmla="*/ 1394 h 1439"/>
                <a:gd name="T108" fmla="*/ 525 w 989"/>
                <a:gd name="T109" fmla="*/ 1438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>
                <a:gd name="T0" fmla="*/ 668 w 669"/>
                <a:gd name="T1" fmla="*/ 553 h 582"/>
                <a:gd name="T2" fmla="*/ 668 w 669"/>
                <a:gd name="T3" fmla="*/ 450 h 582"/>
                <a:gd name="T4" fmla="*/ 562 w 669"/>
                <a:gd name="T5" fmla="*/ 435 h 582"/>
                <a:gd name="T6" fmla="*/ 448 w 669"/>
                <a:gd name="T7" fmla="*/ 420 h 582"/>
                <a:gd name="T8" fmla="*/ 367 w 669"/>
                <a:gd name="T9" fmla="*/ 400 h 582"/>
                <a:gd name="T10" fmla="*/ 314 w 669"/>
                <a:gd name="T11" fmla="*/ 378 h 582"/>
                <a:gd name="T12" fmla="*/ 257 w 669"/>
                <a:gd name="T13" fmla="*/ 349 h 582"/>
                <a:gd name="T14" fmla="*/ 220 w 669"/>
                <a:gd name="T15" fmla="*/ 314 h 582"/>
                <a:gd name="T16" fmla="*/ 193 w 669"/>
                <a:gd name="T17" fmla="*/ 274 h 582"/>
                <a:gd name="T18" fmla="*/ 180 w 669"/>
                <a:gd name="T19" fmla="*/ 231 h 582"/>
                <a:gd name="T20" fmla="*/ 180 w 669"/>
                <a:gd name="T21" fmla="*/ 189 h 582"/>
                <a:gd name="T22" fmla="*/ 193 w 669"/>
                <a:gd name="T23" fmla="*/ 165 h 582"/>
                <a:gd name="T24" fmla="*/ 209 w 669"/>
                <a:gd name="T25" fmla="*/ 143 h 582"/>
                <a:gd name="T26" fmla="*/ 255 w 669"/>
                <a:gd name="T27" fmla="*/ 127 h 582"/>
                <a:gd name="T28" fmla="*/ 297 w 669"/>
                <a:gd name="T29" fmla="*/ 127 h 582"/>
                <a:gd name="T30" fmla="*/ 345 w 669"/>
                <a:gd name="T31" fmla="*/ 141 h 582"/>
                <a:gd name="T32" fmla="*/ 396 w 669"/>
                <a:gd name="T33" fmla="*/ 156 h 582"/>
                <a:gd name="T34" fmla="*/ 448 w 669"/>
                <a:gd name="T35" fmla="*/ 163 h 582"/>
                <a:gd name="T36" fmla="*/ 477 w 669"/>
                <a:gd name="T37" fmla="*/ 125 h 582"/>
                <a:gd name="T38" fmla="*/ 464 w 669"/>
                <a:gd name="T39" fmla="*/ 86 h 582"/>
                <a:gd name="T40" fmla="*/ 415 w 669"/>
                <a:gd name="T41" fmla="*/ 42 h 582"/>
                <a:gd name="T42" fmla="*/ 363 w 669"/>
                <a:gd name="T43" fmla="*/ 18 h 582"/>
                <a:gd name="T44" fmla="*/ 319 w 669"/>
                <a:gd name="T45" fmla="*/ 7 h 582"/>
                <a:gd name="T46" fmla="*/ 273 w 669"/>
                <a:gd name="T47" fmla="*/ 2 h 582"/>
                <a:gd name="T48" fmla="*/ 222 w 669"/>
                <a:gd name="T49" fmla="*/ 0 h 582"/>
                <a:gd name="T50" fmla="*/ 176 w 669"/>
                <a:gd name="T51" fmla="*/ 4 h 582"/>
                <a:gd name="T52" fmla="*/ 136 w 669"/>
                <a:gd name="T53" fmla="*/ 15 h 582"/>
                <a:gd name="T54" fmla="*/ 86 w 669"/>
                <a:gd name="T55" fmla="*/ 33 h 582"/>
                <a:gd name="T56" fmla="*/ 50 w 669"/>
                <a:gd name="T57" fmla="*/ 66 h 582"/>
                <a:gd name="T58" fmla="*/ 22 w 669"/>
                <a:gd name="T59" fmla="*/ 99 h 582"/>
                <a:gd name="T60" fmla="*/ 6 w 669"/>
                <a:gd name="T61" fmla="*/ 145 h 582"/>
                <a:gd name="T62" fmla="*/ 0 w 669"/>
                <a:gd name="T63" fmla="*/ 189 h 582"/>
                <a:gd name="T64" fmla="*/ 9 w 669"/>
                <a:gd name="T65" fmla="*/ 237 h 582"/>
                <a:gd name="T66" fmla="*/ 22 w 669"/>
                <a:gd name="T67" fmla="*/ 285 h 582"/>
                <a:gd name="T68" fmla="*/ 50 w 669"/>
                <a:gd name="T69" fmla="*/ 330 h 582"/>
                <a:gd name="T70" fmla="*/ 81 w 669"/>
                <a:gd name="T71" fmla="*/ 375 h 582"/>
                <a:gd name="T72" fmla="*/ 125 w 669"/>
                <a:gd name="T73" fmla="*/ 419 h 582"/>
                <a:gd name="T74" fmla="*/ 169 w 669"/>
                <a:gd name="T75" fmla="*/ 457 h 582"/>
                <a:gd name="T76" fmla="*/ 217 w 669"/>
                <a:gd name="T77" fmla="*/ 488 h 582"/>
                <a:gd name="T78" fmla="*/ 266 w 669"/>
                <a:gd name="T79" fmla="*/ 514 h 582"/>
                <a:gd name="T80" fmla="*/ 310 w 669"/>
                <a:gd name="T81" fmla="*/ 534 h 582"/>
                <a:gd name="T82" fmla="*/ 369 w 669"/>
                <a:gd name="T83" fmla="*/ 549 h 582"/>
                <a:gd name="T84" fmla="*/ 437 w 669"/>
                <a:gd name="T85" fmla="*/ 568 h 582"/>
                <a:gd name="T86" fmla="*/ 516 w 669"/>
                <a:gd name="T87" fmla="*/ 581 h 582"/>
                <a:gd name="T88" fmla="*/ 595 w 669"/>
                <a:gd name="T89" fmla="*/ 577 h 582"/>
                <a:gd name="T90" fmla="*/ 668 w 669"/>
                <a:gd name="T91" fmla="*/ 55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>
                <a:gd name="T0" fmla="*/ 1412 w 1413"/>
                <a:gd name="T1" fmla="*/ 548 h 549"/>
                <a:gd name="T2" fmla="*/ 1316 w 1413"/>
                <a:gd name="T3" fmla="*/ 537 h 549"/>
                <a:gd name="T4" fmla="*/ 1237 w 1413"/>
                <a:gd name="T5" fmla="*/ 524 h 549"/>
                <a:gd name="T6" fmla="*/ 1179 w 1413"/>
                <a:gd name="T7" fmla="*/ 511 h 549"/>
                <a:gd name="T8" fmla="*/ 1118 w 1413"/>
                <a:gd name="T9" fmla="*/ 499 h 549"/>
                <a:gd name="T10" fmla="*/ 1060 w 1413"/>
                <a:gd name="T11" fmla="*/ 493 h 549"/>
                <a:gd name="T12" fmla="*/ 1000 w 1413"/>
                <a:gd name="T13" fmla="*/ 495 h 549"/>
                <a:gd name="T14" fmla="*/ 939 w 1413"/>
                <a:gd name="T15" fmla="*/ 499 h 549"/>
                <a:gd name="T16" fmla="*/ 894 w 1413"/>
                <a:gd name="T17" fmla="*/ 482 h 549"/>
                <a:gd name="T18" fmla="*/ 962 w 1413"/>
                <a:gd name="T19" fmla="*/ 440 h 549"/>
                <a:gd name="T20" fmla="*/ 1005 w 1413"/>
                <a:gd name="T21" fmla="*/ 411 h 549"/>
                <a:gd name="T22" fmla="*/ 1043 w 1413"/>
                <a:gd name="T23" fmla="*/ 381 h 549"/>
                <a:gd name="T24" fmla="*/ 1069 w 1413"/>
                <a:gd name="T25" fmla="*/ 348 h 549"/>
                <a:gd name="T26" fmla="*/ 962 w 1413"/>
                <a:gd name="T27" fmla="*/ 383 h 549"/>
                <a:gd name="T28" fmla="*/ 855 w 1413"/>
                <a:gd name="T29" fmla="*/ 418 h 549"/>
                <a:gd name="T30" fmla="*/ 783 w 1413"/>
                <a:gd name="T31" fmla="*/ 436 h 549"/>
                <a:gd name="T32" fmla="*/ 670 w 1413"/>
                <a:gd name="T33" fmla="*/ 449 h 549"/>
                <a:gd name="T34" fmla="*/ 597 w 1413"/>
                <a:gd name="T35" fmla="*/ 449 h 549"/>
                <a:gd name="T36" fmla="*/ 531 w 1413"/>
                <a:gd name="T37" fmla="*/ 444 h 549"/>
                <a:gd name="T38" fmla="*/ 486 w 1413"/>
                <a:gd name="T39" fmla="*/ 427 h 549"/>
                <a:gd name="T40" fmla="*/ 459 w 1413"/>
                <a:gd name="T41" fmla="*/ 407 h 549"/>
                <a:gd name="T42" fmla="*/ 527 w 1413"/>
                <a:gd name="T43" fmla="*/ 389 h 549"/>
                <a:gd name="T44" fmla="*/ 572 w 1413"/>
                <a:gd name="T45" fmla="*/ 365 h 549"/>
                <a:gd name="T46" fmla="*/ 599 w 1413"/>
                <a:gd name="T47" fmla="*/ 339 h 549"/>
                <a:gd name="T48" fmla="*/ 634 w 1413"/>
                <a:gd name="T49" fmla="*/ 308 h 549"/>
                <a:gd name="T50" fmla="*/ 544 w 1413"/>
                <a:gd name="T51" fmla="*/ 334 h 549"/>
                <a:gd name="T52" fmla="*/ 463 w 1413"/>
                <a:gd name="T53" fmla="*/ 348 h 549"/>
                <a:gd name="T54" fmla="*/ 378 w 1413"/>
                <a:gd name="T55" fmla="*/ 356 h 549"/>
                <a:gd name="T56" fmla="*/ 303 w 1413"/>
                <a:gd name="T57" fmla="*/ 352 h 549"/>
                <a:gd name="T58" fmla="*/ 254 w 1413"/>
                <a:gd name="T59" fmla="*/ 334 h 549"/>
                <a:gd name="T60" fmla="*/ 233 w 1413"/>
                <a:gd name="T61" fmla="*/ 312 h 549"/>
                <a:gd name="T62" fmla="*/ 281 w 1413"/>
                <a:gd name="T63" fmla="*/ 291 h 549"/>
                <a:gd name="T64" fmla="*/ 313 w 1413"/>
                <a:gd name="T65" fmla="*/ 269 h 549"/>
                <a:gd name="T66" fmla="*/ 341 w 1413"/>
                <a:gd name="T67" fmla="*/ 244 h 549"/>
                <a:gd name="T68" fmla="*/ 339 w 1413"/>
                <a:gd name="T69" fmla="*/ 229 h 549"/>
                <a:gd name="T70" fmla="*/ 262 w 1413"/>
                <a:gd name="T71" fmla="*/ 246 h 549"/>
                <a:gd name="T72" fmla="*/ 179 w 1413"/>
                <a:gd name="T73" fmla="*/ 255 h 549"/>
                <a:gd name="T74" fmla="*/ 109 w 1413"/>
                <a:gd name="T75" fmla="*/ 254 h 549"/>
                <a:gd name="T76" fmla="*/ 51 w 1413"/>
                <a:gd name="T77" fmla="*/ 244 h 549"/>
                <a:gd name="T78" fmla="*/ 19 w 1413"/>
                <a:gd name="T79" fmla="*/ 229 h 549"/>
                <a:gd name="T80" fmla="*/ 0 w 1413"/>
                <a:gd name="T81" fmla="*/ 205 h 549"/>
                <a:gd name="T82" fmla="*/ 120 w 1413"/>
                <a:gd name="T83" fmla="*/ 187 h 549"/>
                <a:gd name="T84" fmla="*/ 309 w 1413"/>
                <a:gd name="T85" fmla="*/ 156 h 549"/>
                <a:gd name="T86" fmla="*/ 544 w 1413"/>
                <a:gd name="T87" fmla="*/ 119 h 549"/>
                <a:gd name="T88" fmla="*/ 742 w 1413"/>
                <a:gd name="T89" fmla="*/ 71 h 549"/>
                <a:gd name="T90" fmla="*/ 926 w 1413"/>
                <a:gd name="T91" fmla="*/ 26 h 549"/>
                <a:gd name="T92" fmla="*/ 1020 w 1413"/>
                <a:gd name="T93" fmla="*/ 9 h 549"/>
                <a:gd name="T94" fmla="*/ 1098 w 1413"/>
                <a:gd name="T95" fmla="*/ 0 h 549"/>
                <a:gd name="T96" fmla="*/ 1165 w 1413"/>
                <a:gd name="T97" fmla="*/ 2 h 549"/>
                <a:gd name="T98" fmla="*/ 1211 w 1413"/>
                <a:gd name="T99" fmla="*/ 7 h 549"/>
                <a:gd name="T100" fmla="*/ 1254 w 1413"/>
                <a:gd name="T101" fmla="*/ 27 h 549"/>
                <a:gd name="T102" fmla="*/ 1288 w 1413"/>
                <a:gd name="T103" fmla="*/ 71 h 549"/>
                <a:gd name="T104" fmla="*/ 1301 w 1413"/>
                <a:gd name="T105" fmla="*/ 117 h 549"/>
                <a:gd name="T106" fmla="*/ 1316 w 1413"/>
                <a:gd name="T107" fmla="*/ 148 h 549"/>
                <a:gd name="T108" fmla="*/ 1344 w 1413"/>
                <a:gd name="T109" fmla="*/ 159 h 549"/>
                <a:gd name="T110" fmla="*/ 1384 w 1413"/>
                <a:gd name="T111" fmla="*/ 156 h 549"/>
                <a:gd name="T112" fmla="*/ 1412 w 1413"/>
                <a:gd name="T113" fmla="*/ 145 h 549"/>
                <a:gd name="T114" fmla="*/ 1412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>
                <a:gd name="T0" fmla="*/ 0 w 1413"/>
                <a:gd name="T1" fmla="*/ 548 h 549"/>
                <a:gd name="T2" fmla="*/ 96 w 1413"/>
                <a:gd name="T3" fmla="*/ 537 h 549"/>
                <a:gd name="T4" fmla="*/ 175 w 1413"/>
                <a:gd name="T5" fmla="*/ 524 h 549"/>
                <a:gd name="T6" fmla="*/ 233 w 1413"/>
                <a:gd name="T7" fmla="*/ 511 h 549"/>
                <a:gd name="T8" fmla="*/ 294 w 1413"/>
                <a:gd name="T9" fmla="*/ 499 h 549"/>
                <a:gd name="T10" fmla="*/ 352 w 1413"/>
                <a:gd name="T11" fmla="*/ 493 h 549"/>
                <a:gd name="T12" fmla="*/ 412 w 1413"/>
                <a:gd name="T13" fmla="*/ 495 h 549"/>
                <a:gd name="T14" fmla="*/ 473 w 1413"/>
                <a:gd name="T15" fmla="*/ 499 h 549"/>
                <a:gd name="T16" fmla="*/ 518 w 1413"/>
                <a:gd name="T17" fmla="*/ 482 h 549"/>
                <a:gd name="T18" fmla="*/ 450 w 1413"/>
                <a:gd name="T19" fmla="*/ 440 h 549"/>
                <a:gd name="T20" fmla="*/ 407 w 1413"/>
                <a:gd name="T21" fmla="*/ 411 h 549"/>
                <a:gd name="T22" fmla="*/ 369 w 1413"/>
                <a:gd name="T23" fmla="*/ 381 h 549"/>
                <a:gd name="T24" fmla="*/ 343 w 1413"/>
                <a:gd name="T25" fmla="*/ 348 h 549"/>
                <a:gd name="T26" fmla="*/ 450 w 1413"/>
                <a:gd name="T27" fmla="*/ 383 h 549"/>
                <a:gd name="T28" fmla="*/ 557 w 1413"/>
                <a:gd name="T29" fmla="*/ 418 h 549"/>
                <a:gd name="T30" fmla="*/ 629 w 1413"/>
                <a:gd name="T31" fmla="*/ 436 h 549"/>
                <a:gd name="T32" fmla="*/ 742 w 1413"/>
                <a:gd name="T33" fmla="*/ 449 h 549"/>
                <a:gd name="T34" fmla="*/ 815 w 1413"/>
                <a:gd name="T35" fmla="*/ 449 h 549"/>
                <a:gd name="T36" fmla="*/ 881 w 1413"/>
                <a:gd name="T37" fmla="*/ 444 h 549"/>
                <a:gd name="T38" fmla="*/ 926 w 1413"/>
                <a:gd name="T39" fmla="*/ 427 h 549"/>
                <a:gd name="T40" fmla="*/ 953 w 1413"/>
                <a:gd name="T41" fmla="*/ 407 h 549"/>
                <a:gd name="T42" fmla="*/ 885 w 1413"/>
                <a:gd name="T43" fmla="*/ 389 h 549"/>
                <a:gd name="T44" fmla="*/ 840 w 1413"/>
                <a:gd name="T45" fmla="*/ 365 h 549"/>
                <a:gd name="T46" fmla="*/ 809 w 1413"/>
                <a:gd name="T47" fmla="*/ 339 h 549"/>
                <a:gd name="T48" fmla="*/ 778 w 1413"/>
                <a:gd name="T49" fmla="*/ 308 h 549"/>
                <a:gd name="T50" fmla="*/ 868 w 1413"/>
                <a:gd name="T51" fmla="*/ 334 h 549"/>
                <a:gd name="T52" fmla="*/ 949 w 1413"/>
                <a:gd name="T53" fmla="*/ 348 h 549"/>
                <a:gd name="T54" fmla="*/ 1034 w 1413"/>
                <a:gd name="T55" fmla="*/ 356 h 549"/>
                <a:gd name="T56" fmla="*/ 1109 w 1413"/>
                <a:gd name="T57" fmla="*/ 352 h 549"/>
                <a:gd name="T58" fmla="*/ 1158 w 1413"/>
                <a:gd name="T59" fmla="*/ 334 h 549"/>
                <a:gd name="T60" fmla="*/ 1179 w 1413"/>
                <a:gd name="T61" fmla="*/ 312 h 549"/>
                <a:gd name="T62" fmla="*/ 1131 w 1413"/>
                <a:gd name="T63" fmla="*/ 291 h 549"/>
                <a:gd name="T64" fmla="*/ 1099 w 1413"/>
                <a:gd name="T65" fmla="*/ 269 h 549"/>
                <a:gd name="T66" fmla="*/ 1071 w 1413"/>
                <a:gd name="T67" fmla="*/ 244 h 549"/>
                <a:gd name="T68" fmla="*/ 1073 w 1413"/>
                <a:gd name="T69" fmla="*/ 229 h 549"/>
                <a:gd name="T70" fmla="*/ 1150 w 1413"/>
                <a:gd name="T71" fmla="*/ 246 h 549"/>
                <a:gd name="T72" fmla="*/ 1233 w 1413"/>
                <a:gd name="T73" fmla="*/ 255 h 549"/>
                <a:gd name="T74" fmla="*/ 1311 w 1413"/>
                <a:gd name="T75" fmla="*/ 253 h 549"/>
                <a:gd name="T76" fmla="*/ 1361 w 1413"/>
                <a:gd name="T77" fmla="*/ 244 h 549"/>
                <a:gd name="T78" fmla="*/ 1393 w 1413"/>
                <a:gd name="T79" fmla="*/ 229 h 549"/>
                <a:gd name="T80" fmla="*/ 1412 w 1413"/>
                <a:gd name="T81" fmla="*/ 205 h 549"/>
                <a:gd name="T82" fmla="*/ 1292 w 1413"/>
                <a:gd name="T83" fmla="*/ 187 h 549"/>
                <a:gd name="T84" fmla="*/ 1087 w 1413"/>
                <a:gd name="T85" fmla="*/ 158 h 549"/>
                <a:gd name="T86" fmla="*/ 868 w 1413"/>
                <a:gd name="T87" fmla="*/ 119 h 549"/>
                <a:gd name="T88" fmla="*/ 670 w 1413"/>
                <a:gd name="T89" fmla="*/ 71 h 549"/>
                <a:gd name="T90" fmla="*/ 486 w 1413"/>
                <a:gd name="T91" fmla="*/ 26 h 549"/>
                <a:gd name="T92" fmla="*/ 392 w 1413"/>
                <a:gd name="T93" fmla="*/ 9 h 549"/>
                <a:gd name="T94" fmla="*/ 314 w 1413"/>
                <a:gd name="T95" fmla="*/ 0 h 549"/>
                <a:gd name="T96" fmla="*/ 247 w 1413"/>
                <a:gd name="T97" fmla="*/ 2 h 549"/>
                <a:gd name="T98" fmla="*/ 201 w 1413"/>
                <a:gd name="T99" fmla="*/ 7 h 549"/>
                <a:gd name="T100" fmla="*/ 158 w 1413"/>
                <a:gd name="T101" fmla="*/ 27 h 549"/>
                <a:gd name="T102" fmla="*/ 124 w 1413"/>
                <a:gd name="T103" fmla="*/ 71 h 549"/>
                <a:gd name="T104" fmla="*/ 111 w 1413"/>
                <a:gd name="T105" fmla="*/ 117 h 549"/>
                <a:gd name="T106" fmla="*/ 96 w 1413"/>
                <a:gd name="T107" fmla="*/ 148 h 549"/>
                <a:gd name="T108" fmla="*/ 68 w 1413"/>
                <a:gd name="T109" fmla="*/ 159 h 549"/>
                <a:gd name="T110" fmla="*/ 28 w 1413"/>
                <a:gd name="T111" fmla="*/ 156 h 549"/>
                <a:gd name="T112" fmla="*/ 0 w 1413"/>
                <a:gd name="T113" fmla="*/ 145 h 549"/>
                <a:gd name="T114" fmla="*/ 0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000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16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FFFFFF"/>
              </a:solidFill>
            </a:endParaRP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E7C1BBB-9379-4727-8260-284834B861D2}" type="slidenum">
              <a:rPr lang="en-GB" smtClean="0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mtClean="0">
              <a:solidFill>
                <a:srgbClr val="FFFFFF"/>
              </a:solidFill>
            </a:endParaRP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06308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143000"/>
          </a:xfrm>
        </p:spPr>
        <p:txBody>
          <a:bodyPr>
            <a:normAutofit/>
          </a:bodyPr>
          <a:lstStyle/>
          <a:p>
            <a:r>
              <a:rPr lang="en-GB" b="1" smtClean="0"/>
              <a:t>LEPTOSPIRA</a:t>
            </a:r>
            <a:endParaRPr lang="en-GB" b="1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75656" y="4005064"/>
            <a:ext cx="6400800" cy="1752600"/>
          </a:xfrm>
        </p:spPr>
        <p:txBody>
          <a:bodyPr/>
          <a:lstStyle/>
          <a:p>
            <a:r>
              <a:rPr lang="en-GB" b="1" dirty="0" smtClean="0"/>
              <a:t>KIMAIGA H.O</a:t>
            </a:r>
          </a:p>
          <a:p>
            <a:r>
              <a:rPr lang="en-GB" b="1" dirty="0" smtClean="0"/>
              <a:t>MBChB (University of Nairobi)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56666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7990656" cy="5265762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effectLst/>
              </a:rPr>
              <a:t>Serology</a:t>
            </a:r>
            <a:endParaRPr lang="en-GB" b="1" dirty="0">
              <a:effectLst/>
            </a:endParaRPr>
          </a:p>
          <a:p>
            <a:pPr lvl="0"/>
            <a:r>
              <a:rPr lang="en-US" dirty="0">
                <a:effectLst/>
              </a:rPr>
              <a:t>D</a:t>
            </a:r>
            <a:r>
              <a:rPr lang="en-US" dirty="0" smtClean="0">
                <a:effectLst/>
              </a:rPr>
              <a:t>etection </a:t>
            </a:r>
            <a:r>
              <a:rPr lang="en-US" dirty="0">
                <a:effectLst/>
              </a:rPr>
              <a:t>of specific antibodies in the blood by various immunological techniques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demonstration of rising antibody </a:t>
            </a:r>
            <a:r>
              <a:rPr lang="en-US" dirty="0" err="1">
                <a:effectLst/>
              </a:rPr>
              <a:t>titre</a:t>
            </a:r>
            <a:r>
              <a:rPr lang="en-US" dirty="0">
                <a:effectLst/>
              </a:rPr>
              <a:t> of the infecting serotype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antibodies may persist for years therefore indicate past exposure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DNA detection in – serum, urine, CSF – by amplification techniques – PCR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1813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936104"/>
          </a:xfrm>
        </p:spPr>
        <p:txBody>
          <a:bodyPr/>
          <a:lstStyle/>
          <a:p>
            <a:r>
              <a:rPr lang="en-US" dirty="0">
                <a:effectLst/>
              </a:rPr>
              <a:t>Antimicrobial </a:t>
            </a:r>
            <a:r>
              <a:rPr lang="en-US" dirty="0" smtClean="0">
                <a:effectLst/>
              </a:rPr>
              <a:t>susceptibility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12568"/>
          </a:xfrm>
        </p:spPr>
        <p:txBody>
          <a:bodyPr/>
          <a:lstStyle/>
          <a:p>
            <a:pPr lvl="0"/>
            <a:r>
              <a:rPr lang="en-US" dirty="0">
                <a:effectLst/>
              </a:rPr>
              <a:t>P</a:t>
            </a:r>
            <a:r>
              <a:rPr lang="en-US" dirty="0" smtClean="0">
                <a:effectLst/>
              </a:rPr>
              <a:t>enicillin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T</a:t>
            </a:r>
            <a:r>
              <a:rPr lang="en-US" dirty="0" smtClean="0">
                <a:effectLst/>
              </a:rPr>
              <a:t>etracycline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Best if given in the first week of illness when organisms are numerous in blood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410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936104"/>
          </a:xfrm>
        </p:spPr>
        <p:txBody>
          <a:bodyPr/>
          <a:lstStyle/>
          <a:p>
            <a:r>
              <a:rPr lang="en-US" dirty="0" smtClean="0">
                <a:effectLst/>
              </a:rPr>
              <a:t>Control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12568"/>
          </a:xfrm>
        </p:spPr>
        <p:txBody>
          <a:bodyPr/>
          <a:lstStyle/>
          <a:p>
            <a:pPr lvl="0"/>
            <a:r>
              <a:rPr lang="en-US" dirty="0" smtClean="0">
                <a:effectLst/>
              </a:rPr>
              <a:t>Reducing </a:t>
            </a:r>
            <a:r>
              <a:rPr lang="en-US" dirty="0">
                <a:effectLst/>
              </a:rPr>
              <a:t>the infection in wild and domestic animals – if and where possible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Vaccination of domestic animals where vaccine is available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No vaccine available for human use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914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652686"/>
          </a:xfrm>
        </p:spPr>
        <p:txBody>
          <a:bodyPr/>
          <a:lstStyle/>
          <a:p>
            <a:r>
              <a:rPr lang="en-US" u="sng" dirty="0" err="1" smtClean="0">
                <a:effectLst/>
              </a:rPr>
              <a:t>Leptospira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50" y="1124744"/>
            <a:ext cx="8720721" cy="266429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>
                <a:effectLst/>
              </a:rPr>
              <a:t>Slender </a:t>
            </a:r>
            <a:r>
              <a:rPr lang="en-US" dirty="0">
                <a:effectLst/>
              </a:rPr>
              <a:t>spiral cells with hooked ends motile with </a:t>
            </a:r>
            <a:r>
              <a:rPr lang="en-US" dirty="0" err="1">
                <a:effectLst/>
              </a:rPr>
              <a:t>periplasmic</a:t>
            </a:r>
            <a:r>
              <a:rPr lang="en-US" dirty="0">
                <a:effectLst/>
              </a:rPr>
              <a:t> flagella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Numerous closely set coils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Can be visualized using- dark field, phase contrast or electron microscopes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Stainable by silver impregnation and fluorescent antibody </a:t>
            </a:r>
            <a:r>
              <a:rPr lang="en-US" dirty="0" smtClean="0">
                <a:effectLst/>
              </a:rPr>
              <a:t>methods</a:t>
            </a:r>
          </a:p>
          <a:p>
            <a:pPr marL="0" lvl="0" indent="0">
              <a:buNone/>
            </a:pPr>
            <a:endParaRPr lang="en-GB" dirty="0" smtClean="0">
              <a:effectLst/>
            </a:endParaRPr>
          </a:p>
          <a:p>
            <a:endParaRPr lang="en-GB" dirty="0"/>
          </a:p>
        </p:txBody>
      </p:sp>
      <p:pic>
        <p:nvPicPr>
          <p:cNvPr id="4" name="Picture 3" descr="fig35_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789040"/>
            <a:ext cx="3419872" cy="306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498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792088"/>
          </a:xfrm>
        </p:spPr>
        <p:txBody>
          <a:bodyPr/>
          <a:lstStyle/>
          <a:p>
            <a:r>
              <a:rPr lang="en-US" dirty="0" smtClean="0">
                <a:effectLst/>
              </a:rPr>
              <a:t>Species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54461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Consists saprophytic organisms and potential pathogens</a:t>
            </a:r>
            <a:endParaRPr lang="en-GB" dirty="0" smtClean="0"/>
          </a:p>
          <a:p>
            <a:pPr lvl="0"/>
            <a:r>
              <a:rPr lang="en-US" dirty="0" smtClean="0"/>
              <a:t>Two species – morphologically indistinguishable – each has numerous serotypes </a:t>
            </a:r>
            <a:endParaRPr lang="en-GB" dirty="0" smtClean="0"/>
          </a:p>
          <a:p>
            <a:pPr lvl="0"/>
            <a:r>
              <a:rPr lang="en-US" dirty="0" smtClean="0"/>
              <a:t>L. </a:t>
            </a:r>
            <a:r>
              <a:rPr lang="en-US" dirty="0" err="1" smtClean="0"/>
              <a:t>interrogans</a:t>
            </a:r>
            <a:r>
              <a:rPr lang="en-US" dirty="0" smtClean="0"/>
              <a:t> – potential human pathogens, approximately 200 serotypes </a:t>
            </a:r>
            <a:endParaRPr lang="en-GB" dirty="0" smtClean="0"/>
          </a:p>
          <a:p>
            <a:pPr lvl="1"/>
            <a:r>
              <a:rPr lang="en-US" dirty="0" err="1" smtClean="0"/>
              <a:t>L.interrogans</a:t>
            </a:r>
            <a:r>
              <a:rPr lang="en-US" dirty="0" smtClean="0"/>
              <a:t> </a:t>
            </a:r>
            <a:r>
              <a:rPr lang="en-US" dirty="0" err="1" smtClean="0"/>
              <a:t>icterohaemorrhagiae</a:t>
            </a:r>
            <a:r>
              <a:rPr lang="en-US" dirty="0" smtClean="0"/>
              <a:t> – associated with rats</a:t>
            </a:r>
            <a:endParaRPr lang="en-GB" dirty="0" smtClean="0"/>
          </a:p>
          <a:p>
            <a:pPr lvl="1"/>
            <a:r>
              <a:rPr lang="en-US" dirty="0" err="1" smtClean="0"/>
              <a:t>L.interrogans</a:t>
            </a:r>
            <a:r>
              <a:rPr lang="en-US" dirty="0" smtClean="0"/>
              <a:t> </a:t>
            </a:r>
            <a:r>
              <a:rPr lang="en-US" dirty="0" err="1" smtClean="0"/>
              <a:t>canicola</a:t>
            </a:r>
            <a:r>
              <a:rPr lang="en-US" dirty="0" smtClean="0"/>
              <a:t> — associated with cats and dogs</a:t>
            </a:r>
            <a:endParaRPr lang="en-GB" dirty="0" smtClean="0"/>
          </a:p>
          <a:p>
            <a:pPr lvl="0"/>
            <a:r>
              <a:rPr lang="en-US" dirty="0" smtClean="0"/>
              <a:t>L. </a:t>
            </a:r>
            <a:r>
              <a:rPr lang="en-US" dirty="0" err="1" smtClean="0"/>
              <a:t>biflexa</a:t>
            </a:r>
            <a:r>
              <a:rPr lang="en-US" dirty="0" smtClean="0"/>
              <a:t> – saprophytes in the environment, approximately 60 serotypes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40927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g35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2008"/>
            <a:ext cx="9057679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3471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936104"/>
          </a:xfrm>
        </p:spPr>
        <p:txBody>
          <a:bodyPr/>
          <a:lstStyle/>
          <a:p>
            <a:r>
              <a:rPr lang="en-US" sz="4000" dirty="0">
                <a:effectLst/>
              </a:rPr>
              <a:t>Transmission &amp; clinical </a:t>
            </a:r>
            <a:r>
              <a:rPr lang="en-US" sz="4000" dirty="0" smtClean="0">
                <a:effectLst/>
              </a:rPr>
              <a:t>significance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518457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>
                <a:effectLst/>
              </a:rPr>
              <a:t>Spirochetes live in the kidneys of infected animals particularly rodents, rats - are passed out in urine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No signs or symptoms of disease in animals</a:t>
            </a:r>
            <a:endParaRPr lang="en-GB" dirty="0">
              <a:effectLst/>
            </a:endParaRPr>
          </a:p>
          <a:p>
            <a:r>
              <a:rPr lang="en-US" dirty="0">
                <a:effectLst/>
              </a:rPr>
              <a:t>Accidental transmission to humans occurs through </a:t>
            </a:r>
            <a:r>
              <a:rPr lang="en-US" dirty="0">
                <a:effectLst/>
              </a:rPr>
              <a:t>broken skin or mucous </a:t>
            </a:r>
            <a:r>
              <a:rPr lang="en-US" dirty="0" smtClean="0">
                <a:effectLst/>
              </a:rPr>
              <a:t>membranes</a:t>
            </a:r>
            <a:r>
              <a:rPr lang="en-GB" dirty="0" smtClean="0">
                <a:effectLst/>
              </a:rPr>
              <a:t> </a:t>
            </a:r>
            <a:r>
              <a:rPr lang="en-GB" dirty="0">
                <a:effectLst/>
              </a:rPr>
              <a:t> </a:t>
            </a:r>
            <a:r>
              <a:rPr lang="en-GB" dirty="0" smtClean="0">
                <a:effectLst/>
              </a:rPr>
              <a:t>by </a:t>
            </a:r>
            <a:r>
              <a:rPr lang="en-US" dirty="0" smtClean="0">
                <a:effectLst/>
              </a:rPr>
              <a:t>contact </a:t>
            </a:r>
            <a:r>
              <a:rPr lang="en-US" dirty="0">
                <a:effectLst/>
              </a:rPr>
              <a:t>with infected urine of the animal carriers directly or through contaminated soil or </a:t>
            </a:r>
            <a:r>
              <a:rPr lang="en-US" dirty="0" smtClean="0">
                <a:effectLst/>
              </a:rPr>
              <a:t>water</a:t>
            </a:r>
          </a:p>
          <a:p>
            <a:pPr lvl="0"/>
            <a:r>
              <a:rPr lang="en-US" dirty="0">
                <a:effectLst/>
              </a:rPr>
              <a:t>Increased risk due to the occupation for workers in: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Rice field, sugar cane plantations, miners, sewer workers- as zoonotic infections</a:t>
            </a:r>
            <a:endParaRPr lang="en-GB" dirty="0">
              <a:effectLst/>
            </a:endParaRPr>
          </a:p>
          <a:p>
            <a:pPr lvl="0"/>
            <a:r>
              <a:rPr lang="en-US" dirty="0" smtClean="0">
                <a:effectLst/>
              </a:rPr>
              <a:t>No </a:t>
            </a:r>
            <a:r>
              <a:rPr lang="en-US" dirty="0">
                <a:effectLst/>
              </a:rPr>
              <a:t>lesions develops at the site of site of entry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The infected individual develops bacteremia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Organisms are spread to internal organs via blood circulation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In the kidneys the organisms multiply in the convoluted tubules and are shed in </a:t>
            </a:r>
            <a:r>
              <a:rPr lang="en-US" dirty="0" smtClean="0">
                <a:effectLst/>
              </a:rPr>
              <a:t>urine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9578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936104"/>
          </a:xfrm>
        </p:spPr>
        <p:txBody>
          <a:bodyPr/>
          <a:lstStyle/>
          <a:p>
            <a:r>
              <a:rPr lang="en-US" dirty="0" smtClean="0">
                <a:effectLst/>
              </a:rPr>
              <a:t>Manifestations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1256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>
                <a:effectLst/>
              </a:rPr>
              <a:t>Disease </a:t>
            </a:r>
            <a:r>
              <a:rPr lang="en-US" dirty="0">
                <a:effectLst/>
              </a:rPr>
              <a:t>caused, leptospirosis, can be asymptomatic - severe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An initial </a:t>
            </a:r>
            <a:r>
              <a:rPr lang="en-US" dirty="0" err="1">
                <a:effectLst/>
              </a:rPr>
              <a:t>septicemic</a:t>
            </a:r>
            <a:r>
              <a:rPr lang="en-US" dirty="0">
                <a:effectLst/>
              </a:rPr>
              <a:t> phase characterized by mild non specific signs and symptoms – headache, chills, fever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Some cases progress and develop manifestations related to the internal organ involved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Most severe form of the disease is characterized by jaundice, bleeding tendency, other signs and symptoms caused by serotype </a:t>
            </a:r>
            <a:r>
              <a:rPr lang="en-US" i="1" dirty="0" err="1">
                <a:effectLst/>
              </a:rPr>
              <a:t>L.interrogans</a:t>
            </a:r>
            <a:r>
              <a:rPr lang="en-US" i="1" dirty="0">
                <a:effectLst/>
              </a:rPr>
              <a:t> </a:t>
            </a:r>
            <a:r>
              <a:rPr lang="en-US" i="1" dirty="0" err="1">
                <a:effectLst/>
              </a:rPr>
              <a:t>icterohaemorrhagiae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Mechanisms not clear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No toxin produced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Most likely caused by the host’s immune reaction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148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g35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626" y="1"/>
            <a:ext cx="9159625" cy="652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0388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</a:t>
            </a:r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352928" cy="4896544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S</a:t>
            </a:r>
            <a:r>
              <a:rPr lang="en-GB" dirty="0" smtClean="0"/>
              <a:t>pecimens </a:t>
            </a:r>
            <a:r>
              <a:rPr lang="en-GB" dirty="0"/>
              <a:t>include – blood, CSF, urine, infected tissue</a:t>
            </a:r>
          </a:p>
          <a:p>
            <a:r>
              <a:rPr lang="en-GB" dirty="0" smtClean="0"/>
              <a:t>Blood</a:t>
            </a:r>
            <a:endParaRPr lang="en-GB" dirty="0"/>
          </a:p>
          <a:p>
            <a:pPr lvl="1"/>
            <a:r>
              <a:rPr lang="en-GB" dirty="0"/>
              <a:t>C</a:t>
            </a:r>
            <a:r>
              <a:rPr lang="en-GB" dirty="0" smtClean="0"/>
              <a:t>ulture</a:t>
            </a:r>
            <a:r>
              <a:rPr lang="en-GB" dirty="0"/>
              <a:t>, confirmatory if positive</a:t>
            </a:r>
          </a:p>
          <a:p>
            <a:pPr lvl="1"/>
            <a:r>
              <a:rPr lang="en-GB" dirty="0"/>
              <a:t>D</a:t>
            </a:r>
            <a:r>
              <a:rPr lang="en-GB" dirty="0" smtClean="0"/>
              <a:t>ark </a:t>
            </a:r>
            <a:r>
              <a:rPr lang="en-GB" dirty="0"/>
              <a:t>field microscopy – organisms are not easily detected therefore not done </a:t>
            </a:r>
            <a:r>
              <a:rPr lang="en-GB" dirty="0" smtClean="0"/>
              <a:t>routinely. </a:t>
            </a:r>
            <a:r>
              <a:rPr lang="en-US" dirty="0"/>
              <a:t>V</a:t>
            </a:r>
            <a:r>
              <a:rPr lang="en-US" dirty="0" smtClean="0"/>
              <a:t>ery </a:t>
            </a:r>
            <a:r>
              <a:rPr lang="en-US" dirty="0"/>
              <a:t>efficient if done during the </a:t>
            </a:r>
            <a:r>
              <a:rPr lang="en-US" dirty="0" err="1"/>
              <a:t>septicaemic</a:t>
            </a:r>
            <a:r>
              <a:rPr lang="en-US" dirty="0"/>
              <a:t> phase of the </a:t>
            </a:r>
            <a:r>
              <a:rPr lang="en-US" dirty="0" smtClean="0"/>
              <a:t>disease</a:t>
            </a:r>
            <a:r>
              <a:rPr lang="en-US" dirty="0"/>
              <a:t>.</a:t>
            </a:r>
            <a:endParaRPr lang="en-GB" dirty="0"/>
          </a:p>
          <a:p>
            <a:pPr lvl="1"/>
            <a:r>
              <a:rPr lang="en-GB" dirty="0" smtClean="0"/>
              <a:t>Detected </a:t>
            </a:r>
            <a:r>
              <a:rPr lang="en-GB" dirty="0"/>
              <a:t>if performed during </a:t>
            </a:r>
            <a:r>
              <a:rPr lang="en-GB" dirty="0" err="1"/>
              <a:t>septicemic</a:t>
            </a:r>
            <a:r>
              <a:rPr lang="en-GB" dirty="0"/>
              <a:t> phase</a:t>
            </a:r>
          </a:p>
          <a:p>
            <a:r>
              <a:rPr lang="en-GB" dirty="0"/>
              <a:t>Urine</a:t>
            </a:r>
          </a:p>
          <a:p>
            <a:pPr lvl="1"/>
            <a:r>
              <a:rPr lang="en-GB" dirty="0"/>
              <a:t>D</a:t>
            </a:r>
            <a:r>
              <a:rPr lang="en-GB" dirty="0" smtClean="0"/>
              <a:t>eposit </a:t>
            </a:r>
            <a:r>
              <a:rPr lang="en-GB" dirty="0"/>
              <a:t>examined after centrifugation by microscopy and culture</a:t>
            </a:r>
          </a:p>
          <a:p>
            <a:pPr lvl="1"/>
            <a:r>
              <a:rPr lang="en-GB" dirty="0"/>
              <a:t>S</a:t>
            </a:r>
            <a:r>
              <a:rPr lang="en-GB" dirty="0" smtClean="0"/>
              <a:t>pirochetes </a:t>
            </a:r>
            <a:r>
              <a:rPr lang="en-GB" dirty="0"/>
              <a:t>are likely to be found in urine form the first week of the illness and may persist intermittently for 2-3 months</a:t>
            </a:r>
          </a:p>
          <a:p>
            <a:r>
              <a:rPr lang="en-US" dirty="0" smtClean="0"/>
              <a:t>Serology-Demonstration of rising antibody titre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6673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20688"/>
            <a:ext cx="8568952" cy="59766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effectLst/>
              </a:rPr>
              <a:t>Culture</a:t>
            </a:r>
            <a:endParaRPr lang="en-GB" sz="3600" b="1" dirty="0" smtClean="0">
              <a:effectLst/>
            </a:endParaRPr>
          </a:p>
          <a:p>
            <a:pPr lvl="0"/>
            <a:r>
              <a:rPr lang="en-US" dirty="0" smtClean="0">
                <a:effectLst/>
              </a:rPr>
              <a:t>Difficult </a:t>
            </a:r>
            <a:r>
              <a:rPr lang="en-US" dirty="0">
                <a:effectLst/>
              </a:rPr>
              <a:t>to grow in the lab – fastidious nutritional demands – medium enriched  with animal serum supports growth – also requires other nutrients including fatty acids and vitamins</a:t>
            </a:r>
            <a:endParaRPr lang="en-GB" dirty="0">
              <a:effectLst/>
            </a:endParaRPr>
          </a:p>
          <a:p>
            <a:pPr lvl="1"/>
            <a:r>
              <a:rPr lang="en-US" b="1" dirty="0">
                <a:effectLst/>
              </a:rPr>
              <a:t>Fletcher semisolid culture medium –</a:t>
            </a:r>
            <a:r>
              <a:rPr lang="en-US" dirty="0">
                <a:effectLst/>
              </a:rPr>
              <a:t> enriched with proteins and other nutrients.</a:t>
            </a:r>
            <a:endParaRPr lang="en-GB" dirty="0">
              <a:effectLst/>
            </a:endParaRPr>
          </a:p>
          <a:p>
            <a:pPr lvl="0"/>
            <a:r>
              <a:rPr lang="en-US" b="1" dirty="0">
                <a:effectLst/>
              </a:rPr>
              <a:t>Obligate aerobes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Slow growth especially during the primary isolation – 6-14 days or longer</a:t>
            </a:r>
            <a:endParaRPr lang="en-GB" dirty="0">
              <a:effectLst/>
            </a:endParaRPr>
          </a:p>
          <a:p>
            <a:pPr lvl="0"/>
            <a:r>
              <a:rPr lang="en-US" dirty="0" smtClean="0">
                <a:effectLst/>
              </a:rPr>
              <a:t>Can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also </a:t>
            </a:r>
            <a:r>
              <a:rPr lang="en-US" dirty="0">
                <a:effectLst/>
              </a:rPr>
              <a:t>be grown on </a:t>
            </a:r>
            <a:r>
              <a:rPr lang="en-US" dirty="0" err="1">
                <a:effectLst/>
              </a:rPr>
              <a:t>chorioallantoic</a:t>
            </a:r>
            <a:r>
              <a:rPr lang="en-US" dirty="0">
                <a:effectLst/>
              </a:rPr>
              <a:t> membranes of </a:t>
            </a:r>
            <a:r>
              <a:rPr lang="en-US" dirty="0" err="1">
                <a:effectLst/>
              </a:rPr>
              <a:t>embyronated</a:t>
            </a:r>
            <a:r>
              <a:rPr lang="en-US" dirty="0">
                <a:effectLst/>
              </a:rPr>
              <a:t> eggs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813763"/>
      </p:ext>
    </p:extLst>
  </p:cSld>
  <p:clrMapOvr>
    <a:masterClrMapping/>
  </p:clrMapOvr>
</p:sld>
</file>

<file path=ppt/theme/theme1.xml><?xml version="1.0" encoding="utf-8"?>
<a:theme xmlns:a="http://schemas.openxmlformats.org/drawingml/2006/main" name="2_TS001069040">
  <a:themeElements>
    <a:clrScheme name="Office Theme 1">
      <a:dk1>
        <a:srgbClr val="000000"/>
      </a:dk1>
      <a:lt1>
        <a:srgbClr val="FFFFFF"/>
      </a:lt1>
      <a:dk2>
        <a:srgbClr val="7F00FF"/>
      </a:dk2>
      <a:lt2>
        <a:srgbClr val="FAFD00"/>
      </a:lt2>
      <a:accent1>
        <a:srgbClr val="B50069"/>
      </a:accent1>
      <a:accent2>
        <a:srgbClr val="FF7F00"/>
      </a:accent2>
      <a:accent3>
        <a:srgbClr val="C0AAFF"/>
      </a:accent3>
      <a:accent4>
        <a:srgbClr val="DADADA"/>
      </a:accent4>
      <a:accent5>
        <a:srgbClr val="D7AAB9"/>
      </a:accent5>
      <a:accent6>
        <a:srgbClr val="E77200"/>
      </a:accent6>
      <a:hlink>
        <a:srgbClr val="FF00FF"/>
      </a:hlink>
      <a:folHlink>
        <a:srgbClr val="B760F9"/>
      </a:folHlink>
    </a:clrScheme>
    <a:fontScheme name="Office Theme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7F00FF"/>
        </a:dk2>
        <a:lt2>
          <a:srgbClr val="FAFD00"/>
        </a:lt2>
        <a:accent1>
          <a:srgbClr val="B50069"/>
        </a:accent1>
        <a:accent2>
          <a:srgbClr val="FF7F00"/>
        </a:accent2>
        <a:accent3>
          <a:srgbClr val="C0AAFF"/>
        </a:accent3>
        <a:accent4>
          <a:srgbClr val="DADADA"/>
        </a:accent4>
        <a:accent5>
          <a:srgbClr val="D7AAB9"/>
        </a:accent5>
        <a:accent6>
          <a:srgbClr val="E77200"/>
        </a:accent6>
        <a:hlink>
          <a:srgbClr val="FF00FF"/>
        </a:hlink>
        <a:folHlink>
          <a:srgbClr val="B760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B760F9"/>
        </a:lt1>
        <a:dk2>
          <a:srgbClr val="7B00E4"/>
        </a:dk2>
        <a:lt2>
          <a:srgbClr val="280049"/>
        </a:lt2>
        <a:accent1>
          <a:srgbClr val="FFFFFF"/>
        </a:accent1>
        <a:accent2>
          <a:srgbClr val="FFFF00"/>
        </a:accent2>
        <a:accent3>
          <a:srgbClr val="D8B6FB"/>
        </a:accent3>
        <a:accent4>
          <a:srgbClr val="000000"/>
        </a:accent4>
        <a:accent5>
          <a:srgbClr val="FFFFFF"/>
        </a:accent5>
        <a:accent6>
          <a:srgbClr val="E7E700"/>
        </a:accent6>
        <a:hlink>
          <a:srgbClr val="FF00FF"/>
        </a:hlink>
        <a:folHlink>
          <a:srgbClr val="DFB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DADADA"/>
        </a:lt2>
        <a:accent1>
          <a:srgbClr val="F2F2F2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F7F7F7"/>
        </a:accent5>
        <a:accent6>
          <a:srgbClr val="838383"/>
        </a:accent6>
        <a:hlink>
          <a:srgbClr val="DADADA"/>
        </a:hlink>
        <a:folHlink>
          <a:srgbClr val="6767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504</Words>
  <Application>Microsoft Office PowerPoint</Application>
  <PresentationFormat>On-screen Show (4:3)</PresentationFormat>
  <Paragraphs>63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2_TS001069040</vt:lpstr>
      <vt:lpstr>LEPTOSPIRA</vt:lpstr>
      <vt:lpstr>Leptospira</vt:lpstr>
      <vt:lpstr>Species</vt:lpstr>
      <vt:lpstr>PowerPoint Presentation</vt:lpstr>
      <vt:lpstr>Transmission &amp; clinical significance</vt:lpstr>
      <vt:lpstr>Manifestations</vt:lpstr>
      <vt:lpstr>PowerPoint Presentation</vt:lpstr>
      <vt:lpstr>Lab diagnosis</vt:lpstr>
      <vt:lpstr>PowerPoint Presentation</vt:lpstr>
      <vt:lpstr>PowerPoint Presentation</vt:lpstr>
      <vt:lpstr>Antimicrobial susceptibility</vt:lpstr>
      <vt:lpstr>Control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LEPTOSPIRA</dc:title>
  <dc:creator>Dr. Kimaiga H.O. MBChB (UoN)</dc:creator>
  <cp:lastModifiedBy>Dr. Kimaiga H.O. MBChB (UoN)</cp:lastModifiedBy>
  <cp:revision>4</cp:revision>
  <dcterms:created xsi:type="dcterms:W3CDTF">2013-09-09T20:53:46Z</dcterms:created>
  <dcterms:modified xsi:type="dcterms:W3CDTF">2014-01-14T08:36:39Z</dcterms:modified>
</cp:coreProperties>
</file>