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68" r:id="rId5"/>
    <p:sldId id="269" r:id="rId6"/>
    <p:sldId id="310" r:id="rId7"/>
    <p:sldId id="312" r:id="rId8"/>
    <p:sldId id="313" r:id="rId9"/>
    <p:sldId id="315" r:id="rId10"/>
    <p:sldId id="273" r:id="rId11"/>
    <p:sldId id="291" r:id="rId12"/>
    <p:sldId id="292" r:id="rId13"/>
    <p:sldId id="294" r:id="rId14"/>
    <p:sldId id="299" r:id="rId15"/>
    <p:sldId id="302" r:id="rId16"/>
    <p:sldId id="296" r:id="rId17"/>
    <p:sldId id="306" r:id="rId18"/>
    <p:sldId id="309" r:id="rId19"/>
    <p:sldId id="277" r:id="rId20"/>
    <p:sldId id="281" r:id="rId21"/>
    <p:sldId id="282" r:id="rId22"/>
    <p:sldId id="260" r:id="rId23"/>
    <p:sldId id="283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0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2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6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8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1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9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5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8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6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1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56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143000"/>
          </a:xfrm>
        </p:spPr>
        <p:txBody>
          <a:bodyPr>
            <a:normAutofit/>
          </a:bodyPr>
          <a:lstStyle/>
          <a:p>
            <a:r>
              <a:rPr lang="en-GB" b="1" smtClean="0"/>
              <a:t>CHLAMYDIA</a:t>
            </a:r>
            <a:endParaRPr lang="en-GB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/>
          <a:lstStyle/>
          <a:p>
            <a:r>
              <a:rPr lang="en-GB" b="1" dirty="0" smtClean="0"/>
              <a:t>KIMAIGA H.O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4042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1. Trachoma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94284"/>
            <a:ext cx="8496944" cy="49590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effectLst/>
              </a:rPr>
              <a:t>First </a:t>
            </a:r>
            <a:r>
              <a:rPr lang="en-US" dirty="0">
                <a:effectLst/>
              </a:rPr>
              <a:t>infection usually in childhood i.e. infections result in scarring and corneal damage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Leading cause of preventable blindness in the developing world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Eye </a:t>
            </a:r>
            <a:r>
              <a:rPr lang="en-US" dirty="0">
                <a:effectLst/>
              </a:rPr>
              <a:t>disease of conjunctiva and cornea – blindness if untreated.</a:t>
            </a:r>
          </a:p>
          <a:p>
            <a:r>
              <a:rPr lang="en-US" dirty="0">
                <a:effectLst/>
              </a:rPr>
              <a:t>Caused by </a:t>
            </a:r>
            <a:r>
              <a:rPr lang="en-US" dirty="0" err="1">
                <a:effectLst/>
              </a:rPr>
              <a:t>sero</a:t>
            </a:r>
            <a:r>
              <a:rPr lang="en-US" dirty="0">
                <a:effectLst/>
              </a:rPr>
              <a:t>-types A, B1, B2 and C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First infection usually in childhood</a:t>
            </a:r>
          </a:p>
          <a:p>
            <a:r>
              <a:rPr lang="en-US" dirty="0">
                <a:effectLst/>
              </a:rPr>
              <a:t>Spread by </a:t>
            </a:r>
            <a:r>
              <a:rPr lang="en-US" dirty="0" err="1" smtClean="0">
                <a:effectLst/>
              </a:rPr>
              <a:t>transferof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infected discharge </a:t>
            </a:r>
            <a:r>
              <a:rPr lang="en-US" dirty="0" smtClean="0">
                <a:effectLst/>
              </a:rPr>
              <a:t>from </a:t>
            </a:r>
            <a:r>
              <a:rPr lang="en-US" dirty="0">
                <a:effectLst/>
              </a:rPr>
              <a:t>eye of infected person by hands, clothing, </a:t>
            </a:r>
            <a:r>
              <a:rPr lang="en-US" dirty="0" smtClean="0">
                <a:effectLst/>
              </a:rPr>
              <a:t>towels or flies.</a:t>
            </a:r>
          </a:p>
          <a:p>
            <a:r>
              <a:rPr lang="en-US" dirty="0" smtClean="0">
                <a:effectLst/>
              </a:rPr>
              <a:t>Poverty</a:t>
            </a:r>
            <a:r>
              <a:rPr lang="en-US" dirty="0">
                <a:effectLst/>
              </a:rPr>
              <a:t>, overcrowding, poor personal hygiene, inadequate water enhance spread.</a:t>
            </a:r>
            <a:endParaRPr lang="en-GB" dirty="0">
              <a:effectLst/>
            </a:endParaRPr>
          </a:p>
          <a:p>
            <a:pPr marL="0" lvl="0" indent="0">
              <a:buNone/>
            </a:pP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5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39"/>
            <a:ext cx="9129400" cy="687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48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03" y="188640"/>
            <a:ext cx="7772400" cy="1143000"/>
          </a:xfrm>
        </p:spPr>
        <p:txBody>
          <a:bodyPr/>
          <a:lstStyle/>
          <a:p>
            <a:r>
              <a:rPr lang="en-GB" dirty="0" smtClean="0"/>
              <a:t>Stages </a:t>
            </a:r>
            <a:r>
              <a:rPr lang="en-GB" dirty="0"/>
              <a:t>of Trachoma </a:t>
            </a:r>
            <a:r>
              <a:rPr lang="en-GB" dirty="0" smtClean="0"/>
              <a:t>Disease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248472" cy="4114800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1: Trachoma infection: </a:t>
            </a:r>
            <a:r>
              <a:rPr lang="en-GB" dirty="0" smtClean="0"/>
              <a:t> Small bumps/ follicles </a:t>
            </a:r>
            <a:r>
              <a:rPr lang="en-GB" dirty="0"/>
              <a:t>under the eye lid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96" y="1196752"/>
            <a:ext cx="4877804" cy="282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4425332"/>
            <a:ext cx="3600400" cy="233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kern="0" dirty="0" smtClean="0"/>
              <a:t>Stage 2: Follicles, inflammation, </a:t>
            </a:r>
            <a:endParaRPr lang="en-GB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96" y="4221088"/>
            <a:ext cx="487780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81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4320480" cy="2736304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3: Trachoma with </a:t>
            </a:r>
            <a:r>
              <a:rPr lang="en-GB" dirty="0" smtClean="0"/>
              <a:t>scarring</a:t>
            </a:r>
            <a:endParaRPr lang="en-GB" dirty="0"/>
          </a:p>
          <a:p>
            <a:pPr lvl="1"/>
            <a:r>
              <a:rPr lang="en-GB" dirty="0"/>
              <a:t>Scar tissue </a:t>
            </a:r>
            <a:r>
              <a:rPr lang="en-GB" dirty="0" smtClean="0"/>
              <a:t>forms.</a:t>
            </a:r>
          </a:p>
          <a:p>
            <a:pPr lvl="1"/>
            <a:r>
              <a:rPr lang="en-GB" dirty="0" smtClean="0"/>
              <a:t>Eyelid </a:t>
            </a:r>
            <a:r>
              <a:rPr lang="en-GB" dirty="0"/>
              <a:t>is difficult to turn for examination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15"/>
            <a:ext cx="4788024" cy="292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3861048"/>
            <a:ext cx="410445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kern="0" dirty="0" smtClean="0"/>
              <a:t>Stage 4: Trachoma with </a:t>
            </a:r>
            <a:r>
              <a:rPr lang="en-GB" kern="0" dirty="0" err="1" smtClean="0"/>
              <a:t>trichiasis</a:t>
            </a:r>
            <a:r>
              <a:rPr lang="en-GB" kern="0" dirty="0" smtClean="0"/>
              <a:t> </a:t>
            </a:r>
          </a:p>
          <a:p>
            <a:pPr lvl="1"/>
            <a:r>
              <a:rPr lang="en-GB" kern="0" dirty="0" smtClean="0"/>
              <a:t>Eyelids turn in towards the cornea </a:t>
            </a:r>
            <a:endParaRPr lang="en-GB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71520"/>
            <a:ext cx="4788024" cy="30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3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7809"/>
            <a:ext cx="4464496" cy="244914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5: Corneal Opacity </a:t>
            </a:r>
          </a:p>
          <a:p>
            <a:pPr lvl="1"/>
            <a:r>
              <a:rPr lang="en-GB" dirty="0" err="1" smtClean="0"/>
              <a:t>Trichiasis</a:t>
            </a:r>
            <a:r>
              <a:rPr lang="en-GB" dirty="0" smtClean="0"/>
              <a:t> </a:t>
            </a:r>
            <a:r>
              <a:rPr lang="en-GB" dirty="0"/>
              <a:t>rubs on cornea </a:t>
            </a:r>
          </a:p>
          <a:p>
            <a:pPr lvl="1"/>
            <a:r>
              <a:rPr lang="en-GB" dirty="0" smtClean="0"/>
              <a:t>Corneal </a:t>
            </a:r>
            <a:r>
              <a:rPr lang="en-GB" dirty="0"/>
              <a:t>Scarring </a:t>
            </a:r>
          </a:p>
          <a:p>
            <a:pPr lvl="1"/>
            <a:r>
              <a:rPr lang="en-GB" dirty="0" smtClean="0"/>
              <a:t>Bacteria/Virus </a:t>
            </a:r>
            <a:r>
              <a:rPr lang="en-GB" dirty="0"/>
              <a:t>enters damaged cornea 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63" y="116633"/>
            <a:ext cx="468133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" y="2996953"/>
            <a:ext cx="913572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7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792088"/>
          </a:xfrm>
        </p:spPr>
        <p:txBody>
          <a:bodyPr/>
          <a:lstStyle/>
          <a:p>
            <a:r>
              <a:rPr lang="en-GB" b="0" u="sng" dirty="0" smtClean="0"/>
              <a:t>2</a:t>
            </a:r>
            <a:r>
              <a:rPr lang="en-GB" b="0" u="sng" dirty="0"/>
              <a:t>. </a:t>
            </a:r>
            <a:r>
              <a:rPr lang="en-GB" u="sng" dirty="0"/>
              <a:t>Inclusion conjunctivitis</a:t>
            </a:r>
            <a:r>
              <a:rPr lang="en-GB" b="0" u="sng" dirty="0"/>
              <a:t>: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txBody>
          <a:bodyPr/>
          <a:lstStyle/>
          <a:p>
            <a:r>
              <a:rPr lang="en-US" dirty="0" smtClean="0">
                <a:effectLst/>
              </a:rPr>
              <a:t>Serotypes </a:t>
            </a:r>
            <a:r>
              <a:rPr lang="en-US" dirty="0">
                <a:effectLst/>
              </a:rPr>
              <a:t>D2, K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Associated with genital </a:t>
            </a:r>
            <a:r>
              <a:rPr lang="en-US" dirty="0" smtClean="0">
                <a:effectLst/>
              </a:rPr>
              <a:t>Chlamydia</a:t>
            </a:r>
          </a:p>
          <a:p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an </a:t>
            </a:r>
            <a:r>
              <a:rPr lang="en-US" dirty="0">
                <a:effectLst/>
              </a:rPr>
              <a:t>affect neonates born of mothers with the </a:t>
            </a:r>
            <a:r>
              <a:rPr lang="en-US" dirty="0" smtClean="0">
                <a:effectLst/>
              </a:rPr>
              <a:t>organism</a:t>
            </a:r>
          </a:p>
          <a:p>
            <a:r>
              <a:rPr lang="en-US" dirty="0" smtClean="0">
                <a:effectLst/>
              </a:rPr>
              <a:t>Presents with </a:t>
            </a:r>
            <a:r>
              <a:rPr lang="en-US" dirty="0" err="1">
                <a:effectLst/>
              </a:rPr>
              <a:t>mucopurulent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discharge -</a:t>
            </a:r>
            <a:r>
              <a:rPr lang="en-US" dirty="0" err="1" smtClean="0">
                <a:effectLst/>
              </a:rPr>
              <a:t>Ophthalmia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neonatarum</a:t>
            </a:r>
            <a:r>
              <a:rPr lang="en-US" dirty="0">
                <a:effectLst/>
              </a:rPr>
              <a:t>,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Adults- </a:t>
            </a:r>
            <a:r>
              <a:rPr lang="en-US" dirty="0">
                <a:effectLst/>
              </a:rPr>
              <a:t>sexually transmitted infection of the eye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05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792088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3. Neonatal </a:t>
            </a:r>
            <a:r>
              <a:rPr lang="en-US" u="sng" dirty="0">
                <a:effectLst/>
              </a:rPr>
              <a:t>pneumonia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txBody>
          <a:bodyPr/>
          <a:lstStyle/>
          <a:p>
            <a:r>
              <a:rPr lang="en-US" dirty="0" smtClean="0">
                <a:effectLst/>
              </a:rPr>
              <a:t>Serotypes </a:t>
            </a:r>
            <a:r>
              <a:rPr lang="en-US" dirty="0">
                <a:effectLst/>
              </a:rPr>
              <a:t>D-K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Acquired from the mother’s genital.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Often preceded by </a:t>
            </a:r>
            <a:r>
              <a:rPr lang="en-US" dirty="0" smtClean="0">
                <a:effectLst/>
              </a:rPr>
              <a:t>inclusion conjunctivitis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Presents with cough, wheezing and there is no fever.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68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792088"/>
          </a:xfrm>
        </p:spPr>
        <p:txBody>
          <a:bodyPr/>
          <a:lstStyle/>
          <a:p>
            <a:pPr lvl="0"/>
            <a:r>
              <a:rPr lang="en-US" sz="3600" u="sng" dirty="0">
                <a:effectLst/>
              </a:rPr>
              <a:t>4. </a:t>
            </a:r>
            <a:r>
              <a:rPr lang="en-US" sz="3600" u="sng" dirty="0" err="1">
                <a:effectLst/>
              </a:rPr>
              <a:t>Lymphogranuloma</a:t>
            </a:r>
            <a:r>
              <a:rPr lang="en-US" sz="3600" u="sng" dirty="0">
                <a:effectLst/>
              </a:rPr>
              <a:t> </a:t>
            </a:r>
            <a:r>
              <a:rPr lang="en-US" sz="3600" u="sng" dirty="0" err="1">
                <a:effectLst/>
              </a:rPr>
              <a:t>venereum</a:t>
            </a:r>
            <a:r>
              <a:rPr lang="en-US" sz="3600" u="sng" dirty="0">
                <a:effectLst/>
              </a:rPr>
              <a:t> (LGV</a:t>
            </a:r>
            <a:r>
              <a:rPr lang="en-US" sz="3600" u="sng" dirty="0" smtClean="0">
                <a:effectLst/>
              </a:rPr>
              <a:t>)</a:t>
            </a:r>
            <a:endParaRPr lang="en-GB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r>
              <a:rPr lang="en-US" dirty="0" smtClean="0">
                <a:effectLst/>
              </a:rPr>
              <a:t>Serotypes </a:t>
            </a:r>
            <a:r>
              <a:rPr lang="en-US" dirty="0">
                <a:effectLst/>
              </a:rPr>
              <a:t>L1, L2 and L3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Primary lesion is a small painless papule or ulcer or ulcer at injection site heals rapidly.</a:t>
            </a:r>
            <a:endParaRPr lang="en-GB" dirty="0">
              <a:effectLst/>
            </a:endParaRPr>
          </a:p>
          <a:p>
            <a:r>
              <a:rPr lang="en-US" dirty="0" err="1">
                <a:effectLst/>
              </a:rPr>
              <a:t>Lymphdenopathy</a:t>
            </a:r>
            <a:r>
              <a:rPr lang="en-US" dirty="0">
                <a:effectLst/>
              </a:rPr>
              <a:t> ( may coalesce to form abscesses and buboes)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Fever, headache, </a:t>
            </a:r>
            <a:r>
              <a:rPr lang="en-US" dirty="0" err="1">
                <a:effectLst/>
              </a:rPr>
              <a:t>proctitis</a:t>
            </a:r>
            <a:r>
              <a:rPr lang="en-US" dirty="0">
                <a:effectLst/>
              </a:rPr>
              <a:t>.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Chronic- scarring, lymphatic obstruction- may resemble elephantiasis</a:t>
            </a:r>
            <a:r>
              <a:rPr lang="en-US" dirty="0" smtClean="0">
                <a:effectLst/>
              </a:rPr>
              <a:t>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088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92088"/>
          </a:xfrm>
        </p:spPr>
        <p:txBody>
          <a:bodyPr/>
          <a:lstStyle/>
          <a:p>
            <a:pPr algn="l"/>
            <a:r>
              <a:rPr lang="en-US" sz="3600" u="sng" dirty="0" smtClean="0">
                <a:effectLst/>
              </a:rPr>
              <a:t>5. </a:t>
            </a:r>
            <a:r>
              <a:rPr lang="en-US" sz="3600" u="sng" dirty="0" err="1" smtClean="0">
                <a:effectLst/>
              </a:rPr>
              <a:t>Epididmytis</a:t>
            </a:r>
            <a:r>
              <a:rPr lang="en-US" sz="3600" u="sng" dirty="0">
                <a:effectLst/>
              </a:rPr>
              <a:t>, </a:t>
            </a:r>
            <a:r>
              <a:rPr lang="en-US" sz="3600" u="sng" dirty="0" err="1" smtClean="0">
                <a:effectLst/>
              </a:rPr>
              <a:t>Salpingitis</a:t>
            </a:r>
            <a:r>
              <a:rPr lang="en-US" sz="3600" u="sng" dirty="0">
                <a:effectLst/>
              </a:rPr>
              <a:t>, </a:t>
            </a:r>
            <a:r>
              <a:rPr lang="en-US" sz="3600" u="sng" dirty="0" smtClean="0">
                <a:effectLst/>
              </a:rPr>
              <a:t>Cervicitis</a:t>
            </a:r>
            <a:endParaRPr lang="en-GB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txBody>
          <a:bodyPr/>
          <a:lstStyle/>
          <a:p>
            <a:r>
              <a:rPr lang="en-US" dirty="0" smtClean="0">
                <a:effectLst/>
              </a:rPr>
              <a:t>Sexually </a:t>
            </a:r>
            <a:r>
              <a:rPr lang="en-US" dirty="0">
                <a:effectLst/>
              </a:rPr>
              <a:t>transmitted infections- Similar to N. gonorrhea can occur as a co-infection.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Serotypes  D-K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Can result in pelvic inflammatory disease.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Reactive arthritis and Reiter’s syndrome may follow.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7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pPr lvl="0"/>
            <a:r>
              <a:rPr lang="en-US" u="sng" dirty="0">
                <a:effectLst/>
              </a:rPr>
              <a:t>C. </a:t>
            </a:r>
            <a:r>
              <a:rPr lang="en-US" u="sng" dirty="0" err="1" smtClean="0">
                <a:effectLst/>
              </a:rPr>
              <a:t>psittaci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8300"/>
            <a:ext cx="8496944" cy="4887044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Wild </a:t>
            </a:r>
            <a:r>
              <a:rPr lang="en-US" dirty="0">
                <a:effectLst/>
              </a:rPr>
              <a:t>and domestic animals and birds.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Human infection- inhalational of organism in dried infected bird droppings is rare.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Influenza like illness </a:t>
            </a:r>
            <a:r>
              <a:rPr lang="en-US" dirty="0" smtClean="0">
                <a:effectLst/>
              </a:rPr>
              <a:t>pneumonitis</a:t>
            </a:r>
            <a:endParaRPr lang="en-GB" dirty="0"/>
          </a:p>
          <a:p>
            <a:r>
              <a:rPr lang="en-GB" dirty="0"/>
              <a:t>Diagnosis – serology: ELISA </a:t>
            </a:r>
          </a:p>
          <a:p>
            <a:pPr lvl="0"/>
            <a:r>
              <a:rPr lang="en-US" dirty="0" smtClean="0">
                <a:effectLst/>
              </a:rPr>
              <a:t>Treatment- </a:t>
            </a:r>
            <a:r>
              <a:rPr lang="en-US" dirty="0">
                <a:effectLst/>
              </a:rPr>
              <a:t>Tetracycline, </a:t>
            </a:r>
            <a:r>
              <a:rPr lang="en-US" dirty="0" smtClean="0">
                <a:effectLst/>
              </a:rPr>
              <a:t>doxycycline </a:t>
            </a:r>
            <a:r>
              <a:rPr lang="en-US" dirty="0">
                <a:effectLst/>
              </a:rPr>
              <a:t>and erythromycin.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50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8300"/>
            <a:ext cx="8496944" cy="4887044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Currently 2 genera</a:t>
            </a:r>
            <a:r>
              <a:rPr lang="en-GB" dirty="0" smtClean="0"/>
              <a:t>:</a:t>
            </a:r>
          </a:p>
          <a:p>
            <a:pPr lvl="1"/>
            <a:r>
              <a:rPr lang="en-GB" dirty="0"/>
              <a:t>Chlamydia </a:t>
            </a:r>
          </a:p>
          <a:p>
            <a:pPr lvl="1"/>
            <a:r>
              <a:rPr lang="en-GB" dirty="0" err="1"/>
              <a:t>Chlamydophila</a:t>
            </a: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pPr lvl="0"/>
            <a:r>
              <a:rPr lang="en-US" dirty="0" smtClean="0">
                <a:effectLst/>
              </a:rPr>
              <a:t>Small, obligate </a:t>
            </a:r>
            <a:r>
              <a:rPr lang="en-US" dirty="0">
                <a:effectLst/>
              </a:rPr>
              <a:t>intracellular parasites of humans, animals and birds.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Resemble bacteria except cannot multiply outside living cells/tissues (live viruses)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Non-motile.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263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pPr lvl="0"/>
            <a:r>
              <a:rPr lang="en-US" u="sng" dirty="0">
                <a:effectLst/>
              </a:rPr>
              <a:t>C. </a:t>
            </a:r>
            <a:r>
              <a:rPr lang="en-US" u="sng" dirty="0" smtClean="0">
                <a:effectLst/>
              </a:rPr>
              <a:t>pneumonia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8300"/>
            <a:ext cx="8496944" cy="4887044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Inflammatory </a:t>
            </a:r>
            <a:r>
              <a:rPr lang="en-US" dirty="0">
                <a:effectLst/>
              </a:rPr>
              <a:t>process in respiratory tract- atypical pneumonia, bronchitis and sinusitis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Person to person spread via respiratory droplets.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Diagnosis- serology, PCR, cell cultures.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Treatment- Doxycycline and erythromycin.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76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r>
              <a:rPr lang="en-US" i="1" u="sng" dirty="0">
                <a:effectLst/>
              </a:rPr>
              <a:t>Lab </a:t>
            </a:r>
            <a:r>
              <a:rPr lang="en-US" i="1" u="sng" dirty="0" smtClean="0">
                <a:effectLst/>
              </a:rPr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8300"/>
            <a:ext cx="8496944" cy="48870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effectLst/>
              </a:rPr>
              <a:t>Specimens- </a:t>
            </a:r>
            <a:r>
              <a:rPr lang="en-US" dirty="0">
                <a:effectLst/>
              </a:rPr>
              <a:t>infected tissues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Microscopy</a:t>
            </a:r>
            <a:endParaRPr lang="en-GB" dirty="0">
              <a:effectLst/>
            </a:endParaRPr>
          </a:p>
          <a:p>
            <a:pPr lvl="1"/>
            <a:r>
              <a:rPr lang="en-US" dirty="0" err="1">
                <a:effectLst/>
              </a:rPr>
              <a:t>Immunofluorescense</a:t>
            </a:r>
            <a:r>
              <a:rPr lang="en-US" dirty="0">
                <a:effectLst/>
              </a:rPr>
              <a:t>- Fluorescent  antibody stains detect species specific and </a:t>
            </a:r>
            <a:r>
              <a:rPr lang="en-US" dirty="0" err="1">
                <a:effectLst/>
              </a:rPr>
              <a:t>immunotype</a:t>
            </a:r>
            <a:r>
              <a:rPr lang="en-US" dirty="0">
                <a:effectLst/>
              </a:rPr>
              <a:t> specific antigens.</a:t>
            </a:r>
            <a:endParaRPr lang="en-GB" dirty="0">
              <a:effectLst/>
            </a:endParaRPr>
          </a:p>
          <a:p>
            <a:pPr lvl="1"/>
            <a:r>
              <a:rPr lang="en-US" dirty="0" err="1">
                <a:effectLst/>
              </a:rPr>
              <a:t>Giemsa</a:t>
            </a:r>
            <a:r>
              <a:rPr lang="en-US" dirty="0">
                <a:effectLst/>
              </a:rPr>
              <a:t> stain- Direct visualization of inclusion bodies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GB" dirty="0">
                <a:effectLst/>
              </a:rPr>
              <a:t>C. </a:t>
            </a:r>
            <a:r>
              <a:rPr lang="en-GB" dirty="0" err="1">
                <a:effectLst/>
              </a:rPr>
              <a:t>trachomitis</a:t>
            </a:r>
            <a:r>
              <a:rPr lang="en-GB" dirty="0">
                <a:effectLst/>
              </a:rPr>
              <a:t> inclusion bodies contain glycogen, can visualize by staining with iodine.</a:t>
            </a:r>
          </a:p>
          <a:p>
            <a:pPr lvl="0"/>
            <a:r>
              <a:rPr lang="en-US" dirty="0" smtClean="0">
                <a:effectLst/>
              </a:rPr>
              <a:t>Culture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Not on artificial medium.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On cell cultures treated with </a:t>
            </a:r>
            <a:r>
              <a:rPr lang="en-US" dirty="0" err="1">
                <a:effectLst/>
              </a:rPr>
              <a:t>cycloheximidine</a:t>
            </a:r>
            <a:r>
              <a:rPr lang="en-US" dirty="0">
                <a:effectLst/>
              </a:rPr>
              <a:t>.( Inhibits host cell but not Chlamydial protein synthesis). Such cultures include Chicken embryo yolk sac and </a:t>
            </a:r>
            <a:r>
              <a:rPr lang="en-US" dirty="0" err="1">
                <a:effectLst/>
              </a:rPr>
              <a:t>Mccoy</a:t>
            </a:r>
            <a:r>
              <a:rPr lang="en-US" dirty="0">
                <a:effectLst/>
              </a:rPr>
              <a:t> cell lines</a:t>
            </a:r>
            <a:r>
              <a:rPr lang="en-US" dirty="0" smtClean="0">
                <a:effectLst/>
              </a:rPr>
              <a:t>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9762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>
                <a:effectLst/>
              </a:rPr>
              <a:t>Antigen detection - Direct immunofluorescence and ELISA kits that detect the group specific LPS or strain-specific outer membrane proteins are available for diagnosis. </a:t>
            </a:r>
          </a:p>
          <a:p>
            <a:pPr lvl="1"/>
            <a:r>
              <a:rPr lang="en-US" dirty="0">
                <a:effectLst/>
              </a:rPr>
              <a:t>ELISA antigen detection in respiratory or genital secretions.</a:t>
            </a:r>
            <a:endParaRPr lang="en-GB" dirty="0">
              <a:effectLst/>
            </a:endParaRPr>
          </a:p>
          <a:p>
            <a:pPr lvl="0"/>
            <a:r>
              <a:rPr lang="en-GB" dirty="0">
                <a:effectLst/>
              </a:rPr>
              <a:t>Serology - Serological tests for diagnosis are of limited value in adults, since the tests do not distinguish between current and past infections. Detection of high </a:t>
            </a:r>
            <a:r>
              <a:rPr lang="en-GB" dirty="0" err="1">
                <a:effectLst/>
              </a:rPr>
              <a:t>titer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IgM</a:t>
            </a:r>
            <a:r>
              <a:rPr lang="en-GB" dirty="0">
                <a:effectLst/>
              </a:rPr>
              <a:t> antibodies is indicative of a recent infection. Detection of </a:t>
            </a:r>
            <a:r>
              <a:rPr lang="en-GB" dirty="0" err="1">
                <a:effectLst/>
              </a:rPr>
              <a:t>IgM</a:t>
            </a:r>
            <a:r>
              <a:rPr lang="en-GB" dirty="0">
                <a:effectLst/>
              </a:rPr>
              <a:t> antibodies in neonatal infection is useful.</a:t>
            </a:r>
          </a:p>
          <a:p>
            <a:pPr lvl="0"/>
            <a:r>
              <a:rPr lang="en-US" dirty="0">
                <a:effectLst/>
              </a:rPr>
              <a:t>Delayed type skin reaction ( type IV hypersensitivity) to killed organisms. </a:t>
            </a:r>
            <a:r>
              <a:rPr lang="en-US" dirty="0" err="1">
                <a:effectLst/>
              </a:rPr>
              <a:t>Frei</a:t>
            </a:r>
            <a:r>
              <a:rPr lang="en-US" dirty="0">
                <a:effectLst/>
              </a:rPr>
              <a:t> test for LGV.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Molecular tests e.g. PCR and ligase chain reaction for Chlamydial DNA.</a:t>
            </a:r>
            <a:endParaRPr lang="en-GB" dirty="0">
              <a:effectLst/>
            </a:endParaRPr>
          </a:p>
          <a:p>
            <a:pPr marL="0" lvl="0" indent="0">
              <a:buNone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331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r>
              <a:rPr lang="en-US" i="1" u="sng" dirty="0" smtClean="0">
                <a:effectLst/>
              </a:rPr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8300"/>
            <a:ext cx="8496944" cy="4887044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Trachoma – erythromycin, </a:t>
            </a:r>
            <a:r>
              <a:rPr lang="en-US" dirty="0" err="1">
                <a:effectLst/>
              </a:rPr>
              <a:t>doxcycline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LGV – doxycycline, aspirate buboes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Genital and ocular – azithromycin, </a:t>
            </a:r>
            <a:r>
              <a:rPr lang="en-US" dirty="0" smtClean="0">
                <a:effectLst/>
              </a:rPr>
              <a:t>doxycycline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9762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r>
              <a:rPr lang="en-US" i="1" u="sng" dirty="0" smtClean="0">
                <a:effectLst/>
              </a:rPr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8300"/>
            <a:ext cx="8496944" cy="488704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effectLst/>
              </a:rPr>
              <a:t>Trachoma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Mass treatment with oral azithromycin – contacts of trachoma patient’s.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Hygiene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Education and face washing campaigns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Tracing and treating partners in genital tract infections.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C. </a:t>
            </a:r>
            <a:r>
              <a:rPr lang="en-US" dirty="0" err="1">
                <a:effectLst/>
              </a:rPr>
              <a:t>psittaci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Proper control of importation or handling of </a:t>
            </a:r>
            <a:r>
              <a:rPr lang="en-US" dirty="0" err="1">
                <a:effectLst/>
              </a:rPr>
              <a:t>psittacine</a:t>
            </a:r>
            <a:r>
              <a:rPr lang="en-US" dirty="0">
                <a:effectLst/>
              </a:rPr>
              <a:t> birds e.g. birds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27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8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>
                <a:effectLst/>
              </a:rPr>
              <a:t>Share some characteristics with viruses-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Very small not easily visualized with a microscope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Do not synthesize ATP (get ATP </a:t>
            </a:r>
            <a:r>
              <a:rPr lang="en-US" dirty="0" smtClean="0">
                <a:effectLst/>
              </a:rPr>
              <a:t>and nutrients from </a:t>
            </a:r>
            <a:r>
              <a:rPr lang="en-US" dirty="0">
                <a:effectLst/>
              </a:rPr>
              <a:t>host cell- energy </a:t>
            </a:r>
            <a:r>
              <a:rPr lang="en-US" dirty="0" smtClean="0">
                <a:effectLst/>
              </a:rPr>
              <a:t>parasites)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Do not replicate </a:t>
            </a:r>
            <a:r>
              <a:rPr lang="en-US" dirty="0" err="1">
                <a:effectLst/>
              </a:rPr>
              <a:t>extracellularly</a:t>
            </a:r>
            <a:r>
              <a:rPr lang="en-US" dirty="0">
                <a:effectLst/>
              </a:rPr>
              <a:t>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Unlike viruses-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Contain both DNA and RNA</a:t>
            </a:r>
            <a:endParaRPr lang="en-GB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Cell wall similar to </a:t>
            </a:r>
            <a:r>
              <a:rPr lang="en-US" dirty="0">
                <a:effectLst/>
              </a:rPr>
              <a:t>gram </a:t>
            </a:r>
            <a:r>
              <a:rPr lang="en-US" dirty="0" smtClean="0">
                <a:effectLst/>
              </a:rPr>
              <a:t>negative - Have </a:t>
            </a:r>
            <a:r>
              <a:rPr lang="en-US" dirty="0">
                <a:effectLst/>
              </a:rPr>
              <a:t>LPS, peptidoglycan layer </a:t>
            </a:r>
            <a:r>
              <a:rPr lang="en-US" dirty="0" smtClean="0">
                <a:effectLst/>
              </a:rPr>
              <a:t>but lack </a:t>
            </a:r>
            <a:r>
              <a:rPr lang="en-US" dirty="0" err="1">
                <a:effectLst/>
              </a:rPr>
              <a:t>muramic</a:t>
            </a:r>
            <a:r>
              <a:rPr lang="en-US" dirty="0">
                <a:effectLst/>
              </a:rPr>
              <a:t> acid</a:t>
            </a:r>
            <a:r>
              <a:rPr lang="en-US" dirty="0" smtClean="0">
                <a:effectLst/>
              </a:rPr>
              <a:t>.</a:t>
            </a:r>
            <a:endParaRPr lang="en-GB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Have ribosomes </a:t>
            </a:r>
            <a:r>
              <a:rPr lang="en-US" altLang="en-US" dirty="0"/>
              <a:t>and make their own proteins and nucleic acids 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Binary fission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Respond to antibacterial antimicrobial agents.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20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r>
              <a:rPr lang="en-US" i="1" u="sng" dirty="0" smtClean="0">
                <a:effectLst/>
              </a:rPr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8300"/>
            <a:ext cx="8496944" cy="4887044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family </a:t>
            </a:r>
            <a:r>
              <a:rPr lang="en-US" altLang="en-US" i="1" dirty="0" err="1"/>
              <a:t>Chlamydiaceae</a:t>
            </a:r>
            <a:r>
              <a:rPr lang="en-US" altLang="en-US" dirty="0"/>
              <a:t> consists of one genus </a:t>
            </a:r>
            <a:r>
              <a:rPr lang="en-US" altLang="en-US" i="1" dirty="0"/>
              <a:t>Chlamydia</a:t>
            </a:r>
            <a:r>
              <a:rPr lang="en-US" altLang="en-US" dirty="0"/>
              <a:t> with three species that cause human disease:</a:t>
            </a:r>
          </a:p>
          <a:p>
            <a:pPr lvl="1"/>
            <a:r>
              <a:rPr lang="en-US" altLang="en-US" i="1" dirty="0"/>
              <a:t>C. trachomatis,</a:t>
            </a:r>
            <a:r>
              <a:rPr lang="en-US" altLang="en-US" dirty="0"/>
              <a:t> which can cause urogenital infections, trachoma, conjunctivitis, pneumonia and </a:t>
            </a:r>
            <a:r>
              <a:rPr lang="en-US" altLang="en-US" dirty="0" err="1"/>
              <a:t>lymphogranuloma</a:t>
            </a:r>
            <a:r>
              <a:rPr lang="en-US" altLang="en-US" dirty="0"/>
              <a:t> </a:t>
            </a:r>
            <a:r>
              <a:rPr lang="en-US" altLang="en-US" dirty="0" err="1"/>
              <a:t>venereum</a:t>
            </a:r>
            <a:r>
              <a:rPr lang="en-US" altLang="en-US" dirty="0"/>
              <a:t> (LGV) </a:t>
            </a:r>
          </a:p>
          <a:p>
            <a:pPr lvl="1"/>
            <a:r>
              <a:rPr lang="en-US" altLang="en-US" i="1" dirty="0"/>
              <a:t>C. </a:t>
            </a:r>
            <a:r>
              <a:rPr lang="en-US" altLang="en-US" i="1" dirty="0" err="1"/>
              <a:t>pneumoniae</a:t>
            </a:r>
            <a:r>
              <a:rPr lang="en-US" altLang="en-US" i="1" dirty="0"/>
              <a:t>,</a:t>
            </a:r>
            <a:r>
              <a:rPr lang="en-US" altLang="en-US" dirty="0"/>
              <a:t> which can cause bronchitis, sinusitis, pneumonia and possibly atherosclerosis  </a:t>
            </a:r>
          </a:p>
          <a:p>
            <a:pPr lvl="1"/>
            <a:r>
              <a:rPr lang="en-US" altLang="en-US" i="1" dirty="0"/>
              <a:t>C. </a:t>
            </a:r>
            <a:r>
              <a:rPr lang="en-US" altLang="en-US" i="1" dirty="0" err="1"/>
              <a:t>psittaci</a:t>
            </a:r>
            <a:r>
              <a:rPr lang="en-US" altLang="en-US" dirty="0"/>
              <a:t>, which can cause pneumonia (psittacosis/ parrot fever).  </a:t>
            </a:r>
          </a:p>
        </p:txBody>
      </p:sp>
    </p:spTree>
    <p:extLst>
      <p:ext uri="{BB962C8B-B14F-4D97-AF65-F5344CB8AC3E}">
        <p14:creationId xmlns:p14="http://schemas.microsoft.com/office/powerpoint/2010/main" val="385250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r>
              <a:rPr lang="en-US" i="1" u="sng" dirty="0">
                <a:effectLst/>
              </a:rPr>
              <a:t>Differences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573715"/>
              </p:ext>
            </p:extLst>
          </p:nvPr>
        </p:nvGraphicFramePr>
        <p:xfrm>
          <a:off x="251520" y="1844824"/>
          <a:ext cx="8784977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  <a:gridCol w="4464497"/>
              </a:tblGrid>
              <a:tr h="143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US" sz="2400" dirty="0">
                          <a:effectLst/>
                        </a:rPr>
                        <a:t>C. trachomatis	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C. psittaci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Affects humans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Affects birds and other animals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Sensitive to sulphonamides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Resistant to sulphonamides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Form inclusions that displace the nucleus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Inclusions around the nucleus is not displaced.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Inclusion contain glycogen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Glycogen negative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50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r>
              <a:rPr lang="en-US" i="1" u="sng" dirty="0">
                <a:effectLst/>
              </a:rPr>
              <a:t>Life Cycle</a:t>
            </a:r>
            <a:r>
              <a:rPr lang="en-US" dirty="0" smtClean="0">
                <a:effectLst/>
              </a:rPr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04056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2 forms.</a:t>
            </a:r>
            <a:endParaRPr lang="en-GB" dirty="0">
              <a:effectLst/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34757"/>
              </p:ext>
            </p:extLst>
          </p:nvPr>
        </p:nvGraphicFramePr>
        <p:xfrm>
          <a:off x="611560" y="2247096"/>
          <a:ext cx="7740352" cy="384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51920"/>
              </a:tblGrid>
              <a:tr h="139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Elementary form/body</a:t>
                      </a:r>
                      <a:endParaRPr lang="en-GB" sz="24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 smtClean="0">
                          <a:effectLst/>
                        </a:rPr>
                        <a:t>Reticulate form/body (RB)</a:t>
                      </a:r>
                      <a:endParaRPr lang="en-GB" sz="2400" dirty="0" smtClean="0">
                        <a:effectLst/>
                      </a:endParaRPr>
                    </a:p>
                  </a:txBody>
                  <a:tcPr/>
                </a:tc>
              </a:tr>
              <a:tr h="3388491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Larger (0.8-1µm)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Extracellular survival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Does not replicate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Metabolically inactive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Infectious form-  Direct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contact, droplets,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mechanical vectors.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Not affected by antibiotics.</a:t>
                      </a:r>
                      <a:endParaRPr lang="en-GB" sz="24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Small (0.3-0-4µm)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Intracellular survival.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Replicates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Metabolically active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Non infectious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Susceptible to antibiotics.</a:t>
                      </a:r>
                      <a:endParaRPr lang="en-GB" sz="24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9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580678"/>
          </a:xfrm>
        </p:spPr>
        <p:txBody>
          <a:bodyPr/>
          <a:lstStyle/>
          <a:p>
            <a:r>
              <a:rPr lang="en-GB" b="0" dirty="0" smtClean="0"/>
              <a:t>REPLICATIVE </a:t>
            </a:r>
            <a:r>
              <a:rPr lang="en-GB" b="0" dirty="0"/>
              <a:t>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20472" cy="5472608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effectLst/>
              </a:rPr>
              <a:t>Elementary </a:t>
            </a:r>
            <a:r>
              <a:rPr lang="en-US" sz="2400" dirty="0">
                <a:effectLst/>
              </a:rPr>
              <a:t>body attaches to the surface of the cell.</a:t>
            </a:r>
            <a:endParaRPr lang="en-GB" sz="2400" dirty="0">
              <a:effectLst/>
            </a:endParaRPr>
          </a:p>
          <a:p>
            <a:pPr lvl="0"/>
            <a:r>
              <a:rPr lang="en-US" sz="2400" dirty="0">
                <a:effectLst/>
              </a:rPr>
              <a:t>Endocytosis of the elementary body occurs.</a:t>
            </a:r>
            <a:endParaRPr lang="en-GB" sz="2400" dirty="0">
              <a:effectLst/>
            </a:endParaRPr>
          </a:p>
          <a:p>
            <a:r>
              <a:rPr lang="en-US" sz="2400" dirty="0">
                <a:effectLst/>
              </a:rPr>
              <a:t>Elementary body is the endosome which </a:t>
            </a:r>
            <a:r>
              <a:rPr lang="en-US" sz="2400" dirty="0" smtClean="0">
                <a:effectLst/>
              </a:rPr>
              <a:t>doesn’t </a:t>
            </a:r>
            <a:r>
              <a:rPr lang="en-US" sz="2400" dirty="0">
                <a:effectLst/>
              </a:rPr>
              <a:t>fuse with lysosome. Elementary body</a:t>
            </a:r>
            <a:r>
              <a:rPr lang="en-GB" sz="2400" dirty="0">
                <a:effectLst/>
              </a:rPr>
              <a:t> possess a rigid outer membrane that is extensively cross-linked by </a:t>
            </a:r>
            <a:r>
              <a:rPr lang="en-GB" sz="2400" dirty="0" err="1">
                <a:effectLst/>
              </a:rPr>
              <a:t>disulfide</a:t>
            </a:r>
            <a:r>
              <a:rPr lang="en-GB" sz="2400" dirty="0">
                <a:effectLst/>
              </a:rPr>
              <a:t> bonds. </a:t>
            </a:r>
          </a:p>
          <a:p>
            <a:pPr lvl="0"/>
            <a:r>
              <a:rPr lang="en-US" sz="2400" dirty="0">
                <a:effectLst/>
              </a:rPr>
              <a:t>Elementary body reorganizes into reticulate body in endosome.</a:t>
            </a:r>
            <a:endParaRPr lang="en-GB" sz="2400" dirty="0">
              <a:effectLst/>
            </a:endParaRPr>
          </a:p>
          <a:p>
            <a:pPr lvl="0"/>
            <a:r>
              <a:rPr lang="en-US" sz="2400" dirty="0">
                <a:effectLst/>
              </a:rPr>
              <a:t>Reticulate body replicates by binary fission.</a:t>
            </a:r>
            <a:endParaRPr lang="en-GB" sz="2400" dirty="0">
              <a:effectLst/>
            </a:endParaRPr>
          </a:p>
          <a:p>
            <a:pPr lvl="0"/>
            <a:r>
              <a:rPr lang="en-US" sz="2400" dirty="0">
                <a:effectLst/>
              </a:rPr>
              <a:t>Reticulate bodies are reorganized into elementary bodies.</a:t>
            </a:r>
          </a:p>
          <a:p>
            <a:pPr lvl="0"/>
            <a:r>
              <a:rPr lang="en-GB" sz="2400" dirty="0">
                <a:effectLst/>
              </a:rPr>
              <a:t>They possess a fragile membrane lacking the extensive </a:t>
            </a:r>
            <a:r>
              <a:rPr lang="en-GB" sz="2400" dirty="0" err="1">
                <a:effectLst/>
              </a:rPr>
              <a:t>disulfide</a:t>
            </a:r>
            <a:r>
              <a:rPr lang="en-GB" sz="2400" dirty="0">
                <a:effectLst/>
              </a:rPr>
              <a:t> bonds characteristic of the EB</a:t>
            </a:r>
          </a:p>
          <a:p>
            <a:r>
              <a:rPr lang="en-GB" sz="2400" dirty="0"/>
              <a:t>Formed elementary bodies are released from the cell.</a:t>
            </a:r>
            <a:endParaRPr lang="en-GB" sz="24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C. pneumonia and C. trachomatis reverse endocytosis.</a:t>
            </a:r>
            <a:endParaRPr lang="en-GB" sz="2400" dirty="0">
              <a:effectLst/>
            </a:endParaRPr>
          </a:p>
          <a:p>
            <a:pPr lvl="1"/>
            <a:r>
              <a:rPr lang="en-US" sz="2400" dirty="0" err="1">
                <a:effectLst/>
              </a:rPr>
              <a:t>C.psittaci</a:t>
            </a:r>
            <a:r>
              <a:rPr lang="en-US" sz="2400" dirty="0">
                <a:effectLst/>
              </a:rPr>
              <a:t> – </a:t>
            </a:r>
            <a:r>
              <a:rPr lang="en-US" sz="2400" dirty="0" err="1">
                <a:effectLst/>
              </a:rPr>
              <a:t>lysis</a:t>
            </a:r>
            <a:r>
              <a:rPr lang="en-US" sz="2400" dirty="0">
                <a:effectLst/>
              </a:rPr>
              <a:t> of cells and inclusions</a:t>
            </a:r>
            <a:r>
              <a:rPr lang="en-US" sz="2400" dirty="0" smtClean="0">
                <a:effectLst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51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5"/>
            <a:ext cx="9144000" cy="686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341784"/>
            <a:ext cx="8564488" cy="854968"/>
          </a:xfrm>
        </p:spPr>
        <p:txBody>
          <a:bodyPr/>
          <a:lstStyle/>
          <a:p>
            <a:pPr lvl="0"/>
            <a:r>
              <a:rPr lang="en-US" u="sng" dirty="0">
                <a:effectLst/>
              </a:rPr>
              <a:t>C. </a:t>
            </a:r>
            <a:r>
              <a:rPr lang="en-US" u="sng" dirty="0" smtClean="0">
                <a:effectLst/>
              </a:rPr>
              <a:t>trachomatis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effectLst/>
              </a:rPr>
              <a:t>C</a:t>
            </a:r>
            <a:r>
              <a:rPr lang="en-US" dirty="0">
                <a:effectLst/>
              </a:rPr>
              <a:t>. trachomatis is the causative agent </a:t>
            </a:r>
            <a:r>
              <a:rPr lang="en-US" dirty="0" smtClean="0">
                <a:effectLst/>
              </a:rPr>
              <a:t>of;</a:t>
            </a:r>
          </a:p>
          <a:p>
            <a:pPr lvl="1"/>
            <a:r>
              <a:rPr lang="en-US" dirty="0" smtClean="0">
                <a:effectLst/>
              </a:rPr>
              <a:t>Trachoma</a:t>
            </a:r>
          </a:p>
          <a:p>
            <a:pPr lvl="1"/>
            <a:r>
              <a:rPr lang="en-US" dirty="0" err="1" smtClean="0">
                <a:effectLst/>
              </a:rPr>
              <a:t>Oculogenitial</a:t>
            </a:r>
            <a:r>
              <a:rPr lang="en-US" dirty="0" smtClean="0">
                <a:effectLst/>
              </a:rPr>
              <a:t> disease- Inclusion conjunctivitis</a:t>
            </a:r>
            <a:endParaRPr lang="en-US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Neonatal pneumonia</a:t>
            </a:r>
          </a:p>
          <a:p>
            <a:pPr lvl="1"/>
            <a:r>
              <a:rPr lang="en-US" dirty="0" err="1" smtClean="0">
                <a:effectLst/>
              </a:rPr>
              <a:t>Lymphogranuloma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venereum</a:t>
            </a:r>
            <a:r>
              <a:rPr lang="en-US" dirty="0">
                <a:effectLst/>
              </a:rPr>
              <a:t> (LGV</a:t>
            </a:r>
            <a:r>
              <a:rPr lang="en-US" dirty="0" smtClean="0">
                <a:effectLst/>
              </a:rPr>
              <a:t>)</a:t>
            </a:r>
          </a:p>
          <a:p>
            <a:pPr lvl="1"/>
            <a:r>
              <a:rPr lang="en-US" dirty="0" err="1" smtClean="0">
                <a:effectLst/>
              </a:rPr>
              <a:t>Epididmytis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Salpingitis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Cervicitis</a:t>
            </a:r>
          </a:p>
          <a:p>
            <a:r>
              <a:rPr lang="en-US" u="sng" dirty="0">
                <a:effectLst/>
              </a:rPr>
              <a:t>Pathogenesis and Immunity</a:t>
            </a:r>
          </a:p>
          <a:p>
            <a:pPr lvl="1"/>
            <a:r>
              <a:rPr lang="en-US" altLang="en-US" i="1" dirty="0"/>
              <a:t>C. trachomatis</a:t>
            </a:r>
            <a:r>
              <a:rPr lang="en-US" altLang="en-US" dirty="0"/>
              <a:t> infects non-ciliated columnar epithelial </a:t>
            </a:r>
            <a:r>
              <a:rPr lang="en-US" altLang="en-US" dirty="0" smtClean="0"/>
              <a:t>cells.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organisms stimulate the infiltration of </a:t>
            </a:r>
            <a:r>
              <a:rPr lang="en-US" altLang="en-US" dirty="0" err="1"/>
              <a:t>polymorphonuclear</a:t>
            </a:r>
            <a:r>
              <a:rPr lang="en-US" altLang="en-US" dirty="0"/>
              <a:t> cells and lymphocytes which leads to lymphoid follicle formation and fibrotic changes. </a:t>
            </a:r>
          </a:p>
          <a:p>
            <a:pPr lvl="1"/>
            <a:r>
              <a:rPr lang="en-US" altLang="en-US" dirty="0"/>
              <a:t>The clinical manifestations result from destruction of the cells and the host inflammatory response.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Infection </a:t>
            </a:r>
            <a:r>
              <a:rPr lang="en-US" altLang="en-US" dirty="0"/>
              <a:t>does not stimulate long lasting immunity and reinfection results in a inflammatory response and subsequent tissue damage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74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1104</Words>
  <Application>Microsoft Office PowerPoint</Application>
  <PresentationFormat>On-screen Show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1_TS001069040</vt:lpstr>
      <vt:lpstr>CHLAMYDIA</vt:lpstr>
      <vt:lpstr>Introduction</vt:lpstr>
      <vt:lpstr>PowerPoint Presentation</vt:lpstr>
      <vt:lpstr>Classification</vt:lpstr>
      <vt:lpstr>Differences</vt:lpstr>
      <vt:lpstr>Life Cycle.</vt:lpstr>
      <vt:lpstr>REPLICATIVE CYCLE</vt:lpstr>
      <vt:lpstr>PowerPoint Presentation</vt:lpstr>
      <vt:lpstr>C. trachomatis</vt:lpstr>
      <vt:lpstr>1. Trachoma</vt:lpstr>
      <vt:lpstr>PowerPoint Presentation</vt:lpstr>
      <vt:lpstr>Stages of Trachoma Disease </vt:lpstr>
      <vt:lpstr>PowerPoint Presentation</vt:lpstr>
      <vt:lpstr>PowerPoint Presentation</vt:lpstr>
      <vt:lpstr>2. Inclusion conjunctivitis: </vt:lpstr>
      <vt:lpstr>3. Neonatal pneumonia</vt:lpstr>
      <vt:lpstr>4. Lymphogranuloma venereum (LGV)</vt:lpstr>
      <vt:lpstr>5. Epididmytis, Salpingitis, Cervicitis</vt:lpstr>
      <vt:lpstr>C. psittaci</vt:lpstr>
      <vt:lpstr>C. pneumonia</vt:lpstr>
      <vt:lpstr>Lab Diagnosis</vt:lpstr>
      <vt:lpstr>PowerPoint Presentation</vt:lpstr>
      <vt:lpstr>Treatment</vt:lpstr>
      <vt:lpstr>Prevention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CHLAMYDIA</dc:title>
  <dc:creator>Dr. Kimaiga H.O. MBChB (UoN)</dc:creator>
  <cp:lastModifiedBy>Dr. Kimaiga H.O. MBChB (UoN)</cp:lastModifiedBy>
  <cp:revision>17</cp:revision>
  <dcterms:created xsi:type="dcterms:W3CDTF">2013-09-09T20:58:19Z</dcterms:created>
  <dcterms:modified xsi:type="dcterms:W3CDTF">2014-01-14T13:22:24Z</dcterms:modified>
</cp:coreProperties>
</file>