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4" r:id="rId4"/>
    <p:sldId id="258" r:id="rId5"/>
    <p:sldId id="279" r:id="rId6"/>
    <p:sldId id="259" r:id="rId7"/>
    <p:sldId id="276" r:id="rId8"/>
    <p:sldId id="281" r:id="rId9"/>
    <p:sldId id="271" r:id="rId10"/>
    <p:sldId id="261" r:id="rId11"/>
    <p:sldId id="269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7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5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70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856F8E-A427-4349-8129-E72D6327AF4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5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4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2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2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23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2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8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82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389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143000"/>
          </a:xfrm>
        </p:spPr>
        <p:txBody>
          <a:bodyPr>
            <a:normAutofit/>
          </a:bodyPr>
          <a:lstStyle/>
          <a:p>
            <a:r>
              <a:rPr lang="en-GB" b="1" smtClean="0"/>
              <a:t>MYCOPLASMAS</a:t>
            </a:r>
            <a:endParaRPr lang="en-GB" b="1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6400800" cy="1752600"/>
          </a:xfrm>
        </p:spPr>
        <p:txBody>
          <a:bodyPr/>
          <a:lstStyle/>
          <a:p>
            <a:r>
              <a:rPr lang="en-GB" b="1" dirty="0" smtClean="0"/>
              <a:t>KIMAIGA H.O</a:t>
            </a:r>
          </a:p>
          <a:p>
            <a:r>
              <a:rPr lang="en-GB" b="1" dirty="0" smtClean="0"/>
              <a:t>MBChB (University of Nairobi)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2222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4488" cy="854968"/>
          </a:xfrm>
        </p:spPr>
        <p:txBody>
          <a:bodyPr/>
          <a:lstStyle/>
          <a:p>
            <a:r>
              <a:rPr lang="en-US" i="1" u="sng" dirty="0">
                <a:effectLst/>
              </a:rPr>
              <a:t>Laboratory </a:t>
            </a:r>
            <a:r>
              <a:rPr lang="en-US" i="1" u="sng" dirty="0" smtClean="0">
                <a:effectLst/>
              </a:rPr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323"/>
            <a:ext cx="4824536" cy="532859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>
                <a:effectLst/>
              </a:rPr>
              <a:t>Serology </a:t>
            </a:r>
            <a:r>
              <a:rPr lang="en-US" dirty="0">
                <a:effectLst/>
              </a:rPr>
              <a:t>for M. </a:t>
            </a:r>
            <a:r>
              <a:rPr lang="en-US" dirty="0" err="1">
                <a:effectLst/>
              </a:rPr>
              <a:t>pneumaniae</a:t>
            </a:r>
            <a:r>
              <a:rPr lang="en-US" dirty="0">
                <a:effectLst/>
              </a:rPr>
              <a:t> -  mainstay of diagnosis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Cold agglutinins – </a:t>
            </a:r>
            <a:r>
              <a:rPr lang="en-US" dirty="0" err="1">
                <a:effectLst/>
              </a:rPr>
              <a:t>IgM</a:t>
            </a:r>
            <a:r>
              <a:rPr lang="en-US" dirty="0">
                <a:effectLst/>
              </a:rPr>
              <a:t> autoantibodies against type O red blood cells that agglutinate these cells at 4</a:t>
            </a:r>
            <a:r>
              <a:rPr lang="en-US" baseline="30000" dirty="0">
                <a:effectLst/>
              </a:rPr>
              <a:t>0</a:t>
            </a:r>
            <a:r>
              <a:rPr lang="en-US" dirty="0">
                <a:effectLst/>
              </a:rPr>
              <a:t>C but not at 370C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Complement fixation test – 4 fold or greater rise in specific antibody </a:t>
            </a:r>
            <a:r>
              <a:rPr lang="en-US" dirty="0" err="1">
                <a:effectLst/>
              </a:rPr>
              <a:t>titre</a:t>
            </a:r>
            <a:r>
              <a:rPr lang="en-US" dirty="0">
                <a:effectLst/>
              </a:rPr>
              <a:t>.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Culture on selective enriched media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Slow growing small colonies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“Fried egg” appearance – raised </a:t>
            </a:r>
            <a:r>
              <a:rPr lang="en-US" dirty="0" err="1">
                <a:effectLst/>
              </a:rPr>
              <a:t>centre</a:t>
            </a:r>
            <a:r>
              <a:rPr lang="en-US" dirty="0">
                <a:effectLst/>
              </a:rPr>
              <a:t> with thinner edges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Indirect fluorescent antibody tests for M. </a:t>
            </a:r>
            <a:r>
              <a:rPr lang="en-US" dirty="0" err="1">
                <a:effectLst/>
              </a:rPr>
              <a:t>hominis</a:t>
            </a:r>
            <a:r>
              <a:rPr lang="en-US" dirty="0">
                <a:effectLst/>
              </a:rPr>
              <a:t>.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Molecular – PCR and DNA probes.</a:t>
            </a:r>
            <a:endParaRPr lang="en-GB" dirty="0">
              <a:effectLst/>
            </a:endParaRPr>
          </a:p>
          <a:p>
            <a:endParaRPr lang="en-GB" dirty="0"/>
          </a:p>
        </p:txBody>
      </p:sp>
      <p:pic>
        <p:nvPicPr>
          <p:cNvPr id="4" name="Picture 2" descr="fig37_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3" t="6430" r="12618" b="4777"/>
          <a:stretch/>
        </p:blipFill>
        <p:spPr bwMode="auto">
          <a:xfrm>
            <a:off x="4993664" y="2276872"/>
            <a:ext cx="4139952" cy="379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336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00" y="485800"/>
            <a:ext cx="7772400" cy="854968"/>
          </a:xfrm>
        </p:spPr>
        <p:txBody>
          <a:bodyPr/>
          <a:lstStyle/>
          <a:p>
            <a:r>
              <a:rPr lang="en-US" i="1" u="sng" dirty="0" smtClean="0">
                <a:effectLst/>
              </a:rPr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effectLst/>
              </a:rPr>
              <a:t>Resistant </a:t>
            </a:r>
            <a:r>
              <a:rPr lang="en-US" dirty="0">
                <a:effectLst/>
              </a:rPr>
              <a:t>to antibiotics which interfere with bacterial cell wall synthesis</a:t>
            </a:r>
            <a:endParaRPr lang="en-GB" dirty="0">
              <a:effectLst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u="sng" dirty="0">
                <a:effectLst/>
              </a:rPr>
              <a:t>M. pneumonia</a:t>
            </a:r>
            <a:r>
              <a:rPr lang="en-US" dirty="0">
                <a:effectLst/>
              </a:rPr>
              <a:t> – tetracycline/ quinolones/ macrolides </a:t>
            </a:r>
            <a:r>
              <a:rPr lang="en-US" dirty="0" err="1">
                <a:effectLst/>
              </a:rPr>
              <a:t>e.g.erythromycin</a:t>
            </a:r>
            <a:endParaRPr lang="en-GB" dirty="0">
              <a:effectLst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u="sng" dirty="0">
                <a:effectLst/>
              </a:rPr>
              <a:t>M. </a:t>
            </a:r>
            <a:r>
              <a:rPr lang="en-US" u="sng" dirty="0" err="1">
                <a:effectLst/>
              </a:rPr>
              <a:t>hominis</a:t>
            </a:r>
            <a:r>
              <a:rPr lang="en-US" dirty="0">
                <a:effectLst/>
              </a:rPr>
              <a:t> – usually resistant to erythromycin. </a:t>
            </a:r>
            <a:r>
              <a:rPr lang="en-US" dirty="0" smtClean="0">
                <a:effectLst/>
              </a:rPr>
              <a:t>Some genital </a:t>
            </a:r>
            <a:r>
              <a:rPr lang="en-US" dirty="0">
                <a:effectLst/>
              </a:rPr>
              <a:t>strains also resistant to tetracycline. Use azithromycin instead.</a:t>
            </a:r>
            <a:endParaRPr lang="en-GB" dirty="0">
              <a:effectLst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u="sng" dirty="0">
                <a:effectLst/>
              </a:rPr>
              <a:t>U. </a:t>
            </a:r>
            <a:r>
              <a:rPr lang="en-US" u="sng" dirty="0" err="1">
                <a:effectLst/>
              </a:rPr>
              <a:t>urealyticum</a:t>
            </a:r>
            <a:r>
              <a:rPr lang="en-US" dirty="0">
                <a:effectLst/>
              </a:rPr>
              <a:t> – less susceptible to </a:t>
            </a:r>
            <a:r>
              <a:rPr lang="en-US" dirty="0" err="1">
                <a:effectLst/>
              </a:rPr>
              <a:t>quinilones</a:t>
            </a:r>
            <a:r>
              <a:rPr lang="en-US" dirty="0">
                <a:effectLst/>
              </a:rPr>
              <a:t>. Use erythromycin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19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>
                <a:effectLst/>
              </a:rPr>
              <a:t>Prevention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 vaccine or specific preventive measures.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59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84" y="341784"/>
            <a:ext cx="8564488" cy="854968"/>
          </a:xfrm>
        </p:spPr>
        <p:txBody>
          <a:bodyPr/>
          <a:lstStyle/>
          <a:p>
            <a:r>
              <a:rPr lang="en-US" i="1" u="sng" dirty="0">
                <a:effectLst/>
              </a:rPr>
              <a:t>Basic </a:t>
            </a:r>
            <a:r>
              <a:rPr lang="en-US" i="1" u="sng" dirty="0" smtClean="0">
                <a:effectLst/>
              </a:rPr>
              <a:t>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88704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Family </a:t>
            </a:r>
            <a:r>
              <a:rPr lang="en-GB" dirty="0" err="1"/>
              <a:t>Mycoplasmaceatea</a:t>
            </a:r>
            <a:r>
              <a:rPr lang="en-GB" dirty="0"/>
              <a:t> </a:t>
            </a:r>
          </a:p>
          <a:p>
            <a:r>
              <a:rPr lang="en-GB" dirty="0" smtClean="0"/>
              <a:t>Genera</a:t>
            </a:r>
            <a:r>
              <a:rPr lang="en-GB" dirty="0"/>
              <a:t>: </a:t>
            </a:r>
            <a:r>
              <a:rPr lang="en-GB" i="1" dirty="0"/>
              <a:t>Mycoplasma, </a:t>
            </a:r>
            <a:r>
              <a:rPr lang="en-GB" i="1" dirty="0" err="1"/>
              <a:t>Ureaplsama</a:t>
            </a:r>
            <a:r>
              <a:rPr lang="en-GB" dirty="0"/>
              <a:t>. </a:t>
            </a:r>
          </a:p>
          <a:p>
            <a:r>
              <a:rPr lang="en-US" dirty="0">
                <a:effectLst/>
              </a:rPr>
              <a:t>Smallest  </a:t>
            </a:r>
            <a:r>
              <a:rPr lang="en-US" dirty="0" smtClean="0">
                <a:effectLst/>
              </a:rPr>
              <a:t>and </a:t>
            </a:r>
            <a:r>
              <a:rPr lang="en-GB" dirty="0"/>
              <a:t>c</a:t>
            </a:r>
            <a:r>
              <a:rPr lang="en-GB" dirty="0" smtClean="0"/>
              <a:t>an </a:t>
            </a:r>
            <a:r>
              <a:rPr lang="en-GB" dirty="0"/>
              <a:t>grow in cell free culture media. </a:t>
            </a:r>
          </a:p>
          <a:p>
            <a:pPr lvl="0"/>
            <a:r>
              <a:rPr lang="en-US" dirty="0" smtClean="0">
                <a:effectLst/>
              </a:rPr>
              <a:t>Lack </a:t>
            </a:r>
            <a:r>
              <a:rPr lang="en-US" dirty="0">
                <a:effectLst/>
              </a:rPr>
              <a:t>cell wall- highly </a:t>
            </a:r>
            <a:r>
              <a:rPr lang="en-US" dirty="0" smtClean="0">
                <a:effectLst/>
              </a:rPr>
              <a:t>pleomorphic</a:t>
            </a:r>
            <a:endParaRPr lang="en-GB" dirty="0">
              <a:effectLst/>
            </a:endParaRPr>
          </a:p>
          <a:p>
            <a:pPr lvl="0"/>
            <a:r>
              <a:rPr lang="en-GB" dirty="0" smtClean="0"/>
              <a:t>Only </a:t>
            </a:r>
            <a:r>
              <a:rPr lang="en-GB" dirty="0"/>
              <a:t>bacteria that contain cholesterol in the cell membrane </a:t>
            </a:r>
          </a:p>
          <a:p>
            <a:pPr lvl="0"/>
            <a:r>
              <a:rPr lang="en-US" dirty="0" smtClean="0">
                <a:effectLst/>
              </a:rPr>
              <a:t>Non </a:t>
            </a:r>
            <a:r>
              <a:rPr lang="en-US" dirty="0">
                <a:effectLst/>
              </a:rPr>
              <a:t>motile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Replicates by binary fission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Require a rich medium containing a sterol and serum proteins for growth.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20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792088"/>
          </a:xfrm>
        </p:spPr>
        <p:txBody>
          <a:bodyPr/>
          <a:lstStyle/>
          <a:p>
            <a:r>
              <a:rPr lang="en-GB" dirty="0" smtClean="0"/>
              <a:t>Antigenic </a:t>
            </a:r>
            <a:r>
              <a:rPr lang="en-GB" dirty="0"/>
              <a:t>Properties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245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Mycoplasmas </a:t>
            </a:r>
            <a:r>
              <a:rPr lang="en-GB" dirty="0"/>
              <a:t>have glycolipids- can account for the neurological manifestations of </a:t>
            </a:r>
            <a:r>
              <a:rPr lang="en-GB" i="1" dirty="0"/>
              <a:t>M. </a:t>
            </a:r>
            <a:r>
              <a:rPr lang="en-GB" i="1" dirty="0" err="1"/>
              <a:t>pneumoniae</a:t>
            </a:r>
            <a:r>
              <a:rPr lang="en-GB" i="1" dirty="0"/>
              <a:t> </a:t>
            </a:r>
            <a:r>
              <a:rPr lang="en-GB" dirty="0"/>
              <a:t>infection. </a:t>
            </a:r>
            <a:endParaRPr lang="en-GB" dirty="0" smtClean="0"/>
          </a:p>
          <a:p>
            <a:r>
              <a:rPr lang="en-GB" dirty="0" smtClean="0"/>
              <a:t>Alter </a:t>
            </a:r>
            <a:r>
              <a:rPr lang="en-GB" dirty="0"/>
              <a:t>the I antigens on RBCs: stimulate anti-I antibodies (cold agglutinins)- autoimmune response and damage to erythrocytes. </a:t>
            </a:r>
          </a:p>
          <a:p>
            <a:r>
              <a:rPr lang="en-GB" dirty="0"/>
              <a:t>Variable membrane lipoproteins form an antigenic variation system - escaping the host immune response.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5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84" y="341784"/>
            <a:ext cx="8564488" cy="854968"/>
          </a:xfrm>
        </p:spPr>
        <p:txBody>
          <a:bodyPr/>
          <a:lstStyle/>
          <a:p>
            <a:r>
              <a:rPr lang="en-US" u="sng" dirty="0">
                <a:effectLst/>
              </a:rPr>
              <a:t>Species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18457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u="sng" dirty="0" smtClean="0">
                <a:effectLst/>
              </a:rPr>
              <a:t>M</a:t>
            </a:r>
            <a:r>
              <a:rPr lang="en-US" u="sng" dirty="0">
                <a:effectLst/>
              </a:rPr>
              <a:t>. pneumonia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Normal habitat </a:t>
            </a:r>
            <a:r>
              <a:rPr lang="en-US" dirty="0" smtClean="0">
                <a:effectLst/>
              </a:rPr>
              <a:t>- Respiratory </a:t>
            </a:r>
            <a:r>
              <a:rPr lang="en-US" dirty="0">
                <a:effectLst/>
              </a:rPr>
              <a:t>tract</a:t>
            </a:r>
          </a:p>
          <a:p>
            <a:pPr lvl="1"/>
            <a:r>
              <a:rPr lang="en-US" dirty="0" smtClean="0">
                <a:effectLst/>
              </a:rPr>
              <a:t>Commonest </a:t>
            </a:r>
            <a:r>
              <a:rPr lang="en-US" dirty="0">
                <a:effectLst/>
              </a:rPr>
              <a:t>cause of atypical pneumonia (walking pneumonia)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Resolves in 10-14 days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Complications- Hemolytic </a:t>
            </a:r>
            <a:r>
              <a:rPr lang="en-US" dirty="0" err="1">
                <a:effectLst/>
              </a:rPr>
              <a:t>anaemia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Gullain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Barre</a:t>
            </a:r>
            <a:r>
              <a:rPr lang="en-US" dirty="0">
                <a:effectLst/>
              </a:rPr>
              <a:t> syndrome, pneumothorax, arthritis, lung abscesses</a:t>
            </a:r>
            <a:r>
              <a:rPr lang="en-US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n-US" u="sng" dirty="0" smtClean="0">
                <a:effectLst/>
              </a:rPr>
              <a:t>M</a:t>
            </a:r>
            <a:r>
              <a:rPr lang="en-US" u="sng" dirty="0">
                <a:effectLst/>
              </a:rPr>
              <a:t>. </a:t>
            </a:r>
            <a:r>
              <a:rPr lang="en-US" u="sng" dirty="0" err="1">
                <a:effectLst/>
              </a:rPr>
              <a:t>hominis</a:t>
            </a:r>
            <a:r>
              <a:rPr lang="en-US" u="sng" dirty="0">
                <a:effectLst/>
              </a:rPr>
              <a:t> and </a:t>
            </a:r>
            <a:r>
              <a:rPr lang="en-US" u="sng" dirty="0" err="1">
                <a:effectLst/>
              </a:rPr>
              <a:t>Ureaplasma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urealyticum</a:t>
            </a:r>
            <a:endParaRPr lang="en-GB" u="sng" dirty="0">
              <a:effectLst/>
            </a:endParaRPr>
          </a:p>
          <a:p>
            <a:pPr lvl="1"/>
            <a:r>
              <a:rPr lang="en-US" dirty="0">
                <a:effectLst/>
              </a:rPr>
              <a:t>Normal </a:t>
            </a:r>
            <a:r>
              <a:rPr lang="en-US" dirty="0" smtClean="0">
                <a:effectLst/>
              </a:rPr>
              <a:t>habitat- Lower </a:t>
            </a:r>
            <a:r>
              <a:rPr lang="en-US" dirty="0">
                <a:effectLst/>
              </a:rPr>
              <a:t>genital tract</a:t>
            </a:r>
            <a:r>
              <a:rPr lang="en-US" dirty="0" smtClean="0">
                <a:effectLst/>
              </a:rPr>
              <a:t>, mouth</a:t>
            </a:r>
            <a:r>
              <a:rPr lang="en-US" dirty="0">
                <a:effectLst/>
              </a:rPr>
              <a:t>, throat 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Sexually </a:t>
            </a:r>
            <a:r>
              <a:rPr lang="en-US" dirty="0">
                <a:effectLst/>
              </a:rPr>
              <a:t>transmitted</a:t>
            </a:r>
            <a:endParaRPr lang="en-GB" dirty="0">
              <a:effectLst/>
            </a:endParaRPr>
          </a:p>
          <a:p>
            <a:pPr lvl="1"/>
            <a:r>
              <a:rPr lang="en-US" u="sng" dirty="0">
                <a:effectLst/>
              </a:rPr>
              <a:t>M. </a:t>
            </a:r>
            <a:r>
              <a:rPr lang="en-US" u="sng" dirty="0" err="1">
                <a:effectLst/>
              </a:rPr>
              <a:t>hominis</a:t>
            </a:r>
            <a:r>
              <a:rPr lang="en-US" dirty="0">
                <a:effectLst/>
              </a:rPr>
              <a:t> causes pelvic inflammatory disease</a:t>
            </a:r>
            <a:endParaRPr lang="en-GB" dirty="0">
              <a:effectLst/>
            </a:endParaRPr>
          </a:p>
          <a:p>
            <a:pPr lvl="1"/>
            <a:r>
              <a:rPr lang="en-US" u="sng" dirty="0">
                <a:effectLst/>
              </a:rPr>
              <a:t>U. </a:t>
            </a:r>
            <a:r>
              <a:rPr lang="en-US" u="sng" dirty="0" err="1">
                <a:effectLst/>
              </a:rPr>
              <a:t>urealyticum</a:t>
            </a:r>
            <a:r>
              <a:rPr lang="en-US" dirty="0">
                <a:effectLst/>
              </a:rPr>
              <a:t> causes non- </a:t>
            </a:r>
            <a:r>
              <a:rPr lang="en-US" dirty="0" err="1">
                <a:effectLst/>
              </a:rPr>
              <a:t>gonococcal</a:t>
            </a:r>
            <a:r>
              <a:rPr lang="en-US" dirty="0">
                <a:effectLst/>
              </a:rPr>
              <a:t> urethritis in men. Implicated in </a:t>
            </a:r>
            <a:r>
              <a:rPr lang="en-US" dirty="0" err="1">
                <a:effectLst/>
              </a:rPr>
              <a:t>endometritis</a:t>
            </a:r>
            <a:r>
              <a:rPr lang="en-US" dirty="0">
                <a:effectLst/>
              </a:rPr>
              <a:t> and </a:t>
            </a:r>
            <a:r>
              <a:rPr lang="en-US" dirty="0" err="1">
                <a:effectLst/>
              </a:rPr>
              <a:t>chorioamnionitis</a:t>
            </a:r>
            <a:r>
              <a:rPr lang="en-US" dirty="0" smtClean="0">
                <a:effectLst/>
              </a:rPr>
              <a:t>.</a:t>
            </a:r>
            <a:endParaRPr lang="en-US" i="1" u="sng" dirty="0" smtClean="0">
              <a:effectLst/>
            </a:endParaRPr>
          </a:p>
          <a:p>
            <a:pPr marL="0" indent="0">
              <a:buNone/>
            </a:pPr>
            <a:r>
              <a:rPr lang="en-US" i="1" u="sng" dirty="0" smtClean="0">
                <a:effectLst/>
              </a:rPr>
              <a:t>Differences</a:t>
            </a:r>
            <a:endParaRPr lang="en-GB" dirty="0">
              <a:effectLst/>
            </a:endParaRPr>
          </a:p>
          <a:p>
            <a:r>
              <a:rPr lang="en-US" u="sng" dirty="0">
                <a:effectLst/>
              </a:rPr>
              <a:t>M. pneumonia</a:t>
            </a:r>
            <a:r>
              <a:rPr lang="en-US" dirty="0">
                <a:effectLst/>
              </a:rPr>
              <a:t> and </a:t>
            </a:r>
            <a:r>
              <a:rPr lang="en-US" u="sng" dirty="0" err="1">
                <a:effectLst/>
              </a:rPr>
              <a:t>M.hominis</a:t>
            </a:r>
            <a:r>
              <a:rPr lang="en-US" dirty="0">
                <a:effectLst/>
              </a:rPr>
              <a:t> do not hydrolyze urea, </a:t>
            </a:r>
            <a:r>
              <a:rPr lang="en-US" u="sng" dirty="0">
                <a:effectLst/>
              </a:rPr>
              <a:t>U. </a:t>
            </a:r>
            <a:r>
              <a:rPr lang="en-US" u="sng" dirty="0" err="1">
                <a:effectLst/>
              </a:rPr>
              <a:t>urealyticum</a:t>
            </a:r>
            <a:r>
              <a:rPr lang="en-US" dirty="0">
                <a:effectLst/>
              </a:rPr>
              <a:t> hydrolyses urea.</a:t>
            </a:r>
            <a:endParaRPr lang="en-GB" dirty="0">
              <a:effectLst/>
            </a:endParaRPr>
          </a:p>
          <a:p>
            <a:pPr lvl="1"/>
            <a:endParaRPr lang="en-US" dirty="0" smtClean="0">
              <a:effectLst/>
            </a:endParaRPr>
          </a:p>
          <a:p>
            <a:pPr lvl="1"/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90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792088"/>
          </a:xfrm>
        </p:spPr>
        <p:txBody>
          <a:bodyPr/>
          <a:lstStyle/>
          <a:p>
            <a:r>
              <a:rPr lang="en-GB" dirty="0" smtClean="0"/>
              <a:t>Pathogenesis and 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24536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Respiratory </a:t>
            </a:r>
            <a:r>
              <a:rPr lang="en-GB" u="sng" dirty="0"/>
              <a:t>Infections </a:t>
            </a:r>
            <a:endParaRPr lang="en-GB" u="sng" dirty="0" smtClean="0"/>
          </a:p>
          <a:p>
            <a:r>
              <a:rPr lang="en-GB" i="1" dirty="0" smtClean="0"/>
              <a:t>M</a:t>
            </a:r>
            <a:r>
              <a:rPr lang="en-GB" i="1" dirty="0"/>
              <a:t>. </a:t>
            </a:r>
            <a:r>
              <a:rPr lang="en-GB" i="1" dirty="0" err="1"/>
              <a:t>pneumoniae</a:t>
            </a:r>
            <a:r>
              <a:rPr lang="en-GB" i="1" dirty="0"/>
              <a:t> </a:t>
            </a:r>
            <a:endParaRPr lang="en-GB" dirty="0"/>
          </a:p>
          <a:p>
            <a:pPr lvl="1"/>
            <a:r>
              <a:rPr lang="en-GB" i="1" dirty="0" smtClean="0"/>
              <a:t>C</a:t>
            </a:r>
            <a:r>
              <a:rPr lang="en-GB" dirty="0" smtClean="0"/>
              <a:t>ommon </a:t>
            </a:r>
            <a:r>
              <a:rPr lang="en-GB" dirty="0"/>
              <a:t>cause of atypical pneumonia. </a:t>
            </a:r>
          </a:p>
          <a:p>
            <a:pPr lvl="1"/>
            <a:r>
              <a:rPr lang="en-GB" dirty="0" smtClean="0"/>
              <a:t>Transmitted </a:t>
            </a:r>
            <a:r>
              <a:rPr lang="en-GB" dirty="0"/>
              <a:t>by respiratory droplets. </a:t>
            </a:r>
          </a:p>
          <a:p>
            <a:pPr lvl="1"/>
            <a:r>
              <a:rPr lang="en-GB" dirty="0" err="1" smtClean="0"/>
              <a:t>Ciliary</a:t>
            </a:r>
            <a:r>
              <a:rPr lang="en-GB" dirty="0" smtClean="0"/>
              <a:t> </a:t>
            </a:r>
            <a:r>
              <a:rPr lang="en-GB" dirty="0"/>
              <a:t>motion is inhibited and necrosis of the epithelium occurs. </a:t>
            </a:r>
          </a:p>
          <a:p>
            <a:pPr lvl="1"/>
            <a:r>
              <a:rPr lang="en-GB" dirty="0" smtClean="0"/>
              <a:t>It </a:t>
            </a:r>
            <a:r>
              <a:rPr lang="en-GB" dirty="0"/>
              <a:t>produces hydrogen peroxide which contributes to damage by respiratory tract cells. </a:t>
            </a:r>
          </a:p>
        </p:txBody>
      </p:sp>
    </p:spTree>
    <p:extLst>
      <p:ext uri="{BB962C8B-B14F-4D97-AF65-F5344CB8AC3E}">
        <p14:creationId xmlns:p14="http://schemas.microsoft.com/office/powerpoint/2010/main" val="113160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84" y="341784"/>
            <a:ext cx="8564488" cy="854968"/>
          </a:xfrm>
        </p:spPr>
        <p:txBody>
          <a:bodyPr/>
          <a:lstStyle/>
          <a:p>
            <a:r>
              <a:rPr lang="en-US" i="1" u="sng" dirty="0">
                <a:effectLst/>
              </a:rPr>
              <a:t>Pathogenicity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112568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>
                <a:effectLst/>
              </a:rPr>
              <a:t>Mycoplasma </a:t>
            </a:r>
            <a:r>
              <a:rPr lang="en-US" i="1" dirty="0" err="1">
                <a:effectLst/>
              </a:rPr>
              <a:t>pneumoniae</a:t>
            </a:r>
            <a:r>
              <a:rPr lang="en-US" dirty="0">
                <a:effectLst/>
              </a:rPr>
              <a:t> attaches to </a:t>
            </a:r>
            <a:r>
              <a:rPr lang="en-US" dirty="0" err="1">
                <a:effectLst/>
              </a:rPr>
              <a:t>sialoglycoproteins</a:t>
            </a:r>
            <a:r>
              <a:rPr lang="en-US" dirty="0">
                <a:effectLst/>
              </a:rPr>
              <a:t> or </a:t>
            </a:r>
            <a:r>
              <a:rPr lang="en-US" dirty="0" err="1">
                <a:effectLst/>
              </a:rPr>
              <a:t>sialoglycolipid</a:t>
            </a:r>
            <a:r>
              <a:rPr lang="en-US" dirty="0">
                <a:effectLst/>
              </a:rPr>
              <a:t> receptors on the tracheal epithelium via protein </a:t>
            </a:r>
            <a:r>
              <a:rPr lang="en-US" dirty="0" err="1">
                <a:effectLst/>
              </a:rPr>
              <a:t>adhesins</a:t>
            </a:r>
            <a:r>
              <a:rPr lang="en-US" dirty="0">
                <a:effectLst/>
              </a:rPr>
              <a:t> on the attachment </a:t>
            </a:r>
            <a:r>
              <a:rPr lang="en-US" dirty="0" smtClean="0">
                <a:effectLst/>
              </a:rPr>
              <a:t>organelle.</a:t>
            </a:r>
          </a:p>
          <a:p>
            <a:r>
              <a:rPr lang="en-US" dirty="0" smtClean="0">
                <a:effectLst/>
              </a:rPr>
              <a:t>The </a:t>
            </a:r>
            <a:r>
              <a:rPr lang="en-US" dirty="0">
                <a:effectLst/>
              </a:rPr>
              <a:t>major </a:t>
            </a:r>
            <a:r>
              <a:rPr lang="en-US" dirty="0" err="1">
                <a:effectLst/>
              </a:rPr>
              <a:t>adhesin</a:t>
            </a:r>
            <a:r>
              <a:rPr lang="en-US" dirty="0">
                <a:effectLst/>
              </a:rPr>
              <a:t> is a 170-kilodalton (</a:t>
            </a:r>
            <a:r>
              <a:rPr lang="en-US" dirty="0" err="1">
                <a:effectLst/>
              </a:rPr>
              <a:t>kDa</a:t>
            </a:r>
            <a:r>
              <a:rPr lang="en-US" dirty="0">
                <a:effectLst/>
              </a:rPr>
              <a:t>) protein, named </a:t>
            </a:r>
            <a:r>
              <a:rPr lang="en-US" dirty="0" smtClean="0">
                <a:effectLst/>
              </a:rPr>
              <a:t>P1.</a:t>
            </a:r>
          </a:p>
          <a:p>
            <a:r>
              <a:rPr lang="en-US" dirty="0" smtClean="0">
                <a:effectLst/>
              </a:rPr>
              <a:t>Hydrogen </a:t>
            </a:r>
            <a:r>
              <a:rPr lang="en-US" dirty="0">
                <a:effectLst/>
              </a:rPr>
              <a:t>peroxide and superoxide radicals (O2-) excreted by the attached organisms cause oxidative tissue </a:t>
            </a:r>
            <a:r>
              <a:rPr lang="en-US" dirty="0" smtClean="0">
                <a:effectLst/>
              </a:rPr>
              <a:t>damage.</a:t>
            </a:r>
          </a:p>
          <a:p>
            <a:r>
              <a:rPr lang="en-US" dirty="0" smtClean="0">
                <a:effectLst/>
              </a:rPr>
              <a:t>Pneumonia </a:t>
            </a:r>
            <a:r>
              <a:rPr lang="en-US" dirty="0">
                <a:effectLst/>
              </a:rPr>
              <a:t>is induced largely by local immunologic and phagocytic responses to the parasites. </a:t>
            </a:r>
            <a:r>
              <a:rPr lang="en-US" dirty="0" err="1">
                <a:effectLst/>
              </a:rPr>
              <a:t>Sequelae</a:t>
            </a:r>
            <a:r>
              <a:rPr lang="en-US" dirty="0">
                <a:effectLst/>
              </a:rPr>
              <a:t> of </a:t>
            </a:r>
            <a:r>
              <a:rPr lang="en-US" i="1" dirty="0">
                <a:effectLst/>
              </a:rPr>
              <a:t>M </a:t>
            </a:r>
            <a:r>
              <a:rPr lang="en-US" i="1" dirty="0" err="1">
                <a:effectLst/>
              </a:rPr>
              <a:t>pneumoniae</a:t>
            </a:r>
            <a:r>
              <a:rPr lang="en-US" dirty="0">
                <a:effectLst/>
              </a:rPr>
              <a:t> infection (mainly hematologic and neurologic) apparently have an autoimmune etiology.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Several </a:t>
            </a:r>
            <a:r>
              <a:rPr lang="en-US" dirty="0">
                <a:effectLst/>
              </a:rPr>
              <a:t>fastidious mycoplasmas may act as cofactors in activation of the </a:t>
            </a:r>
            <a:r>
              <a:rPr lang="en-US" dirty="0" err="1">
                <a:effectLst/>
              </a:rPr>
              <a:t>aquired</a:t>
            </a:r>
            <a:r>
              <a:rPr lang="en-US" dirty="0">
                <a:effectLst/>
              </a:rPr>
              <a:t> immunodeficiency syndrome (AIDS</a:t>
            </a:r>
            <a:r>
              <a:rPr lang="en-US" dirty="0" smtClean="0">
                <a:effectLst/>
              </a:rPr>
              <a:t>).</a:t>
            </a:r>
          </a:p>
          <a:p>
            <a:r>
              <a:rPr lang="en-US" dirty="0" smtClean="0">
                <a:effectLst/>
              </a:rPr>
              <a:t>Macrophage </a:t>
            </a:r>
            <a:r>
              <a:rPr lang="en-US" dirty="0">
                <a:effectLst/>
              </a:rPr>
              <a:t>activation, cytokine induction, and </a:t>
            </a:r>
            <a:r>
              <a:rPr lang="en-US" dirty="0" err="1">
                <a:effectLst/>
              </a:rPr>
              <a:t>superantigen</a:t>
            </a:r>
            <a:r>
              <a:rPr lang="en-US" dirty="0">
                <a:effectLst/>
              </a:rPr>
              <a:t> properties of some </a:t>
            </a:r>
            <a:r>
              <a:rPr lang="en-US" dirty="0" err="1">
                <a:effectLst/>
              </a:rPr>
              <a:t>mycoplasmal</a:t>
            </a:r>
            <a:r>
              <a:rPr lang="en-US" dirty="0">
                <a:effectLst/>
              </a:rPr>
              <a:t> cell components can be considered as pathogenicity factors.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73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6048672"/>
          </a:xfrm>
        </p:spPr>
        <p:txBody>
          <a:bodyPr/>
          <a:lstStyle/>
          <a:p>
            <a:r>
              <a:rPr lang="en-GB" i="1" dirty="0" smtClean="0"/>
              <a:t>M</a:t>
            </a:r>
            <a:r>
              <a:rPr lang="en-GB" i="1" dirty="0"/>
              <a:t>. </a:t>
            </a:r>
            <a:r>
              <a:rPr lang="en-GB" i="1" dirty="0" err="1"/>
              <a:t>hominis</a:t>
            </a:r>
            <a:r>
              <a:rPr lang="en-GB" i="1" dirty="0"/>
              <a:t> </a:t>
            </a:r>
            <a:r>
              <a:rPr lang="en-GB" dirty="0"/>
              <a:t>and </a:t>
            </a:r>
            <a:r>
              <a:rPr lang="en-GB" i="1" dirty="0" err="1"/>
              <a:t>Ureaplasmas</a:t>
            </a:r>
            <a:r>
              <a:rPr lang="en-GB" dirty="0"/>
              <a:t>- respiratory disease in </a:t>
            </a:r>
            <a:r>
              <a:rPr lang="en-GB" dirty="0" err="1"/>
              <a:t>newborns</a:t>
            </a:r>
            <a:r>
              <a:rPr lang="en-GB" dirty="0"/>
              <a:t> </a:t>
            </a:r>
          </a:p>
          <a:p>
            <a:r>
              <a:rPr lang="en-GB" i="1" dirty="0" smtClean="0"/>
              <a:t>M</a:t>
            </a:r>
            <a:r>
              <a:rPr lang="en-GB" i="1" dirty="0"/>
              <a:t>. </a:t>
            </a:r>
            <a:r>
              <a:rPr lang="en-GB" i="1" dirty="0" err="1"/>
              <a:t>fermentans</a:t>
            </a:r>
            <a:r>
              <a:rPr lang="en-GB" i="1" dirty="0"/>
              <a:t> </a:t>
            </a:r>
            <a:r>
              <a:rPr lang="en-GB" dirty="0"/>
              <a:t>–throat, associated with adult respiratory distress syndrome. </a:t>
            </a:r>
          </a:p>
          <a:p>
            <a:r>
              <a:rPr lang="en-GB" dirty="0" err="1" smtClean="0"/>
              <a:t>Extrapulmonary</a:t>
            </a:r>
            <a:r>
              <a:rPr lang="en-GB" dirty="0" smtClean="0"/>
              <a:t>- </a:t>
            </a:r>
            <a:r>
              <a:rPr lang="en-GB" dirty="0"/>
              <a:t>due to production of autoantibodies. </a:t>
            </a:r>
          </a:p>
          <a:p>
            <a:pPr lvl="1"/>
            <a:r>
              <a:rPr lang="en-GB" dirty="0" smtClean="0"/>
              <a:t>Include</a:t>
            </a:r>
            <a:r>
              <a:rPr lang="en-GB" dirty="0"/>
              <a:t>: meningitis, </a:t>
            </a:r>
            <a:r>
              <a:rPr lang="en-GB" dirty="0" err="1"/>
              <a:t>hemolytic</a:t>
            </a:r>
            <a:r>
              <a:rPr lang="en-GB" dirty="0"/>
              <a:t> anaemia, </a:t>
            </a:r>
            <a:r>
              <a:rPr lang="en-GB" dirty="0" err="1"/>
              <a:t>mycarditis</a:t>
            </a:r>
            <a:r>
              <a:rPr lang="en-GB" dirty="0"/>
              <a:t>, pericarditis. </a:t>
            </a:r>
          </a:p>
        </p:txBody>
      </p:sp>
    </p:spTree>
    <p:extLst>
      <p:ext uri="{BB962C8B-B14F-4D97-AF65-F5344CB8AC3E}">
        <p14:creationId xmlns:p14="http://schemas.microsoft.com/office/powerpoint/2010/main" val="428795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6048672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Urogenital </a:t>
            </a:r>
            <a:r>
              <a:rPr lang="en-GB" u="sng" dirty="0"/>
              <a:t>Infections </a:t>
            </a:r>
          </a:p>
          <a:p>
            <a:r>
              <a:rPr lang="en-GB" i="1" dirty="0" smtClean="0"/>
              <a:t>M</a:t>
            </a:r>
            <a:r>
              <a:rPr lang="en-GB" i="1" dirty="0"/>
              <a:t>. </a:t>
            </a:r>
            <a:r>
              <a:rPr lang="en-GB" i="1" dirty="0" err="1"/>
              <a:t>hominis</a:t>
            </a:r>
            <a:r>
              <a:rPr lang="en-GB" i="1" dirty="0"/>
              <a:t>: </a:t>
            </a:r>
            <a:r>
              <a:rPr lang="en-GB" dirty="0"/>
              <a:t>pelvic inflammatory disease, acute pyelonephritis. </a:t>
            </a:r>
          </a:p>
          <a:p>
            <a:r>
              <a:rPr lang="en-GB" i="1" dirty="0" err="1" smtClean="0"/>
              <a:t>Ureaplasma</a:t>
            </a:r>
            <a:r>
              <a:rPr lang="en-GB" i="1" dirty="0" smtClean="0"/>
              <a:t> </a:t>
            </a:r>
            <a:r>
              <a:rPr lang="en-GB" i="1" dirty="0" err="1"/>
              <a:t>urealyticum</a:t>
            </a:r>
            <a:r>
              <a:rPr lang="en-GB" i="1" dirty="0"/>
              <a:t>: </a:t>
            </a:r>
            <a:r>
              <a:rPr lang="en-GB" dirty="0" err="1"/>
              <a:t>nongonoccocal</a:t>
            </a:r>
            <a:r>
              <a:rPr lang="en-GB" dirty="0"/>
              <a:t> urethritis. </a:t>
            </a:r>
          </a:p>
        </p:txBody>
      </p:sp>
    </p:spTree>
    <p:extLst>
      <p:ext uri="{BB962C8B-B14F-4D97-AF65-F5344CB8AC3E}">
        <p14:creationId xmlns:p14="http://schemas.microsoft.com/office/powerpoint/2010/main" val="345689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37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241518"/>
      </p:ext>
    </p:extLst>
  </p:cSld>
  <p:clrMapOvr>
    <a:masterClrMapping/>
  </p:clrMapOvr>
</p:sld>
</file>

<file path=ppt/theme/theme1.xml><?xml version="1.0" encoding="utf-8"?>
<a:theme xmlns:a="http://schemas.openxmlformats.org/drawingml/2006/main" name="1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576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1_TS001069040</vt:lpstr>
      <vt:lpstr>MYCOPLASMAS</vt:lpstr>
      <vt:lpstr>Basic characteristics</vt:lpstr>
      <vt:lpstr>Antigenic Properties </vt:lpstr>
      <vt:lpstr>Species</vt:lpstr>
      <vt:lpstr>Pathogenesis and epidemiology </vt:lpstr>
      <vt:lpstr>Pathogenicity</vt:lpstr>
      <vt:lpstr>PowerPoint Presentation</vt:lpstr>
      <vt:lpstr>PowerPoint Presentation</vt:lpstr>
      <vt:lpstr>PowerPoint Presentation</vt:lpstr>
      <vt:lpstr>Laboratory Diagnosis</vt:lpstr>
      <vt:lpstr>Treatment</vt:lpstr>
      <vt:lpstr>Prevention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MYCOPLASMAS</dc:title>
  <dc:creator>Dr. Kimaiga H.O. MBChB (UoN)</dc:creator>
  <cp:lastModifiedBy>Dr. Kimaiga H.O. MBChB (UoN)</cp:lastModifiedBy>
  <cp:revision>6</cp:revision>
  <dcterms:created xsi:type="dcterms:W3CDTF">2013-09-09T20:55:39Z</dcterms:created>
  <dcterms:modified xsi:type="dcterms:W3CDTF">2014-01-14T13:37:23Z</dcterms:modified>
</cp:coreProperties>
</file>