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97" r:id="rId5"/>
    <p:sldId id="265" r:id="rId6"/>
    <p:sldId id="261" r:id="rId7"/>
    <p:sldId id="298" r:id="rId8"/>
    <p:sldId id="299" r:id="rId9"/>
    <p:sldId id="300" r:id="rId10"/>
    <p:sldId id="289" r:id="rId11"/>
    <p:sldId id="301" r:id="rId12"/>
    <p:sldId id="290" r:id="rId13"/>
    <p:sldId id="267" r:id="rId14"/>
    <p:sldId id="268" r:id="rId15"/>
    <p:sldId id="292" r:id="rId16"/>
    <p:sldId id="302" r:id="rId17"/>
    <p:sldId id="316" r:id="rId18"/>
    <p:sldId id="270" r:id="rId19"/>
    <p:sldId id="293" r:id="rId20"/>
    <p:sldId id="278" r:id="rId21"/>
    <p:sldId id="276" r:id="rId22"/>
    <p:sldId id="283" r:id="rId23"/>
    <p:sldId id="303" r:id="rId24"/>
    <p:sldId id="284" r:id="rId25"/>
    <p:sldId id="280" r:id="rId26"/>
    <p:sldId id="309" r:id="rId27"/>
    <p:sldId id="281" r:id="rId28"/>
    <p:sldId id="285" r:id="rId29"/>
    <p:sldId id="312" r:id="rId30"/>
    <p:sldId id="310" r:id="rId31"/>
    <p:sldId id="286" r:id="rId32"/>
    <p:sldId id="294" r:id="rId33"/>
    <p:sldId id="282" r:id="rId34"/>
    <p:sldId id="288" r:id="rId35"/>
    <p:sldId id="273" r:id="rId36"/>
    <p:sldId id="274" r:id="rId37"/>
    <p:sldId id="275" r:id="rId38"/>
    <p:sldId id="287" r:id="rId39"/>
    <p:sldId id="25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907B08-DE58-4EB1-A445-0C63E8219D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7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B9ACBD-7D98-4FDE-99B0-479700343D1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5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B4F5B2-8ACF-4665-BAC9-07738455F5E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709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856F8E-A427-4349-8129-E72D6327AF4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29C3B5-6883-44AD-B001-179677537AF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4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CC74E4-D48B-4165-9F57-E79A1B84193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2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CADE2A-6B4F-49D8-9665-14DCF6370B1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2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3D4C6-7BAC-48CB-BDFD-CAA762E9C23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3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A75280-150B-4462-A4BD-48345749F54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27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54BDA-3944-493C-AE0B-6F1DEB2BEAD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A1832-2F8E-4903-9108-C06AC08102C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88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32FE2D-A179-4C8C-BAE5-68A833DA10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2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E7C1BBB-9379-4727-8260-284834B861D2}" type="slidenum">
              <a:rPr lang="en-GB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2389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RICKETTSIAE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6400800" cy="1752600"/>
          </a:xfrm>
        </p:spPr>
        <p:txBody>
          <a:bodyPr/>
          <a:lstStyle/>
          <a:p>
            <a:r>
              <a:rPr lang="en-GB" b="1" dirty="0" smtClean="0"/>
              <a:t>KIMAIGA H.O</a:t>
            </a:r>
          </a:p>
          <a:p>
            <a:r>
              <a:rPr lang="en-GB" b="1" dirty="0" smtClean="0"/>
              <a:t>MBChB (University of Nairobi)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22226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08112"/>
          </a:xfrm>
        </p:spPr>
        <p:txBody>
          <a:bodyPr/>
          <a:lstStyle/>
          <a:p>
            <a:r>
              <a:rPr lang="en-GB" dirty="0"/>
              <a:t>PATHOGENESIS: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489654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Typhus</a:t>
            </a:r>
            <a:r>
              <a:rPr lang="en-GB" dirty="0"/>
              <a:t>, spotted fever and trench fever are transmitted via arthropod vectors; </a:t>
            </a:r>
          </a:p>
          <a:p>
            <a:r>
              <a:rPr lang="en-GB" dirty="0"/>
              <a:t>Q fever is acquired via inhalation or ingestion of contaminated milk or food. </a:t>
            </a:r>
          </a:p>
          <a:p>
            <a:r>
              <a:rPr lang="en-GB" dirty="0" smtClean="0"/>
              <a:t>Upon </a:t>
            </a:r>
            <a:r>
              <a:rPr lang="en-GB" dirty="0"/>
              <a:t>attaching to the host cell membrane, </a:t>
            </a:r>
            <a:r>
              <a:rPr lang="en-GB" dirty="0" err="1"/>
              <a:t>rickettsiae</a:t>
            </a:r>
            <a:r>
              <a:rPr lang="en-GB" dirty="0"/>
              <a:t> </a:t>
            </a:r>
            <a:r>
              <a:rPr lang="en-GB" dirty="0" smtClean="0"/>
              <a:t>enter </a:t>
            </a:r>
            <a:r>
              <a:rPr lang="en-GB" dirty="0"/>
              <a:t>host endothelial cells via an induced phagocytosis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The enzyme phospholipase A may help penetration. </a:t>
            </a:r>
          </a:p>
          <a:p>
            <a:r>
              <a:rPr lang="en-GB" dirty="0"/>
              <a:t>Once </a:t>
            </a:r>
            <a:r>
              <a:rPr lang="en-GB" dirty="0" err="1"/>
              <a:t>phagocytosed</a:t>
            </a:r>
            <a:r>
              <a:rPr lang="en-GB" dirty="0"/>
              <a:t> by the host cell, </a:t>
            </a:r>
            <a:r>
              <a:rPr lang="en-GB" dirty="0" err="1"/>
              <a:t>rickettsiae</a:t>
            </a:r>
            <a:r>
              <a:rPr lang="en-GB" dirty="0"/>
              <a:t> are observed to quickly </a:t>
            </a:r>
            <a:r>
              <a:rPr lang="en-GB" b="1" dirty="0"/>
              <a:t>escape </a:t>
            </a:r>
            <a:r>
              <a:rPr lang="en-GB" dirty="0"/>
              <a:t>from the </a:t>
            </a:r>
            <a:r>
              <a:rPr lang="en-GB" dirty="0" err="1"/>
              <a:t>phagosome</a:t>
            </a:r>
            <a:r>
              <a:rPr lang="en-GB" dirty="0"/>
              <a:t> membrane and enter the </a:t>
            </a:r>
            <a:r>
              <a:rPr lang="en-GB" b="1" dirty="0"/>
              <a:t>cytoplasm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64186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19268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Replication of the bacteria causes </a:t>
            </a:r>
            <a:r>
              <a:rPr lang="en-GB" dirty="0" err="1"/>
              <a:t>lysis</a:t>
            </a:r>
            <a:r>
              <a:rPr lang="en-GB" dirty="0"/>
              <a:t> of the host cell and consequent spread to other </a:t>
            </a:r>
            <a:r>
              <a:rPr lang="en-GB" dirty="0" smtClean="0"/>
              <a:t>cells</a:t>
            </a:r>
            <a:r>
              <a:rPr lang="en-GB" dirty="0"/>
              <a:t> </a:t>
            </a:r>
            <a:r>
              <a:rPr lang="en-GB" dirty="0" smtClean="0"/>
              <a:t>through </a:t>
            </a:r>
            <a:r>
              <a:rPr lang="en-GB" dirty="0"/>
              <a:t>the </a:t>
            </a:r>
            <a:r>
              <a:rPr lang="en-GB" b="1" dirty="0"/>
              <a:t>bloodstream </a:t>
            </a:r>
            <a:endParaRPr lang="en-GB" b="1" dirty="0" smtClean="0"/>
          </a:p>
          <a:p>
            <a:r>
              <a:rPr lang="en-GB" dirty="0"/>
              <a:t>Initial replication occurs at the site of entry producing a local lesion. This is followed by dissemination via the vascular system producing </a:t>
            </a:r>
            <a:r>
              <a:rPr lang="en-GB" dirty="0" err="1"/>
              <a:t>vasculitis</a:t>
            </a:r>
            <a:r>
              <a:rPr lang="en-GB" dirty="0"/>
              <a:t> and a skin rash. These lesions may become necrotic. </a:t>
            </a:r>
          </a:p>
          <a:p>
            <a:r>
              <a:rPr lang="en-GB" dirty="0"/>
              <a:t>Virulence is probably due to many factors including release of endotoxin, the production of immune complexes and hypersensitivity reactions. </a:t>
            </a:r>
          </a:p>
          <a:p>
            <a:r>
              <a:rPr lang="en-GB" dirty="0"/>
              <a:t>A characteristic triad of symptoms include fever, headache and rash (no rash with Q fever).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504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209" y="0"/>
            <a:ext cx="9194210" cy="686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191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080120"/>
          </a:xfrm>
        </p:spPr>
        <p:txBody>
          <a:bodyPr/>
          <a:lstStyle/>
          <a:p>
            <a:r>
              <a:rPr lang="en-US" dirty="0">
                <a:effectLst/>
              </a:rPr>
              <a:t>Human diseases caused by genus </a:t>
            </a:r>
            <a:r>
              <a:rPr lang="en-US" dirty="0" smtClean="0">
                <a:effectLst/>
              </a:rPr>
              <a:t>rickettsia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82453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effectLst/>
              </a:rPr>
              <a:t>Relatively </a:t>
            </a:r>
            <a:r>
              <a:rPr lang="en-US" dirty="0">
                <a:effectLst/>
              </a:rPr>
              <a:t>uncommon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Majority are a result of inoculation from arthropods. Multiply at site of inoculation before dissemination via blood circulation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From blood organisms infect the vascular endothelial cells - basic lesion - </a:t>
            </a:r>
            <a:r>
              <a:rPr lang="en-US" dirty="0" err="1">
                <a:effectLst/>
              </a:rPr>
              <a:t>vasculitis</a:t>
            </a:r>
            <a:r>
              <a:rPr lang="en-US" dirty="0">
                <a:effectLst/>
              </a:rPr>
              <a:t> associated with: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Proliferation of microorganisms in endothelial lining of small blood vessels causing direct cell injury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Abnormal function characterized by ↑ vascular permeability &amp; thrombosis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Signs &amp; symptoms - variable severity - depend on damaged organ - skin and brain most frequently involved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05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080120"/>
          </a:xfrm>
        </p:spPr>
        <p:txBody>
          <a:bodyPr/>
          <a:lstStyle/>
          <a:p>
            <a:r>
              <a:rPr lang="en-US" dirty="0">
                <a:effectLst/>
              </a:rPr>
              <a:t>Clinical </a:t>
            </a:r>
            <a:r>
              <a:rPr lang="en-US" dirty="0" smtClean="0">
                <a:effectLst/>
              </a:rPr>
              <a:t>manifestations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824536"/>
          </a:xfrm>
        </p:spPr>
        <p:txBody>
          <a:bodyPr/>
          <a:lstStyle/>
          <a:p>
            <a:pPr lvl="0"/>
            <a:r>
              <a:rPr lang="en-US" dirty="0" smtClean="0">
                <a:effectLst/>
              </a:rPr>
              <a:t>Fever </a:t>
            </a:r>
            <a:r>
              <a:rPr lang="en-US" dirty="0">
                <a:effectLst/>
              </a:rPr>
              <a:t>associated with other signs and symptoms - broadly similar - some more </a:t>
            </a:r>
            <a:r>
              <a:rPr lang="en-US" dirty="0" err="1">
                <a:effectLst/>
              </a:rPr>
              <a:t>sililar</a:t>
            </a:r>
            <a:r>
              <a:rPr lang="en-US" dirty="0">
                <a:effectLst/>
              </a:rPr>
              <a:t> than others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Based on similarities and geographical distribution diseases and their causative agents are classified into groups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Spotted fever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Typhus group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Others - Q-fever; trench fever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05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-1663700" y="1335088"/>
            <a:ext cx="12471400" cy="407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solidFill>
                  <a:srgbClr val="FFFFFF"/>
                </a:solidFill>
              </a:rPr>
              <a:t>. </a:t>
            </a:r>
          </a:p>
          <a:p>
            <a:pPr algn="ctr" eaLnBrk="0" hangingPunct="0"/>
            <a:r>
              <a:rPr lang="en-US" altLang="en-US">
                <a:solidFill>
                  <a:srgbClr val="FFFFFF"/>
                </a:solidFill>
              </a:rPr>
              <a:t>  </a:t>
            </a:r>
            <a:r>
              <a:rPr lang="en-US" altLang="en-US" sz="24300">
                <a:solidFill>
                  <a:srgbClr val="FFFFFF"/>
                </a:solidFill>
              </a:rPr>
              <a:t> </a:t>
            </a:r>
            <a:r>
              <a:rPr lang="en-US" altLang="en-US">
                <a:solidFill>
                  <a:srgbClr val="FFFFFF"/>
                </a:solidFill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9219" name="Picture 3" descr="fig38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01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0" y="-9555"/>
            <a:ext cx="9132560" cy="68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6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6" y="0"/>
            <a:ext cx="91717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910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080120"/>
          </a:xfrm>
        </p:spPr>
        <p:txBody>
          <a:bodyPr/>
          <a:lstStyle/>
          <a:p>
            <a:pPr algn="l"/>
            <a:r>
              <a:rPr lang="en-US" dirty="0" smtClean="0">
                <a:effectLst/>
              </a:rPr>
              <a:t>1. Spotted </a:t>
            </a:r>
            <a:r>
              <a:rPr lang="en-US" dirty="0">
                <a:effectLst/>
              </a:rPr>
              <a:t>fever group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086148"/>
              </p:ext>
            </p:extLst>
          </p:nvPr>
        </p:nvGraphicFramePr>
        <p:xfrm>
          <a:off x="397768" y="1556792"/>
          <a:ext cx="8352928" cy="1791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  <a:gridCol w="2072473"/>
                <a:gridCol w="1019880"/>
                <a:gridCol w="2452263"/>
              </a:tblGrid>
              <a:tr h="402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Disease</a:t>
                      </a:r>
                      <a:endParaRPr lang="en-GB" sz="1400" b="1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Organism</a:t>
                      </a:r>
                      <a:endParaRPr lang="en-GB" sz="1400" b="1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Vector</a:t>
                      </a:r>
                      <a:endParaRPr lang="en-GB" sz="1400" b="1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Host</a:t>
                      </a:r>
                      <a:endParaRPr lang="en-GB" sz="1400" b="1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459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Rocky mountain spotted fever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R.rickettsii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Ticks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Wild rodents &amp; dogs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28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Boutonneuse fever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R.conorii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Ticks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Wild rodents &amp; dogs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28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African tick bite fever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R.africae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Ticks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Rodents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28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Rickettsial pox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R.akari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Mites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Mice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5984" y="3573016"/>
            <a:ext cx="863649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2400" kern="0" dirty="0" smtClean="0">
                <a:effectLst/>
              </a:rPr>
              <a:t>Zoonotic infection transmitted by ticks and mice</a:t>
            </a:r>
            <a:endParaRPr lang="en-GB" sz="2400" kern="0" dirty="0" smtClean="0">
              <a:effectLst/>
            </a:endParaRPr>
          </a:p>
          <a:p>
            <a:r>
              <a:rPr lang="en-US" sz="2400" kern="0" dirty="0" smtClean="0">
                <a:effectLst/>
              </a:rPr>
              <a:t>Organisms closely related genetically - differences in their:</a:t>
            </a:r>
            <a:endParaRPr lang="en-GB" sz="2400" kern="0" dirty="0" smtClean="0">
              <a:effectLst/>
            </a:endParaRPr>
          </a:p>
          <a:p>
            <a:pPr lvl="2"/>
            <a:r>
              <a:rPr lang="en-US" sz="1800" kern="0" dirty="0" smtClean="0">
                <a:effectLst/>
              </a:rPr>
              <a:t>Surface antigens</a:t>
            </a:r>
            <a:endParaRPr lang="en-GB" sz="1800" kern="0" dirty="0" smtClean="0">
              <a:effectLst/>
            </a:endParaRPr>
          </a:p>
          <a:p>
            <a:pPr lvl="2"/>
            <a:r>
              <a:rPr lang="en-US" sz="1800" kern="0" dirty="0" smtClean="0">
                <a:effectLst/>
              </a:rPr>
              <a:t>Geographical distribution</a:t>
            </a:r>
            <a:endParaRPr lang="en-GB" sz="1800" kern="0" dirty="0" smtClean="0">
              <a:effectLst/>
            </a:endParaRPr>
          </a:p>
          <a:p>
            <a:pPr lvl="2"/>
            <a:r>
              <a:rPr lang="en-US" sz="1800" kern="0" dirty="0" smtClean="0">
                <a:effectLst/>
              </a:rPr>
              <a:t>Severity of clinical infection</a:t>
            </a:r>
            <a:endParaRPr lang="en-GB" sz="1800" kern="0" dirty="0" smtClean="0">
              <a:effectLst/>
            </a:endParaRPr>
          </a:p>
          <a:p>
            <a:pPr lvl="1"/>
            <a:r>
              <a:rPr lang="en-US" sz="2000" kern="0" dirty="0" smtClean="0">
                <a:effectLst/>
              </a:rPr>
              <a:t>Ticks provide reservoir for majority of those </a:t>
            </a:r>
            <a:r>
              <a:rPr lang="en-US" sz="2000" kern="0" dirty="0" err="1" smtClean="0">
                <a:effectLst/>
              </a:rPr>
              <a:t>those</a:t>
            </a:r>
            <a:r>
              <a:rPr lang="en-US" sz="2000" kern="0" dirty="0" smtClean="0">
                <a:effectLst/>
              </a:rPr>
              <a:t> transmitted by ticks - pass organisms on from generation to generation by eggs</a:t>
            </a:r>
            <a:endParaRPr lang="en-GB" sz="2000" kern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9369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ig38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67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080120"/>
          </a:xfrm>
        </p:spPr>
        <p:txBody>
          <a:bodyPr/>
          <a:lstStyle/>
          <a:p>
            <a:r>
              <a:rPr lang="en-US" dirty="0">
                <a:effectLst/>
              </a:rPr>
              <a:t>Family </a:t>
            </a:r>
            <a:r>
              <a:rPr lang="en-US" dirty="0" err="1" smtClean="0">
                <a:effectLst/>
              </a:rPr>
              <a:t>Rickettsiaceae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82453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effectLst/>
              </a:rPr>
              <a:t>Consists of Gram negative bacteria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Some organisms in family not associated with disease in humans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Those that cause disease in humans are maintained in nature through cycles involving: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Reservoir mammals - wild rodents, mice, domestic animals - dogs, humans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Arthropod vectors - ticks, mites, body louse, fleas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Humans are incidental hosts for the majority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Most human infection acquired through transmission by </a:t>
            </a:r>
            <a:r>
              <a:rPr lang="en-US" dirty="0" smtClean="0">
                <a:effectLst/>
              </a:rPr>
              <a:t>arthropods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005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984" y="260648"/>
            <a:ext cx="8636496" cy="633670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b="1" dirty="0">
                <a:effectLst/>
              </a:rPr>
              <a:t>Rocky mountain spotted fever</a:t>
            </a:r>
            <a:endParaRPr lang="en-GB" b="1" dirty="0">
              <a:effectLst/>
            </a:endParaRPr>
          </a:p>
          <a:p>
            <a:pPr lvl="0"/>
            <a:r>
              <a:rPr lang="en-US" dirty="0">
                <a:effectLst/>
              </a:rPr>
              <a:t>Occurs in the western hemisphere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Most sever illness in this group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Uninfected ticks acquire the organisms when they feed on blood of infected small mammals such as rodents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Human infected accidentally after bite</a:t>
            </a:r>
            <a:endParaRPr lang="en-GB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M</a:t>
            </a:r>
            <a:r>
              <a:rPr lang="en-US" dirty="0" smtClean="0">
                <a:effectLst/>
              </a:rPr>
              <a:t>anifestations </a:t>
            </a:r>
            <a:r>
              <a:rPr lang="en-US" dirty="0">
                <a:effectLst/>
              </a:rPr>
              <a:t>- skin rash, thrombocytopenia, </a:t>
            </a:r>
            <a:r>
              <a:rPr lang="en-US" dirty="0" smtClean="0">
                <a:effectLst/>
              </a:rPr>
              <a:t>hemorrhage</a:t>
            </a:r>
          </a:p>
          <a:p>
            <a:pPr marL="0" lvl="0" indent="0">
              <a:buNone/>
            </a:pPr>
            <a:endParaRPr lang="en-US" b="1" dirty="0" smtClean="0">
              <a:effectLst/>
            </a:endParaRPr>
          </a:p>
          <a:p>
            <a:pPr marL="0" lvl="0" indent="0">
              <a:buNone/>
            </a:pPr>
            <a:r>
              <a:rPr lang="en-US" b="1" dirty="0" err="1" smtClean="0">
                <a:effectLst/>
              </a:rPr>
              <a:t>Boutonneuse</a:t>
            </a:r>
            <a:r>
              <a:rPr lang="en-US" b="1" dirty="0" smtClean="0">
                <a:effectLst/>
              </a:rPr>
              <a:t> </a:t>
            </a:r>
            <a:r>
              <a:rPr lang="en-US" b="1" dirty="0">
                <a:effectLst/>
              </a:rPr>
              <a:t>fever</a:t>
            </a:r>
            <a:endParaRPr lang="en-GB" b="1" dirty="0">
              <a:effectLst/>
            </a:endParaRPr>
          </a:p>
          <a:p>
            <a:pPr lvl="0"/>
            <a:r>
              <a:rPr lang="en-US" dirty="0">
                <a:effectLst/>
              </a:rPr>
              <a:t>Reported in Africa and parts of Mediterranean</a:t>
            </a:r>
            <a:endParaRPr lang="en-GB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Synonyms:</a:t>
            </a:r>
            <a:r>
              <a:rPr lang="en-GB" dirty="0" smtClean="0">
                <a:effectLst/>
              </a:rPr>
              <a:t>  </a:t>
            </a:r>
            <a:r>
              <a:rPr lang="en-US" dirty="0" smtClean="0">
                <a:effectLst/>
              </a:rPr>
              <a:t>Mediterranean fever</a:t>
            </a:r>
            <a:r>
              <a:rPr lang="en-GB" dirty="0" smtClean="0">
                <a:effectLst/>
              </a:rPr>
              <a:t>/ </a:t>
            </a:r>
            <a:r>
              <a:rPr lang="en-US" dirty="0" smtClean="0">
                <a:effectLst/>
              </a:rPr>
              <a:t>Kenya </a:t>
            </a:r>
            <a:r>
              <a:rPr lang="en-US" dirty="0">
                <a:effectLst/>
              </a:rPr>
              <a:t>tick </a:t>
            </a:r>
            <a:r>
              <a:rPr lang="en-US" dirty="0" smtClean="0">
                <a:effectLst/>
              </a:rPr>
              <a:t>typhus</a:t>
            </a:r>
            <a:r>
              <a:rPr lang="en-GB" dirty="0" smtClean="0">
                <a:effectLst/>
              </a:rPr>
              <a:t>/ </a:t>
            </a:r>
            <a:r>
              <a:rPr lang="en-US" dirty="0" smtClean="0">
                <a:effectLst/>
              </a:rPr>
              <a:t>South </a:t>
            </a:r>
            <a:r>
              <a:rPr lang="en-US" dirty="0">
                <a:effectLst/>
              </a:rPr>
              <a:t>African tick bite fever</a:t>
            </a:r>
            <a:endParaRPr lang="en-GB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Manifestations </a:t>
            </a:r>
            <a:r>
              <a:rPr lang="en-US" dirty="0">
                <a:effectLst/>
              </a:rPr>
              <a:t>- cutaneous rash with central necrosis (</a:t>
            </a:r>
            <a:r>
              <a:rPr lang="en-US" dirty="0" err="1">
                <a:effectLst/>
              </a:rPr>
              <a:t>eschar</a:t>
            </a:r>
            <a:r>
              <a:rPr lang="en-US" dirty="0">
                <a:effectLst/>
              </a:rPr>
              <a:t>) at site of bite &amp; enlarged lymph </a:t>
            </a:r>
            <a:r>
              <a:rPr lang="en-US" dirty="0" smtClean="0">
                <a:effectLst/>
              </a:rPr>
              <a:t>nodes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298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864096"/>
          </a:xfrm>
        </p:spPr>
        <p:txBody>
          <a:bodyPr/>
          <a:lstStyle/>
          <a:p>
            <a:pPr algn="l"/>
            <a:r>
              <a:rPr lang="en-US" dirty="0" smtClean="0">
                <a:effectLst/>
              </a:rPr>
              <a:t>2. Typhus </a:t>
            </a:r>
            <a:r>
              <a:rPr lang="en-US" dirty="0">
                <a:effectLst/>
              </a:rPr>
              <a:t>group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40060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b="1" dirty="0">
                <a:effectLst/>
              </a:rPr>
              <a:t>Epidemic typhus</a:t>
            </a:r>
            <a:endParaRPr lang="en-GB" b="1" dirty="0">
              <a:effectLst/>
            </a:endParaRPr>
          </a:p>
          <a:p>
            <a:pPr lvl="0"/>
            <a:r>
              <a:rPr lang="en-US" dirty="0">
                <a:effectLst/>
              </a:rPr>
              <a:t>Encountered in </a:t>
            </a:r>
            <a:r>
              <a:rPr lang="en-US" dirty="0" err="1">
                <a:effectLst/>
              </a:rPr>
              <a:t>S.America</a:t>
            </a:r>
            <a:r>
              <a:rPr lang="en-US" dirty="0">
                <a:effectLst/>
              </a:rPr>
              <a:t>, Africa and </a:t>
            </a:r>
            <a:r>
              <a:rPr lang="en-US" dirty="0" smtClean="0">
                <a:effectLst/>
              </a:rPr>
              <a:t>Asia</a:t>
            </a:r>
            <a:endParaRPr lang="en-GB" dirty="0">
              <a:effectLst/>
            </a:endParaRPr>
          </a:p>
          <a:p>
            <a:pPr lvl="0"/>
            <a:r>
              <a:rPr lang="en-GB" dirty="0" err="1" smtClean="0"/>
              <a:t>Etiology</a:t>
            </a:r>
            <a:r>
              <a:rPr lang="en-GB" dirty="0"/>
              <a:t>: </a:t>
            </a:r>
            <a:r>
              <a:rPr lang="en-GB" i="1" dirty="0"/>
              <a:t>Rickettsia </a:t>
            </a:r>
            <a:r>
              <a:rPr lang="en-GB" i="1" dirty="0" err="1"/>
              <a:t>prowazekii</a:t>
            </a:r>
            <a:r>
              <a:rPr lang="en-GB" i="1" dirty="0"/>
              <a:t> </a:t>
            </a:r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disease often causes epidemics following wars and natural disasters </a:t>
            </a:r>
          </a:p>
          <a:p>
            <a:r>
              <a:rPr lang="en-GB" dirty="0"/>
              <a:t>T</a:t>
            </a:r>
            <a:r>
              <a:rPr lang="en-GB" dirty="0" smtClean="0"/>
              <a:t>ransmitted </a:t>
            </a:r>
            <a:r>
              <a:rPr lang="en-GB" dirty="0"/>
              <a:t>from human to human via the </a:t>
            </a:r>
            <a:r>
              <a:rPr lang="en-GB" dirty="0" smtClean="0"/>
              <a:t>human body </a:t>
            </a:r>
            <a:r>
              <a:rPr lang="en-GB" dirty="0" smtClean="0">
                <a:solidFill>
                  <a:srgbClr val="FF0000"/>
                </a:solidFill>
              </a:rPr>
              <a:t>louse</a:t>
            </a:r>
            <a:r>
              <a:rPr lang="en-GB" dirty="0" smtClean="0"/>
              <a:t> (</a:t>
            </a:r>
            <a:r>
              <a:rPr lang="en-GB" i="1" dirty="0" err="1"/>
              <a:t>Pediculus</a:t>
            </a:r>
            <a:r>
              <a:rPr lang="en-GB" i="1" dirty="0"/>
              <a:t> </a:t>
            </a:r>
            <a:r>
              <a:rPr lang="en-GB" i="1" dirty="0" err="1"/>
              <a:t>humanus</a:t>
            </a:r>
            <a:r>
              <a:rPr lang="en-GB" i="1" dirty="0"/>
              <a:t> </a:t>
            </a:r>
            <a:r>
              <a:rPr lang="en-GB" i="1" dirty="0" err="1"/>
              <a:t>corporis</a:t>
            </a:r>
            <a:r>
              <a:rPr lang="en-GB" dirty="0"/>
              <a:t>). </a:t>
            </a:r>
            <a:r>
              <a:rPr lang="en-US" dirty="0" smtClean="0">
                <a:effectLst/>
              </a:rPr>
              <a:t>Restricted </a:t>
            </a:r>
            <a:r>
              <a:rPr lang="en-US" dirty="0">
                <a:effectLst/>
              </a:rPr>
              <a:t>to humans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Transmission in a cycle involving humans and body louse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Transmission favored by overcrowding and low standards of cleanliness</a:t>
            </a:r>
            <a:endParaRPr lang="en-GB" dirty="0">
              <a:effectLst/>
            </a:endParaRPr>
          </a:p>
          <a:p>
            <a:pPr lvl="0"/>
            <a:r>
              <a:rPr lang="en-US" dirty="0" err="1" smtClean="0">
                <a:effectLst/>
              </a:rPr>
              <a:t>Rickettsiae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deposited on skin of new host via louse feces or by crushing louse on skin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Scratching facilitates </a:t>
            </a:r>
            <a:r>
              <a:rPr lang="en-US" dirty="0" smtClean="0">
                <a:effectLst/>
              </a:rPr>
              <a:t>entry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8515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984" y="260648"/>
            <a:ext cx="8636496" cy="633670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>
                <a:effectLst/>
              </a:rPr>
              <a:t>Epidemic typhus</a:t>
            </a:r>
            <a:endParaRPr lang="en-GB" b="1" dirty="0">
              <a:effectLst/>
            </a:endParaRPr>
          </a:p>
          <a:p>
            <a:pPr lvl="0"/>
            <a:r>
              <a:rPr lang="en-US" dirty="0">
                <a:effectLst/>
              </a:rPr>
              <a:t>Encountered in </a:t>
            </a:r>
            <a:r>
              <a:rPr lang="en-US" dirty="0" err="1">
                <a:effectLst/>
              </a:rPr>
              <a:t>S.America</a:t>
            </a:r>
            <a:r>
              <a:rPr lang="en-US" dirty="0">
                <a:effectLst/>
              </a:rPr>
              <a:t>, Africa and </a:t>
            </a:r>
            <a:r>
              <a:rPr lang="en-US" dirty="0" smtClean="0">
                <a:effectLst/>
              </a:rPr>
              <a:t>Asia</a:t>
            </a:r>
            <a:endParaRPr lang="en-GB" dirty="0">
              <a:effectLst/>
            </a:endParaRPr>
          </a:p>
          <a:p>
            <a:pPr lvl="0"/>
            <a:r>
              <a:rPr lang="en-GB" dirty="0" err="1" smtClean="0"/>
              <a:t>Etiology</a:t>
            </a:r>
            <a:r>
              <a:rPr lang="en-GB" dirty="0"/>
              <a:t>: </a:t>
            </a:r>
            <a:r>
              <a:rPr lang="en-GB" i="1" dirty="0"/>
              <a:t>Rickettsia </a:t>
            </a:r>
            <a:r>
              <a:rPr lang="en-GB" i="1" dirty="0" err="1"/>
              <a:t>prowazekii</a:t>
            </a:r>
            <a:r>
              <a:rPr lang="en-GB" i="1" dirty="0"/>
              <a:t> </a:t>
            </a:r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disease often causes epidemics following wars and natural disasters </a:t>
            </a:r>
          </a:p>
          <a:p>
            <a:r>
              <a:rPr lang="en-GB" dirty="0"/>
              <a:t>T</a:t>
            </a:r>
            <a:r>
              <a:rPr lang="en-GB" dirty="0" smtClean="0"/>
              <a:t>ransmitted </a:t>
            </a:r>
            <a:r>
              <a:rPr lang="en-GB" dirty="0"/>
              <a:t>from human to human via the </a:t>
            </a:r>
            <a:r>
              <a:rPr lang="en-GB" dirty="0" smtClean="0"/>
              <a:t>human body </a:t>
            </a:r>
            <a:r>
              <a:rPr lang="en-GB" dirty="0" smtClean="0">
                <a:solidFill>
                  <a:srgbClr val="FF0000"/>
                </a:solidFill>
              </a:rPr>
              <a:t>louse</a:t>
            </a:r>
            <a:r>
              <a:rPr lang="en-GB" dirty="0" smtClean="0"/>
              <a:t> (</a:t>
            </a:r>
            <a:r>
              <a:rPr lang="en-GB" i="1" dirty="0" err="1"/>
              <a:t>Pediculus</a:t>
            </a:r>
            <a:r>
              <a:rPr lang="en-GB" i="1" dirty="0"/>
              <a:t> </a:t>
            </a:r>
            <a:r>
              <a:rPr lang="en-GB" i="1" dirty="0" err="1"/>
              <a:t>humanus</a:t>
            </a:r>
            <a:r>
              <a:rPr lang="en-GB" i="1" dirty="0"/>
              <a:t> </a:t>
            </a:r>
            <a:r>
              <a:rPr lang="en-GB" i="1" dirty="0" err="1"/>
              <a:t>corporis</a:t>
            </a:r>
            <a:r>
              <a:rPr lang="en-GB" dirty="0"/>
              <a:t>). </a:t>
            </a:r>
            <a:r>
              <a:rPr lang="en-US" dirty="0" smtClean="0">
                <a:effectLst/>
              </a:rPr>
              <a:t>Restricted </a:t>
            </a:r>
            <a:r>
              <a:rPr lang="en-US" dirty="0">
                <a:effectLst/>
              </a:rPr>
              <a:t>to humans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Transmission in a cycle involving humans and body louse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Transmission favored by overcrowding and low standards of cleanliness</a:t>
            </a:r>
            <a:endParaRPr lang="en-GB" dirty="0">
              <a:effectLst/>
            </a:endParaRPr>
          </a:p>
          <a:p>
            <a:pPr lvl="0"/>
            <a:r>
              <a:rPr lang="en-US" dirty="0" err="1" smtClean="0">
                <a:effectLst/>
              </a:rPr>
              <a:t>Rickettsiae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deposited on skin of new host via louse feces or by crushing louse on skin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Scratching facilitates entry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019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352928" cy="612068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Symptoms include severe headache, a sustained high fever, </a:t>
            </a:r>
            <a:r>
              <a:rPr lang="en-GB" dirty="0" err="1"/>
              <a:t>maculopapular</a:t>
            </a:r>
            <a:r>
              <a:rPr lang="en-GB" dirty="0"/>
              <a:t> rash, cough, severe muscle pain, chills, sensitivity to light. A rash begins on the chest about five days after the fever appears, and spreads to the trunk and extremities.</a:t>
            </a:r>
          </a:p>
          <a:p>
            <a:r>
              <a:rPr lang="en-GB" dirty="0"/>
              <a:t>M</a:t>
            </a:r>
            <a:r>
              <a:rPr lang="en-GB" dirty="0" smtClean="0"/>
              <a:t>ore </a:t>
            </a:r>
            <a:r>
              <a:rPr lang="en-GB" dirty="0"/>
              <a:t>fatal if not treated</a:t>
            </a:r>
          </a:p>
          <a:p>
            <a:r>
              <a:rPr lang="en-GB" dirty="0" smtClean="0"/>
              <a:t>Recurrent </a:t>
            </a:r>
            <a:r>
              <a:rPr lang="en-GB" dirty="0"/>
              <a:t>form is called Brill-Zinsser Disease which is less severe and rarely fatal. recurrence often occurs in times of relative </a:t>
            </a:r>
            <a:r>
              <a:rPr lang="en-GB" dirty="0" smtClean="0"/>
              <a:t>immunosuppression</a:t>
            </a:r>
          </a:p>
          <a:p>
            <a:pPr lvl="0"/>
            <a:r>
              <a:rPr lang="en-US" dirty="0" err="1">
                <a:effectLst/>
              </a:rPr>
              <a:t>R.powerzekii</a:t>
            </a:r>
            <a:r>
              <a:rPr lang="en-US" dirty="0">
                <a:effectLst/>
              </a:rPr>
              <a:t> can persist as latent infection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Mild sporadic cases occur as recurrences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Can initiate epidemics in susceptible </a:t>
            </a:r>
            <a:r>
              <a:rPr lang="en-US" dirty="0" smtClean="0">
                <a:effectLst/>
              </a:rPr>
              <a:t>populations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1169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984" y="260648"/>
            <a:ext cx="8636496" cy="633670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>
                <a:effectLst/>
              </a:rPr>
              <a:t>Endemic (murine) typhus</a:t>
            </a:r>
            <a:endParaRPr lang="en-GB" b="1" dirty="0">
              <a:effectLst/>
            </a:endParaRPr>
          </a:p>
          <a:p>
            <a:r>
              <a:rPr lang="en-US" dirty="0" smtClean="0">
                <a:effectLst/>
              </a:rPr>
              <a:t>Widespread. </a:t>
            </a:r>
            <a:r>
              <a:rPr lang="en-GB" dirty="0"/>
              <a:t>C</a:t>
            </a:r>
            <a:r>
              <a:rPr lang="en-GB" dirty="0" smtClean="0"/>
              <a:t>ommonly </a:t>
            </a:r>
            <a:r>
              <a:rPr lang="en-GB" dirty="0"/>
              <a:t>in southern California, Texas and Hawaii. </a:t>
            </a:r>
            <a:endParaRPr lang="en-GB" dirty="0">
              <a:effectLst/>
            </a:endParaRPr>
          </a:p>
          <a:p>
            <a:r>
              <a:rPr lang="en-GB" dirty="0" err="1" smtClean="0"/>
              <a:t>Etiology</a:t>
            </a:r>
            <a:r>
              <a:rPr lang="en-GB" dirty="0"/>
              <a:t>: </a:t>
            </a:r>
            <a:r>
              <a:rPr lang="en-GB" i="1" dirty="0"/>
              <a:t>Rickettsia </a:t>
            </a:r>
            <a:r>
              <a:rPr lang="en-GB" i="1" dirty="0" err="1"/>
              <a:t>typhi</a:t>
            </a:r>
            <a:r>
              <a:rPr lang="en-GB" i="1" dirty="0"/>
              <a:t> </a:t>
            </a:r>
            <a:endParaRPr lang="en-GB" dirty="0"/>
          </a:p>
          <a:p>
            <a:r>
              <a:rPr lang="en-US" dirty="0" smtClean="0">
                <a:effectLst/>
              </a:rPr>
              <a:t>Primarily </a:t>
            </a:r>
            <a:r>
              <a:rPr lang="en-US" dirty="0">
                <a:effectLst/>
              </a:rPr>
              <a:t>a disease of rats - transmitted by rat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flea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/>
              <a:t>(</a:t>
            </a:r>
            <a:r>
              <a:rPr lang="en-GB" dirty="0" err="1" smtClean="0"/>
              <a:t>Xenopsylla</a:t>
            </a:r>
            <a:r>
              <a:rPr lang="en-GB" dirty="0" smtClean="0"/>
              <a:t> </a:t>
            </a:r>
            <a:r>
              <a:rPr lang="en-GB" dirty="0" err="1" smtClean="0"/>
              <a:t>cheopis</a:t>
            </a:r>
            <a:r>
              <a:rPr lang="en-GB" dirty="0" smtClean="0"/>
              <a:t>). Humans </a:t>
            </a:r>
            <a:r>
              <a:rPr lang="en-GB" dirty="0"/>
              <a:t>are accidental host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Flea acquires organisms by trans-ovarian transmission or by feeding on infected blood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Organisms shed in flea feces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Enter humans through broken skin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Possibly respiratory tract or conjunctiva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Human infection sporadic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Less severe than epidemic typhus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637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6120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Scrub typhus</a:t>
            </a:r>
          </a:p>
          <a:p>
            <a:r>
              <a:rPr lang="en-GB" dirty="0" err="1" smtClean="0"/>
              <a:t>Etiology</a:t>
            </a:r>
            <a:r>
              <a:rPr lang="en-GB" dirty="0"/>
              <a:t>: </a:t>
            </a:r>
            <a:r>
              <a:rPr lang="en-GB" i="1" dirty="0"/>
              <a:t>Rickettsia </a:t>
            </a:r>
            <a:r>
              <a:rPr lang="en-GB" i="1" dirty="0" err="1"/>
              <a:t>tsutsugamushi</a:t>
            </a:r>
            <a:r>
              <a:rPr lang="en-GB" i="1" dirty="0"/>
              <a:t> (</a:t>
            </a:r>
            <a:r>
              <a:rPr lang="en-GB" i="1" dirty="0" err="1"/>
              <a:t>Orientia</a:t>
            </a:r>
            <a:r>
              <a:rPr lang="en-GB" i="1" dirty="0"/>
              <a:t> </a:t>
            </a:r>
            <a:r>
              <a:rPr lang="en-GB" i="1" dirty="0" err="1"/>
              <a:t>tsutsugamushi</a:t>
            </a:r>
            <a:r>
              <a:rPr lang="en-GB" i="1" dirty="0"/>
              <a:t>) </a:t>
            </a:r>
            <a:endParaRPr lang="en-GB" dirty="0"/>
          </a:p>
          <a:p>
            <a:pPr lvl="0"/>
            <a:r>
              <a:rPr lang="en-US" dirty="0">
                <a:effectLst/>
              </a:rPr>
              <a:t>Cell wall differs structurally from that of other bacteria - lacks LPS &amp; peptidoglycan - consists of proteins linked by diffuse bonds</a:t>
            </a:r>
            <a:endParaRPr lang="en-GB" dirty="0">
              <a:effectLst/>
            </a:endParaRPr>
          </a:p>
          <a:p>
            <a:r>
              <a:rPr lang="en-GB" dirty="0" smtClean="0"/>
              <a:t>Transmitted </a:t>
            </a:r>
            <a:r>
              <a:rPr lang="en-GB" dirty="0"/>
              <a:t>by some species of </a:t>
            </a:r>
            <a:r>
              <a:rPr lang="en-GB" dirty="0" err="1"/>
              <a:t>trombiculid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mites</a:t>
            </a:r>
            <a:r>
              <a:rPr lang="en-GB" dirty="0"/>
              <a:t> (chiggers mites, particularly </a:t>
            </a:r>
            <a:r>
              <a:rPr lang="en-GB" i="1" dirty="0" err="1"/>
              <a:t>Leptotrombidium</a:t>
            </a:r>
            <a:r>
              <a:rPr lang="en-GB" i="1" dirty="0"/>
              <a:t> </a:t>
            </a:r>
            <a:r>
              <a:rPr lang="en-GB" i="1" dirty="0" err="1"/>
              <a:t>deliense</a:t>
            </a:r>
            <a:r>
              <a:rPr lang="en-GB" i="1" dirty="0"/>
              <a:t>) </a:t>
            </a:r>
            <a:r>
              <a:rPr lang="en-GB" dirty="0"/>
              <a:t>which are found in areas of heavy scrub vegetation </a:t>
            </a:r>
          </a:p>
          <a:p>
            <a:pPr lvl="0"/>
            <a:r>
              <a:rPr lang="en-US" dirty="0">
                <a:effectLst/>
              </a:rPr>
              <a:t>Female adult mites pass infection to offspring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Organisms introduced to humans during feeding and spread via blood circulation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906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604867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Scrub typhus is endemic to a part of the world known as the </a:t>
            </a:r>
            <a:r>
              <a:rPr lang="en-GB" b="1" dirty="0" err="1"/>
              <a:t>tsutsugamushi</a:t>
            </a:r>
            <a:r>
              <a:rPr lang="en-GB" b="1" dirty="0"/>
              <a:t> triangle</a:t>
            </a:r>
            <a:r>
              <a:rPr lang="en-GB" dirty="0"/>
              <a:t>. This extends from northern Japan and far-eastern Russia in the north, into northern Australia in the south, and to Pakistan and Afghanistan in the west </a:t>
            </a:r>
          </a:p>
          <a:p>
            <a:r>
              <a:rPr lang="en-GB" dirty="0"/>
              <a:t>Resembles Epidemic typhus ; </a:t>
            </a:r>
            <a:r>
              <a:rPr lang="en-GB" dirty="0" err="1"/>
              <a:t>Maculopapular</a:t>
            </a:r>
            <a:r>
              <a:rPr lang="en-GB" dirty="0"/>
              <a:t> rash, </a:t>
            </a:r>
            <a:r>
              <a:rPr lang="en-GB" dirty="0" err="1"/>
              <a:t>eschar</a:t>
            </a:r>
            <a:r>
              <a:rPr lang="en-GB" dirty="0"/>
              <a:t>, splenomegaly and lymphadenopathies are typical signs </a:t>
            </a:r>
          </a:p>
          <a:p>
            <a:r>
              <a:rPr lang="en-GB" dirty="0"/>
              <a:t>More virulent strains of </a:t>
            </a:r>
            <a:r>
              <a:rPr lang="en-GB" i="1" dirty="0"/>
              <a:t>O. </a:t>
            </a:r>
            <a:r>
              <a:rPr lang="en-GB" i="1" dirty="0" err="1"/>
              <a:t>tsutsugamushi</a:t>
            </a:r>
            <a:r>
              <a:rPr lang="en-GB" i="1" dirty="0"/>
              <a:t> </a:t>
            </a:r>
            <a:r>
              <a:rPr lang="en-GB" dirty="0"/>
              <a:t>can cause </a:t>
            </a:r>
            <a:r>
              <a:rPr lang="en-GB" dirty="0" err="1"/>
              <a:t>hemorrhaging</a:t>
            </a:r>
            <a:r>
              <a:rPr lang="en-GB" dirty="0"/>
              <a:t> and intravascular coagulation. </a:t>
            </a:r>
          </a:p>
          <a:p>
            <a:r>
              <a:rPr lang="en-GB" dirty="0"/>
              <a:t>Cardiac &amp; cerebral involvement occur in the late phase of illness </a:t>
            </a:r>
          </a:p>
        </p:txBody>
      </p:sp>
    </p:spTree>
    <p:extLst>
      <p:ext uri="{BB962C8B-B14F-4D97-AF65-F5344CB8AC3E}">
        <p14:creationId xmlns:p14="http://schemas.microsoft.com/office/powerpoint/2010/main" val="2722913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US" dirty="0" smtClean="0">
                <a:solidFill>
                  <a:srgbClr val="FFFF00"/>
                </a:solidFill>
                <a:effectLst/>
              </a:rPr>
              <a:t>3. BQ </a:t>
            </a:r>
            <a:r>
              <a:rPr lang="en-US" dirty="0">
                <a:solidFill>
                  <a:srgbClr val="FFFF00"/>
                </a:solidFill>
                <a:effectLst/>
              </a:rPr>
              <a:t>Fever</a:t>
            </a:r>
            <a:r>
              <a:rPr lang="en-GB" b="0" dirty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FFFF00"/>
                </a:solidFill>
              </a:rPr>
              <a:t>(Query fever) 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effectLst/>
              </a:rPr>
              <a:t>Causative agent; </a:t>
            </a:r>
            <a:r>
              <a:rPr lang="en-US" i="1" dirty="0" err="1">
                <a:effectLst/>
              </a:rPr>
              <a:t>Coxiella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burnetii</a:t>
            </a:r>
            <a:endParaRPr lang="en-US" i="1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Genetically </a:t>
            </a:r>
            <a:r>
              <a:rPr lang="en-US" dirty="0">
                <a:effectLst/>
              </a:rPr>
              <a:t>different form genus Rickettsia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Physically different from other bacteria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Highly resistant to chemicals including those used as disinfectants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Resistant to </a:t>
            </a:r>
            <a:r>
              <a:rPr lang="en-US" dirty="0" err="1">
                <a:effectLst/>
              </a:rPr>
              <a:t>dessication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Not easily killed by heat treatment and sunlight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Hardy organism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Obligate intracellular organism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GB" dirty="0"/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598906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60486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effectLst/>
              </a:rPr>
              <a:t>Reservoirs</a:t>
            </a:r>
            <a:r>
              <a:rPr lang="en-US" dirty="0">
                <a:effectLst/>
              </a:rPr>
              <a:t>: domestic animals - cattle, sheep, goats; wild animals &amp; infected ticks</a:t>
            </a:r>
            <a:endParaRPr lang="en-GB" dirty="0">
              <a:effectLst/>
            </a:endParaRPr>
          </a:p>
          <a:p>
            <a:r>
              <a:rPr lang="en-US" dirty="0">
                <a:effectLst/>
              </a:rPr>
              <a:t>Most infected animals asymptomatic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Shed organisms in urine, feces, milk</a:t>
            </a:r>
            <a:endParaRPr lang="en-GB" dirty="0">
              <a:effectLst/>
            </a:endParaRPr>
          </a:p>
          <a:p>
            <a:pPr lvl="1"/>
            <a:r>
              <a:rPr lang="en-GB" dirty="0"/>
              <a:t>Also in placental tissue and amniotic fluid of the animals </a:t>
            </a:r>
          </a:p>
          <a:p>
            <a:pPr lvl="1"/>
            <a:r>
              <a:rPr lang="en-US" dirty="0" smtClean="0">
                <a:effectLst/>
              </a:rPr>
              <a:t>From </a:t>
            </a:r>
            <a:r>
              <a:rPr lang="en-US" dirty="0">
                <a:effectLst/>
              </a:rPr>
              <a:t>these sites the animal gets contaminated with </a:t>
            </a:r>
            <a:r>
              <a:rPr lang="en-US" dirty="0" err="1">
                <a:effectLst/>
              </a:rPr>
              <a:t>C.burnetti</a:t>
            </a:r>
            <a:endParaRPr lang="en-GB" dirty="0">
              <a:effectLst/>
            </a:endParaRPr>
          </a:p>
          <a:p>
            <a:r>
              <a:rPr lang="en-GB" dirty="0" smtClean="0"/>
              <a:t>Humans </a:t>
            </a:r>
            <a:r>
              <a:rPr lang="en-GB" dirty="0"/>
              <a:t>acquire disease primarily by inhalation of contaminated aerosols of the above materials </a:t>
            </a:r>
          </a:p>
          <a:p>
            <a:r>
              <a:rPr lang="en-GB" dirty="0"/>
              <a:t>Consumption of infected milk - less common source of infection</a:t>
            </a:r>
          </a:p>
          <a:p>
            <a:r>
              <a:rPr lang="en-GB" dirty="0" smtClean="0"/>
              <a:t>Individuals at risk: food handlers, </a:t>
            </a:r>
            <a:r>
              <a:rPr lang="en-GB" dirty="0" err="1" smtClean="0"/>
              <a:t>sherpherds</a:t>
            </a:r>
            <a:r>
              <a:rPr lang="en-GB" dirty="0" smtClean="0"/>
              <a:t>, abattoir employees, farm workers &amp; veterinarians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509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604867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>
                <a:effectLst/>
              </a:rPr>
              <a:t>May be asymptomatic acute or chronic</a:t>
            </a:r>
            <a:endParaRPr lang="en-GB" dirty="0" smtClean="0">
              <a:effectLst/>
            </a:endParaRPr>
          </a:p>
          <a:p>
            <a:r>
              <a:rPr lang="en-US" dirty="0">
                <a:effectLst/>
              </a:rPr>
              <a:t>After inhalation multiply in lungs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Atypical pneumonia or asymptomatic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Acute disease associated with septicemia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Other manifestation related to organ affected</a:t>
            </a:r>
            <a:endParaRPr lang="en-GB" dirty="0">
              <a:effectLst/>
            </a:endParaRPr>
          </a:p>
          <a:p>
            <a:r>
              <a:rPr lang="en-US" dirty="0" smtClean="0">
                <a:effectLst/>
              </a:rPr>
              <a:t>Invasion </a:t>
            </a:r>
            <a:r>
              <a:rPr lang="en-US" dirty="0">
                <a:effectLst/>
              </a:rPr>
              <a:t>of blood circulatory system → invasion of other organs</a:t>
            </a:r>
            <a:endParaRPr lang="en-GB" dirty="0">
              <a:effectLst/>
            </a:endParaRPr>
          </a:p>
          <a:p>
            <a:r>
              <a:rPr lang="en-US" dirty="0">
                <a:effectLst/>
              </a:rPr>
              <a:t>Invasion of small blood vessels not as clear as in Rickettsia</a:t>
            </a:r>
            <a:endParaRPr lang="en-GB" dirty="0">
              <a:effectLst/>
            </a:endParaRPr>
          </a:p>
          <a:p>
            <a:r>
              <a:rPr lang="en-GB" dirty="0" smtClean="0"/>
              <a:t>It </a:t>
            </a:r>
            <a:r>
              <a:rPr lang="en-GB" dirty="0"/>
              <a:t>begins with fever, severe headache, cough and other influenza-like symptoms </a:t>
            </a:r>
          </a:p>
          <a:p>
            <a:r>
              <a:rPr lang="en-GB" dirty="0" smtClean="0"/>
              <a:t>The </a:t>
            </a:r>
            <a:r>
              <a:rPr lang="en-GB" dirty="0"/>
              <a:t>disease can progress to an atypical pneumonia </a:t>
            </a:r>
            <a:endParaRPr lang="en-GB" dirty="0" smtClean="0"/>
          </a:p>
          <a:p>
            <a:r>
              <a:rPr lang="en-GB" dirty="0" smtClean="0"/>
              <a:t>Rash </a:t>
            </a:r>
            <a:r>
              <a:rPr lang="en-GB" dirty="0"/>
              <a:t>is rare unlike other </a:t>
            </a:r>
            <a:r>
              <a:rPr lang="en-GB" dirty="0" err="1"/>
              <a:t>rickettsial</a:t>
            </a:r>
            <a:r>
              <a:rPr lang="en-GB" dirty="0"/>
              <a:t> diseases </a:t>
            </a:r>
          </a:p>
          <a:p>
            <a:r>
              <a:rPr lang="en-US" dirty="0">
                <a:effectLst/>
              </a:rPr>
              <a:t>Chronic Q fever can present as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Endocarditis - with damage to heart valves especially where there is pre-existing </a:t>
            </a:r>
            <a:r>
              <a:rPr lang="en-US" dirty="0" err="1">
                <a:effectLst/>
              </a:rPr>
              <a:t>valvular</a:t>
            </a:r>
            <a:r>
              <a:rPr lang="en-US" dirty="0">
                <a:effectLst/>
              </a:rPr>
              <a:t> heart disease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Osteomyelitis, hepatitis, encephalitis, meningitis</a:t>
            </a:r>
            <a:endParaRPr lang="en-GB" dirty="0">
              <a:effectLst/>
            </a:endParaRPr>
          </a:p>
          <a:p>
            <a:r>
              <a:rPr lang="en-GB" dirty="0" smtClean="0"/>
              <a:t>Complications- </a:t>
            </a:r>
            <a:r>
              <a:rPr lang="en-GB" dirty="0"/>
              <a:t>myocarditis, arthritis, </a:t>
            </a:r>
            <a:r>
              <a:rPr lang="en-GB" dirty="0" err="1"/>
              <a:t>guillain-Barre</a:t>
            </a:r>
            <a:r>
              <a:rPr lang="en-GB" dirty="0"/>
              <a:t> syndrome and glomerulonephritis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52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68952" cy="1080120"/>
          </a:xfrm>
        </p:spPr>
        <p:txBody>
          <a:bodyPr/>
          <a:lstStyle/>
          <a:p>
            <a:r>
              <a:rPr lang="en-US" dirty="0">
                <a:effectLst/>
              </a:rPr>
              <a:t>Classification into genera </a:t>
            </a:r>
            <a:r>
              <a:rPr lang="en-US" dirty="0" smtClean="0">
                <a:effectLst/>
              </a:rPr>
              <a:t>species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752528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Classification based on various characteristics comparable to other bacteria</a:t>
            </a:r>
            <a:endParaRPr lang="en-GB" dirty="0">
              <a:effectLst/>
            </a:endParaRPr>
          </a:p>
          <a:p>
            <a:r>
              <a:rPr lang="en-GB" dirty="0"/>
              <a:t>Five genera in this class cause human </a:t>
            </a:r>
            <a:r>
              <a:rPr lang="en-GB" dirty="0" smtClean="0"/>
              <a:t>diseases:</a:t>
            </a:r>
          </a:p>
          <a:p>
            <a:pPr lvl="1"/>
            <a:r>
              <a:rPr lang="en-GB" dirty="0" smtClean="0"/>
              <a:t>Rickettsia</a:t>
            </a:r>
          </a:p>
          <a:p>
            <a:pPr lvl="1"/>
            <a:r>
              <a:rPr lang="en-GB" dirty="0" err="1" smtClean="0"/>
              <a:t>Coxiella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Ehrlichia</a:t>
            </a:r>
            <a:endParaRPr lang="en-GB" dirty="0" smtClean="0"/>
          </a:p>
          <a:p>
            <a:pPr lvl="1"/>
            <a:r>
              <a:rPr lang="en-GB" dirty="0" err="1" smtClean="0"/>
              <a:t>Bartonella</a:t>
            </a:r>
            <a:endParaRPr lang="en-GB" dirty="0" smtClean="0"/>
          </a:p>
          <a:p>
            <a:pPr lvl="1"/>
            <a:r>
              <a:rPr lang="en-GB" dirty="0" err="1" smtClean="0"/>
              <a:t>Orientia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0128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92088"/>
          </a:xfrm>
        </p:spPr>
        <p:txBody>
          <a:bodyPr/>
          <a:lstStyle/>
          <a:p>
            <a:pPr algn="l"/>
            <a:r>
              <a:rPr lang="en-GB" dirty="0" smtClean="0"/>
              <a:t>4. Trench </a:t>
            </a:r>
            <a:r>
              <a:rPr lang="en-GB" dirty="0"/>
              <a:t>fever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245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Five </a:t>
            </a:r>
            <a:r>
              <a:rPr lang="en-GB" dirty="0"/>
              <a:t>day fever </a:t>
            </a:r>
          </a:p>
          <a:p>
            <a:r>
              <a:rPr lang="en-GB" dirty="0" err="1" smtClean="0"/>
              <a:t>Etiology</a:t>
            </a:r>
            <a:r>
              <a:rPr lang="en-GB" dirty="0"/>
              <a:t>: </a:t>
            </a:r>
            <a:r>
              <a:rPr lang="en-GB" i="1" dirty="0" err="1"/>
              <a:t>Bartonella</a:t>
            </a:r>
            <a:r>
              <a:rPr lang="en-GB" i="1" dirty="0"/>
              <a:t> </a:t>
            </a:r>
            <a:r>
              <a:rPr lang="en-GB" i="1" dirty="0" err="1"/>
              <a:t>quintana</a:t>
            </a:r>
            <a:r>
              <a:rPr lang="en-GB" i="1" dirty="0"/>
              <a:t> </a:t>
            </a:r>
            <a:r>
              <a:rPr lang="en-GB" dirty="0"/>
              <a:t>(older name; </a:t>
            </a:r>
            <a:r>
              <a:rPr lang="en-GB" i="1" dirty="0"/>
              <a:t>Rickettsia </a:t>
            </a:r>
            <a:r>
              <a:rPr lang="en-GB" i="1" dirty="0" err="1"/>
              <a:t>quintana</a:t>
            </a:r>
            <a:r>
              <a:rPr lang="en-GB" dirty="0"/>
              <a:t>) </a:t>
            </a:r>
          </a:p>
          <a:p>
            <a:r>
              <a:rPr lang="en-GB" dirty="0"/>
              <a:t>T</a:t>
            </a:r>
            <a:r>
              <a:rPr lang="en-GB" dirty="0" smtClean="0"/>
              <a:t>ransmitted </a:t>
            </a:r>
            <a:r>
              <a:rPr lang="en-GB" dirty="0"/>
              <a:t>by body lice </a:t>
            </a:r>
          </a:p>
          <a:p>
            <a:r>
              <a:rPr lang="en-GB" dirty="0" smtClean="0"/>
              <a:t>Manifestations</a:t>
            </a:r>
            <a:r>
              <a:rPr lang="en-GB" dirty="0"/>
              <a:t>: headache, exhaustion, pain, sweating, &amp; a five-day fever of the relapsing type fever </a:t>
            </a:r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persistent fever might lead to heart failure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052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080120"/>
          </a:xfrm>
        </p:spPr>
        <p:txBody>
          <a:bodyPr/>
          <a:lstStyle/>
          <a:p>
            <a:pPr algn="l"/>
            <a:r>
              <a:rPr lang="en-US" sz="3200" dirty="0">
                <a:effectLst/>
              </a:rPr>
              <a:t>Lab confirmation of </a:t>
            </a:r>
            <a:r>
              <a:rPr lang="en-US" sz="3200" dirty="0" err="1">
                <a:effectLst/>
              </a:rPr>
              <a:t>Rickettsial</a:t>
            </a:r>
            <a:r>
              <a:rPr lang="en-US" sz="3200" dirty="0">
                <a:effectLst/>
              </a:rPr>
              <a:t> </a:t>
            </a:r>
            <a:r>
              <a:rPr lang="en-US" sz="3200" dirty="0" smtClean="0">
                <a:effectLst/>
              </a:rPr>
              <a:t>infection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824536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Specimens: blood, infected </a:t>
            </a:r>
            <a:r>
              <a:rPr lang="en-US" dirty="0" smtClean="0">
                <a:effectLst/>
              </a:rPr>
              <a:t>tissue, </a:t>
            </a:r>
            <a:r>
              <a:rPr lang="en-GB" dirty="0" smtClean="0"/>
              <a:t>grown </a:t>
            </a:r>
            <a:r>
              <a:rPr lang="en-GB" dirty="0"/>
              <a:t>over 4-7 days </a:t>
            </a:r>
          </a:p>
          <a:p>
            <a:r>
              <a:rPr lang="en-GB" dirty="0" err="1"/>
              <a:t>Giemsa</a:t>
            </a:r>
            <a:r>
              <a:rPr lang="en-GB" dirty="0"/>
              <a:t> stain: bluish purple organisms. </a:t>
            </a:r>
          </a:p>
          <a:p>
            <a:pPr lvl="0"/>
            <a:r>
              <a:rPr lang="en-US" dirty="0" smtClean="0">
                <a:effectLst/>
              </a:rPr>
              <a:t>Culture </a:t>
            </a:r>
            <a:r>
              <a:rPr lang="en-US" dirty="0">
                <a:effectLst/>
              </a:rPr>
              <a:t>of blood or infected tissues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Performed in reference </a:t>
            </a:r>
            <a:r>
              <a:rPr lang="en-US" dirty="0" smtClean="0">
                <a:effectLst/>
              </a:rPr>
              <a:t>labs</a:t>
            </a:r>
            <a:endParaRPr lang="en-GB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Require </a:t>
            </a:r>
            <a:r>
              <a:rPr lang="en-US" dirty="0">
                <a:effectLst/>
              </a:rPr>
              <a:t>living cells for </a:t>
            </a:r>
            <a:r>
              <a:rPr lang="en-US" dirty="0" smtClean="0">
                <a:effectLst/>
              </a:rPr>
              <a:t>growth</a:t>
            </a:r>
            <a:r>
              <a:rPr lang="en-GB" dirty="0" smtClean="0">
                <a:effectLst/>
              </a:rPr>
              <a:t>- </a:t>
            </a:r>
            <a:r>
              <a:rPr lang="en-US" dirty="0" smtClean="0">
                <a:effectLst/>
              </a:rPr>
              <a:t>Tissue culture</a:t>
            </a:r>
            <a:r>
              <a:rPr lang="en-GB" dirty="0" smtClean="0">
                <a:effectLst/>
              </a:rPr>
              <a:t>, </a:t>
            </a:r>
            <a:r>
              <a:rPr lang="en-US" dirty="0" smtClean="0">
                <a:effectLst/>
              </a:rPr>
              <a:t>Yolk </a:t>
            </a:r>
            <a:r>
              <a:rPr lang="en-US" dirty="0">
                <a:effectLst/>
              </a:rPr>
              <a:t>sac of </a:t>
            </a:r>
            <a:r>
              <a:rPr lang="en-US" dirty="0" err="1">
                <a:effectLst/>
              </a:rPr>
              <a:t>embryonated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eggs</a:t>
            </a:r>
            <a:r>
              <a:rPr lang="en-GB" dirty="0" smtClean="0">
                <a:effectLst/>
              </a:rPr>
              <a:t>, </a:t>
            </a:r>
            <a:r>
              <a:rPr lang="en-US" dirty="0" smtClean="0">
                <a:effectLst/>
              </a:rPr>
              <a:t>Cell </a:t>
            </a:r>
            <a:r>
              <a:rPr lang="en-US" dirty="0">
                <a:effectLst/>
              </a:rPr>
              <a:t>lines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Lab animals - guinea pigs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R.quintana</a:t>
            </a:r>
            <a:r>
              <a:rPr lang="en-US" dirty="0">
                <a:effectLst/>
              </a:rPr>
              <a:t> can be grown on a cell free </a:t>
            </a:r>
            <a:r>
              <a:rPr lang="en-US" dirty="0" smtClean="0">
                <a:effectLst/>
              </a:rPr>
              <a:t>medium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55099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ig38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77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940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984" y="260648"/>
            <a:ext cx="8636496" cy="633670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effectLst/>
              </a:rPr>
              <a:t>Antigen detection using </a:t>
            </a:r>
            <a:r>
              <a:rPr lang="en-US" dirty="0" err="1">
                <a:effectLst/>
              </a:rPr>
              <a:t>immunofluorescent</a:t>
            </a:r>
            <a:r>
              <a:rPr lang="en-US" dirty="0">
                <a:effectLst/>
              </a:rPr>
              <a:t> staining</a:t>
            </a:r>
            <a:r>
              <a:rPr lang="en-GB" dirty="0">
                <a:effectLst/>
              </a:rPr>
              <a:t> and </a:t>
            </a:r>
            <a:r>
              <a:rPr lang="en-US" dirty="0">
                <a:effectLst/>
              </a:rPr>
              <a:t>PCR assays for detection and identification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Both performed on cutaneous infection specimen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Limited availability</a:t>
            </a:r>
            <a:endParaRPr lang="en-GB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Serology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Detection of antibodies to specific antigens - more useful if both acute &amp; convalescence stage sera are considered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Demonstration of rising antibody titer - for confirmation of disease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Serology useful for diagnosis of most infections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Cross reactions common - limits specificity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Methods: immunofluorescence, ELISA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4559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984" y="260648"/>
            <a:ext cx="8636496" cy="3600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effectLst/>
              </a:rPr>
              <a:t>Weil-Felix test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Based on ability of anti-rickettsia antibodies to cross react with </a:t>
            </a:r>
            <a:r>
              <a:rPr lang="en-US" dirty="0" err="1">
                <a:effectLst/>
              </a:rPr>
              <a:t>proteus</a:t>
            </a:r>
            <a:r>
              <a:rPr lang="en-US" dirty="0">
                <a:effectLst/>
              </a:rPr>
              <a:t> mirabilis or Proteus vulgaris antigens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The reactive </a:t>
            </a:r>
            <a:r>
              <a:rPr lang="en-US" dirty="0" err="1">
                <a:effectLst/>
              </a:rPr>
              <a:t>proteus</a:t>
            </a:r>
            <a:r>
              <a:rPr lang="en-US" dirty="0">
                <a:effectLst/>
              </a:rPr>
              <a:t> antigen is part of somatic O antigen complex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Proteus strains used: OX-19, OX-2, OX-k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Low specificity, low sensitivity</a:t>
            </a:r>
            <a:endParaRPr lang="en-GB" dirty="0">
              <a:effectLst/>
            </a:endParaRP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54112"/>
            <a:ext cx="7802696" cy="2780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8820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080120"/>
          </a:xfrm>
        </p:spPr>
        <p:txBody>
          <a:bodyPr/>
          <a:lstStyle/>
          <a:p>
            <a:r>
              <a:rPr lang="en-US" dirty="0" smtClean="0">
                <a:effectLst/>
              </a:rPr>
              <a:t>Treatment/Antibiotic susceptibility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824536"/>
          </a:xfrm>
        </p:spPr>
        <p:txBody>
          <a:bodyPr/>
          <a:lstStyle/>
          <a:p>
            <a:pPr lvl="0"/>
            <a:r>
              <a:rPr lang="en-US" dirty="0" smtClean="0">
                <a:effectLst/>
              </a:rPr>
              <a:t>Organisms </a:t>
            </a:r>
            <a:r>
              <a:rPr lang="en-US" dirty="0">
                <a:effectLst/>
              </a:rPr>
              <a:t>differ in </a:t>
            </a:r>
            <a:r>
              <a:rPr lang="en-US" dirty="0" smtClean="0">
                <a:effectLst/>
              </a:rPr>
              <a:t>susceptibility</a:t>
            </a:r>
            <a:endParaRPr lang="en-GB" dirty="0"/>
          </a:p>
          <a:p>
            <a:r>
              <a:rPr lang="en-GB" dirty="0" smtClean="0"/>
              <a:t>Doxycycline </a:t>
            </a:r>
            <a:r>
              <a:rPr lang="en-GB" dirty="0"/>
              <a:t>is the drug of choice for the treatment of infections caused by </a:t>
            </a:r>
            <a:r>
              <a:rPr lang="en-GB" i="1" dirty="0"/>
              <a:t>Rickettsia </a:t>
            </a:r>
            <a:r>
              <a:rPr lang="en-GB" dirty="0"/>
              <a:t>except in cases of pregnancy </a:t>
            </a:r>
          </a:p>
          <a:p>
            <a:r>
              <a:rPr lang="en-GB" dirty="0" smtClean="0"/>
              <a:t>Chloramphenicol </a:t>
            </a:r>
            <a:r>
              <a:rPr lang="en-GB" dirty="0"/>
              <a:t>and tetracycline are alternatives </a:t>
            </a:r>
          </a:p>
          <a:p>
            <a:pPr lvl="0"/>
            <a:r>
              <a:rPr lang="en-US" dirty="0" err="1" smtClean="0">
                <a:effectLst/>
              </a:rPr>
              <a:t>C.burnetti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- tetracycline, ciprofloxacin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3695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080120"/>
          </a:xfrm>
        </p:spPr>
        <p:txBody>
          <a:bodyPr/>
          <a:lstStyle/>
          <a:p>
            <a:r>
              <a:rPr lang="en-US" dirty="0">
                <a:effectLst/>
              </a:rPr>
              <a:t>Control &amp; </a:t>
            </a:r>
            <a:r>
              <a:rPr lang="en-US" dirty="0" smtClean="0">
                <a:effectLst/>
              </a:rPr>
              <a:t>prevention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824536"/>
          </a:xfrm>
        </p:spPr>
        <p:txBody>
          <a:bodyPr/>
          <a:lstStyle/>
          <a:p>
            <a:pPr lvl="0"/>
            <a:r>
              <a:rPr lang="en-US" dirty="0" smtClean="0">
                <a:effectLst/>
              </a:rPr>
              <a:t>Effective </a:t>
            </a:r>
            <a:r>
              <a:rPr lang="en-US" dirty="0">
                <a:effectLst/>
              </a:rPr>
              <a:t>vaccines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Limited use - indicated for lab workers or those living in known endemic areas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Control of arthropod vectors - delousing the susceptible population - control of rodents - insecticides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Improve sanitation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3695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080120"/>
          </a:xfrm>
        </p:spPr>
        <p:txBody>
          <a:bodyPr/>
          <a:lstStyle/>
          <a:p>
            <a:r>
              <a:rPr lang="en-US" i="1" dirty="0" err="1">
                <a:effectLst/>
              </a:rPr>
              <a:t>Rochalimaea</a:t>
            </a:r>
            <a:r>
              <a:rPr lang="en-US" i="1" dirty="0">
                <a:effectLst/>
              </a:rPr>
              <a:t> </a:t>
            </a:r>
            <a:r>
              <a:rPr lang="en-US" i="1" dirty="0" err="1" smtClean="0">
                <a:effectLst/>
              </a:rPr>
              <a:t>quintana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824536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Reclassified as </a:t>
            </a:r>
            <a:r>
              <a:rPr lang="en-US" dirty="0" err="1">
                <a:effectLst/>
              </a:rPr>
              <a:t>Bartonella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quintana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Differ from </a:t>
            </a:r>
            <a:r>
              <a:rPr lang="en-US" dirty="0" err="1">
                <a:effectLst/>
              </a:rPr>
              <a:t>Rickettsiae</a:t>
            </a:r>
            <a:r>
              <a:rPr lang="en-US" dirty="0">
                <a:effectLst/>
              </a:rPr>
              <a:t> - ability to grow on cell free medium ∴ not obligate intracellular organisms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Transmitted by lice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Humans with latent infection act as source of infection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Etiological agent of </a:t>
            </a:r>
            <a:r>
              <a:rPr lang="en-US" b="1" dirty="0">
                <a:effectLst/>
              </a:rPr>
              <a:t>trench </a:t>
            </a:r>
            <a:r>
              <a:rPr lang="en-US" b="1" dirty="0" smtClean="0">
                <a:effectLst/>
              </a:rPr>
              <a:t>fever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93695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984" y="260648"/>
            <a:ext cx="8636496" cy="6336704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Manifestations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Fever, headache, general aches, skin rash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Associated with bacteremia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Lab confirmation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Culture of infected tissues - blood on artificial medium formulated for it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Serology in reference lab - comparable to rickettsia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Antibiotic susceptibility</a:t>
            </a:r>
            <a:endParaRPr lang="en-GB" dirty="0">
              <a:effectLst/>
            </a:endParaRPr>
          </a:p>
          <a:p>
            <a:pPr lvl="1"/>
            <a:r>
              <a:rPr lang="en-US" dirty="0" err="1" smtClean="0">
                <a:effectLst/>
              </a:rPr>
              <a:t>Tetracyclin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068820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Other species</a:t>
            </a:r>
            <a:r>
              <a:rPr lang="en-US" dirty="0" smtClean="0">
                <a:effectLst/>
              </a:rPr>
              <a:t>: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ffectLst/>
              </a:rPr>
              <a:t>B.henselae</a:t>
            </a:r>
            <a:endParaRPr lang="en-GB" dirty="0">
              <a:effectLst/>
            </a:endParaRPr>
          </a:p>
          <a:p>
            <a:r>
              <a:rPr lang="en-US" dirty="0" err="1" smtClean="0">
                <a:effectLst/>
              </a:rPr>
              <a:t>B.bacilliformis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9673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632302"/>
              </p:ext>
            </p:extLst>
          </p:nvPr>
        </p:nvGraphicFramePr>
        <p:xfrm>
          <a:off x="31760" y="116632"/>
          <a:ext cx="8932728" cy="568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7143"/>
                <a:gridCol w="6455585"/>
              </a:tblGrid>
              <a:tr h="303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Genus</a:t>
                      </a:r>
                      <a:endParaRPr lang="en-GB" sz="32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Species</a:t>
                      </a:r>
                      <a:endParaRPr lang="en-GB" sz="3200" b="1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1244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Rickettsia</a:t>
                      </a:r>
                      <a:endParaRPr lang="en-GB" sz="28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Rickettsia </a:t>
                      </a:r>
                      <a:r>
                        <a:rPr lang="en-US" sz="2800" dirty="0" err="1" smtClean="0">
                          <a:effectLst/>
                        </a:rPr>
                        <a:t>prowazekii</a:t>
                      </a:r>
                      <a:r>
                        <a:rPr lang="en-US" sz="2800" dirty="0" smtClean="0">
                          <a:effectLst/>
                        </a:rPr>
                        <a:t> (Epidemic typhus)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Rickettsia </a:t>
                      </a:r>
                      <a:r>
                        <a:rPr lang="en-US" sz="2800" dirty="0" err="1" smtClean="0">
                          <a:effectLst/>
                        </a:rPr>
                        <a:t>typhi</a:t>
                      </a:r>
                      <a:r>
                        <a:rPr lang="en-US" sz="2800" dirty="0" smtClean="0">
                          <a:effectLst/>
                        </a:rPr>
                        <a:t> (Endemic typhus)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Rickettsia </a:t>
                      </a:r>
                      <a:r>
                        <a:rPr lang="en-US" sz="2800" dirty="0" err="1" smtClean="0">
                          <a:effectLst/>
                        </a:rPr>
                        <a:t>rickettsii</a:t>
                      </a:r>
                      <a:r>
                        <a:rPr lang="en-US" sz="2800" dirty="0" smtClean="0">
                          <a:effectLst/>
                        </a:rPr>
                        <a:t> (Spotted fever)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Rochalimaea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</a:rPr>
                        <a:t>quintana</a:t>
                      </a:r>
                      <a:r>
                        <a:rPr lang="en-US" sz="2800" dirty="0" smtClean="0">
                          <a:effectLst/>
                        </a:rPr>
                        <a:t> (trench fever)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R.sennetsu</a:t>
                      </a:r>
                      <a:r>
                        <a:rPr lang="en-US" sz="2800" dirty="0" smtClean="0">
                          <a:effectLst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</a:rPr>
                        <a:t>R.conorii</a:t>
                      </a:r>
                      <a:r>
                        <a:rPr lang="en-US" sz="2800" dirty="0" smtClean="0">
                          <a:effectLst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</a:rPr>
                        <a:t>R.sibrica</a:t>
                      </a:r>
                      <a:r>
                        <a:rPr lang="en-US" sz="2800" dirty="0" smtClean="0">
                          <a:effectLst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</a:rPr>
                        <a:t>R.australis</a:t>
                      </a:r>
                      <a:r>
                        <a:rPr lang="en-US" sz="2800" dirty="0" smtClean="0">
                          <a:effectLst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</a:rPr>
                        <a:t>R.akari</a:t>
                      </a:r>
                      <a:r>
                        <a:rPr lang="en-US" sz="2800" dirty="0" smtClean="0">
                          <a:effectLst/>
                        </a:rPr>
                        <a:t>,</a:t>
                      </a: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</a:rPr>
                        <a:t>R.tsutsugamushi</a:t>
                      </a:r>
                      <a:r>
                        <a:rPr lang="en-US" sz="2800" dirty="0" smtClean="0">
                          <a:effectLst/>
                        </a:rPr>
                        <a:t> (</a:t>
                      </a:r>
                      <a:r>
                        <a:rPr lang="en-US" sz="2800" dirty="0" err="1" smtClean="0">
                          <a:effectLst/>
                        </a:rPr>
                        <a:t>orienta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</a:rPr>
                        <a:t>tsutsugamushi</a:t>
                      </a:r>
                      <a:r>
                        <a:rPr lang="en-US" sz="2800" dirty="0" smtClean="0">
                          <a:effectLst/>
                        </a:rPr>
                        <a:t>)</a:t>
                      </a:r>
                      <a:endParaRPr lang="en-GB" sz="2800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281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Coxiella</a:t>
                      </a:r>
                      <a:endParaRPr lang="en-GB" sz="28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Coxiella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</a:rPr>
                        <a:t>burnetii</a:t>
                      </a:r>
                      <a:r>
                        <a:rPr lang="en-US" sz="2800" dirty="0" smtClean="0">
                          <a:effectLst/>
                        </a:rPr>
                        <a:t> (Q fever)</a:t>
                      </a:r>
                    </a:p>
                  </a:txBody>
                  <a:tcPr marL="63500" marR="63500" marT="63500" marB="63500"/>
                </a:tc>
              </a:tr>
              <a:tr h="47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Rochalimaea (Bartonella)</a:t>
                      </a:r>
                      <a:endParaRPr lang="en-GB" sz="280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R.quintana</a:t>
                      </a:r>
                      <a:r>
                        <a:rPr lang="en-US" sz="2800" dirty="0">
                          <a:effectLst/>
                        </a:rPr>
                        <a:t> (</a:t>
                      </a:r>
                      <a:r>
                        <a:rPr lang="en-US" sz="2800" dirty="0" err="1">
                          <a:effectLst/>
                        </a:rPr>
                        <a:t>B.quintana</a:t>
                      </a:r>
                      <a:r>
                        <a:rPr lang="en-US" sz="2800" dirty="0">
                          <a:effectLst/>
                        </a:rPr>
                        <a:t>)</a:t>
                      </a:r>
                      <a:endParaRPr lang="en-GB" sz="2800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95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08012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Biological and morphological characteristics</a:t>
            </a:r>
            <a:endParaRPr lang="en-GB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824536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effectLst/>
              </a:rPr>
              <a:t>Relatively small prokaryotic cells, comparable to viruses</a:t>
            </a:r>
            <a:endParaRPr lang="en-GB" dirty="0">
              <a:effectLst/>
            </a:endParaRPr>
          </a:p>
          <a:p>
            <a:r>
              <a:rPr lang="en-US" dirty="0" smtClean="0">
                <a:effectLst/>
              </a:rPr>
              <a:t>Pleomorphic </a:t>
            </a:r>
            <a:r>
              <a:rPr lang="en-US" dirty="0">
                <a:effectLst/>
              </a:rPr>
              <a:t>bacilli, </a:t>
            </a:r>
            <a:r>
              <a:rPr lang="en-US" dirty="0" err="1">
                <a:effectLst/>
              </a:rPr>
              <a:t>cocco</a:t>
            </a:r>
            <a:r>
              <a:rPr lang="en-US" dirty="0">
                <a:effectLst/>
              </a:rPr>
              <a:t> bacilli, occasionally filamentous, capsulated except </a:t>
            </a:r>
            <a:r>
              <a:rPr lang="en-US" dirty="0" err="1">
                <a:effectLst/>
              </a:rPr>
              <a:t>Coxiella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burnetii</a:t>
            </a:r>
            <a:endParaRPr lang="en-GB" dirty="0">
              <a:effectLst/>
            </a:endParaRPr>
          </a:p>
          <a:p>
            <a:r>
              <a:rPr lang="en-US" dirty="0">
                <a:effectLst/>
              </a:rPr>
              <a:t>Multiply by binary fission</a:t>
            </a:r>
            <a:endParaRPr lang="en-GB" dirty="0">
              <a:effectLst/>
            </a:endParaRPr>
          </a:p>
          <a:p>
            <a:r>
              <a:rPr lang="en-US" dirty="0">
                <a:effectLst/>
              </a:rPr>
              <a:t>Exist and multiply as obligate intracellular organisms - except </a:t>
            </a:r>
            <a:r>
              <a:rPr lang="en-US" dirty="0" err="1" smtClean="0">
                <a:effectLst/>
              </a:rPr>
              <a:t>R.quinitana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005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984" y="260648"/>
            <a:ext cx="8636496" cy="6336704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Posses both DNA and RNA within the cell\posses enzyme systems for biosynthetic processes and energy production</a:t>
            </a:r>
            <a:endParaRPr lang="en-GB" dirty="0">
              <a:effectLst/>
            </a:endParaRPr>
          </a:p>
          <a:p>
            <a:r>
              <a:rPr lang="en-US" dirty="0">
                <a:effectLst/>
              </a:rPr>
              <a:t>LPS present in cell wall - except </a:t>
            </a:r>
            <a:r>
              <a:rPr lang="en-US" dirty="0" err="1">
                <a:effectLst/>
              </a:rPr>
              <a:t>R.tsutsugamushi</a:t>
            </a:r>
            <a:endParaRPr lang="en-GB" dirty="0">
              <a:effectLst/>
            </a:endParaRPr>
          </a:p>
          <a:p>
            <a:r>
              <a:rPr lang="en-GB" dirty="0">
                <a:effectLst/>
              </a:rPr>
              <a:t>Lipopolysaccharide have weak </a:t>
            </a:r>
            <a:r>
              <a:rPr lang="en-GB" dirty="0" err="1">
                <a:effectLst/>
              </a:rPr>
              <a:t>endotoxic</a:t>
            </a:r>
            <a:r>
              <a:rPr lang="en-GB" dirty="0">
                <a:effectLst/>
              </a:rPr>
              <a:t> activity (absent in </a:t>
            </a:r>
            <a:r>
              <a:rPr lang="en-GB" dirty="0" err="1">
                <a:effectLst/>
              </a:rPr>
              <a:t>Ehrlichia</a:t>
            </a:r>
            <a:r>
              <a:rPr lang="en-GB" dirty="0">
                <a:effectLst/>
              </a:rPr>
              <a:t>)</a:t>
            </a:r>
          </a:p>
          <a:p>
            <a:r>
              <a:rPr lang="en-GB" dirty="0" smtClean="0">
                <a:effectLst/>
              </a:rPr>
              <a:t>Easily </a:t>
            </a:r>
            <a:r>
              <a:rPr lang="en-GB" dirty="0">
                <a:effectLst/>
              </a:rPr>
              <a:t>destroyed by heat, drying &amp; bactericidal agents </a:t>
            </a:r>
            <a:r>
              <a:rPr lang="en-GB" dirty="0" smtClean="0">
                <a:effectLst/>
              </a:rPr>
              <a:t>EXCEPT </a:t>
            </a:r>
            <a:r>
              <a:rPr lang="en-GB" dirty="0">
                <a:effectLst/>
              </a:rPr>
              <a:t>Q fever due to the formation of endospore-like structure by C. </a:t>
            </a:r>
            <a:r>
              <a:rPr lang="en-GB" dirty="0" err="1" smtClean="0">
                <a:effectLst/>
              </a:rPr>
              <a:t>burnetti</a:t>
            </a:r>
            <a:endParaRPr lang="en-GB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771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120680"/>
          </a:xfrm>
        </p:spPr>
        <p:txBody>
          <a:bodyPr/>
          <a:lstStyle/>
          <a:p>
            <a:r>
              <a:rPr lang="en-US" dirty="0">
                <a:effectLst/>
              </a:rPr>
              <a:t>Organisms not readily stained with Gram’s stain - when stained are gram negative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C.burnetti</a:t>
            </a:r>
            <a:r>
              <a:rPr lang="en-US" dirty="0">
                <a:effectLst/>
              </a:rPr>
              <a:t> can also stain as gram positive with modified reagents</a:t>
            </a:r>
            <a:endParaRPr lang="en-GB" dirty="0">
              <a:effectLst/>
            </a:endParaRPr>
          </a:p>
          <a:p>
            <a:r>
              <a:rPr lang="en-US" dirty="0">
                <a:effectLst/>
              </a:rPr>
              <a:t>Organisms stain better with other stains - </a:t>
            </a:r>
            <a:r>
              <a:rPr lang="en-US" dirty="0" err="1">
                <a:effectLst/>
              </a:rPr>
              <a:t>immunofluorescent</a:t>
            </a:r>
            <a:r>
              <a:rPr lang="en-US" dirty="0">
                <a:effectLst/>
              </a:rPr>
              <a:t> staining techniques especially in tissues</a:t>
            </a:r>
            <a:endParaRPr lang="en-GB" dirty="0">
              <a:effectLst/>
            </a:endParaRPr>
          </a:p>
          <a:p>
            <a:r>
              <a:rPr lang="en-US" dirty="0">
                <a:effectLst/>
              </a:rPr>
              <a:t>Also stainable with </a:t>
            </a:r>
            <a:r>
              <a:rPr lang="en-US" dirty="0" err="1">
                <a:effectLst/>
              </a:rPr>
              <a:t>Giemsa</a:t>
            </a:r>
            <a:endParaRPr lang="en-US" dirty="0">
              <a:effectLst/>
            </a:endParaRPr>
          </a:p>
          <a:p>
            <a:r>
              <a:rPr lang="en-US" altLang="en-US" i="1" dirty="0">
                <a:solidFill>
                  <a:srgbClr val="FFFFFF"/>
                </a:solidFill>
              </a:rPr>
              <a:t>Rickettsia</a:t>
            </a:r>
            <a:r>
              <a:rPr lang="en-US" altLang="en-US" dirty="0">
                <a:solidFill>
                  <a:srgbClr val="FFFFFF"/>
                </a:solidFill>
              </a:rPr>
              <a:t> replicate in the cytoplasm and nucleus of their host cell; </a:t>
            </a:r>
            <a:r>
              <a:rPr lang="en-US" altLang="en-US" i="1" dirty="0" err="1">
                <a:solidFill>
                  <a:srgbClr val="FFFFFF"/>
                </a:solidFill>
              </a:rPr>
              <a:t>Coxiella</a:t>
            </a:r>
            <a:r>
              <a:rPr lang="en-US" altLang="en-US" dirty="0">
                <a:solidFill>
                  <a:srgbClr val="FFFFFF"/>
                </a:solidFill>
              </a:rPr>
              <a:t> replicate only in the </a:t>
            </a:r>
            <a:r>
              <a:rPr lang="en-US" altLang="en-US" dirty="0" err="1">
                <a:solidFill>
                  <a:srgbClr val="FFFFFF"/>
                </a:solidFill>
              </a:rPr>
              <a:t>phagolysosome</a:t>
            </a:r>
            <a:r>
              <a:rPr lang="en-US" altLang="en-US" dirty="0" smtClean="0">
                <a:solidFill>
                  <a:srgbClr val="FFFFFF"/>
                </a:solidFill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57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2400" cy="580678"/>
          </a:xfrm>
        </p:spPr>
        <p:txBody>
          <a:bodyPr/>
          <a:lstStyle/>
          <a:p>
            <a:r>
              <a:rPr lang="en-GB" dirty="0" smtClean="0"/>
              <a:t>Epidemiology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All </a:t>
            </a:r>
            <a:r>
              <a:rPr lang="en-GB" dirty="0" err="1"/>
              <a:t>rickettsial</a:t>
            </a:r>
            <a:r>
              <a:rPr lang="en-GB" dirty="0"/>
              <a:t> diseases are </a:t>
            </a:r>
            <a:r>
              <a:rPr lang="en-GB" dirty="0" err="1"/>
              <a:t>zoonoses</a:t>
            </a:r>
            <a:r>
              <a:rPr lang="en-GB" dirty="0"/>
              <a:t> </a:t>
            </a:r>
          </a:p>
          <a:p>
            <a:r>
              <a:rPr lang="en-GB" dirty="0" smtClean="0"/>
              <a:t>Humans </a:t>
            </a:r>
            <a:r>
              <a:rPr lang="en-GB" dirty="0"/>
              <a:t>are accidental host except for epidemic typhus which occurs only in humans because the causative agent is transmitted by human body louse. </a:t>
            </a:r>
          </a:p>
          <a:p>
            <a:r>
              <a:rPr lang="en-GB" dirty="0" smtClean="0"/>
              <a:t>Transmission</a:t>
            </a:r>
            <a:r>
              <a:rPr lang="en-GB" dirty="0"/>
              <a:t>: </a:t>
            </a:r>
          </a:p>
          <a:p>
            <a:pPr lvl="1"/>
            <a:r>
              <a:rPr lang="en-GB" dirty="0" smtClean="0"/>
              <a:t>Via </a:t>
            </a:r>
            <a:r>
              <a:rPr lang="en-GB" dirty="0"/>
              <a:t>arthropod vectors such as fleas, lice, fleas and mites </a:t>
            </a:r>
          </a:p>
          <a:p>
            <a:pPr lvl="1"/>
            <a:r>
              <a:rPr lang="en-GB" i="1" dirty="0" err="1" smtClean="0"/>
              <a:t>Coxiella</a:t>
            </a:r>
            <a:r>
              <a:rPr lang="en-GB" i="1" dirty="0" smtClean="0"/>
              <a:t> </a:t>
            </a:r>
            <a:r>
              <a:rPr lang="en-GB" i="1" dirty="0" err="1"/>
              <a:t>burnetti</a:t>
            </a:r>
            <a:r>
              <a:rPr lang="en-GB" i="1" dirty="0"/>
              <a:t> </a:t>
            </a:r>
            <a:r>
              <a:rPr lang="en-GB" dirty="0"/>
              <a:t>the cause of Q fever is transmitted by </a:t>
            </a:r>
            <a:r>
              <a:rPr lang="en-GB" dirty="0" err="1"/>
              <a:t>aeroso</a:t>
            </a:r>
            <a:r>
              <a:rPr lang="en-GB" dirty="0"/>
              <a:t> inhalation or ingestion of contaminated milk or food.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170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Virulence </a:t>
            </a:r>
            <a:r>
              <a:rPr lang="en-GB" dirty="0"/>
              <a:t>factors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Release </a:t>
            </a:r>
            <a:r>
              <a:rPr lang="en-GB" dirty="0"/>
              <a:t>of endotoxin </a:t>
            </a:r>
          </a:p>
          <a:p>
            <a:r>
              <a:rPr lang="en-GB" dirty="0" smtClean="0"/>
              <a:t>Phospholipase </a:t>
            </a:r>
            <a:r>
              <a:rPr lang="en-GB" dirty="0"/>
              <a:t>A may help in penetration. </a:t>
            </a:r>
          </a:p>
          <a:p>
            <a:r>
              <a:rPr lang="en-GB" dirty="0" smtClean="0"/>
              <a:t>Production </a:t>
            </a:r>
            <a:r>
              <a:rPr lang="en-GB" dirty="0"/>
              <a:t>of immune complexes </a:t>
            </a:r>
          </a:p>
        </p:txBody>
      </p:sp>
    </p:spTree>
    <p:extLst>
      <p:ext uri="{BB962C8B-B14F-4D97-AF65-F5344CB8AC3E}">
        <p14:creationId xmlns:p14="http://schemas.microsoft.com/office/powerpoint/2010/main" val="1825219392"/>
      </p:ext>
    </p:extLst>
  </p:cSld>
  <p:clrMapOvr>
    <a:masterClrMapping/>
  </p:clrMapOvr>
</p:sld>
</file>

<file path=ppt/theme/theme1.xml><?xml version="1.0" encoding="utf-8"?>
<a:theme xmlns:a="http://schemas.openxmlformats.org/drawingml/2006/main" name="1_TS001069040">
  <a:themeElements>
    <a:clrScheme name="Office Theme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Office Them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1972</Words>
  <Application>Microsoft Office PowerPoint</Application>
  <PresentationFormat>On-screen Show (4:3)</PresentationFormat>
  <Paragraphs>250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1_TS001069040</vt:lpstr>
      <vt:lpstr>RICKETTSIAE</vt:lpstr>
      <vt:lpstr>Family Rickettsiaceae</vt:lpstr>
      <vt:lpstr>Classification into genera species</vt:lpstr>
      <vt:lpstr>PowerPoint Presentation</vt:lpstr>
      <vt:lpstr>Biological and morphological characteristics</vt:lpstr>
      <vt:lpstr>PowerPoint Presentation</vt:lpstr>
      <vt:lpstr>PowerPoint Presentation</vt:lpstr>
      <vt:lpstr>Epidemiology </vt:lpstr>
      <vt:lpstr>Virulence factors </vt:lpstr>
      <vt:lpstr>PATHOGENESIS: </vt:lpstr>
      <vt:lpstr>PowerPoint Presentation</vt:lpstr>
      <vt:lpstr>PowerPoint Presentation</vt:lpstr>
      <vt:lpstr>Human diseases caused by genus rickettsia</vt:lpstr>
      <vt:lpstr>Clinical manifestations</vt:lpstr>
      <vt:lpstr>PowerPoint Presentation</vt:lpstr>
      <vt:lpstr>PowerPoint Presentation</vt:lpstr>
      <vt:lpstr>PowerPoint Presentation</vt:lpstr>
      <vt:lpstr>1. Spotted fever group</vt:lpstr>
      <vt:lpstr>PowerPoint Presentation</vt:lpstr>
      <vt:lpstr>PowerPoint Presentation</vt:lpstr>
      <vt:lpstr>2. Typhus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BQ Fever (Query fever) </vt:lpstr>
      <vt:lpstr>PowerPoint Presentation</vt:lpstr>
      <vt:lpstr>PowerPoint Presentation</vt:lpstr>
      <vt:lpstr>4. Trench fever </vt:lpstr>
      <vt:lpstr>Lab confirmation of Rickettsial infection</vt:lpstr>
      <vt:lpstr>PowerPoint Presentation</vt:lpstr>
      <vt:lpstr>PowerPoint Presentation</vt:lpstr>
      <vt:lpstr>PowerPoint Presentation</vt:lpstr>
      <vt:lpstr>Treatment/Antibiotic susceptibility</vt:lpstr>
      <vt:lpstr>Control &amp; prevention</vt:lpstr>
      <vt:lpstr>Rochalimaea quintana</vt:lpstr>
      <vt:lpstr>PowerPoint Presentation</vt:lpstr>
      <vt:lpstr>Other species: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RICKETTSIAE</dc:title>
  <dc:creator>Dr. Kimaiga H.O. MBChB (UoN)</dc:creator>
  <cp:lastModifiedBy>Dr. Kimaiga H.O. MBChB (UoN)</cp:lastModifiedBy>
  <cp:revision>17</cp:revision>
  <dcterms:created xsi:type="dcterms:W3CDTF">2013-09-09T20:56:01Z</dcterms:created>
  <dcterms:modified xsi:type="dcterms:W3CDTF">2014-01-19T13:07:27Z</dcterms:modified>
</cp:coreProperties>
</file>