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57" r:id="rId4"/>
    <p:sldId id="297" r:id="rId5"/>
    <p:sldId id="265" r:id="rId6"/>
    <p:sldId id="261" r:id="rId7"/>
    <p:sldId id="298" r:id="rId8"/>
    <p:sldId id="299" r:id="rId9"/>
    <p:sldId id="300" r:id="rId10"/>
    <p:sldId id="289" r:id="rId11"/>
    <p:sldId id="301" r:id="rId12"/>
    <p:sldId id="290" r:id="rId13"/>
    <p:sldId id="267" r:id="rId14"/>
    <p:sldId id="268" r:id="rId15"/>
    <p:sldId id="292" r:id="rId16"/>
    <p:sldId id="302" r:id="rId17"/>
    <p:sldId id="316" r:id="rId18"/>
    <p:sldId id="270" r:id="rId19"/>
    <p:sldId id="293" r:id="rId20"/>
    <p:sldId id="278" r:id="rId21"/>
    <p:sldId id="276" r:id="rId22"/>
    <p:sldId id="283" r:id="rId23"/>
    <p:sldId id="303" r:id="rId24"/>
    <p:sldId id="284" r:id="rId25"/>
    <p:sldId id="280" r:id="rId26"/>
    <p:sldId id="309" r:id="rId27"/>
    <p:sldId id="281" r:id="rId28"/>
    <p:sldId id="285" r:id="rId29"/>
    <p:sldId id="312" r:id="rId30"/>
    <p:sldId id="310" r:id="rId31"/>
    <p:sldId id="286" r:id="rId32"/>
    <p:sldId id="294" r:id="rId33"/>
    <p:sldId id="282" r:id="rId34"/>
    <p:sldId id="288" r:id="rId35"/>
    <p:sldId id="273" r:id="rId36"/>
    <p:sldId id="274" r:id="rId37"/>
    <p:sldId id="275" r:id="rId38"/>
    <p:sldId id="287" r:id="rId39"/>
    <p:sldId id="258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66" name="Group 18"/>
          <p:cNvGrpSpPr>
            <a:grpSpLocks/>
          </p:cNvGrpSpPr>
          <p:nvPr/>
        </p:nvGrpSpPr>
        <p:grpSpPr bwMode="auto">
          <a:xfrm>
            <a:off x="2166938" y="563563"/>
            <a:ext cx="4800600" cy="6151562"/>
            <a:chOff x="1365" y="355"/>
            <a:chExt cx="3024" cy="3875"/>
          </a:xfrm>
        </p:grpSpPr>
        <p:sp>
          <p:nvSpPr>
            <p:cNvPr id="2050" name="Freeform 2"/>
            <p:cNvSpPr>
              <a:spLocks/>
            </p:cNvSpPr>
            <p:nvPr/>
          </p:nvSpPr>
          <p:spPr bwMode="auto">
            <a:xfrm>
              <a:off x="2835" y="586"/>
              <a:ext cx="88" cy="1121"/>
            </a:xfrm>
            <a:custGeom>
              <a:avLst/>
              <a:gdLst>
                <a:gd name="T0" fmla="*/ 0 w 88"/>
                <a:gd name="T1" fmla="*/ 1120 h 1121"/>
                <a:gd name="T2" fmla="*/ 0 w 88"/>
                <a:gd name="T3" fmla="*/ 0 h 1121"/>
                <a:gd name="T4" fmla="*/ 87 w 88"/>
                <a:gd name="T5" fmla="*/ 0 h 1121"/>
                <a:gd name="T6" fmla="*/ 87 w 88"/>
                <a:gd name="T7" fmla="*/ 1085 h 1121"/>
                <a:gd name="T8" fmla="*/ 0 w 88"/>
                <a:gd name="T9" fmla="*/ 1120 h 1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8" h="1121">
                  <a:moveTo>
                    <a:pt x="0" y="1120"/>
                  </a:moveTo>
                  <a:lnTo>
                    <a:pt x="0" y="0"/>
                  </a:lnTo>
                  <a:lnTo>
                    <a:pt x="87" y="0"/>
                  </a:lnTo>
                  <a:lnTo>
                    <a:pt x="87" y="1085"/>
                  </a:lnTo>
                  <a:lnTo>
                    <a:pt x="0" y="112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2834" y="1900"/>
              <a:ext cx="84" cy="363"/>
            </a:xfrm>
            <a:custGeom>
              <a:avLst/>
              <a:gdLst>
                <a:gd name="T0" fmla="*/ 0 w 84"/>
                <a:gd name="T1" fmla="*/ 29 h 363"/>
                <a:gd name="T2" fmla="*/ 83 w 84"/>
                <a:gd name="T3" fmla="*/ 0 h 363"/>
                <a:gd name="T4" fmla="*/ 74 w 84"/>
                <a:gd name="T5" fmla="*/ 329 h 363"/>
                <a:gd name="T6" fmla="*/ 0 w 84"/>
                <a:gd name="T7" fmla="*/ 362 h 363"/>
                <a:gd name="T8" fmla="*/ 0 w 84"/>
                <a:gd name="T9" fmla="*/ 29 h 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363">
                  <a:moveTo>
                    <a:pt x="0" y="29"/>
                  </a:moveTo>
                  <a:lnTo>
                    <a:pt x="83" y="0"/>
                  </a:lnTo>
                  <a:lnTo>
                    <a:pt x="74" y="329"/>
                  </a:lnTo>
                  <a:lnTo>
                    <a:pt x="0" y="362"/>
                  </a:lnTo>
                  <a:lnTo>
                    <a:pt x="0" y="29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2052" name="Freeform 4"/>
            <p:cNvSpPr>
              <a:spLocks/>
            </p:cNvSpPr>
            <p:nvPr/>
          </p:nvSpPr>
          <p:spPr bwMode="auto">
            <a:xfrm>
              <a:off x="2825" y="2493"/>
              <a:ext cx="84" cy="249"/>
            </a:xfrm>
            <a:custGeom>
              <a:avLst/>
              <a:gdLst>
                <a:gd name="T0" fmla="*/ 2 w 84"/>
                <a:gd name="T1" fmla="*/ 213 h 249"/>
                <a:gd name="T2" fmla="*/ 0 w 84"/>
                <a:gd name="T3" fmla="*/ 28 h 249"/>
                <a:gd name="T4" fmla="*/ 83 w 84"/>
                <a:gd name="T5" fmla="*/ 0 h 249"/>
                <a:gd name="T6" fmla="*/ 72 w 84"/>
                <a:gd name="T7" fmla="*/ 248 h 249"/>
                <a:gd name="T8" fmla="*/ 2 w 84"/>
                <a:gd name="T9" fmla="*/ 213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249">
                  <a:moveTo>
                    <a:pt x="2" y="213"/>
                  </a:moveTo>
                  <a:lnTo>
                    <a:pt x="0" y="28"/>
                  </a:lnTo>
                  <a:lnTo>
                    <a:pt x="83" y="0"/>
                  </a:lnTo>
                  <a:lnTo>
                    <a:pt x="72" y="248"/>
                  </a:lnTo>
                  <a:lnTo>
                    <a:pt x="2" y="213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2053" name="Freeform 5"/>
            <p:cNvSpPr>
              <a:spLocks/>
            </p:cNvSpPr>
            <p:nvPr/>
          </p:nvSpPr>
          <p:spPr bwMode="auto">
            <a:xfrm>
              <a:off x="2831" y="2965"/>
              <a:ext cx="52" cy="232"/>
            </a:xfrm>
            <a:custGeom>
              <a:avLst/>
              <a:gdLst>
                <a:gd name="T0" fmla="*/ 13 w 52"/>
                <a:gd name="T1" fmla="*/ 204 h 232"/>
                <a:gd name="T2" fmla="*/ 0 w 52"/>
                <a:gd name="T3" fmla="*/ 0 h 232"/>
                <a:gd name="T4" fmla="*/ 51 w 52"/>
                <a:gd name="T5" fmla="*/ 26 h 232"/>
                <a:gd name="T6" fmla="*/ 47 w 52"/>
                <a:gd name="T7" fmla="*/ 231 h 232"/>
                <a:gd name="T8" fmla="*/ 13 w 52"/>
                <a:gd name="T9" fmla="*/ 204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232">
                  <a:moveTo>
                    <a:pt x="13" y="204"/>
                  </a:moveTo>
                  <a:lnTo>
                    <a:pt x="0" y="0"/>
                  </a:lnTo>
                  <a:lnTo>
                    <a:pt x="51" y="26"/>
                  </a:lnTo>
                  <a:lnTo>
                    <a:pt x="47" y="231"/>
                  </a:lnTo>
                  <a:lnTo>
                    <a:pt x="13" y="204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2054" name="Freeform 6"/>
            <p:cNvSpPr>
              <a:spLocks/>
            </p:cNvSpPr>
            <p:nvPr/>
          </p:nvSpPr>
          <p:spPr bwMode="auto">
            <a:xfrm>
              <a:off x="2851" y="3354"/>
              <a:ext cx="36" cy="133"/>
            </a:xfrm>
            <a:custGeom>
              <a:avLst/>
              <a:gdLst>
                <a:gd name="T0" fmla="*/ 4 w 36"/>
                <a:gd name="T1" fmla="*/ 101 h 133"/>
                <a:gd name="T2" fmla="*/ 0 w 36"/>
                <a:gd name="T3" fmla="*/ 0 h 133"/>
                <a:gd name="T4" fmla="*/ 35 w 36"/>
                <a:gd name="T5" fmla="*/ 20 h 133"/>
                <a:gd name="T6" fmla="*/ 28 w 36"/>
                <a:gd name="T7" fmla="*/ 132 h 133"/>
                <a:gd name="T8" fmla="*/ 4 w 36"/>
                <a:gd name="T9" fmla="*/ 101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33">
                  <a:moveTo>
                    <a:pt x="4" y="101"/>
                  </a:moveTo>
                  <a:lnTo>
                    <a:pt x="0" y="0"/>
                  </a:lnTo>
                  <a:lnTo>
                    <a:pt x="35" y="20"/>
                  </a:lnTo>
                  <a:lnTo>
                    <a:pt x="28" y="132"/>
                  </a:lnTo>
                  <a:lnTo>
                    <a:pt x="4" y="101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2055" name="Freeform 7"/>
            <p:cNvSpPr>
              <a:spLocks/>
            </p:cNvSpPr>
            <p:nvPr/>
          </p:nvSpPr>
          <p:spPr bwMode="auto">
            <a:xfrm>
              <a:off x="2851" y="3640"/>
              <a:ext cx="30" cy="590"/>
            </a:xfrm>
            <a:custGeom>
              <a:avLst/>
              <a:gdLst>
                <a:gd name="T0" fmla="*/ 15 w 30"/>
                <a:gd name="T1" fmla="*/ 589 h 590"/>
                <a:gd name="T2" fmla="*/ 0 w 30"/>
                <a:gd name="T3" fmla="*/ 0 h 590"/>
                <a:gd name="T4" fmla="*/ 29 w 30"/>
                <a:gd name="T5" fmla="*/ 37 h 590"/>
                <a:gd name="T6" fmla="*/ 15 w 30"/>
                <a:gd name="T7" fmla="*/ 589 h 5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590">
                  <a:moveTo>
                    <a:pt x="15" y="589"/>
                  </a:moveTo>
                  <a:lnTo>
                    <a:pt x="0" y="0"/>
                  </a:lnTo>
                  <a:lnTo>
                    <a:pt x="29" y="37"/>
                  </a:lnTo>
                  <a:lnTo>
                    <a:pt x="15" y="589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2056" name="Freeform 8"/>
            <p:cNvSpPr>
              <a:spLocks/>
            </p:cNvSpPr>
            <p:nvPr/>
          </p:nvSpPr>
          <p:spPr bwMode="auto">
            <a:xfrm>
              <a:off x="2600" y="3595"/>
              <a:ext cx="233" cy="130"/>
            </a:xfrm>
            <a:custGeom>
              <a:avLst/>
              <a:gdLst>
                <a:gd name="T0" fmla="*/ 0 w 233"/>
                <a:gd name="T1" fmla="*/ 117 h 130"/>
                <a:gd name="T2" fmla="*/ 48 w 233"/>
                <a:gd name="T3" fmla="*/ 101 h 130"/>
                <a:gd name="T4" fmla="*/ 93 w 233"/>
                <a:gd name="T5" fmla="*/ 79 h 130"/>
                <a:gd name="T6" fmla="*/ 146 w 233"/>
                <a:gd name="T7" fmla="*/ 39 h 130"/>
                <a:gd name="T8" fmla="*/ 182 w 233"/>
                <a:gd name="T9" fmla="*/ 0 h 130"/>
                <a:gd name="T10" fmla="*/ 232 w 233"/>
                <a:gd name="T11" fmla="*/ 42 h 130"/>
                <a:gd name="T12" fmla="*/ 188 w 233"/>
                <a:gd name="T13" fmla="*/ 74 h 130"/>
                <a:gd name="T14" fmla="*/ 134 w 233"/>
                <a:gd name="T15" fmla="*/ 110 h 130"/>
                <a:gd name="T16" fmla="*/ 61 w 233"/>
                <a:gd name="T17" fmla="*/ 129 h 130"/>
                <a:gd name="T18" fmla="*/ 0 w 233"/>
                <a:gd name="T19" fmla="*/ 117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30">
                  <a:moveTo>
                    <a:pt x="0" y="117"/>
                  </a:moveTo>
                  <a:lnTo>
                    <a:pt x="48" y="101"/>
                  </a:lnTo>
                  <a:lnTo>
                    <a:pt x="93" y="79"/>
                  </a:lnTo>
                  <a:lnTo>
                    <a:pt x="146" y="39"/>
                  </a:lnTo>
                  <a:lnTo>
                    <a:pt x="182" y="0"/>
                  </a:lnTo>
                  <a:lnTo>
                    <a:pt x="232" y="42"/>
                  </a:lnTo>
                  <a:lnTo>
                    <a:pt x="188" y="74"/>
                  </a:lnTo>
                  <a:lnTo>
                    <a:pt x="134" y="110"/>
                  </a:lnTo>
                  <a:lnTo>
                    <a:pt x="61" y="129"/>
                  </a:lnTo>
                  <a:lnTo>
                    <a:pt x="0" y="117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2057" name="Freeform 9"/>
            <p:cNvSpPr>
              <a:spLocks/>
            </p:cNvSpPr>
            <p:nvPr/>
          </p:nvSpPr>
          <p:spPr bwMode="auto">
            <a:xfrm>
              <a:off x="2583" y="2888"/>
              <a:ext cx="465" cy="646"/>
            </a:xfrm>
            <a:custGeom>
              <a:avLst/>
              <a:gdLst>
                <a:gd name="T0" fmla="*/ 359 w 465"/>
                <a:gd name="T1" fmla="*/ 645 h 646"/>
                <a:gd name="T2" fmla="*/ 405 w 465"/>
                <a:gd name="T3" fmla="*/ 616 h 646"/>
                <a:gd name="T4" fmla="*/ 447 w 465"/>
                <a:gd name="T5" fmla="*/ 580 h 646"/>
                <a:gd name="T6" fmla="*/ 460 w 465"/>
                <a:gd name="T7" fmla="*/ 552 h 646"/>
                <a:gd name="T8" fmla="*/ 464 w 465"/>
                <a:gd name="T9" fmla="*/ 515 h 646"/>
                <a:gd name="T10" fmla="*/ 451 w 465"/>
                <a:gd name="T11" fmla="*/ 468 h 646"/>
                <a:gd name="T12" fmla="*/ 424 w 465"/>
                <a:gd name="T13" fmla="*/ 424 h 646"/>
                <a:gd name="T14" fmla="*/ 380 w 465"/>
                <a:gd name="T15" fmla="*/ 385 h 646"/>
                <a:gd name="T16" fmla="*/ 168 w 465"/>
                <a:gd name="T17" fmla="*/ 259 h 646"/>
                <a:gd name="T18" fmla="*/ 133 w 465"/>
                <a:gd name="T19" fmla="*/ 235 h 646"/>
                <a:gd name="T20" fmla="*/ 111 w 465"/>
                <a:gd name="T21" fmla="*/ 208 h 646"/>
                <a:gd name="T22" fmla="*/ 104 w 465"/>
                <a:gd name="T23" fmla="*/ 166 h 646"/>
                <a:gd name="T24" fmla="*/ 117 w 465"/>
                <a:gd name="T25" fmla="*/ 124 h 646"/>
                <a:gd name="T26" fmla="*/ 155 w 465"/>
                <a:gd name="T27" fmla="*/ 95 h 646"/>
                <a:gd name="T28" fmla="*/ 222 w 465"/>
                <a:gd name="T29" fmla="*/ 52 h 646"/>
                <a:gd name="T30" fmla="*/ 124 w 465"/>
                <a:gd name="T31" fmla="*/ 0 h 646"/>
                <a:gd name="T32" fmla="*/ 55 w 465"/>
                <a:gd name="T33" fmla="*/ 41 h 646"/>
                <a:gd name="T34" fmla="*/ 27 w 465"/>
                <a:gd name="T35" fmla="*/ 70 h 646"/>
                <a:gd name="T36" fmla="*/ 2 w 465"/>
                <a:gd name="T37" fmla="*/ 123 h 646"/>
                <a:gd name="T38" fmla="*/ 0 w 465"/>
                <a:gd name="T39" fmla="*/ 189 h 646"/>
                <a:gd name="T40" fmla="*/ 29 w 465"/>
                <a:gd name="T41" fmla="*/ 257 h 646"/>
                <a:gd name="T42" fmla="*/ 78 w 465"/>
                <a:gd name="T43" fmla="*/ 300 h 646"/>
                <a:gd name="T44" fmla="*/ 311 w 465"/>
                <a:gd name="T45" fmla="*/ 442 h 646"/>
                <a:gd name="T46" fmla="*/ 358 w 465"/>
                <a:gd name="T47" fmla="*/ 474 h 646"/>
                <a:gd name="T48" fmla="*/ 375 w 465"/>
                <a:gd name="T49" fmla="*/ 516 h 646"/>
                <a:gd name="T50" fmla="*/ 375 w 465"/>
                <a:gd name="T51" fmla="*/ 550 h 646"/>
                <a:gd name="T52" fmla="*/ 308 w 465"/>
                <a:gd name="T53" fmla="*/ 608 h 646"/>
                <a:gd name="T54" fmla="*/ 359 w 465"/>
                <a:gd name="T55" fmla="*/ 645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465" h="646">
                  <a:moveTo>
                    <a:pt x="359" y="645"/>
                  </a:moveTo>
                  <a:lnTo>
                    <a:pt x="405" y="616"/>
                  </a:lnTo>
                  <a:lnTo>
                    <a:pt x="447" y="580"/>
                  </a:lnTo>
                  <a:lnTo>
                    <a:pt x="460" y="552"/>
                  </a:lnTo>
                  <a:lnTo>
                    <a:pt x="464" y="515"/>
                  </a:lnTo>
                  <a:lnTo>
                    <a:pt x="451" y="468"/>
                  </a:lnTo>
                  <a:lnTo>
                    <a:pt x="424" y="424"/>
                  </a:lnTo>
                  <a:lnTo>
                    <a:pt x="380" y="385"/>
                  </a:lnTo>
                  <a:lnTo>
                    <a:pt x="168" y="259"/>
                  </a:lnTo>
                  <a:lnTo>
                    <a:pt x="133" y="235"/>
                  </a:lnTo>
                  <a:lnTo>
                    <a:pt x="111" y="208"/>
                  </a:lnTo>
                  <a:lnTo>
                    <a:pt x="104" y="166"/>
                  </a:lnTo>
                  <a:lnTo>
                    <a:pt x="117" y="124"/>
                  </a:lnTo>
                  <a:lnTo>
                    <a:pt x="155" y="95"/>
                  </a:lnTo>
                  <a:lnTo>
                    <a:pt x="222" y="52"/>
                  </a:lnTo>
                  <a:lnTo>
                    <a:pt x="124" y="0"/>
                  </a:lnTo>
                  <a:lnTo>
                    <a:pt x="55" y="41"/>
                  </a:lnTo>
                  <a:lnTo>
                    <a:pt x="27" y="70"/>
                  </a:lnTo>
                  <a:lnTo>
                    <a:pt x="2" y="123"/>
                  </a:lnTo>
                  <a:lnTo>
                    <a:pt x="0" y="189"/>
                  </a:lnTo>
                  <a:lnTo>
                    <a:pt x="29" y="257"/>
                  </a:lnTo>
                  <a:lnTo>
                    <a:pt x="78" y="300"/>
                  </a:lnTo>
                  <a:lnTo>
                    <a:pt x="311" y="442"/>
                  </a:lnTo>
                  <a:lnTo>
                    <a:pt x="358" y="474"/>
                  </a:lnTo>
                  <a:lnTo>
                    <a:pt x="375" y="516"/>
                  </a:lnTo>
                  <a:lnTo>
                    <a:pt x="375" y="550"/>
                  </a:lnTo>
                  <a:lnTo>
                    <a:pt x="308" y="608"/>
                  </a:lnTo>
                  <a:lnTo>
                    <a:pt x="359" y="645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2058" name="Freeform 10"/>
            <p:cNvSpPr>
              <a:spLocks/>
            </p:cNvSpPr>
            <p:nvPr/>
          </p:nvSpPr>
          <p:spPr bwMode="auto">
            <a:xfrm>
              <a:off x="2966" y="2396"/>
              <a:ext cx="318" cy="422"/>
            </a:xfrm>
            <a:custGeom>
              <a:avLst/>
              <a:gdLst>
                <a:gd name="T0" fmla="*/ 92 w 318"/>
                <a:gd name="T1" fmla="*/ 421 h 422"/>
                <a:gd name="T2" fmla="*/ 163 w 318"/>
                <a:gd name="T3" fmla="*/ 399 h 422"/>
                <a:gd name="T4" fmla="*/ 218 w 318"/>
                <a:gd name="T5" fmla="*/ 357 h 422"/>
                <a:gd name="T6" fmla="*/ 263 w 318"/>
                <a:gd name="T7" fmla="*/ 316 h 422"/>
                <a:gd name="T8" fmla="*/ 300 w 318"/>
                <a:gd name="T9" fmla="*/ 265 h 422"/>
                <a:gd name="T10" fmla="*/ 317 w 318"/>
                <a:gd name="T11" fmla="*/ 203 h 422"/>
                <a:gd name="T12" fmla="*/ 316 w 318"/>
                <a:gd name="T13" fmla="*/ 139 h 422"/>
                <a:gd name="T14" fmla="*/ 299 w 318"/>
                <a:gd name="T15" fmla="*/ 95 h 422"/>
                <a:gd name="T16" fmla="*/ 276 w 318"/>
                <a:gd name="T17" fmla="*/ 64 h 422"/>
                <a:gd name="T18" fmla="*/ 241 w 318"/>
                <a:gd name="T19" fmla="*/ 36 h 422"/>
                <a:gd name="T20" fmla="*/ 218 w 318"/>
                <a:gd name="T21" fmla="*/ 14 h 422"/>
                <a:gd name="T22" fmla="*/ 180 w 318"/>
                <a:gd name="T23" fmla="*/ 0 h 422"/>
                <a:gd name="T24" fmla="*/ 61 w 318"/>
                <a:gd name="T25" fmla="*/ 52 h 422"/>
                <a:gd name="T26" fmla="*/ 106 w 318"/>
                <a:gd name="T27" fmla="*/ 93 h 422"/>
                <a:gd name="T28" fmla="*/ 137 w 318"/>
                <a:gd name="T29" fmla="*/ 130 h 422"/>
                <a:gd name="T30" fmla="*/ 159 w 318"/>
                <a:gd name="T31" fmla="*/ 159 h 422"/>
                <a:gd name="T32" fmla="*/ 176 w 318"/>
                <a:gd name="T33" fmla="*/ 196 h 422"/>
                <a:gd name="T34" fmla="*/ 176 w 318"/>
                <a:gd name="T35" fmla="*/ 246 h 422"/>
                <a:gd name="T36" fmla="*/ 145 w 318"/>
                <a:gd name="T37" fmla="*/ 279 h 422"/>
                <a:gd name="T38" fmla="*/ 105 w 318"/>
                <a:gd name="T39" fmla="*/ 309 h 422"/>
                <a:gd name="T40" fmla="*/ 50 w 318"/>
                <a:gd name="T41" fmla="*/ 342 h 422"/>
                <a:gd name="T42" fmla="*/ 0 w 318"/>
                <a:gd name="T43" fmla="*/ 369 h 422"/>
                <a:gd name="T44" fmla="*/ 92 w 318"/>
                <a:gd name="T45" fmla="*/ 421 h 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18" h="422">
                  <a:moveTo>
                    <a:pt x="92" y="421"/>
                  </a:moveTo>
                  <a:lnTo>
                    <a:pt x="163" y="399"/>
                  </a:lnTo>
                  <a:lnTo>
                    <a:pt x="218" y="357"/>
                  </a:lnTo>
                  <a:lnTo>
                    <a:pt x="263" y="316"/>
                  </a:lnTo>
                  <a:lnTo>
                    <a:pt x="300" y="265"/>
                  </a:lnTo>
                  <a:lnTo>
                    <a:pt x="317" y="203"/>
                  </a:lnTo>
                  <a:lnTo>
                    <a:pt x="316" y="139"/>
                  </a:lnTo>
                  <a:lnTo>
                    <a:pt x="299" y="95"/>
                  </a:lnTo>
                  <a:lnTo>
                    <a:pt x="276" y="64"/>
                  </a:lnTo>
                  <a:lnTo>
                    <a:pt x="241" y="36"/>
                  </a:lnTo>
                  <a:lnTo>
                    <a:pt x="218" y="14"/>
                  </a:lnTo>
                  <a:lnTo>
                    <a:pt x="180" y="0"/>
                  </a:lnTo>
                  <a:lnTo>
                    <a:pt x="61" y="52"/>
                  </a:lnTo>
                  <a:lnTo>
                    <a:pt x="106" y="93"/>
                  </a:lnTo>
                  <a:lnTo>
                    <a:pt x="137" y="130"/>
                  </a:lnTo>
                  <a:lnTo>
                    <a:pt x="159" y="159"/>
                  </a:lnTo>
                  <a:lnTo>
                    <a:pt x="176" y="196"/>
                  </a:lnTo>
                  <a:lnTo>
                    <a:pt x="176" y="246"/>
                  </a:lnTo>
                  <a:lnTo>
                    <a:pt x="145" y="279"/>
                  </a:lnTo>
                  <a:lnTo>
                    <a:pt x="105" y="309"/>
                  </a:lnTo>
                  <a:lnTo>
                    <a:pt x="50" y="342"/>
                  </a:lnTo>
                  <a:lnTo>
                    <a:pt x="0" y="369"/>
                  </a:lnTo>
                  <a:lnTo>
                    <a:pt x="92" y="421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2059" name="Freeform 11"/>
            <p:cNvSpPr>
              <a:spLocks/>
            </p:cNvSpPr>
            <p:nvPr/>
          </p:nvSpPr>
          <p:spPr bwMode="auto">
            <a:xfrm>
              <a:off x="2308" y="1190"/>
              <a:ext cx="1404" cy="1153"/>
            </a:xfrm>
            <a:custGeom>
              <a:avLst/>
              <a:gdLst>
                <a:gd name="T0" fmla="*/ 466 w 1404"/>
                <a:gd name="T1" fmla="*/ 1084 h 1153"/>
                <a:gd name="T2" fmla="*/ 370 w 1404"/>
                <a:gd name="T3" fmla="*/ 1066 h 1153"/>
                <a:gd name="T4" fmla="*/ 299 w 1404"/>
                <a:gd name="T5" fmla="*/ 1035 h 1153"/>
                <a:gd name="T6" fmla="*/ 257 w 1404"/>
                <a:gd name="T7" fmla="*/ 1002 h 1153"/>
                <a:gd name="T8" fmla="*/ 220 w 1404"/>
                <a:gd name="T9" fmla="*/ 956 h 1153"/>
                <a:gd name="T10" fmla="*/ 209 w 1404"/>
                <a:gd name="T11" fmla="*/ 914 h 1153"/>
                <a:gd name="T12" fmla="*/ 215 w 1404"/>
                <a:gd name="T13" fmla="*/ 873 h 1153"/>
                <a:gd name="T14" fmla="*/ 231 w 1404"/>
                <a:gd name="T15" fmla="*/ 836 h 1153"/>
                <a:gd name="T16" fmla="*/ 273 w 1404"/>
                <a:gd name="T17" fmla="*/ 798 h 1153"/>
                <a:gd name="T18" fmla="*/ 330 w 1404"/>
                <a:gd name="T19" fmla="*/ 774 h 1153"/>
                <a:gd name="T20" fmla="*/ 400 w 1404"/>
                <a:gd name="T21" fmla="*/ 748 h 1153"/>
                <a:gd name="T22" fmla="*/ 1110 w 1404"/>
                <a:gd name="T23" fmla="*/ 499 h 1153"/>
                <a:gd name="T24" fmla="*/ 1207 w 1404"/>
                <a:gd name="T25" fmla="*/ 451 h 1153"/>
                <a:gd name="T26" fmla="*/ 1289 w 1404"/>
                <a:gd name="T27" fmla="*/ 398 h 1153"/>
                <a:gd name="T28" fmla="*/ 1344 w 1404"/>
                <a:gd name="T29" fmla="*/ 356 h 1153"/>
                <a:gd name="T30" fmla="*/ 1381 w 1404"/>
                <a:gd name="T31" fmla="*/ 310 h 1153"/>
                <a:gd name="T32" fmla="*/ 1403 w 1404"/>
                <a:gd name="T33" fmla="*/ 249 h 1153"/>
                <a:gd name="T34" fmla="*/ 1401 w 1404"/>
                <a:gd name="T35" fmla="*/ 185 h 1153"/>
                <a:gd name="T36" fmla="*/ 1386 w 1404"/>
                <a:gd name="T37" fmla="*/ 136 h 1153"/>
                <a:gd name="T38" fmla="*/ 1370 w 1404"/>
                <a:gd name="T39" fmla="*/ 90 h 1153"/>
                <a:gd name="T40" fmla="*/ 1335 w 1404"/>
                <a:gd name="T41" fmla="*/ 55 h 1153"/>
                <a:gd name="T42" fmla="*/ 1280 w 1404"/>
                <a:gd name="T43" fmla="*/ 18 h 1153"/>
                <a:gd name="T44" fmla="*/ 1214 w 1404"/>
                <a:gd name="T45" fmla="*/ 0 h 1153"/>
                <a:gd name="T46" fmla="*/ 1172 w 1404"/>
                <a:gd name="T47" fmla="*/ 4 h 1153"/>
                <a:gd name="T48" fmla="*/ 1111 w 1404"/>
                <a:gd name="T49" fmla="*/ 7 h 1153"/>
                <a:gd name="T50" fmla="*/ 1053 w 1404"/>
                <a:gd name="T51" fmla="*/ 20 h 1153"/>
                <a:gd name="T52" fmla="*/ 989 w 1404"/>
                <a:gd name="T53" fmla="*/ 46 h 1153"/>
                <a:gd name="T54" fmla="*/ 939 w 1404"/>
                <a:gd name="T55" fmla="*/ 79 h 1153"/>
                <a:gd name="T56" fmla="*/ 899 w 1404"/>
                <a:gd name="T57" fmla="*/ 106 h 1153"/>
                <a:gd name="T58" fmla="*/ 878 w 1404"/>
                <a:gd name="T59" fmla="*/ 149 h 1153"/>
                <a:gd name="T60" fmla="*/ 897 w 1404"/>
                <a:gd name="T61" fmla="*/ 187 h 1153"/>
                <a:gd name="T62" fmla="*/ 939 w 1404"/>
                <a:gd name="T63" fmla="*/ 183 h 1153"/>
                <a:gd name="T64" fmla="*/ 987 w 1404"/>
                <a:gd name="T65" fmla="*/ 171 h 1153"/>
                <a:gd name="T66" fmla="*/ 1033 w 1404"/>
                <a:gd name="T67" fmla="*/ 158 h 1153"/>
                <a:gd name="T68" fmla="*/ 1069 w 1404"/>
                <a:gd name="T69" fmla="*/ 150 h 1153"/>
                <a:gd name="T70" fmla="*/ 1111 w 1404"/>
                <a:gd name="T71" fmla="*/ 150 h 1153"/>
                <a:gd name="T72" fmla="*/ 1154 w 1404"/>
                <a:gd name="T73" fmla="*/ 163 h 1153"/>
                <a:gd name="T74" fmla="*/ 1183 w 1404"/>
                <a:gd name="T75" fmla="*/ 204 h 1153"/>
                <a:gd name="T76" fmla="*/ 1179 w 1404"/>
                <a:gd name="T77" fmla="*/ 248 h 1153"/>
                <a:gd name="T78" fmla="*/ 1157 w 1404"/>
                <a:gd name="T79" fmla="*/ 286 h 1153"/>
                <a:gd name="T80" fmla="*/ 1121 w 1404"/>
                <a:gd name="T81" fmla="*/ 323 h 1153"/>
                <a:gd name="T82" fmla="*/ 1047 w 1404"/>
                <a:gd name="T83" fmla="*/ 361 h 1153"/>
                <a:gd name="T84" fmla="*/ 908 w 1404"/>
                <a:gd name="T85" fmla="*/ 415 h 1153"/>
                <a:gd name="T86" fmla="*/ 194 w 1404"/>
                <a:gd name="T87" fmla="*/ 675 h 1153"/>
                <a:gd name="T88" fmla="*/ 123 w 1404"/>
                <a:gd name="T89" fmla="*/ 715 h 1153"/>
                <a:gd name="T90" fmla="*/ 68 w 1404"/>
                <a:gd name="T91" fmla="*/ 763 h 1153"/>
                <a:gd name="T92" fmla="*/ 29 w 1404"/>
                <a:gd name="T93" fmla="*/ 809 h 1153"/>
                <a:gd name="T94" fmla="*/ 6 w 1404"/>
                <a:gd name="T95" fmla="*/ 858 h 1153"/>
                <a:gd name="T96" fmla="*/ 0 w 1404"/>
                <a:gd name="T97" fmla="*/ 912 h 1153"/>
                <a:gd name="T98" fmla="*/ 8 w 1404"/>
                <a:gd name="T99" fmla="*/ 952 h 1153"/>
                <a:gd name="T100" fmla="*/ 22 w 1404"/>
                <a:gd name="T101" fmla="*/ 992 h 1153"/>
                <a:gd name="T102" fmla="*/ 59 w 1404"/>
                <a:gd name="T103" fmla="*/ 1036 h 1153"/>
                <a:gd name="T104" fmla="*/ 127 w 1404"/>
                <a:gd name="T105" fmla="*/ 1095 h 1153"/>
                <a:gd name="T106" fmla="*/ 198 w 1404"/>
                <a:gd name="T107" fmla="*/ 1135 h 1153"/>
                <a:gd name="T108" fmla="*/ 273 w 1404"/>
                <a:gd name="T109" fmla="*/ 1152 h 1153"/>
                <a:gd name="T110" fmla="*/ 466 w 1404"/>
                <a:gd name="T111" fmla="*/ 1084 h 1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404" h="1153">
                  <a:moveTo>
                    <a:pt x="466" y="1084"/>
                  </a:moveTo>
                  <a:lnTo>
                    <a:pt x="370" y="1066"/>
                  </a:lnTo>
                  <a:lnTo>
                    <a:pt x="299" y="1035"/>
                  </a:lnTo>
                  <a:lnTo>
                    <a:pt x="257" y="1002"/>
                  </a:lnTo>
                  <a:lnTo>
                    <a:pt x="220" y="956"/>
                  </a:lnTo>
                  <a:lnTo>
                    <a:pt x="209" y="914"/>
                  </a:lnTo>
                  <a:lnTo>
                    <a:pt x="215" y="873"/>
                  </a:lnTo>
                  <a:lnTo>
                    <a:pt x="231" y="836"/>
                  </a:lnTo>
                  <a:lnTo>
                    <a:pt x="273" y="798"/>
                  </a:lnTo>
                  <a:lnTo>
                    <a:pt x="330" y="774"/>
                  </a:lnTo>
                  <a:lnTo>
                    <a:pt x="400" y="748"/>
                  </a:lnTo>
                  <a:lnTo>
                    <a:pt x="1110" y="499"/>
                  </a:lnTo>
                  <a:lnTo>
                    <a:pt x="1207" y="451"/>
                  </a:lnTo>
                  <a:lnTo>
                    <a:pt x="1289" y="398"/>
                  </a:lnTo>
                  <a:lnTo>
                    <a:pt x="1344" y="356"/>
                  </a:lnTo>
                  <a:lnTo>
                    <a:pt x="1381" y="310"/>
                  </a:lnTo>
                  <a:lnTo>
                    <a:pt x="1403" y="249"/>
                  </a:lnTo>
                  <a:lnTo>
                    <a:pt x="1401" y="185"/>
                  </a:lnTo>
                  <a:lnTo>
                    <a:pt x="1386" y="136"/>
                  </a:lnTo>
                  <a:lnTo>
                    <a:pt x="1370" y="90"/>
                  </a:lnTo>
                  <a:lnTo>
                    <a:pt x="1335" y="55"/>
                  </a:lnTo>
                  <a:lnTo>
                    <a:pt x="1280" y="18"/>
                  </a:lnTo>
                  <a:lnTo>
                    <a:pt x="1214" y="0"/>
                  </a:lnTo>
                  <a:lnTo>
                    <a:pt x="1172" y="4"/>
                  </a:lnTo>
                  <a:lnTo>
                    <a:pt x="1111" y="7"/>
                  </a:lnTo>
                  <a:lnTo>
                    <a:pt x="1053" y="20"/>
                  </a:lnTo>
                  <a:lnTo>
                    <a:pt x="989" y="46"/>
                  </a:lnTo>
                  <a:lnTo>
                    <a:pt x="939" y="79"/>
                  </a:lnTo>
                  <a:lnTo>
                    <a:pt x="899" y="106"/>
                  </a:lnTo>
                  <a:lnTo>
                    <a:pt x="878" y="149"/>
                  </a:lnTo>
                  <a:lnTo>
                    <a:pt x="897" y="187"/>
                  </a:lnTo>
                  <a:lnTo>
                    <a:pt x="939" y="183"/>
                  </a:lnTo>
                  <a:lnTo>
                    <a:pt x="987" y="171"/>
                  </a:lnTo>
                  <a:lnTo>
                    <a:pt x="1033" y="158"/>
                  </a:lnTo>
                  <a:lnTo>
                    <a:pt x="1069" y="150"/>
                  </a:lnTo>
                  <a:lnTo>
                    <a:pt x="1111" y="150"/>
                  </a:lnTo>
                  <a:lnTo>
                    <a:pt x="1154" y="163"/>
                  </a:lnTo>
                  <a:lnTo>
                    <a:pt x="1183" y="204"/>
                  </a:lnTo>
                  <a:lnTo>
                    <a:pt x="1179" y="248"/>
                  </a:lnTo>
                  <a:lnTo>
                    <a:pt x="1157" y="286"/>
                  </a:lnTo>
                  <a:lnTo>
                    <a:pt x="1121" y="323"/>
                  </a:lnTo>
                  <a:lnTo>
                    <a:pt x="1047" y="361"/>
                  </a:lnTo>
                  <a:lnTo>
                    <a:pt x="908" y="415"/>
                  </a:lnTo>
                  <a:lnTo>
                    <a:pt x="194" y="675"/>
                  </a:lnTo>
                  <a:lnTo>
                    <a:pt x="123" y="715"/>
                  </a:lnTo>
                  <a:lnTo>
                    <a:pt x="68" y="763"/>
                  </a:lnTo>
                  <a:lnTo>
                    <a:pt x="29" y="809"/>
                  </a:lnTo>
                  <a:lnTo>
                    <a:pt x="6" y="858"/>
                  </a:lnTo>
                  <a:lnTo>
                    <a:pt x="0" y="912"/>
                  </a:lnTo>
                  <a:lnTo>
                    <a:pt x="8" y="952"/>
                  </a:lnTo>
                  <a:lnTo>
                    <a:pt x="22" y="992"/>
                  </a:lnTo>
                  <a:lnTo>
                    <a:pt x="59" y="1036"/>
                  </a:lnTo>
                  <a:lnTo>
                    <a:pt x="127" y="1095"/>
                  </a:lnTo>
                  <a:lnTo>
                    <a:pt x="198" y="1135"/>
                  </a:lnTo>
                  <a:lnTo>
                    <a:pt x="273" y="1152"/>
                  </a:lnTo>
                  <a:lnTo>
                    <a:pt x="466" y="1084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2060" name="Freeform 12"/>
            <p:cNvSpPr>
              <a:spLocks/>
            </p:cNvSpPr>
            <p:nvPr/>
          </p:nvSpPr>
          <p:spPr bwMode="auto">
            <a:xfrm>
              <a:off x="2711" y="3280"/>
              <a:ext cx="368" cy="422"/>
            </a:xfrm>
            <a:custGeom>
              <a:avLst/>
              <a:gdLst>
                <a:gd name="T0" fmla="*/ 367 w 368"/>
                <a:gd name="T1" fmla="*/ 421 h 422"/>
                <a:gd name="T2" fmla="*/ 171 w 368"/>
                <a:gd name="T3" fmla="*/ 340 h 422"/>
                <a:gd name="T4" fmla="*/ 117 w 368"/>
                <a:gd name="T5" fmla="*/ 304 h 422"/>
                <a:gd name="T6" fmla="*/ 73 w 368"/>
                <a:gd name="T7" fmla="*/ 265 h 422"/>
                <a:gd name="T8" fmla="*/ 31 w 368"/>
                <a:gd name="T9" fmla="*/ 219 h 422"/>
                <a:gd name="T10" fmla="*/ 9 w 368"/>
                <a:gd name="T11" fmla="*/ 179 h 422"/>
                <a:gd name="T12" fmla="*/ 0 w 368"/>
                <a:gd name="T13" fmla="*/ 137 h 422"/>
                <a:gd name="T14" fmla="*/ 2 w 368"/>
                <a:gd name="T15" fmla="*/ 95 h 422"/>
                <a:gd name="T16" fmla="*/ 19 w 368"/>
                <a:gd name="T17" fmla="*/ 51 h 422"/>
                <a:gd name="T18" fmla="*/ 44 w 368"/>
                <a:gd name="T19" fmla="*/ 0 h 422"/>
                <a:gd name="T20" fmla="*/ 120 w 368"/>
                <a:gd name="T21" fmla="*/ 52 h 422"/>
                <a:gd name="T22" fmla="*/ 95 w 368"/>
                <a:gd name="T23" fmla="*/ 98 h 422"/>
                <a:gd name="T24" fmla="*/ 95 w 368"/>
                <a:gd name="T25" fmla="*/ 143 h 422"/>
                <a:gd name="T26" fmla="*/ 122 w 368"/>
                <a:gd name="T27" fmla="*/ 191 h 422"/>
                <a:gd name="T28" fmla="*/ 162 w 368"/>
                <a:gd name="T29" fmla="*/ 235 h 422"/>
                <a:gd name="T30" fmla="*/ 223 w 368"/>
                <a:gd name="T31" fmla="*/ 284 h 422"/>
                <a:gd name="T32" fmla="*/ 290 w 368"/>
                <a:gd name="T33" fmla="*/ 317 h 422"/>
                <a:gd name="T34" fmla="*/ 332 w 368"/>
                <a:gd name="T35" fmla="*/ 351 h 422"/>
                <a:gd name="T36" fmla="*/ 351 w 368"/>
                <a:gd name="T37" fmla="*/ 378 h 422"/>
                <a:gd name="T38" fmla="*/ 367 w 368"/>
                <a:gd name="T39" fmla="*/ 421 h 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68" h="422">
                  <a:moveTo>
                    <a:pt x="367" y="421"/>
                  </a:moveTo>
                  <a:lnTo>
                    <a:pt x="171" y="340"/>
                  </a:lnTo>
                  <a:lnTo>
                    <a:pt x="117" y="304"/>
                  </a:lnTo>
                  <a:lnTo>
                    <a:pt x="73" y="265"/>
                  </a:lnTo>
                  <a:lnTo>
                    <a:pt x="31" y="219"/>
                  </a:lnTo>
                  <a:lnTo>
                    <a:pt x="9" y="179"/>
                  </a:lnTo>
                  <a:lnTo>
                    <a:pt x="0" y="137"/>
                  </a:lnTo>
                  <a:lnTo>
                    <a:pt x="2" y="95"/>
                  </a:lnTo>
                  <a:lnTo>
                    <a:pt x="19" y="51"/>
                  </a:lnTo>
                  <a:lnTo>
                    <a:pt x="44" y="0"/>
                  </a:lnTo>
                  <a:lnTo>
                    <a:pt x="120" y="52"/>
                  </a:lnTo>
                  <a:lnTo>
                    <a:pt x="95" y="98"/>
                  </a:lnTo>
                  <a:lnTo>
                    <a:pt x="95" y="143"/>
                  </a:lnTo>
                  <a:lnTo>
                    <a:pt x="122" y="191"/>
                  </a:lnTo>
                  <a:lnTo>
                    <a:pt x="162" y="235"/>
                  </a:lnTo>
                  <a:lnTo>
                    <a:pt x="223" y="284"/>
                  </a:lnTo>
                  <a:lnTo>
                    <a:pt x="290" y="317"/>
                  </a:lnTo>
                  <a:lnTo>
                    <a:pt x="332" y="351"/>
                  </a:lnTo>
                  <a:lnTo>
                    <a:pt x="351" y="378"/>
                  </a:lnTo>
                  <a:lnTo>
                    <a:pt x="367" y="421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2061" name="Freeform 13"/>
            <p:cNvSpPr>
              <a:spLocks/>
            </p:cNvSpPr>
            <p:nvPr/>
          </p:nvSpPr>
          <p:spPr bwMode="auto">
            <a:xfrm>
              <a:off x="2432" y="1792"/>
              <a:ext cx="989" cy="1439"/>
            </a:xfrm>
            <a:custGeom>
              <a:avLst/>
              <a:gdLst>
                <a:gd name="T0" fmla="*/ 525 w 989"/>
                <a:gd name="T1" fmla="*/ 1438 h 1439"/>
                <a:gd name="T2" fmla="*/ 582 w 989"/>
                <a:gd name="T3" fmla="*/ 1409 h 1439"/>
                <a:gd name="T4" fmla="*/ 647 w 989"/>
                <a:gd name="T5" fmla="*/ 1355 h 1439"/>
                <a:gd name="T6" fmla="*/ 670 w 989"/>
                <a:gd name="T7" fmla="*/ 1304 h 1439"/>
                <a:gd name="T8" fmla="*/ 686 w 989"/>
                <a:gd name="T9" fmla="*/ 1255 h 1439"/>
                <a:gd name="T10" fmla="*/ 677 w 989"/>
                <a:gd name="T11" fmla="*/ 1198 h 1439"/>
                <a:gd name="T12" fmla="*/ 637 w 989"/>
                <a:gd name="T13" fmla="*/ 1125 h 1439"/>
                <a:gd name="T14" fmla="*/ 609 w 989"/>
                <a:gd name="T15" fmla="*/ 1092 h 1439"/>
                <a:gd name="T16" fmla="*/ 569 w 989"/>
                <a:gd name="T17" fmla="*/ 1063 h 1439"/>
                <a:gd name="T18" fmla="*/ 259 w 989"/>
                <a:gd name="T19" fmla="*/ 905 h 1439"/>
                <a:gd name="T20" fmla="*/ 201 w 989"/>
                <a:gd name="T21" fmla="*/ 863 h 1439"/>
                <a:gd name="T22" fmla="*/ 177 w 989"/>
                <a:gd name="T23" fmla="*/ 843 h 1439"/>
                <a:gd name="T24" fmla="*/ 160 w 989"/>
                <a:gd name="T25" fmla="*/ 800 h 1439"/>
                <a:gd name="T26" fmla="*/ 171 w 989"/>
                <a:gd name="T27" fmla="*/ 766 h 1439"/>
                <a:gd name="T28" fmla="*/ 215 w 989"/>
                <a:gd name="T29" fmla="*/ 738 h 1439"/>
                <a:gd name="T30" fmla="*/ 294 w 989"/>
                <a:gd name="T31" fmla="*/ 709 h 1439"/>
                <a:gd name="T32" fmla="*/ 780 w 989"/>
                <a:gd name="T33" fmla="*/ 521 h 1439"/>
                <a:gd name="T34" fmla="*/ 856 w 989"/>
                <a:gd name="T35" fmla="*/ 471 h 1439"/>
                <a:gd name="T36" fmla="*/ 918 w 989"/>
                <a:gd name="T37" fmla="*/ 417 h 1439"/>
                <a:gd name="T38" fmla="*/ 953 w 989"/>
                <a:gd name="T39" fmla="*/ 379 h 1439"/>
                <a:gd name="T40" fmla="*/ 984 w 989"/>
                <a:gd name="T41" fmla="*/ 334 h 1439"/>
                <a:gd name="T42" fmla="*/ 988 w 989"/>
                <a:gd name="T43" fmla="*/ 274 h 1439"/>
                <a:gd name="T44" fmla="*/ 972 w 989"/>
                <a:gd name="T45" fmla="*/ 214 h 1439"/>
                <a:gd name="T46" fmla="*/ 953 w 989"/>
                <a:gd name="T47" fmla="*/ 167 h 1439"/>
                <a:gd name="T48" fmla="*/ 920 w 989"/>
                <a:gd name="T49" fmla="*/ 126 h 1439"/>
                <a:gd name="T50" fmla="*/ 875 w 989"/>
                <a:gd name="T51" fmla="*/ 85 h 1439"/>
                <a:gd name="T52" fmla="*/ 828 w 989"/>
                <a:gd name="T53" fmla="*/ 50 h 1439"/>
                <a:gd name="T54" fmla="*/ 803 w 989"/>
                <a:gd name="T55" fmla="*/ 29 h 1439"/>
                <a:gd name="T56" fmla="*/ 756 w 989"/>
                <a:gd name="T57" fmla="*/ 0 h 1439"/>
                <a:gd name="T58" fmla="*/ 588 w 989"/>
                <a:gd name="T59" fmla="*/ 61 h 1439"/>
                <a:gd name="T60" fmla="*/ 649 w 989"/>
                <a:gd name="T61" fmla="*/ 104 h 1439"/>
                <a:gd name="T62" fmla="*/ 694 w 989"/>
                <a:gd name="T63" fmla="*/ 145 h 1439"/>
                <a:gd name="T64" fmla="*/ 739 w 989"/>
                <a:gd name="T65" fmla="*/ 182 h 1439"/>
                <a:gd name="T66" fmla="*/ 780 w 989"/>
                <a:gd name="T67" fmla="*/ 223 h 1439"/>
                <a:gd name="T68" fmla="*/ 803 w 989"/>
                <a:gd name="T69" fmla="*/ 272 h 1439"/>
                <a:gd name="T70" fmla="*/ 787 w 989"/>
                <a:gd name="T71" fmla="*/ 323 h 1439"/>
                <a:gd name="T72" fmla="*/ 729 w 989"/>
                <a:gd name="T73" fmla="*/ 369 h 1439"/>
                <a:gd name="T74" fmla="*/ 639 w 989"/>
                <a:gd name="T75" fmla="*/ 413 h 1439"/>
                <a:gd name="T76" fmla="*/ 212 w 989"/>
                <a:gd name="T77" fmla="*/ 589 h 1439"/>
                <a:gd name="T78" fmla="*/ 160 w 989"/>
                <a:gd name="T79" fmla="*/ 608 h 1439"/>
                <a:gd name="T80" fmla="*/ 88 w 989"/>
                <a:gd name="T81" fmla="*/ 653 h 1439"/>
                <a:gd name="T82" fmla="*/ 43 w 989"/>
                <a:gd name="T83" fmla="*/ 698 h 1439"/>
                <a:gd name="T84" fmla="*/ 9 w 989"/>
                <a:gd name="T85" fmla="*/ 755 h 1439"/>
                <a:gd name="T86" fmla="*/ 0 w 989"/>
                <a:gd name="T87" fmla="*/ 820 h 1439"/>
                <a:gd name="T88" fmla="*/ 10 w 989"/>
                <a:gd name="T89" fmla="*/ 872 h 1439"/>
                <a:gd name="T90" fmla="*/ 40 w 989"/>
                <a:gd name="T91" fmla="*/ 914 h 1439"/>
                <a:gd name="T92" fmla="*/ 84 w 989"/>
                <a:gd name="T93" fmla="*/ 949 h 1439"/>
                <a:gd name="T94" fmla="*/ 159 w 989"/>
                <a:gd name="T95" fmla="*/ 999 h 1439"/>
                <a:gd name="T96" fmla="*/ 487 w 989"/>
                <a:gd name="T97" fmla="*/ 1164 h 1439"/>
                <a:gd name="T98" fmla="*/ 530 w 989"/>
                <a:gd name="T99" fmla="*/ 1197 h 1439"/>
                <a:gd name="T100" fmla="*/ 569 w 989"/>
                <a:gd name="T101" fmla="*/ 1236 h 1439"/>
                <a:gd name="T102" fmla="*/ 557 w 989"/>
                <a:gd name="T103" fmla="*/ 1292 h 1439"/>
                <a:gd name="T104" fmla="*/ 502 w 989"/>
                <a:gd name="T105" fmla="*/ 1354 h 1439"/>
                <a:gd name="T106" fmla="*/ 434 w 989"/>
                <a:gd name="T107" fmla="*/ 1394 h 1439"/>
                <a:gd name="T108" fmla="*/ 525 w 989"/>
                <a:gd name="T109" fmla="*/ 1438 h 1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989" h="1439">
                  <a:moveTo>
                    <a:pt x="525" y="1438"/>
                  </a:moveTo>
                  <a:lnTo>
                    <a:pt x="582" y="1409"/>
                  </a:lnTo>
                  <a:lnTo>
                    <a:pt x="647" y="1355"/>
                  </a:lnTo>
                  <a:lnTo>
                    <a:pt x="670" y="1304"/>
                  </a:lnTo>
                  <a:lnTo>
                    <a:pt x="686" y="1255"/>
                  </a:lnTo>
                  <a:lnTo>
                    <a:pt x="677" y="1198"/>
                  </a:lnTo>
                  <a:lnTo>
                    <a:pt x="637" y="1125"/>
                  </a:lnTo>
                  <a:lnTo>
                    <a:pt x="609" y="1092"/>
                  </a:lnTo>
                  <a:lnTo>
                    <a:pt x="569" y="1063"/>
                  </a:lnTo>
                  <a:lnTo>
                    <a:pt x="259" y="905"/>
                  </a:lnTo>
                  <a:lnTo>
                    <a:pt x="201" y="863"/>
                  </a:lnTo>
                  <a:lnTo>
                    <a:pt x="177" y="843"/>
                  </a:lnTo>
                  <a:lnTo>
                    <a:pt x="160" y="800"/>
                  </a:lnTo>
                  <a:lnTo>
                    <a:pt x="171" y="766"/>
                  </a:lnTo>
                  <a:lnTo>
                    <a:pt x="215" y="738"/>
                  </a:lnTo>
                  <a:lnTo>
                    <a:pt x="294" y="709"/>
                  </a:lnTo>
                  <a:lnTo>
                    <a:pt x="780" y="521"/>
                  </a:lnTo>
                  <a:lnTo>
                    <a:pt x="856" y="471"/>
                  </a:lnTo>
                  <a:lnTo>
                    <a:pt x="918" y="417"/>
                  </a:lnTo>
                  <a:lnTo>
                    <a:pt x="953" y="379"/>
                  </a:lnTo>
                  <a:lnTo>
                    <a:pt x="984" y="334"/>
                  </a:lnTo>
                  <a:lnTo>
                    <a:pt x="988" y="274"/>
                  </a:lnTo>
                  <a:lnTo>
                    <a:pt x="972" y="214"/>
                  </a:lnTo>
                  <a:lnTo>
                    <a:pt x="953" y="167"/>
                  </a:lnTo>
                  <a:lnTo>
                    <a:pt x="920" y="126"/>
                  </a:lnTo>
                  <a:lnTo>
                    <a:pt x="875" y="85"/>
                  </a:lnTo>
                  <a:lnTo>
                    <a:pt x="828" y="50"/>
                  </a:lnTo>
                  <a:lnTo>
                    <a:pt x="803" y="29"/>
                  </a:lnTo>
                  <a:lnTo>
                    <a:pt x="756" y="0"/>
                  </a:lnTo>
                  <a:lnTo>
                    <a:pt x="588" y="61"/>
                  </a:lnTo>
                  <a:lnTo>
                    <a:pt x="649" y="104"/>
                  </a:lnTo>
                  <a:lnTo>
                    <a:pt x="694" y="145"/>
                  </a:lnTo>
                  <a:lnTo>
                    <a:pt x="739" y="182"/>
                  </a:lnTo>
                  <a:lnTo>
                    <a:pt x="780" y="223"/>
                  </a:lnTo>
                  <a:lnTo>
                    <a:pt x="803" y="272"/>
                  </a:lnTo>
                  <a:lnTo>
                    <a:pt x="787" y="323"/>
                  </a:lnTo>
                  <a:lnTo>
                    <a:pt x="729" y="369"/>
                  </a:lnTo>
                  <a:lnTo>
                    <a:pt x="639" y="413"/>
                  </a:lnTo>
                  <a:lnTo>
                    <a:pt x="212" y="589"/>
                  </a:lnTo>
                  <a:lnTo>
                    <a:pt x="160" y="608"/>
                  </a:lnTo>
                  <a:lnTo>
                    <a:pt x="88" y="653"/>
                  </a:lnTo>
                  <a:lnTo>
                    <a:pt x="43" y="698"/>
                  </a:lnTo>
                  <a:lnTo>
                    <a:pt x="9" y="755"/>
                  </a:lnTo>
                  <a:lnTo>
                    <a:pt x="0" y="820"/>
                  </a:lnTo>
                  <a:lnTo>
                    <a:pt x="10" y="872"/>
                  </a:lnTo>
                  <a:lnTo>
                    <a:pt x="40" y="914"/>
                  </a:lnTo>
                  <a:lnTo>
                    <a:pt x="84" y="949"/>
                  </a:lnTo>
                  <a:lnTo>
                    <a:pt x="159" y="999"/>
                  </a:lnTo>
                  <a:lnTo>
                    <a:pt x="487" y="1164"/>
                  </a:lnTo>
                  <a:lnTo>
                    <a:pt x="530" y="1197"/>
                  </a:lnTo>
                  <a:lnTo>
                    <a:pt x="569" y="1236"/>
                  </a:lnTo>
                  <a:lnTo>
                    <a:pt x="557" y="1292"/>
                  </a:lnTo>
                  <a:lnTo>
                    <a:pt x="502" y="1354"/>
                  </a:lnTo>
                  <a:lnTo>
                    <a:pt x="434" y="1394"/>
                  </a:lnTo>
                  <a:lnTo>
                    <a:pt x="525" y="143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2062" name="Freeform 14"/>
            <p:cNvSpPr>
              <a:spLocks/>
            </p:cNvSpPr>
            <p:nvPr/>
          </p:nvSpPr>
          <p:spPr bwMode="auto">
            <a:xfrm>
              <a:off x="2100" y="1162"/>
              <a:ext cx="669" cy="582"/>
            </a:xfrm>
            <a:custGeom>
              <a:avLst/>
              <a:gdLst>
                <a:gd name="T0" fmla="*/ 668 w 669"/>
                <a:gd name="T1" fmla="*/ 553 h 582"/>
                <a:gd name="T2" fmla="*/ 668 w 669"/>
                <a:gd name="T3" fmla="*/ 450 h 582"/>
                <a:gd name="T4" fmla="*/ 562 w 669"/>
                <a:gd name="T5" fmla="*/ 435 h 582"/>
                <a:gd name="T6" fmla="*/ 448 w 669"/>
                <a:gd name="T7" fmla="*/ 420 h 582"/>
                <a:gd name="T8" fmla="*/ 367 w 669"/>
                <a:gd name="T9" fmla="*/ 400 h 582"/>
                <a:gd name="T10" fmla="*/ 314 w 669"/>
                <a:gd name="T11" fmla="*/ 378 h 582"/>
                <a:gd name="T12" fmla="*/ 257 w 669"/>
                <a:gd name="T13" fmla="*/ 349 h 582"/>
                <a:gd name="T14" fmla="*/ 220 w 669"/>
                <a:gd name="T15" fmla="*/ 314 h 582"/>
                <a:gd name="T16" fmla="*/ 193 w 669"/>
                <a:gd name="T17" fmla="*/ 274 h 582"/>
                <a:gd name="T18" fmla="*/ 180 w 669"/>
                <a:gd name="T19" fmla="*/ 231 h 582"/>
                <a:gd name="T20" fmla="*/ 180 w 669"/>
                <a:gd name="T21" fmla="*/ 189 h 582"/>
                <a:gd name="T22" fmla="*/ 193 w 669"/>
                <a:gd name="T23" fmla="*/ 165 h 582"/>
                <a:gd name="T24" fmla="*/ 209 w 669"/>
                <a:gd name="T25" fmla="*/ 143 h 582"/>
                <a:gd name="T26" fmla="*/ 255 w 669"/>
                <a:gd name="T27" fmla="*/ 127 h 582"/>
                <a:gd name="T28" fmla="*/ 297 w 669"/>
                <a:gd name="T29" fmla="*/ 127 h 582"/>
                <a:gd name="T30" fmla="*/ 345 w 669"/>
                <a:gd name="T31" fmla="*/ 141 h 582"/>
                <a:gd name="T32" fmla="*/ 396 w 669"/>
                <a:gd name="T33" fmla="*/ 156 h 582"/>
                <a:gd name="T34" fmla="*/ 448 w 669"/>
                <a:gd name="T35" fmla="*/ 163 h 582"/>
                <a:gd name="T36" fmla="*/ 477 w 669"/>
                <a:gd name="T37" fmla="*/ 125 h 582"/>
                <a:gd name="T38" fmla="*/ 464 w 669"/>
                <a:gd name="T39" fmla="*/ 86 h 582"/>
                <a:gd name="T40" fmla="*/ 415 w 669"/>
                <a:gd name="T41" fmla="*/ 42 h 582"/>
                <a:gd name="T42" fmla="*/ 363 w 669"/>
                <a:gd name="T43" fmla="*/ 18 h 582"/>
                <a:gd name="T44" fmla="*/ 319 w 669"/>
                <a:gd name="T45" fmla="*/ 7 h 582"/>
                <a:gd name="T46" fmla="*/ 273 w 669"/>
                <a:gd name="T47" fmla="*/ 2 h 582"/>
                <a:gd name="T48" fmla="*/ 222 w 669"/>
                <a:gd name="T49" fmla="*/ 0 h 582"/>
                <a:gd name="T50" fmla="*/ 176 w 669"/>
                <a:gd name="T51" fmla="*/ 4 h 582"/>
                <a:gd name="T52" fmla="*/ 136 w 669"/>
                <a:gd name="T53" fmla="*/ 15 h 582"/>
                <a:gd name="T54" fmla="*/ 86 w 669"/>
                <a:gd name="T55" fmla="*/ 33 h 582"/>
                <a:gd name="T56" fmla="*/ 50 w 669"/>
                <a:gd name="T57" fmla="*/ 66 h 582"/>
                <a:gd name="T58" fmla="*/ 22 w 669"/>
                <a:gd name="T59" fmla="*/ 99 h 582"/>
                <a:gd name="T60" fmla="*/ 6 w 669"/>
                <a:gd name="T61" fmla="*/ 145 h 582"/>
                <a:gd name="T62" fmla="*/ 0 w 669"/>
                <a:gd name="T63" fmla="*/ 189 h 582"/>
                <a:gd name="T64" fmla="*/ 9 w 669"/>
                <a:gd name="T65" fmla="*/ 237 h 582"/>
                <a:gd name="T66" fmla="*/ 22 w 669"/>
                <a:gd name="T67" fmla="*/ 285 h 582"/>
                <a:gd name="T68" fmla="*/ 50 w 669"/>
                <a:gd name="T69" fmla="*/ 330 h 582"/>
                <a:gd name="T70" fmla="*/ 81 w 669"/>
                <a:gd name="T71" fmla="*/ 375 h 582"/>
                <a:gd name="T72" fmla="*/ 125 w 669"/>
                <a:gd name="T73" fmla="*/ 419 h 582"/>
                <a:gd name="T74" fmla="*/ 169 w 669"/>
                <a:gd name="T75" fmla="*/ 457 h 582"/>
                <a:gd name="T76" fmla="*/ 217 w 669"/>
                <a:gd name="T77" fmla="*/ 488 h 582"/>
                <a:gd name="T78" fmla="*/ 266 w 669"/>
                <a:gd name="T79" fmla="*/ 514 h 582"/>
                <a:gd name="T80" fmla="*/ 310 w 669"/>
                <a:gd name="T81" fmla="*/ 534 h 582"/>
                <a:gd name="T82" fmla="*/ 369 w 669"/>
                <a:gd name="T83" fmla="*/ 549 h 582"/>
                <a:gd name="T84" fmla="*/ 437 w 669"/>
                <a:gd name="T85" fmla="*/ 568 h 582"/>
                <a:gd name="T86" fmla="*/ 516 w 669"/>
                <a:gd name="T87" fmla="*/ 581 h 582"/>
                <a:gd name="T88" fmla="*/ 595 w 669"/>
                <a:gd name="T89" fmla="*/ 577 h 582"/>
                <a:gd name="T90" fmla="*/ 668 w 669"/>
                <a:gd name="T91" fmla="*/ 553 h 5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669" h="582">
                  <a:moveTo>
                    <a:pt x="668" y="553"/>
                  </a:moveTo>
                  <a:lnTo>
                    <a:pt x="668" y="450"/>
                  </a:lnTo>
                  <a:lnTo>
                    <a:pt x="562" y="435"/>
                  </a:lnTo>
                  <a:lnTo>
                    <a:pt x="448" y="420"/>
                  </a:lnTo>
                  <a:lnTo>
                    <a:pt x="367" y="400"/>
                  </a:lnTo>
                  <a:lnTo>
                    <a:pt x="314" y="378"/>
                  </a:lnTo>
                  <a:lnTo>
                    <a:pt x="257" y="349"/>
                  </a:lnTo>
                  <a:lnTo>
                    <a:pt x="220" y="314"/>
                  </a:lnTo>
                  <a:lnTo>
                    <a:pt x="193" y="274"/>
                  </a:lnTo>
                  <a:lnTo>
                    <a:pt x="180" y="231"/>
                  </a:lnTo>
                  <a:lnTo>
                    <a:pt x="180" y="189"/>
                  </a:lnTo>
                  <a:lnTo>
                    <a:pt x="193" y="165"/>
                  </a:lnTo>
                  <a:lnTo>
                    <a:pt x="209" y="143"/>
                  </a:lnTo>
                  <a:lnTo>
                    <a:pt x="255" y="127"/>
                  </a:lnTo>
                  <a:lnTo>
                    <a:pt x="297" y="127"/>
                  </a:lnTo>
                  <a:lnTo>
                    <a:pt x="345" y="141"/>
                  </a:lnTo>
                  <a:lnTo>
                    <a:pt x="396" y="156"/>
                  </a:lnTo>
                  <a:lnTo>
                    <a:pt x="448" y="163"/>
                  </a:lnTo>
                  <a:lnTo>
                    <a:pt x="477" y="125"/>
                  </a:lnTo>
                  <a:lnTo>
                    <a:pt x="464" y="86"/>
                  </a:lnTo>
                  <a:lnTo>
                    <a:pt x="415" y="42"/>
                  </a:lnTo>
                  <a:lnTo>
                    <a:pt x="363" y="18"/>
                  </a:lnTo>
                  <a:lnTo>
                    <a:pt x="319" y="7"/>
                  </a:lnTo>
                  <a:lnTo>
                    <a:pt x="273" y="2"/>
                  </a:lnTo>
                  <a:lnTo>
                    <a:pt x="222" y="0"/>
                  </a:lnTo>
                  <a:lnTo>
                    <a:pt x="176" y="4"/>
                  </a:lnTo>
                  <a:lnTo>
                    <a:pt x="136" y="15"/>
                  </a:lnTo>
                  <a:lnTo>
                    <a:pt x="86" y="33"/>
                  </a:lnTo>
                  <a:lnTo>
                    <a:pt x="50" y="66"/>
                  </a:lnTo>
                  <a:lnTo>
                    <a:pt x="22" y="99"/>
                  </a:lnTo>
                  <a:lnTo>
                    <a:pt x="6" y="145"/>
                  </a:lnTo>
                  <a:lnTo>
                    <a:pt x="0" y="189"/>
                  </a:lnTo>
                  <a:lnTo>
                    <a:pt x="9" y="237"/>
                  </a:lnTo>
                  <a:lnTo>
                    <a:pt x="22" y="285"/>
                  </a:lnTo>
                  <a:lnTo>
                    <a:pt x="50" y="330"/>
                  </a:lnTo>
                  <a:lnTo>
                    <a:pt x="81" y="375"/>
                  </a:lnTo>
                  <a:lnTo>
                    <a:pt x="125" y="419"/>
                  </a:lnTo>
                  <a:lnTo>
                    <a:pt x="169" y="457"/>
                  </a:lnTo>
                  <a:lnTo>
                    <a:pt x="217" y="488"/>
                  </a:lnTo>
                  <a:lnTo>
                    <a:pt x="266" y="514"/>
                  </a:lnTo>
                  <a:lnTo>
                    <a:pt x="310" y="534"/>
                  </a:lnTo>
                  <a:lnTo>
                    <a:pt x="369" y="549"/>
                  </a:lnTo>
                  <a:lnTo>
                    <a:pt x="437" y="568"/>
                  </a:lnTo>
                  <a:lnTo>
                    <a:pt x="516" y="581"/>
                  </a:lnTo>
                  <a:lnTo>
                    <a:pt x="595" y="577"/>
                  </a:lnTo>
                  <a:lnTo>
                    <a:pt x="668" y="553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2063" name="Freeform 15"/>
            <p:cNvSpPr>
              <a:spLocks/>
            </p:cNvSpPr>
            <p:nvPr/>
          </p:nvSpPr>
          <p:spPr bwMode="auto">
            <a:xfrm>
              <a:off x="1365" y="583"/>
              <a:ext cx="1413" cy="549"/>
            </a:xfrm>
            <a:custGeom>
              <a:avLst/>
              <a:gdLst>
                <a:gd name="T0" fmla="*/ 1412 w 1413"/>
                <a:gd name="T1" fmla="*/ 548 h 549"/>
                <a:gd name="T2" fmla="*/ 1316 w 1413"/>
                <a:gd name="T3" fmla="*/ 537 h 549"/>
                <a:gd name="T4" fmla="*/ 1237 w 1413"/>
                <a:gd name="T5" fmla="*/ 524 h 549"/>
                <a:gd name="T6" fmla="*/ 1179 w 1413"/>
                <a:gd name="T7" fmla="*/ 511 h 549"/>
                <a:gd name="T8" fmla="*/ 1118 w 1413"/>
                <a:gd name="T9" fmla="*/ 499 h 549"/>
                <a:gd name="T10" fmla="*/ 1060 w 1413"/>
                <a:gd name="T11" fmla="*/ 493 h 549"/>
                <a:gd name="T12" fmla="*/ 1000 w 1413"/>
                <a:gd name="T13" fmla="*/ 495 h 549"/>
                <a:gd name="T14" fmla="*/ 939 w 1413"/>
                <a:gd name="T15" fmla="*/ 499 h 549"/>
                <a:gd name="T16" fmla="*/ 894 w 1413"/>
                <a:gd name="T17" fmla="*/ 482 h 549"/>
                <a:gd name="T18" fmla="*/ 962 w 1413"/>
                <a:gd name="T19" fmla="*/ 440 h 549"/>
                <a:gd name="T20" fmla="*/ 1005 w 1413"/>
                <a:gd name="T21" fmla="*/ 411 h 549"/>
                <a:gd name="T22" fmla="*/ 1043 w 1413"/>
                <a:gd name="T23" fmla="*/ 381 h 549"/>
                <a:gd name="T24" fmla="*/ 1069 w 1413"/>
                <a:gd name="T25" fmla="*/ 348 h 549"/>
                <a:gd name="T26" fmla="*/ 962 w 1413"/>
                <a:gd name="T27" fmla="*/ 383 h 549"/>
                <a:gd name="T28" fmla="*/ 855 w 1413"/>
                <a:gd name="T29" fmla="*/ 418 h 549"/>
                <a:gd name="T30" fmla="*/ 783 w 1413"/>
                <a:gd name="T31" fmla="*/ 436 h 549"/>
                <a:gd name="T32" fmla="*/ 670 w 1413"/>
                <a:gd name="T33" fmla="*/ 449 h 549"/>
                <a:gd name="T34" fmla="*/ 597 w 1413"/>
                <a:gd name="T35" fmla="*/ 449 h 549"/>
                <a:gd name="T36" fmla="*/ 531 w 1413"/>
                <a:gd name="T37" fmla="*/ 444 h 549"/>
                <a:gd name="T38" fmla="*/ 486 w 1413"/>
                <a:gd name="T39" fmla="*/ 427 h 549"/>
                <a:gd name="T40" fmla="*/ 459 w 1413"/>
                <a:gd name="T41" fmla="*/ 407 h 549"/>
                <a:gd name="T42" fmla="*/ 527 w 1413"/>
                <a:gd name="T43" fmla="*/ 389 h 549"/>
                <a:gd name="T44" fmla="*/ 572 w 1413"/>
                <a:gd name="T45" fmla="*/ 365 h 549"/>
                <a:gd name="T46" fmla="*/ 599 w 1413"/>
                <a:gd name="T47" fmla="*/ 339 h 549"/>
                <a:gd name="T48" fmla="*/ 634 w 1413"/>
                <a:gd name="T49" fmla="*/ 308 h 549"/>
                <a:gd name="T50" fmla="*/ 544 w 1413"/>
                <a:gd name="T51" fmla="*/ 334 h 549"/>
                <a:gd name="T52" fmla="*/ 463 w 1413"/>
                <a:gd name="T53" fmla="*/ 348 h 549"/>
                <a:gd name="T54" fmla="*/ 378 w 1413"/>
                <a:gd name="T55" fmla="*/ 356 h 549"/>
                <a:gd name="T56" fmla="*/ 303 w 1413"/>
                <a:gd name="T57" fmla="*/ 352 h 549"/>
                <a:gd name="T58" fmla="*/ 254 w 1413"/>
                <a:gd name="T59" fmla="*/ 334 h 549"/>
                <a:gd name="T60" fmla="*/ 233 w 1413"/>
                <a:gd name="T61" fmla="*/ 312 h 549"/>
                <a:gd name="T62" fmla="*/ 281 w 1413"/>
                <a:gd name="T63" fmla="*/ 291 h 549"/>
                <a:gd name="T64" fmla="*/ 313 w 1413"/>
                <a:gd name="T65" fmla="*/ 269 h 549"/>
                <a:gd name="T66" fmla="*/ 341 w 1413"/>
                <a:gd name="T67" fmla="*/ 244 h 549"/>
                <a:gd name="T68" fmla="*/ 339 w 1413"/>
                <a:gd name="T69" fmla="*/ 229 h 549"/>
                <a:gd name="T70" fmla="*/ 262 w 1413"/>
                <a:gd name="T71" fmla="*/ 246 h 549"/>
                <a:gd name="T72" fmla="*/ 179 w 1413"/>
                <a:gd name="T73" fmla="*/ 255 h 549"/>
                <a:gd name="T74" fmla="*/ 109 w 1413"/>
                <a:gd name="T75" fmla="*/ 254 h 549"/>
                <a:gd name="T76" fmla="*/ 51 w 1413"/>
                <a:gd name="T77" fmla="*/ 244 h 549"/>
                <a:gd name="T78" fmla="*/ 19 w 1413"/>
                <a:gd name="T79" fmla="*/ 229 h 549"/>
                <a:gd name="T80" fmla="*/ 0 w 1413"/>
                <a:gd name="T81" fmla="*/ 205 h 549"/>
                <a:gd name="T82" fmla="*/ 120 w 1413"/>
                <a:gd name="T83" fmla="*/ 187 h 549"/>
                <a:gd name="T84" fmla="*/ 309 w 1413"/>
                <a:gd name="T85" fmla="*/ 156 h 549"/>
                <a:gd name="T86" fmla="*/ 544 w 1413"/>
                <a:gd name="T87" fmla="*/ 119 h 549"/>
                <a:gd name="T88" fmla="*/ 742 w 1413"/>
                <a:gd name="T89" fmla="*/ 71 h 549"/>
                <a:gd name="T90" fmla="*/ 926 w 1413"/>
                <a:gd name="T91" fmla="*/ 26 h 549"/>
                <a:gd name="T92" fmla="*/ 1020 w 1413"/>
                <a:gd name="T93" fmla="*/ 9 h 549"/>
                <a:gd name="T94" fmla="*/ 1098 w 1413"/>
                <a:gd name="T95" fmla="*/ 0 h 549"/>
                <a:gd name="T96" fmla="*/ 1165 w 1413"/>
                <a:gd name="T97" fmla="*/ 2 h 549"/>
                <a:gd name="T98" fmla="*/ 1211 w 1413"/>
                <a:gd name="T99" fmla="*/ 7 h 549"/>
                <a:gd name="T100" fmla="*/ 1254 w 1413"/>
                <a:gd name="T101" fmla="*/ 27 h 549"/>
                <a:gd name="T102" fmla="*/ 1288 w 1413"/>
                <a:gd name="T103" fmla="*/ 71 h 549"/>
                <a:gd name="T104" fmla="*/ 1301 w 1413"/>
                <a:gd name="T105" fmla="*/ 117 h 549"/>
                <a:gd name="T106" fmla="*/ 1316 w 1413"/>
                <a:gd name="T107" fmla="*/ 148 h 549"/>
                <a:gd name="T108" fmla="*/ 1344 w 1413"/>
                <a:gd name="T109" fmla="*/ 159 h 549"/>
                <a:gd name="T110" fmla="*/ 1384 w 1413"/>
                <a:gd name="T111" fmla="*/ 156 h 549"/>
                <a:gd name="T112" fmla="*/ 1412 w 1413"/>
                <a:gd name="T113" fmla="*/ 145 h 549"/>
                <a:gd name="T114" fmla="*/ 1412 w 1413"/>
                <a:gd name="T115" fmla="*/ 548 h 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413" h="549">
                  <a:moveTo>
                    <a:pt x="1412" y="548"/>
                  </a:moveTo>
                  <a:lnTo>
                    <a:pt x="1316" y="537"/>
                  </a:lnTo>
                  <a:lnTo>
                    <a:pt x="1237" y="524"/>
                  </a:lnTo>
                  <a:lnTo>
                    <a:pt x="1179" y="511"/>
                  </a:lnTo>
                  <a:lnTo>
                    <a:pt x="1118" y="499"/>
                  </a:lnTo>
                  <a:lnTo>
                    <a:pt x="1060" y="493"/>
                  </a:lnTo>
                  <a:lnTo>
                    <a:pt x="1000" y="495"/>
                  </a:lnTo>
                  <a:lnTo>
                    <a:pt x="939" y="499"/>
                  </a:lnTo>
                  <a:lnTo>
                    <a:pt x="894" y="482"/>
                  </a:lnTo>
                  <a:lnTo>
                    <a:pt x="962" y="440"/>
                  </a:lnTo>
                  <a:lnTo>
                    <a:pt x="1005" y="411"/>
                  </a:lnTo>
                  <a:lnTo>
                    <a:pt x="1043" y="381"/>
                  </a:lnTo>
                  <a:lnTo>
                    <a:pt x="1069" y="348"/>
                  </a:lnTo>
                  <a:lnTo>
                    <a:pt x="962" y="383"/>
                  </a:lnTo>
                  <a:lnTo>
                    <a:pt x="855" y="418"/>
                  </a:lnTo>
                  <a:lnTo>
                    <a:pt x="783" y="436"/>
                  </a:lnTo>
                  <a:lnTo>
                    <a:pt x="670" y="449"/>
                  </a:lnTo>
                  <a:lnTo>
                    <a:pt x="597" y="449"/>
                  </a:lnTo>
                  <a:lnTo>
                    <a:pt x="531" y="444"/>
                  </a:lnTo>
                  <a:lnTo>
                    <a:pt x="486" y="427"/>
                  </a:lnTo>
                  <a:lnTo>
                    <a:pt x="459" y="407"/>
                  </a:lnTo>
                  <a:lnTo>
                    <a:pt x="527" y="389"/>
                  </a:lnTo>
                  <a:lnTo>
                    <a:pt x="572" y="365"/>
                  </a:lnTo>
                  <a:lnTo>
                    <a:pt x="599" y="339"/>
                  </a:lnTo>
                  <a:lnTo>
                    <a:pt x="634" y="308"/>
                  </a:lnTo>
                  <a:lnTo>
                    <a:pt x="544" y="334"/>
                  </a:lnTo>
                  <a:lnTo>
                    <a:pt x="463" y="348"/>
                  </a:lnTo>
                  <a:lnTo>
                    <a:pt x="378" y="356"/>
                  </a:lnTo>
                  <a:lnTo>
                    <a:pt x="303" y="352"/>
                  </a:lnTo>
                  <a:lnTo>
                    <a:pt x="254" y="334"/>
                  </a:lnTo>
                  <a:lnTo>
                    <a:pt x="233" y="312"/>
                  </a:lnTo>
                  <a:lnTo>
                    <a:pt x="281" y="291"/>
                  </a:lnTo>
                  <a:lnTo>
                    <a:pt x="313" y="269"/>
                  </a:lnTo>
                  <a:lnTo>
                    <a:pt x="341" y="244"/>
                  </a:lnTo>
                  <a:lnTo>
                    <a:pt x="339" y="229"/>
                  </a:lnTo>
                  <a:lnTo>
                    <a:pt x="262" y="246"/>
                  </a:lnTo>
                  <a:lnTo>
                    <a:pt x="179" y="255"/>
                  </a:lnTo>
                  <a:lnTo>
                    <a:pt x="109" y="254"/>
                  </a:lnTo>
                  <a:lnTo>
                    <a:pt x="51" y="244"/>
                  </a:lnTo>
                  <a:lnTo>
                    <a:pt x="19" y="229"/>
                  </a:lnTo>
                  <a:lnTo>
                    <a:pt x="0" y="205"/>
                  </a:lnTo>
                  <a:lnTo>
                    <a:pt x="120" y="187"/>
                  </a:lnTo>
                  <a:lnTo>
                    <a:pt x="309" y="156"/>
                  </a:lnTo>
                  <a:lnTo>
                    <a:pt x="544" y="119"/>
                  </a:lnTo>
                  <a:lnTo>
                    <a:pt x="742" y="71"/>
                  </a:lnTo>
                  <a:lnTo>
                    <a:pt x="926" y="26"/>
                  </a:lnTo>
                  <a:lnTo>
                    <a:pt x="1020" y="9"/>
                  </a:lnTo>
                  <a:lnTo>
                    <a:pt x="1098" y="0"/>
                  </a:lnTo>
                  <a:lnTo>
                    <a:pt x="1165" y="2"/>
                  </a:lnTo>
                  <a:lnTo>
                    <a:pt x="1211" y="7"/>
                  </a:lnTo>
                  <a:lnTo>
                    <a:pt x="1254" y="27"/>
                  </a:lnTo>
                  <a:lnTo>
                    <a:pt x="1288" y="71"/>
                  </a:lnTo>
                  <a:lnTo>
                    <a:pt x="1301" y="117"/>
                  </a:lnTo>
                  <a:lnTo>
                    <a:pt x="1316" y="148"/>
                  </a:lnTo>
                  <a:lnTo>
                    <a:pt x="1344" y="159"/>
                  </a:lnTo>
                  <a:lnTo>
                    <a:pt x="1384" y="156"/>
                  </a:lnTo>
                  <a:lnTo>
                    <a:pt x="1412" y="145"/>
                  </a:lnTo>
                  <a:lnTo>
                    <a:pt x="1412" y="54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2064" name="Oval 16"/>
            <p:cNvSpPr>
              <a:spLocks noChangeArrowheads="1"/>
            </p:cNvSpPr>
            <p:nvPr/>
          </p:nvSpPr>
          <p:spPr bwMode="auto">
            <a:xfrm>
              <a:off x="2785" y="355"/>
              <a:ext cx="187" cy="19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2065" name="Freeform 17"/>
            <p:cNvSpPr>
              <a:spLocks/>
            </p:cNvSpPr>
            <p:nvPr/>
          </p:nvSpPr>
          <p:spPr bwMode="auto">
            <a:xfrm>
              <a:off x="2976" y="583"/>
              <a:ext cx="1413" cy="549"/>
            </a:xfrm>
            <a:custGeom>
              <a:avLst/>
              <a:gdLst>
                <a:gd name="T0" fmla="*/ 0 w 1413"/>
                <a:gd name="T1" fmla="*/ 548 h 549"/>
                <a:gd name="T2" fmla="*/ 96 w 1413"/>
                <a:gd name="T3" fmla="*/ 537 h 549"/>
                <a:gd name="T4" fmla="*/ 175 w 1413"/>
                <a:gd name="T5" fmla="*/ 524 h 549"/>
                <a:gd name="T6" fmla="*/ 233 w 1413"/>
                <a:gd name="T7" fmla="*/ 511 h 549"/>
                <a:gd name="T8" fmla="*/ 294 w 1413"/>
                <a:gd name="T9" fmla="*/ 499 h 549"/>
                <a:gd name="T10" fmla="*/ 352 w 1413"/>
                <a:gd name="T11" fmla="*/ 493 h 549"/>
                <a:gd name="T12" fmla="*/ 412 w 1413"/>
                <a:gd name="T13" fmla="*/ 495 h 549"/>
                <a:gd name="T14" fmla="*/ 473 w 1413"/>
                <a:gd name="T15" fmla="*/ 499 h 549"/>
                <a:gd name="T16" fmla="*/ 518 w 1413"/>
                <a:gd name="T17" fmla="*/ 482 h 549"/>
                <a:gd name="T18" fmla="*/ 450 w 1413"/>
                <a:gd name="T19" fmla="*/ 440 h 549"/>
                <a:gd name="T20" fmla="*/ 407 w 1413"/>
                <a:gd name="T21" fmla="*/ 411 h 549"/>
                <a:gd name="T22" fmla="*/ 369 w 1413"/>
                <a:gd name="T23" fmla="*/ 381 h 549"/>
                <a:gd name="T24" fmla="*/ 343 w 1413"/>
                <a:gd name="T25" fmla="*/ 348 h 549"/>
                <a:gd name="T26" fmla="*/ 450 w 1413"/>
                <a:gd name="T27" fmla="*/ 383 h 549"/>
                <a:gd name="T28" fmla="*/ 557 w 1413"/>
                <a:gd name="T29" fmla="*/ 418 h 549"/>
                <a:gd name="T30" fmla="*/ 629 w 1413"/>
                <a:gd name="T31" fmla="*/ 436 h 549"/>
                <a:gd name="T32" fmla="*/ 742 w 1413"/>
                <a:gd name="T33" fmla="*/ 449 h 549"/>
                <a:gd name="T34" fmla="*/ 815 w 1413"/>
                <a:gd name="T35" fmla="*/ 449 h 549"/>
                <a:gd name="T36" fmla="*/ 881 w 1413"/>
                <a:gd name="T37" fmla="*/ 444 h 549"/>
                <a:gd name="T38" fmla="*/ 926 w 1413"/>
                <a:gd name="T39" fmla="*/ 427 h 549"/>
                <a:gd name="T40" fmla="*/ 953 w 1413"/>
                <a:gd name="T41" fmla="*/ 407 h 549"/>
                <a:gd name="T42" fmla="*/ 885 w 1413"/>
                <a:gd name="T43" fmla="*/ 389 h 549"/>
                <a:gd name="T44" fmla="*/ 840 w 1413"/>
                <a:gd name="T45" fmla="*/ 365 h 549"/>
                <a:gd name="T46" fmla="*/ 809 w 1413"/>
                <a:gd name="T47" fmla="*/ 339 h 549"/>
                <a:gd name="T48" fmla="*/ 778 w 1413"/>
                <a:gd name="T49" fmla="*/ 308 h 549"/>
                <a:gd name="T50" fmla="*/ 868 w 1413"/>
                <a:gd name="T51" fmla="*/ 334 h 549"/>
                <a:gd name="T52" fmla="*/ 949 w 1413"/>
                <a:gd name="T53" fmla="*/ 348 h 549"/>
                <a:gd name="T54" fmla="*/ 1034 w 1413"/>
                <a:gd name="T55" fmla="*/ 356 h 549"/>
                <a:gd name="T56" fmla="*/ 1109 w 1413"/>
                <a:gd name="T57" fmla="*/ 352 h 549"/>
                <a:gd name="T58" fmla="*/ 1158 w 1413"/>
                <a:gd name="T59" fmla="*/ 334 h 549"/>
                <a:gd name="T60" fmla="*/ 1179 w 1413"/>
                <a:gd name="T61" fmla="*/ 312 h 549"/>
                <a:gd name="T62" fmla="*/ 1131 w 1413"/>
                <a:gd name="T63" fmla="*/ 291 h 549"/>
                <a:gd name="T64" fmla="*/ 1099 w 1413"/>
                <a:gd name="T65" fmla="*/ 269 h 549"/>
                <a:gd name="T66" fmla="*/ 1071 w 1413"/>
                <a:gd name="T67" fmla="*/ 244 h 549"/>
                <a:gd name="T68" fmla="*/ 1073 w 1413"/>
                <a:gd name="T69" fmla="*/ 229 h 549"/>
                <a:gd name="T70" fmla="*/ 1150 w 1413"/>
                <a:gd name="T71" fmla="*/ 246 h 549"/>
                <a:gd name="T72" fmla="*/ 1233 w 1413"/>
                <a:gd name="T73" fmla="*/ 255 h 549"/>
                <a:gd name="T74" fmla="*/ 1311 w 1413"/>
                <a:gd name="T75" fmla="*/ 253 h 549"/>
                <a:gd name="T76" fmla="*/ 1361 w 1413"/>
                <a:gd name="T77" fmla="*/ 244 h 549"/>
                <a:gd name="T78" fmla="*/ 1393 w 1413"/>
                <a:gd name="T79" fmla="*/ 229 h 549"/>
                <a:gd name="T80" fmla="*/ 1412 w 1413"/>
                <a:gd name="T81" fmla="*/ 205 h 549"/>
                <a:gd name="T82" fmla="*/ 1292 w 1413"/>
                <a:gd name="T83" fmla="*/ 187 h 549"/>
                <a:gd name="T84" fmla="*/ 1087 w 1413"/>
                <a:gd name="T85" fmla="*/ 158 h 549"/>
                <a:gd name="T86" fmla="*/ 868 w 1413"/>
                <a:gd name="T87" fmla="*/ 119 h 549"/>
                <a:gd name="T88" fmla="*/ 670 w 1413"/>
                <a:gd name="T89" fmla="*/ 71 h 549"/>
                <a:gd name="T90" fmla="*/ 486 w 1413"/>
                <a:gd name="T91" fmla="*/ 26 h 549"/>
                <a:gd name="T92" fmla="*/ 392 w 1413"/>
                <a:gd name="T93" fmla="*/ 9 h 549"/>
                <a:gd name="T94" fmla="*/ 314 w 1413"/>
                <a:gd name="T95" fmla="*/ 0 h 549"/>
                <a:gd name="T96" fmla="*/ 247 w 1413"/>
                <a:gd name="T97" fmla="*/ 2 h 549"/>
                <a:gd name="T98" fmla="*/ 201 w 1413"/>
                <a:gd name="T99" fmla="*/ 7 h 549"/>
                <a:gd name="T100" fmla="*/ 158 w 1413"/>
                <a:gd name="T101" fmla="*/ 27 h 549"/>
                <a:gd name="T102" fmla="*/ 124 w 1413"/>
                <a:gd name="T103" fmla="*/ 71 h 549"/>
                <a:gd name="T104" fmla="*/ 111 w 1413"/>
                <a:gd name="T105" fmla="*/ 117 h 549"/>
                <a:gd name="T106" fmla="*/ 96 w 1413"/>
                <a:gd name="T107" fmla="*/ 148 h 549"/>
                <a:gd name="T108" fmla="*/ 68 w 1413"/>
                <a:gd name="T109" fmla="*/ 159 h 549"/>
                <a:gd name="T110" fmla="*/ 28 w 1413"/>
                <a:gd name="T111" fmla="*/ 156 h 549"/>
                <a:gd name="T112" fmla="*/ 0 w 1413"/>
                <a:gd name="T113" fmla="*/ 145 h 549"/>
                <a:gd name="T114" fmla="*/ 0 w 1413"/>
                <a:gd name="T115" fmla="*/ 548 h 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413" h="549">
                  <a:moveTo>
                    <a:pt x="0" y="548"/>
                  </a:moveTo>
                  <a:lnTo>
                    <a:pt x="96" y="537"/>
                  </a:lnTo>
                  <a:lnTo>
                    <a:pt x="175" y="524"/>
                  </a:lnTo>
                  <a:lnTo>
                    <a:pt x="233" y="511"/>
                  </a:lnTo>
                  <a:lnTo>
                    <a:pt x="294" y="499"/>
                  </a:lnTo>
                  <a:lnTo>
                    <a:pt x="352" y="493"/>
                  </a:lnTo>
                  <a:lnTo>
                    <a:pt x="412" y="495"/>
                  </a:lnTo>
                  <a:lnTo>
                    <a:pt x="473" y="499"/>
                  </a:lnTo>
                  <a:lnTo>
                    <a:pt x="518" y="482"/>
                  </a:lnTo>
                  <a:lnTo>
                    <a:pt x="450" y="440"/>
                  </a:lnTo>
                  <a:lnTo>
                    <a:pt x="407" y="411"/>
                  </a:lnTo>
                  <a:lnTo>
                    <a:pt x="369" y="381"/>
                  </a:lnTo>
                  <a:lnTo>
                    <a:pt x="343" y="348"/>
                  </a:lnTo>
                  <a:lnTo>
                    <a:pt x="450" y="383"/>
                  </a:lnTo>
                  <a:lnTo>
                    <a:pt x="557" y="418"/>
                  </a:lnTo>
                  <a:lnTo>
                    <a:pt x="629" y="436"/>
                  </a:lnTo>
                  <a:lnTo>
                    <a:pt x="742" y="449"/>
                  </a:lnTo>
                  <a:lnTo>
                    <a:pt x="815" y="449"/>
                  </a:lnTo>
                  <a:lnTo>
                    <a:pt x="881" y="444"/>
                  </a:lnTo>
                  <a:lnTo>
                    <a:pt x="926" y="427"/>
                  </a:lnTo>
                  <a:lnTo>
                    <a:pt x="953" y="407"/>
                  </a:lnTo>
                  <a:lnTo>
                    <a:pt x="885" y="389"/>
                  </a:lnTo>
                  <a:lnTo>
                    <a:pt x="840" y="365"/>
                  </a:lnTo>
                  <a:lnTo>
                    <a:pt x="809" y="339"/>
                  </a:lnTo>
                  <a:lnTo>
                    <a:pt x="778" y="308"/>
                  </a:lnTo>
                  <a:lnTo>
                    <a:pt x="868" y="334"/>
                  </a:lnTo>
                  <a:lnTo>
                    <a:pt x="949" y="348"/>
                  </a:lnTo>
                  <a:lnTo>
                    <a:pt x="1034" y="356"/>
                  </a:lnTo>
                  <a:lnTo>
                    <a:pt x="1109" y="352"/>
                  </a:lnTo>
                  <a:lnTo>
                    <a:pt x="1158" y="334"/>
                  </a:lnTo>
                  <a:lnTo>
                    <a:pt x="1179" y="312"/>
                  </a:lnTo>
                  <a:lnTo>
                    <a:pt x="1131" y="291"/>
                  </a:lnTo>
                  <a:lnTo>
                    <a:pt x="1099" y="269"/>
                  </a:lnTo>
                  <a:lnTo>
                    <a:pt x="1071" y="244"/>
                  </a:lnTo>
                  <a:lnTo>
                    <a:pt x="1073" y="229"/>
                  </a:lnTo>
                  <a:lnTo>
                    <a:pt x="1150" y="246"/>
                  </a:lnTo>
                  <a:lnTo>
                    <a:pt x="1233" y="255"/>
                  </a:lnTo>
                  <a:lnTo>
                    <a:pt x="1311" y="253"/>
                  </a:lnTo>
                  <a:lnTo>
                    <a:pt x="1361" y="244"/>
                  </a:lnTo>
                  <a:lnTo>
                    <a:pt x="1393" y="229"/>
                  </a:lnTo>
                  <a:lnTo>
                    <a:pt x="1412" y="205"/>
                  </a:lnTo>
                  <a:lnTo>
                    <a:pt x="1292" y="187"/>
                  </a:lnTo>
                  <a:lnTo>
                    <a:pt x="1087" y="158"/>
                  </a:lnTo>
                  <a:lnTo>
                    <a:pt x="868" y="119"/>
                  </a:lnTo>
                  <a:lnTo>
                    <a:pt x="670" y="71"/>
                  </a:lnTo>
                  <a:lnTo>
                    <a:pt x="486" y="26"/>
                  </a:lnTo>
                  <a:lnTo>
                    <a:pt x="392" y="9"/>
                  </a:lnTo>
                  <a:lnTo>
                    <a:pt x="314" y="0"/>
                  </a:lnTo>
                  <a:lnTo>
                    <a:pt x="247" y="2"/>
                  </a:lnTo>
                  <a:lnTo>
                    <a:pt x="201" y="7"/>
                  </a:lnTo>
                  <a:lnTo>
                    <a:pt x="158" y="27"/>
                  </a:lnTo>
                  <a:lnTo>
                    <a:pt x="124" y="71"/>
                  </a:lnTo>
                  <a:lnTo>
                    <a:pt x="111" y="117"/>
                  </a:lnTo>
                  <a:lnTo>
                    <a:pt x="96" y="148"/>
                  </a:lnTo>
                  <a:lnTo>
                    <a:pt x="68" y="159"/>
                  </a:lnTo>
                  <a:lnTo>
                    <a:pt x="28" y="156"/>
                  </a:lnTo>
                  <a:lnTo>
                    <a:pt x="0" y="145"/>
                  </a:lnTo>
                  <a:lnTo>
                    <a:pt x="0" y="54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</p:grpSp>
      <p:sp>
        <p:nvSpPr>
          <p:cNvPr id="2067" name="Rectangle 1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2068" name="Rectangle 2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2069" name="Rectangle 21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2070" name="Rectangle 22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2071" name="Rectangle 2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1907B08-DE58-4EB1-A445-0C63E8219D4F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6576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B9ACBD-7D98-4FDE-99B0-479700343D1C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3958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00050"/>
            <a:ext cx="1943100" cy="5486400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00050"/>
            <a:ext cx="5676900" cy="5486400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AB4F5B2-8ACF-4665-BAC9-07738455F5E0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17098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609600"/>
            <a:ext cx="6781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C856F8E-A427-4349-8129-E72D6327AF45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655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629C3B5-6883-44AD-B001-179677537AF3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6345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1CC74E4-D48B-4165-9F57-E79A1B841936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921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716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16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9CADE2A-6B4F-49D8-9665-14DCF6370B1D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8827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083D4C6-7BAC-48CB-BDFD-CAA762E9C233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6234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EA75280-150B-4462-A4BD-48345749F54C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0278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F254BDA-3944-493C-AE0B-6F1DEB2BEADA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917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92A1832-2F8E-4903-9108-C06AC08102C0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7880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332FE2D-A179-4C8C-BAE5-68A833DA10FC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9827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29804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2" name="Group 18"/>
          <p:cNvGrpSpPr>
            <a:grpSpLocks/>
          </p:cNvGrpSpPr>
          <p:nvPr/>
        </p:nvGrpSpPr>
        <p:grpSpPr bwMode="auto">
          <a:xfrm>
            <a:off x="2166938" y="563563"/>
            <a:ext cx="4800600" cy="6151562"/>
            <a:chOff x="1365" y="355"/>
            <a:chExt cx="3024" cy="3875"/>
          </a:xfrm>
        </p:grpSpPr>
        <p:sp>
          <p:nvSpPr>
            <p:cNvPr id="1026" name="Freeform 2"/>
            <p:cNvSpPr>
              <a:spLocks/>
            </p:cNvSpPr>
            <p:nvPr/>
          </p:nvSpPr>
          <p:spPr bwMode="auto">
            <a:xfrm>
              <a:off x="2835" y="586"/>
              <a:ext cx="88" cy="1121"/>
            </a:xfrm>
            <a:custGeom>
              <a:avLst/>
              <a:gdLst>
                <a:gd name="T0" fmla="*/ 0 w 88"/>
                <a:gd name="T1" fmla="*/ 1120 h 1121"/>
                <a:gd name="T2" fmla="*/ 0 w 88"/>
                <a:gd name="T3" fmla="*/ 0 h 1121"/>
                <a:gd name="T4" fmla="*/ 87 w 88"/>
                <a:gd name="T5" fmla="*/ 0 h 1121"/>
                <a:gd name="T6" fmla="*/ 87 w 88"/>
                <a:gd name="T7" fmla="*/ 1085 h 1121"/>
                <a:gd name="T8" fmla="*/ 0 w 88"/>
                <a:gd name="T9" fmla="*/ 1120 h 1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8" h="1121">
                  <a:moveTo>
                    <a:pt x="0" y="1120"/>
                  </a:moveTo>
                  <a:lnTo>
                    <a:pt x="0" y="0"/>
                  </a:lnTo>
                  <a:lnTo>
                    <a:pt x="87" y="0"/>
                  </a:lnTo>
                  <a:lnTo>
                    <a:pt x="87" y="1085"/>
                  </a:lnTo>
                  <a:lnTo>
                    <a:pt x="0" y="112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1027" name="Freeform 3"/>
            <p:cNvSpPr>
              <a:spLocks/>
            </p:cNvSpPr>
            <p:nvPr/>
          </p:nvSpPr>
          <p:spPr bwMode="auto">
            <a:xfrm>
              <a:off x="2834" y="1900"/>
              <a:ext cx="84" cy="363"/>
            </a:xfrm>
            <a:custGeom>
              <a:avLst/>
              <a:gdLst>
                <a:gd name="T0" fmla="*/ 0 w 84"/>
                <a:gd name="T1" fmla="*/ 29 h 363"/>
                <a:gd name="T2" fmla="*/ 83 w 84"/>
                <a:gd name="T3" fmla="*/ 0 h 363"/>
                <a:gd name="T4" fmla="*/ 74 w 84"/>
                <a:gd name="T5" fmla="*/ 329 h 363"/>
                <a:gd name="T6" fmla="*/ 0 w 84"/>
                <a:gd name="T7" fmla="*/ 362 h 363"/>
                <a:gd name="T8" fmla="*/ 0 w 84"/>
                <a:gd name="T9" fmla="*/ 29 h 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363">
                  <a:moveTo>
                    <a:pt x="0" y="29"/>
                  </a:moveTo>
                  <a:lnTo>
                    <a:pt x="83" y="0"/>
                  </a:lnTo>
                  <a:lnTo>
                    <a:pt x="74" y="329"/>
                  </a:lnTo>
                  <a:lnTo>
                    <a:pt x="0" y="362"/>
                  </a:lnTo>
                  <a:lnTo>
                    <a:pt x="0" y="29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1028" name="Freeform 4"/>
            <p:cNvSpPr>
              <a:spLocks/>
            </p:cNvSpPr>
            <p:nvPr/>
          </p:nvSpPr>
          <p:spPr bwMode="auto">
            <a:xfrm>
              <a:off x="2825" y="2493"/>
              <a:ext cx="84" cy="249"/>
            </a:xfrm>
            <a:custGeom>
              <a:avLst/>
              <a:gdLst>
                <a:gd name="T0" fmla="*/ 2 w 84"/>
                <a:gd name="T1" fmla="*/ 213 h 249"/>
                <a:gd name="T2" fmla="*/ 0 w 84"/>
                <a:gd name="T3" fmla="*/ 28 h 249"/>
                <a:gd name="T4" fmla="*/ 83 w 84"/>
                <a:gd name="T5" fmla="*/ 0 h 249"/>
                <a:gd name="T6" fmla="*/ 72 w 84"/>
                <a:gd name="T7" fmla="*/ 248 h 249"/>
                <a:gd name="T8" fmla="*/ 2 w 84"/>
                <a:gd name="T9" fmla="*/ 213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249">
                  <a:moveTo>
                    <a:pt x="2" y="213"/>
                  </a:moveTo>
                  <a:lnTo>
                    <a:pt x="0" y="28"/>
                  </a:lnTo>
                  <a:lnTo>
                    <a:pt x="83" y="0"/>
                  </a:lnTo>
                  <a:lnTo>
                    <a:pt x="72" y="248"/>
                  </a:lnTo>
                  <a:lnTo>
                    <a:pt x="2" y="213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1029" name="Freeform 5"/>
            <p:cNvSpPr>
              <a:spLocks/>
            </p:cNvSpPr>
            <p:nvPr/>
          </p:nvSpPr>
          <p:spPr bwMode="auto">
            <a:xfrm>
              <a:off x="2831" y="2965"/>
              <a:ext cx="52" cy="232"/>
            </a:xfrm>
            <a:custGeom>
              <a:avLst/>
              <a:gdLst>
                <a:gd name="T0" fmla="*/ 13 w 52"/>
                <a:gd name="T1" fmla="*/ 204 h 232"/>
                <a:gd name="T2" fmla="*/ 0 w 52"/>
                <a:gd name="T3" fmla="*/ 0 h 232"/>
                <a:gd name="T4" fmla="*/ 51 w 52"/>
                <a:gd name="T5" fmla="*/ 26 h 232"/>
                <a:gd name="T6" fmla="*/ 47 w 52"/>
                <a:gd name="T7" fmla="*/ 231 h 232"/>
                <a:gd name="T8" fmla="*/ 13 w 52"/>
                <a:gd name="T9" fmla="*/ 204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232">
                  <a:moveTo>
                    <a:pt x="13" y="204"/>
                  </a:moveTo>
                  <a:lnTo>
                    <a:pt x="0" y="0"/>
                  </a:lnTo>
                  <a:lnTo>
                    <a:pt x="51" y="26"/>
                  </a:lnTo>
                  <a:lnTo>
                    <a:pt x="47" y="231"/>
                  </a:lnTo>
                  <a:lnTo>
                    <a:pt x="13" y="204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1030" name="Freeform 6"/>
            <p:cNvSpPr>
              <a:spLocks/>
            </p:cNvSpPr>
            <p:nvPr/>
          </p:nvSpPr>
          <p:spPr bwMode="auto">
            <a:xfrm>
              <a:off x="2851" y="3354"/>
              <a:ext cx="36" cy="133"/>
            </a:xfrm>
            <a:custGeom>
              <a:avLst/>
              <a:gdLst>
                <a:gd name="T0" fmla="*/ 4 w 36"/>
                <a:gd name="T1" fmla="*/ 101 h 133"/>
                <a:gd name="T2" fmla="*/ 0 w 36"/>
                <a:gd name="T3" fmla="*/ 0 h 133"/>
                <a:gd name="T4" fmla="*/ 35 w 36"/>
                <a:gd name="T5" fmla="*/ 20 h 133"/>
                <a:gd name="T6" fmla="*/ 28 w 36"/>
                <a:gd name="T7" fmla="*/ 132 h 133"/>
                <a:gd name="T8" fmla="*/ 4 w 36"/>
                <a:gd name="T9" fmla="*/ 101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33">
                  <a:moveTo>
                    <a:pt x="4" y="101"/>
                  </a:moveTo>
                  <a:lnTo>
                    <a:pt x="0" y="0"/>
                  </a:lnTo>
                  <a:lnTo>
                    <a:pt x="35" y="20"/>
                  </a:lnTo>
                  <a:lnTo>
                    <a:pt x="28" y="132"/>
                  </a:lnTo>
                  <a:lnTo>
                    <a:pt x="4" y="101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1031" name="Freeform 7"/>
            <p:cNvSpPr>
              <a:spLocks/>
            </p:cNvSpPr>
            <p:nvPr/>
          </p:nvSpPr>
          <p:spPr bwMode="auto">
            <a:xfrm>
              <a:off x="2851" y="3640"/>
              <a:ext cx="30" cy="590"/>
            </a:xfrm>
            <a:custGeom>
              <a:avLst/>
              <a:gdLst>
                <a:gd name="T0" fmla="*/ 15 w 30"/>
                <a:gd name="T1" fmla="*/ 589 h 590"/>
                <a:gd name="T2" fmla="*/ 0 w 30"/>
                <a:gd name="T3" fmla="*/ 0 h 590"/>
                <a:gd name="T4" fmla="*/ 29 w 30"/>
                <a:gd name="T5" fmla="*/ 37 h 590"/>
                <a:gd name="T6" fmla="*/ 15 w 30"/>
                <a:gd name="T7" fmla="*/ 589 h 5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590">
                  <a:moveTo>
                    <a:pt x="15" y="589"/>
                  </a:moveTo>
                  <a:lnTo>
                    <a:pt x="0" y="0"/>
                  </a:lnTo>
                  <a:lnTo>
                    <a:pt x="29" y="37"/>
                  </a:lnTo>
                  <a:lnTo>
                    <a:pt x="15" y="589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1032" name="Freeform 8"/>
            <p:cNvSpPr>
              <a:spLocks/>
            </p:cNvSpPr>
            <p:nvPr/>
          </p:nvSpPr>
          <p:spPr bwMode="auto">
            <a:xfrm>
              <a:off x="2600" y="3595"/>
              <a:ext cx="233" cy="130"/>
            </a:xfrm>
            <a:custGeom>
              <a:avLst/>
              <a:gdLst>
                <a:gd name="T0" fmla="*/ 0 w 233"/>
                <a:gd name="T1" fmla="*/ 117 h 130"/>
                <a:gd name="T2" fmla="*/ 48 w 233"/>
                <a:gd name="T3" fmla="*/ 101 h 130"/>
                <a:gd name="T4" fmla="*/ 93 w 233"/>
                <a:gd name="T5" fmla="*/ 79 h 130"/>
                <a:gd name="T6" fmla="*/ 146 w 233"/>
                <a:gd name="T7" fmla="*/ 39 h 130"/>
                <a:gd name="T8" fmla="*/ 182 w 233"/>
                <a:gd name="T9" fmla="*/ 0 h 130"/>
                <a:gd name="T10" fmla="*/ 232 w 233"/>
                <a:gd name="T11" fmla="*/ 42 h 130"/>
                <a:gd name="T12" fmla="*/ 188 w 233"/>
                <a:gd name="T13" fmla="*/ 74 h 130"/>
                <a:gd name="T14" fmla="*/ 134 w 233"/>
                <a:gd name="T15" fmla="*/ 110 h 130"/>
                <a:gd name="T16" fmla="*/ 61 w 233"/>
                <a:gd name="T17" fmla="*/ 129 h 130"/>
                <a:gd name="T18" fmla="*/ 0 w 233"/>
                <a:gd name="T19" fmla="*/ 117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30">
                  <a:moveTo>
                    <a:pt x="0" y="117"/>
                  </a:moveTo>
                  <a:lnTo>
                    <a:pt x="48" y="101"/>
                  </a:lnTo>
                  <a:lnTo>
                    <a:pt x="93" y="79"/>
                  </a:lnTo>
                  <a:lnTo>
                    <a:pt x="146" y="39"/>
                  </a:lnTo>
                  <a:lnTo>
                    <a:pt x="182" y="0"/>
                  </a:lnTo>
                  <a:lnTo>
                    <a:pt x="232" y="42"/>
                  </a:lnTo>
                  <a:lnTo>
                    <a:pt x="188" y="74"/>
                  </a:lnTo>
                  <a:lnTo>
                    <a:pt x="134" y="110"/>
                  </a:lnTo>
                  <a:lnTo>
                    <a:pt x="61" y="129"/>
                  </a:lnTo>
                  <a:lnTo>
                    <a:pt x="0" y="117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1033" name="Freeform 9"/>
            <p:cNvSpPr>
              <a:spLocks/>
            </p:cNvSpPr>
            <p:nvPr/>
          </p:nvSpPr>
          <p:spPr bwMode="auto">
            <a:xfrm>
              <a:off x="2583" y="2888"/>
              <a:ext cx="465" cy="646"/>
            </a:xfrm>
            <a:custGeom>
              <a:avLst/>
              <a:gdLst>
                <a:gd name="T0" fmla="*/ 359 w 465"/>
                <a:gd name="T1" fmla="*/ 645 h 646"/>
                <a:gd name="T2" fmla="*/ 405 w 465"/>
                <a:gd name="T3" fmla="*/ 616 h 646"/>
                <a:gd name="T4" fmla="*/ 447 w 465"/>
                <a:gd name="T5" fmla="*/ 580 h 646"/>
                <a:gd name="T6" fmla="*/ 460 w 465"/>
                <a:gd name="T7" fmla="*/ 552 h 646"/>
                <a:gd name="T8" fmla="*/ 464 w 465"/>
                <a:gd name="T9" fmla="*/ 515 h 646"/>
                <a:gd name="T10" fmla="*/ 451 w 465"/>
                <a:gd name="T11" fmla="*/ 468 h 646"/>
                <a:gd name="T12" fmla="*/ 424 w 465"/>
                <a:gd name="T13" fmla="*/ 424 h 646"/>
                <a:gd name="T14" fmla="*/ 380 w 465"/>
                <a:gd name="T15" fmla="*/ 385 h 646"/>
                <a:gd name="T16" fmla="*/ 168 w 465"/>
                <a:gd name="T17" fmla="*/ 259 h 646"/>
                <a:gd name="T18" fmla="*/ 133 w 465"/>
                <a:gd name="T19" fmla="*/ 235 h 646"/>
                <a:gd name="T20" fmla="*/ 111 w 465"/>
                <a:gd name="T21" fmla="*/ 208 h 646"/>
                <a:gd name="T22" fmla="*/ 104 w 465"/>
                <a:gd name="T23" fmla="*/ 166 h 646"/>
                <a:gd name="T24" fmla="*/ 117 w 465"/>
                <a:gd name="T25" fmla="*/ 124 h 646"/>
                <a:gd name="T26" fmla="*/ 155 w 465"/>
                <a:gd name="T27" fmla="*/ 95 h 646"/>
                <a:gd name="T28" fmla="*/ 222 w 465"/>
                <a:gd name="T29" fmla="*/ 52 h 646"/>
                <a:gd name="T30" fmla="*/ 124 w 465"/>
                <a:gd name="T31" fmla="*/ 0 h 646"/>
                <a:gd name="T32" fmla="*/ 55 w 465"/>
                <a:gd name="T33" fmla="*/ 41 h 646"/>
                <a:gd name="T34" fmla="*/ 27 w 465"/>
                <a:gd name="T35" fmla="*/ 70 h 646"/>
                <a:gd name="T36" fmla="*/ 2 w 465"/>
                <a:gd name="T37" fmla="*/ 123 h 646"/>
                <a:gd name="T38" fmla="*/ 0 w 465"/>
                <a:gd name="T39" fmla="*/ 189 h 646"/>
                <a:gd name="T40" fmla="*/ 29 w 465"/>
                <a:gd name="T41" fmla="*/ 257 h 646"/>
                <a:gd name="T42" fmla="*/ 78 w 465"/>
                <a:gd name="T43" fmla="*/ 300 h 646"/>
                <a:gd name="T44" fmla="*/ 311 w 465"/>
                <a:gd name="T45" fmla="*/ 442 h 646"/>
                <a:gd name="T46" fmla="*/ 358 w 465"/>
                <a:gd name="T47" fmla="*/ 474 h 646"/>
                <a:gd name="T48" fmla="*/ 375 w 465"/>
                <a:gd name="T49" fmla="*/ 516 h 646"/>
                <a:gd name="T50" fmla="*/ 375 w 465"/>
                <a:gd name="T51" fmla="*/ 550 h 646"/>
                <a:gd name="T52" fmla="*/ 308 w 465"/>
                <a:gd name="T53" fmla="*/ 608 h 646"/>
                <a:gd name="T54" fmla="*/ 359 w 465"/>
                <a:gd name="T55" fmla="*/ 645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465" h="646">
                  <a:moveTo>
                    <a:pt x="359" y="645"/>
                  </a:moveTo>
                  <a:lnTo>
                    <a:pt x="405" y="616"/>
                  </a:lnTo>
                  <a:lnTo>
                    <a:pt x="447" y="580"/>
                  </a:lnTo>
                  <a:lnTo>
                    <a:pt x="460" y="552"/>
                  </a:lnTo>
                  <a:lnTo>
                    <a:pt x="464" y="515"/>
                  </a:lnTo>
                  <a:lnTo>
                    <a:pt x="451" y="468"/>
                  </a:lnTo>
                  <a:lnTo>
                    <a:pt x="424" y="424"/>
                  </a:lnTo>
                  <a:lnTo>
                    <a:pt x="380" y="385"/>
                  </a:lnTo>
                  <a:lnTo>
                    <a:pt x="168" y="259"/>
                  </a:lnTo>
                  <a:lnTo>
                    <a:pt x="133" y="235"/>
                  </a:lnTo>
                  <a:lnTo>
                    <a:pt x="111" y="208"/>
                  </a:lnTo>
                  <a:lnTo>
                    <a:pt x="104" y="166"/>
                  </a:lnTo>
                  <a:lnTo>
                    <a:pt x="117" y="124"/>
                  </a:lnTo>
                  <a:lnTo>
                    <a:pt x="155" y="95"/>
                  </a:lnTo>
                  <a:lnTo>
                    <a:pt x="222" y="52"/>
                  </a:lnTo>
                  <a:lnTo>
                    <a:pt x="124" y="0"/>
                  </a:lnTo>
                  <a:lnTo>
                    <a:pt x="55" y="41"/>
                  </a:lnTo>
                  <a:lnTo>
                    <a:pt x="27" y="70"/>
                  </a:lnTo>
                  <a:lnTo>
                    <a:pt x="2" y="123"/>
                  </a:lnTo>
                  <a:lnTo>
                    <a:pt x="0" y="189"/>
                  </a:lnTo>
                  <a:lnTo>
                    <a:pt x="29" y="257"/>
                  </a:lnTo>
                  <a:lnTo>
                    <a:pt x="78" y="300"/>
                  </a:lnTo>
                  <a:lnTo>
                    <a:pt x="311" y="442"/>
                  </a:lnTo>
                  <a:lnTo>
                    <a:pt x="358" y="474"/>
                  </a:lnTo>
                  <a:lnTo>
                    <a:pt x="375" y="516"/>
                  </a:lnTo>
                  <a:lnTo>
                    <a:pt x="375" y="550"/>
                  </a:lnTo>
                  <a:lnTo>
                    <a:pt x="308" y="608"/>
                  </a:lnTo>
                  <a:lnTo>
                    <a:pt x="359" y="645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1034" name="Freeform 10"/>
            <p:cNvSpPr>
              <a:spLocks/>
            </p:cNvSpPr>
            <p:nvPr/>
          </p:nvSpPr>
          <p:spPr bwMode="auto">
            <a:xfrm>
              <a:off x="2966" y="2396"/>
              <a:ext cx="318" cy="422"/>
            </a:xfrm>
            <a:custGeom>
              <a:avLst/>
              <a:gdLst>
                <a:gd name="T0" fmla="*/ 92 w 318"/>
                <a:gd name="T1" fmla="*/ 421 h 422"/>
                <a:gd name="T2" fmla="*/ 163 w 318"/>
                <a:gd name="T3" fmla="*/ 399 h 422"/>
                <a:gd name="T4" fmla="*/ 218 w 318"/>
                <a:gd name="T5" fmla="*/ 357 h 422"/>
                <a:gd name="T6" fmla="*/ 263 w 318"/>
                <a:gd name="T7" fmla="*/ 316 h 422"/>
                <a:gd name="T8" fmla="*/ 300 w 318"/>
                <a:gd name="T9" fmla="*/ 265 h 422"/>
                <a:gd name="T10" fmla="*/ 317 w 318"/>
                <a:gd name="T11" fmla="*/ 203 h 422"/>
                <a:gd name="T12" fmla="*/ 316 w 318"/>
                <a:gd name="T13" fmla="*/ 139 h 422"/>
                <a:gd name="T14" fmla="*/ 299 w 318"/>
                <a:gd name="T15" fmla="*/ 95 h 422"/>
                <a:gd name="T16" fmla="*/ 276 w 318"/>
                <a:gd name="T17" fmla="*/ 64 h 422"/>
                <a:gd name="T18" fmla="*/ 241 w 318"/>
                <a:gd name="T19" fmla="*/ 36 h 422"/>
                <a:gd name="T20" fmla="*/ 218 w 318"/>
                <a:gd name="T21" fmla="*/ 14 h 422"/>
                <a:gd name="T22" fmla="*/ 180 w 318"/>
                <a:gd name="T23" fmla="*/ 0 h 422"/>
                <a:gd name="T24" fmla="*/ 61 w 318"/>
                <a:gd name="T25" fmla="*/ 52 h 422"/>
                <a:gd name="T26" fmla="*/ 106 w 318"/>
                <a:gd name="T27" fmla="*/ 93 h 422"/>
                <a:gd name="T28" fmla="*/ 137 w 318"/>
                <a:gd name="T29" fmla="*/ 130 h 422"/>
                <a:gd name="T30" fmla="*/ 159 w 318"/>
                <a:gd name="T31" fmla="*/ 159 h 422"/>
                <a:gd name="T32" fmla="*/ 176 w 318"/>
                <a:gd name="T33" fmla="*/ 196 h 422"/>
                <a:gd name="T34" fmla="*/ 176 w 318"/>
                <a:gd name="T35" fmla="*/ 246 h 422"/>
                <a:gd name="T36" fmla="*/ 145 w 318"/>
                <a:gd name="T37" fmla="*/ 279 h 422"/>
                <a:gd name="T38" fmla="*/ 105 w 318"/>
                <a:gd name="T39" fmla="*/ 309 h 422"/>
                <a:gd name="T40" fmla="*/ 50 w 318"/>
                <a:gd name="T41" fmla="*/ 342 h 422"/>
                <a:gd name="T42" fmla="*/ 0 w 318"/>
                <a:gd name="T43" fmla="*/ 369 h 422"/>
                <a:gd name="T44" fmla="*/ 92 w 318"/>
                <a:gd name="T45" fmla="*/ 421 h 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18" h="422">
                  <a:moveTo>
                    <a:pt x="92" y="421"/>
                  </a:moveTo>
                  <a:lnTo>
                    <a:pt x="163" y="399"/>
                  </a:lnTo>
                  <a:lnTo>
                    <a:pt x="218" y="357"/>
                  </a:lnTo>
                  <a:lnTo>
                    <a:pt x="263" y="316"/>
                  </a:lnTo>
                  <a:lnTo>
                    <a:pt x="300" y="265"/>
                  </a:lnTo>
                  <a:lnTo>
                    <a:pt x="317" y="203"/>
                  </a:lnTo>
                  <a:lnTo>
                    <a:pt x="316" y="139"/>
                  </a:lnTo>
                  <a:lnTo>
                    <a:pt x="299" y="95"/>
                  </a:lnTo>
                  <a:lnTo>
                    <a:pt x="276" y="64"/>
                  </a:lnTo>
                  <a:lnTo>
                    <a:pt x="241" y="36"/>
                  </a:lnTo>
                  <a:lnTo>
                    <a:pt x="218" y="14"/>
                  </a:lnTo>
                  <a:lnTo>
                    <a:pt x="180" y="0"/>
                  </a:lnTo>
                  <a:lnTo>
                    <a:pt x="61" y="52"/>
                  </a:lnTo>
                  <a:lnTo>
                    <a:pt x="106" y="93"/>
                  </a:lnTo>
                  <a:lnTo>
                    <a:pt x="137" y="130"/>
                  </a:lnTo>
                  <a:lnTo>
                    <a:pt x="159" y="159"/>
                  </a:lnTo>
                  <a:lnTo>
                    <a:pt x="176" y="196"/>
                  </a:lnTo>
                  <a:lnTo>
                    <a:pt x="176" y="246"/>
                  </a:lnTo>
                  <a:lnTo>
                    <a:pt x="145" y="279"/>
                  </a:lnTo>
                  <a:lnTo>
                    <a:pt x="105" y="309"/>
                  </a:lnTo>
                  <a:lnTo>
                    <a:pt x="50" y="342"/>
                  </a:lnTo>
                  <a:lnTo>
                    <a:pt x="0" y="369"/>
                  </a:lnTo>
                  <a:lnTo>
                    <a:pt x="92" y="421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1035" name="Freeform 11"/>
            <p:cNvSpPr>
              <a:spLocks/>
            </p:cNvSpPr>
            <p:nvPr/>
          </p:nvSpPr>
          <p:spPr bwMode="auto">
            <a:xfrm>
              <a:off x="2308" y="1190"/>
              <a:ext cx="1404" cy="1153"/>
            </a:xfrm>
            <a:custGeom>
              <a:avLst/>
              <a:gdLst>
                <a:gd name="T0" fmla="*/ 466 w 1404"/>
                <a:gd name="T1" fmla="*/ 1084 h 1153"/>
                <a:gd name="T2" fmla="*/ 370 w 1404"/>
                <a:gd name="T3" fmla="*/ 1066 h 1153"/>
                <a:gd name="T4" fmla="*/ 299 w 1404"/>
                <a:gd name="T5" fmla="*/ 1035 h 1153"/>
                <a:gd name="T6" fmla="*/ 257 w 1404"/>
                <a:gd name="T7" fmla="*/ 1002 h 1153"/>
                <a:gd name="T8" fmla="*/ 220 w 1404"/>
                <a:gd name="T9" fmla="*/ 956 h 1153"/>
                <a:gd name="T10" fmla="*/ 209 w 1404"/>
                <a:gd name="T11" fmla="*/ 914 h 1153"/>
                <a:gd name="T12" fmla="*/ 215 w 1404"/>
                <a:gd name="T13" fmla="*/ 873 h 1153"/>
                <a:gd name="T14" fmla="*/ 231 w 1404"/>
                <a:gd name="T15" fmla="*/ 836 h 1153"/>
                <a:gd name="T16" fmla="*/ 273 w 1404"/>
                <a:gd name="T17" fmla="*/ 798 h 1153"/>
                <a:gd name="T18" fmla="*/ 330 w 1404"/>
                <a:gd name="T19" fmla="*/ 774 h 1153"/>
                <a:gd name="T20" fmla="*/ 400 w 1404"/>
                <a:gd name="T21" fmla="*/ 748 h 1153"/>
                <a:gd name="T22" fmla="*/ 1110 w 1404"/>
                <a:gd name="T23" fmla="*/ 499 h 1153"/>
                <a:gd name="T24" fmla="*/ 1207 w 1404"/>
                <a:gd name="T25" fmla="*/ 451 h 1153"/>
                <a:gd name="T26" fmla="*/ 1289 w 1404"/>
                <a:gd name="T27" fmla="*/ 398 h 1153"/>
                <a:gd name="T28" fmla="*/ 1344 w 1404"/>
                <a:gd name="T29" fmla="*/ 356 h 1153"/>
                <a:gd name="T30" fmla="*/ 1381 w 1404"/>
                <a:gd name="T31" fmla="*/ 310 h 1153"/>
                <a:gd name="T32" fmla="*/ 1403 w 1404"/>
                <a:gd name="T33" fmla="*/ 249 h 1153"/>
                <a:gd name="T34" fmla="*/ 1401 w 1404"/>
                <a:gd name="T35" fmla="*/ 185 h 1153"/>
                <a:gd name="T36" fmla="*/ 1386 w 1404"/>
                <a:gd name="T37" fmla="*/ 136 h 1153"/>
                <a:gd name="T38" fmla="*/ 1370 w 1404"/>
                <a:gd name="T39" fmla="*/ 90 h 1153"/>
                <a:gd name="T40" fmla="*/ 1335 w 1404"/>
                <a:gd name="T41" fmla="*/ 55 h 1153"/>
                <a:gd name="T42" fmla="*/ 1280 w 1404"/>
                <a:gd name="T43" fmla="*/ 18 h 1153"/>
                <a:gd name="T44" fmla="*/ 1214 w 1404"/>
                <a:gd name="T45" fmla="*/ 0 h 1153"/>
                <a:gd name="T46" fmla="*/ 1172 w 1404"/>
                <a:gd name="T47" fmla="*/ 4 h 1153"/>
                <a:gd name="T48" fmla="*/ 1111 w 1404"/>
                <a:gd name="T49" fmla="*/ 7 h 1153"/>
                <a:gd name="T50" fmla="*/ 1053 w 1404"/>
                <a:gd name="T51" fmla="*/ 20 h 1153"/>
                <a:gd name="T52" fmla="*/ 989 w 1404"/>
                <a:gd name="T53" fmla="*/ 46 h 1153"/>
                <a:gd name="T54" fmla="*/ 939 w 1404"/>
                <a:gd name="T55" fmla="*/ 79 h 1153"/>
                <a:gd name="T56" fmla="*/ 899 w 1404"/>
                <a:gd name="T57" fmla="*/ 106 h 1153"/>
                <a:gd name="T58" fmla="*/ 878 w 1404"/>
                <a:gd name="T59" fmla="*/ 149 h 1153"/>
                <a:gd name="T60" fmla="*/ 897 w 1404"/>
                <a:gd name="T61" fmla="*/ 187 h 1153"/>
                <a:gd name="T62" fmla="*/ 939 w 1404"/>
                <a:gd name="T63" fmla="*/ 183 h 1153"/>
                <a:gd name="T64" fmla="*/ 987 w 1404"/>
                <a:gd name="T65" fmla="*/ 171 h 1153"/>
                <a:gd name="T66" fmla="*/ 1033 w 1404"/>
                <a:gd name="T67" fmla="*/ 158 h 1153"/>
                <a:gd name="T68" fmla="*/ 1069 w 1404"/>
                <a:gd name="T69" fmla="*/ 150 h 1153"/>
                <a:gd name="T70" fmla="*/ 1111 w 1404"/>
                <a:gd name="T71" fmla="*/ 150 h 1153"/>
                <a:gd name="T72" fmla="*/ 1154 w 1404"/>
                <a:gd name="T73" fmla="*/ 163 h 1153"/>
                <a:gd name="T74" fmla="*/ 1183 w 1404"/>
                <a:gd name="T75" fmla="*/ 204 h 1153"/>
                <a:gd name="T76" fmla="*/ 1179 w 1404"/>
                <a:gd name="T77" fmla="*/ 248 h 1153"/>
                <a:gd name="T78" fmla="*/ 1157 w 1404"/>
                <a:gd name="T79" fmla="*/ 286 h 1153"/>
                <a:gd name="T80" fmla="*/ 1121 w 1404"/>
                <a:gd name="T81" fmla="*/ 323 h 1153"/>
                <a:gd name="T82" fmla="*/ 1047 w 1404"/>
                <a:gd name="T83" fmla="*/ 361 h 1153"/>
                <a:gd name="T84" fmla="*/ 908 w 1404"/>
                <a:gd name="T85" fmla="*/ 415 h 1153"/>
                <a:gd name="T86" fmla="*/ 194 w 1404"/>
                <a:gd name="T87" fmla="*/ 675 h 1153"/>
                <a:gd name="T88" fmla="*/ 123 w 1404"/>
                <a:gd name="T89" fmla="*/ 715 h 1153"/>
                <a:gd name="T90" fmla="*/ 68 w 1404"/>
                <a:gd name="T91" fmla="*/ 763 h 1153"/>
                <a:gd name="T92" fmla="*/ 29 w 1404"/>
                <a:gd name="T93" fmla="*/ 809 h 1153"/>
                <a:gd name="T94" fmla="*/ 6 w 1404"/>
                <a:gd name="T95" fmla="*/ 858 h 1153"/>
                <a:gd name="T96" fmla="*/ 0 w 1404"/>
                <a:gd name="T97" fmla="*/ 912 h 1153"/>
                <a:gd name="T98" fmla="*/ 8 w 1404"/>
                <a:gd name="T99" fmla="*/ 952 h 1153"/>
                <a:gd name="T100" fmla="*/ 22 w 1404"/>
                <a:gd name="T101" fmla="*/ 992 h 1153"/>
                <a:gd name="T102" fmla="*/ 59 w 1404"/>
                <a:gd name="T103" fmla="*/ 1036 h 1153"/>
                <a:gd name="T104" fmla="*/ 127 w 1404"/>
                <a:gd name="T105" fmla="*/ 1095 h 1153"/>
                <a:gd name="T106" fmla="*/ 198 w 1404"/>
                <a:gd name="T107" fmla="*/ 1135 h 1153"/>
                <a:gd name="T108" fmla="*/ 273 w 1404"/>
                <a:gd name="T109" fmla="*/ 1152 h 1153"/>
                <a:gd name="T110" fmla="*/ 466 w 1404"/>
                <a:gd name="T111" fmla="*/ 1084 h 1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404" h="1153">
                  <a:moveTo>
                    <a:pt x="466" y="1084"/>
                  </a:moveTo>
                  <a:lnTo>
                    <a:pt x="370" y="1066"/>
                  </a:lnTo>
                  <a:lnTo>
                    <a:pt x="299" y="1035"/>
                  </a:lnTo>
                  <a:lnTo>
                    <a:pt x="257" y="1002"/>
                  </a:lnTo>
                  <a:lnTo>
                    <a:pt x="220" y="956"/>
                  </a:lnTo>
                  <a:lnTo>
                    <a:pt x="209" y="914"/>
                  </a:lnTo>
                  <a:lnTo>
                    <a:pt x="215" y="873"/>
                  </a:lnTo>
                  <a:lnTo>
                    <a:pt x="231" y="836"/>
                  </a:lnTo>
                  <a:lnTo>
                    <a:pt x="273" y="798"/>
                  </a:lnTo>
                  <a:lnTo>
                    <a:pt x="330" y="774"/>
                  </a:lnTo>
                  <a:lnTo>
                    <a:pt x="400" y="748"/>
                  </a:lnTo>
                  <a:lnTo>
                    <a:pt x="1110" y="499"/>
                  </a:lnTo>
                  <a:lnTo>
                    <a:pt x="1207" y="451"/>
                  </a:lnTo>
                  <a:lnTo>
                    <a:pt x="1289" y="398"/>
                  </a:lnTo>
                  <a:lnTo>
                    <a:pt x="1344" y="356"/>
                  </a:lnTo>
                  <a:lnTo>
                    <a:pt x="1381" y="310"/>
                  </a:lnTo>
                  <a:lnTo>
                    <a:pt x="1403" y="249"/>
                  </a:lnTo>
                  <a:lnTo>
                    <a:pt x="1401" y="185"/>
                  </a:lnTo>
                  <a:lnTo>
                    <a:pt x="1386" y="136"/>
                  </a:lnTo>
                  <a:lnTo>
                    <a:pt x="1370" y="90"/>
                  </a:lnTo>
                  <a:lnTo>
                    <a:pt x="1335" y="55"/>
                  </a:lnTo>
                  <a:lnTo>
                    <a:pt x="1280" y="18"/>
                  </a:lnTo>
                  <a:lnTo>
                    <a:pt x="1214" y="0"/>
                  </a:lnTo>
                  <a:lnTo>
                    <a:pt x="1172" y="4"/>
                  </a:lnTo>
                  <a:lnTo>
                    <a:pt x="1111" y="7"/>
                  </a:lnTo>
                  <a:lnTo>
                    <a:pt x="1053" y="20"/>
                  </a:lnTo>
                  <a:lnTo>
                    <a:pt x="989" y="46"/>
                  </a:lnTo>
                  <a:lnTo>
                    <a:pt x="939" y="79"/>
                  </a:lnTo>
                  <a:lnTo>
                    <a:pt x="899" y="106"/>
                  </a:lnTo>
                  <a:lnTo>
                    <a:pt x="878" y="149"/>
                  </a:lnTo>
                  <a:lnTo>
                    <a:pt x="897" y="187"/>
                  </a:lnTo>
                  <a:lnTo>
                    <a:pt x="939" y="183"/>
                  </a:lnTo>
                  <a:lnTo>
                    <a:pt x="987" y="171"/>
                  </a:lnTo>
                  <a:lnTo>
                    <a:pt x="1033" y="158"/>
                  </a:lnTo>
                  <a:lnTo>
                    <a:pt x="1069" y="150"/>
                  </a:lnTo>
                  <a:lnTo>
                    <a:pt x="1111" y="150"/>
                  </a:lnTo>
                  <a:lnTo>
                    <a:pt x="1154" y="163"/>
                  </a:lnTo>
                  <a:lnTo>
                    <a:pt x="1183" y="204"/>
                  </a:lnTo>
                  <a:lnTo>
                    <a:pt x="1179" y="248"/>
                  </a:lnTo>
                  <a:lnTo>
                    <a:pt x="1157" y="286"/>
                  </a:lnTo>
                  <a:lnTo>
                    <a:pt x="1121" y="323"/>
                  </a:lnTo>
                  <a:lnTo>
                    <a:pt x="1047" y="361"/>
                  </a:lnTo>
                  <a:lnTo>
                    <a:pt x="908" y="415"/>
                  </a:lnTo>
                  <a:lnTo>
                    <a:pt x="194" y="675"/>
                  </a:lnTo>
                  <a:lnTo>
                    <a:pt x="123" y="715"/>
                  </a:lnTo>
                  <a:lnTo>
                    <a:pt x="68" y="763"/>
                  </a:lnTo>
                  <a:lnTo>
                    <a:pt x="29" y="809"/>
                  </a:lnTo>
                  <a:lnTo>
                    <a:pt x="6" y="858"/>
                  </a:lnTo>
                  <a:lnTo>
                    <a:pt x="0" y="912"/>
                  </a:lnTo>
                  <a:lnTo>
                    <a:pt x="8" y="952"/>
                  </a:lnTo>
                  <a:lnTo>
                    <a:pt x="22" y="992"/>
                  </a:lnTo>
                  <a:lnTo>
                    <a:pt x="59" y="1036"/>
                  </a:lnTo>
                  <a:lnTo>
                    <a:pt x="127" y="1095"/>
                  </a:lnTo>
                  <a:lnTo>
                    <a:pt x="198" y="1135"/>
                  </a:lnTo>
                  <a:lnTo>
                    <a:pt x="273" y="1152"/>
                  </a:lnTo>
                  <a:lnTo>
                    <a:pt x="466" y="1084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1036" name="Freeform 12"/>
            <p:cNvSpPr>
              <a:spLocks/>
            </p:cNvSpPr>
            <p:nvPr/>
          </p:nvSpPr>
          <p:spPr bwMode="auto">
            <a:xfrm>
              <a:off x="2711" y="3280"/>
              <a:ext cx="368" cy="422"/>
            </a:xfrm>
            <a:custGeom>
              <a:avLst/>
              <a:gdLst>
                <a:gd name="T0" fmla="*/ 367 w 368"/>
                <a:gd name="T1" fmla="*/ 421 h 422"/>
                <a:gd name="T2" fmla="*/ 171 w 368"/>
                <a:gd name="T3" fmla="*/ 340 h 422"/>
                <a:gd name="T4" fmla="*/ 117 w 368"/>
                <a:gd name="T5" fmla="*/ 304 h 422"/>
                <a:gd name="T6" fmla="*/ 73 w 368"/>
                <a:gd name="T7" fmla="*/ 265 h 422"/>
                <a:gd name="T8" fmla="*/ 31 w 368"/>
                <a:gd name="T9" fmla="*/ 219 h 422"/>
                <a:gd name="T10" fmla="*/ 9 w 368"/>
                <a:gd name="T11" fmla="*/ 179 h 422"/>
                <a:gd name="T12" fmla="*/ 0 w 368"/>
                <a:gd name="T13" fmla="*/ 137 h 422"/>
                <a:gd name="T14" fmla="*/ 2 w 368"/>
                <a:gd name="T15" fmla="*/ 95 h 422"/>
                <a:gd name="T16" fmla="*/ 19 w 368"/>
                <a:gd name="T17" fmla="*/ 51 h 422"/>
                <a:gd name="T18" fmla="*/ 44 w 368"/>
                <a:gd name="T19" fmla="*/ 0 h 422"/>
                <a:gd name="T20" fmla="*/ 120 w 368"/>
                <a:gd name="T21" fmla="*/ 52 h 422"/>
                <a:gd name="T22" fmla="*/ 95 w 368"/>
                <a:gd name="T23" fmla="*/ 98 h 422"/>
                <a:gd name="T24" fmla="*/ 95 w 368"/>
                <a:gd name="T25" fmla="*/ 143 h 422"/>
                <a:gd name="T26" fmla="*/ 122 w 368"/>
                <a:gd name="T27" fmla="*/ 191 h 422"/>
                <a:gd name="T28" fmla="*/ 162 w 368"/>
                <a:gd name="T29" fmla="*/ 235 h 422"/>
                <a:gd name="T30" fmla="*/ 223 w 368"/>
                <a:gd name="T31" fmla="*/ 284 h 422"/>
                <a:gd name="T32" fmla="*/ 290 w 368"/>
                <a:gd name="T33" fmla="*/ 317 h 422"/>
                <a:gd name="T34" fmla="*/ 332 w 368"/>
                <a:gd name="T35" fmla="*/ 351 h 422"/>
                <a:gd name="T36" fmla="*/ 351 w 368"/>
                <a:gd name="T37" fmla="*/ 378 h 422"/>
                <a:gd name="T38" fmla="*/ 367 w 368"/>
                <a:gd name="T39" fmla="*/ 421 h 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68" h="422">
                  <a:moveTo>
                    <a:pt x="367" y="421"/>
                  </a:moveTo>
                  <a:lnTo>
                    <a:pt x="171" y="340"/>
                  </a:lnTo>
                  <a:lnTo>
                    <a:pt x="117" y="304"/>
                  </a:lnTo>
                  <a:lnTo>
                    <a:pt x="73" y="265"/>
                  </a:lnTo>
                  <a:lnTo>
                    <a:pt x="31" y="219"/>
                  </a:lnTo>
                  <a:lnTo>
                    <a:pt x="9" y="179"/>
                  </a:lnTo>
                  <a:lnTo>
                    <a:pt x="0" y="137"/>
                  </a:lnTo>
                  <a:lnTo>
                    <a:pt x="2" y="95"/>
                  </a:lnTo>
                  <a:lnTo>
                    <a:pt x="19" y="51"/>
                  </a:lnTo>
                  <a:lnTo>
                    <a:pt x="44" y="0"/>
                  </a:lnTo>
                  <a:lnTo>
                    <a:pt x="120" y="52"/>
                  </a:lnTo>
                  <a:lnTo>
                    <a:pt x="95" y="98"/>
                  </a:lnTo>
                  <a:lnTo>
                    <a:pt x="95" y="143"/>
                  </a:lnTo>
                  <a:lnTo>
                    <a:pt x="122" y="191"/>
                  </a:lnTo>
                  <a:lnTo>
                    <a:pt x="162" y="235"/>
                  </a:lnTo>
                  <a:lnTo>
                    <a:pt x="223" y="284"/>
                  </a:lnTo>
                  <a:lnTo>
                    <a:pt x="290" y="317"/>
                  </a:lnTo>
                  <a:lnTo>
                    <a:pt x="332" y="351"/>
                  </a:lnTo>
                  <a:lnTo>
                    <a:pt x="351" y="378"/>
                  </a:lnTo>
                  <a:lnTo>
                    <a:pt x="367" y="421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1037" name="Freeform 13"/>
            <p:cNvSpPr>
              <a:spLocks/>
            </p:cNvSpPr>
            <p:nvPr/>
          </p:nvSpPr>
          <p:spPr bwMode="auto">
            <a:xfrm>
              <a:off x="2432" y="1792"/>
              <a:ext cx="989" cy="1439"/>
            </a:xfrm>
            <a:custGeom>
              <a:avLst/>
              <a:gdLst>
                <a:gd name="T0" fmla="*/ 525 w 989"/>
                <a:gd name="T1" fmla="*/ 1438 h 1439"/>
                <a:gd name="T2" fmla="*/ 582 w 989"/>
                <a:gd name="T3" fmla="*/ 1409 h 1439"/>
                <a:gd name="T4" fmla="*/ 647 w 989"/>
                <a:gd name="T5" fmla="*/ 1355 h 1439"/>
                <a:gd name="T6" fmla="*/ 670 w 989"/>
                <a:gd name="T7" fmla="*/ 1304 h 1439"/>
                <a:gd name="T8" fmla="*/ 686 w 989"/>
                <a:gd name="T9" fmla="*/ 1255 h 1439"/>
                <a:gd name="T10" fmla="*/ 677 w 989"/>
                <a:gd name="T11" fmla="*/ 1198 h 1439"/>
                <a:gd name="T12" fmla="*/ 637 w 989"/>
                <a:gd name="T13" fmla="*/ 1125 h 1439"/>
                <a:gd name="T14" fmla="*/ 609 w 989"/>
                <a:gd name="T15" fmla="*/ 1092 h 1439"/>
                <a:gd name="T16" fmla="*/ 569 w 989"/>
                <a:gd name="T17" fmla="*/ 1063 h 1439"/>
                <a:gd name="T18" fmla="*/ 259 w 989"/>
                <a:gd name="T19" fmla="*/ 905 h 1439"/>
                <a:gd name="T20" fmla="*/ 201 w 989"/>
                <a:gd name="T21" fmla="*/ 863 h 1439"/>
                <a:gd name="T22" fmla="*/ 177 w 989"/>
                <a:gd name="T23" fmla="*/ 843 h 1439"/>
                <a:gd name="T24" fmla="*/ 160 w 989"/>
                <a:gd name="T25" fmla="*/ 800 h 1439"/>
                <a:gd name="T26" fmla="*/ 171 w 989"/>
                <a:gd name="T27" fmla="*/ 766 h 1439"/>
                <a:gd name="T28" fmla="*/ 215 w 989"/>
                <a:gd name="T29" fmla="*/ 738 h 1439"/>
                <a:gd name="T30" fmla="*/ 294 w 989"/>
                <a:gd name="T31" fmla="*/ 709 h 1439"/>
                <a:gd name="T32" fmla="*/ 780 w 989"/>
                <a:gd name="T33" fmla="*/ 521 h 1439"/>
                <a:gd name="T34" fmla="*/ 856 w 989"/>
                <a:gd name="T35" fmla="*/ 471 h 1439"/>
                <a:gd name="T36" fmla="*/ 918 w 989"/>
                <a:gd name="T37" fmla="*/ 417 h 1439"/>
                <a:gd name="T38" fmla="*/ 953 w 989"/>
                <a:gd name="T39" fmla="*/ 379 h 1439"/>
                <a:gd name="T40" fmla="*/ 984 w 989"/>
                <a:gd name="T41" fmla="*/ 334 h 1439"/>
                <a:gd name="T42" fmla="*/ 988 w 989"/>
                <a:gd name="T43" fmla="*/ 274 h 1439"/>
                <a:gd name="T44" fmla="*/ 972 w 989"/>
                <a:gd name="T45" fmla="*/ 214 h 1439"/>
                <a:gd name="T46" fmla="*/ 953 w 989"/>
                <a:gd name="T47" fmla="*/ 167 h 1439"/>
                <a:gd name="T48" fmla="*/ 920 w 989"/>
                <a:gd name="T49" fmla="*/ 126 h 1439"/>
                <a:gd name="T50" fmla="*/ 875 w 989"/>
                <a:gd name="T51" fmla="*/ 85 h 1439"/>
                <a:gd name="T52" fmla="*/ 828 w 989"/>
                <a:gd name="T53" fmla="*/ 50 h 1439"/>
                <a:gd name="T54" fmla="*/ 803 w 989"/>
                <a:gd name="T55" fmla="*/ 29 h 1439"/>
                <a:gd name="T56" fmla="*/ 756 w 989"/>
                <a:gd name="T57" fmla="*/ 0 h 1439"/>
                <a:gd name="T58" fmla="*/ 588 w 989"/>
                <a:gd name="T59" fmla="*/ 61 h 1439"/>
                <a:gd name="T60" fmla="*/ 649 w 989"/>
                <a:gd name="T61" fmla="*/ 104 h 1439"/>
                <a:gd name="T62" fmla="*/ 694 w 989"/>
                <a:gd name="T63" fmla="*/ 145 h 1439"/>
                <a:gd name="T64" fmla="*/ 739 w 989"/>
                <a:gd name="T65" fmla="*/ 182 h 1439"/>
                <a:gd name="T66" fmla="*/ 780 w 989"/>
                <a:gd name="T67" fmla="*/ 223 h 1439"/>
                <a:gd name="T68" fmla="*/ 803 w 989"/>
                <a:gd name="T69" fmla="*/ 272 h 1439"/>
                <a:gd name="T70" fmla="*/ 787 w 989"/>
                <a:gd name="T71" fmla="*/ 323 h 1439"/>
                <a:gd name="T72" fmla="*/ 729 w 989"/>
                <a:gd name="T73" fmla="*/ 369 h 1439"/>
                <a:gd name="T74" fmla="*/ 639 w 989"/>
                <a:gd name="T75" fmla="*/ 413 h 1439"/>
                <a:gd name="T76" fmla="*/ 212 w 989"/>
                <a:gd name="T77" fmla="*/ 589 h 1439"/>
                <a:gd name="T78" fmla="*/ 160 w 989"/>
                <a:gd name="T79" fmla="*/ 608 h 1439"/>
                <a:gd name="T80" fmla="*/ 88 w 989"/>
                <a:gd name="T81" fmla="*/ 653 h 1439"/>
                <a:gd name="T82" fmla="*/ 43 w 989"/>
                <a:gd name="T83" fmla="*/ 698 h 1439"/>
                <a:gd name="T84" fmla="*/ 9 w 989"/>
                <a:gd name="T85" fmla="*/ 755 h 1439"/>
                <a:gd name="T86" fmla="*/ 0 w 989"/>
                <a:gd name="T87" fmla="*/ 820 h 1439"/>
                <a:gd name="T88" fmla="*/ 10 w 989"/>
                <a:gd name="T89" fmla="*/ 872 h 1439"/>
                <a:gd name="T90" fmla="*/ 40 w 989"/>
                <a:gd name="T91" fmla="*/ 914 h 1439"/>
                <a:gd name="T92" fmla="*/ 84 w 989"/>
                <a:gd name="T93" fmla="*/ 949 h 1439"/>
                <a:gd name="T94" fmla="*/ 159 w 989"/>
                <a:gd name="T95" fmla="*/ 999 h 1439"/>
                <a:gd name="T96" fmla="*/ 487 w 989"/>
                <a:gd name="T97" fmla="*/ 1164 h 1439"/>
                <a:gd name="T98" fmla="*/ 530 w 989"/>
                <a:gd name="T99" fmla="*/ 1197 h 1439"/>
                <a:gd name="T100" fmla="*/ 569 w 989"/>
                <a:gd name="T101" fmla="*/ 1236 h 1439"/>
                <a:gd name="T102" fmla="*/ 557 w 989"/>
                <a:gd name="T103" fmla="*/ 1292 h 1439"/>
                <a:gd name="T104" fmla="*/ 502 w 989"/>
                <a:gd name="T105" fmla="*/ 1354 h 1439"/>
                <a:gd name="T106" fmla="*/ 434 w 989"/>
                <a:gd name="T107" fmla="*/ 1394 h 1439"/>
                <a:gd name="T108" fmla="*/ 525 w 989"/>
                <a:gd name="T109" fmla="*/ 1438 h 1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989" h="1439">
                  <a:moveTo>
                    <a:pt x="525" y="1438"/>
                  </a:moveTo>
                  <a:lnTo>
                    <a:pt x="582" y="1409"/>
                  </a:lnTo>
                  <a:lnTo>
                    <a:pt x="647" y="1355"/>
                  </a:lnTo>
                  <a:lnTo>
                    <a:pt x="670" y="1304"/>
                  </a:lnTo>
                  <a:lnTo>
                    <a:pt x="686" y="1255"/>
                  </a:lnTo>
                  <a:lnTo>
                    <a:pt x="677" y="1198"/>
                  </a:lnTo>
                  <a:lnTo>
                    <a:pt x="637" y="1125"/>
                  </a:lnTo>
                  <a:lnTo>
                    <a:pt x="609" y="1092"/>
                  </a:lnTo>
                  <a:lnTo>
                    <a:pt x="569" y="1063"/>
                  </a:lnTo>
                  <a:lnTo>
                    <a:pt x="259" y="905"/>
                  </a:lnTo>
                  <a:lnTo>
                    <a:pt x="201" y="863"/>
                  </a:lnTo>
                  <a:lnTo>
                    <a:pt x="177" y="843"/>
                  </a:lnTo>
                  <a:lnTo>
                    <a:pt x="160" y="800"/>
                  </a:lnTo>
                  <a:lnTo>
                    <a:pt x="171" y="766"/>
                  </a:lnTo>
                  <a:lnTo>
                    <a:pt x="215" y="738"/>
                  </a:lnTo>
                  <a:lnTo>
                    <a:pt x="294" y="709"/>
                  </a:lnTo>
                  <a:lnTo>
                    <a:pt x="780" y="521"/>
                  </a:lnTo>
                  <a:lnTo>
                    <a:pt x="856" y="471"/>
                  </a:lnTo>
                  <a:lnTo>
                    <a:pt x="918" y="417"/>
                  </a:lnTo>
                  <a:lnTo>
                    <a:pt x="953" y="379"/>
                  </a:lnTo>
                  <a:lnTo>
                    <a:pt x="984" y="334"/>
                  </a:lnTo>
                  <a:lnTo>
                    <a:pt x="988" y="274"/>
                  </a:lnTo>
                  <a:lnTo>
                    <a:pt x="972" y="214"/>
                  </a:lnTo>
                  <a:lnTo>
                    <a:pt x="953" y="167"/>
                  </a:lnTo>
                  <a:lnTo>
                    <a:pt x="920" y="126"/>
                  </a:lnTo>
                  <a:lnTo>
                    <a:pt x="875" y="85"/>
                  </a:lnTo>
                  <a:lnTo>
                    <a:pt x="828" y="50"/>
                  </a:lnTo>
                  <a:lnTo>
                    <a:pt x="803" y="29"/>
                  </a:lnTo>
                  <a:lnTo>
                    <a:pt x="756" y="0"/>
                  </a:lnTo>
                  <a:lnTo>
                    <a:pt x="588" y="61"/>
                  </a:lnTo>
                  <a:lnTo>
                    <a:pt x="649" y="104"/>
                  </a:lnTo>
                  <a:lnTo>
                    <a:pt x="694" y="145"/>
                  </a:lnTo>
                  <a:lnTo>
                    <a:pt x="739" y="182"/>
                  </a:lnTo>
                  <a:lnTo>
                    <a:pt x="780" y="223"/>
                  </a:lnTo>
                  <a:lnTo>
                    <a:pt x="803" y="272"/>
                  </a:lnTo>
                  <a:lnTo>
                    <a:pt x="787" y="323"/>
                  </a:lnTo>
                  <a:lnTo>
                    <a:pt x="729" y="369"/>
                  </a:lnTo>
                  <a:lnTo>
                    <a:pt x="639" y="413"/>
                  </a:lnTo>
                  <a:lnTo>
                    <a:pt x="212" y="589"/>
                  </a:lnTo>
                  <a:lnTo>
                    <a:pt x="160" y="608"/>
                  </a:lnTo>
                  <a:lnTo>
                    <a:pt x="88" y="653"/>
                  </a:lnTo>
                  <a:lnTo>
                    <a:pt x="43" y="698"/>
                  </a:lnTo>
                  <a:lnTo>
                    <a:pt x="9" y="755"/>
                  </a:lnTo>
                  <a:lnTo>
                    <a:pt x="0" y="820"/>
                  </a:lnTo>
                  <a:lnTo>
                    <a:pt x="10" y="872"/>
                  </a:lnTo>
                  <a:lnTo>
                    <a:pt x="40" y="914"/>
                  </a:lnTo>
                  <a:lnTo>
                    <a:pt x="84" y="949"/>
                  </a:lnTo>
                  <a:lnTo>
                    <a:pt x="159" y="999"/>
                  </a:lnTo>
                  <a:lnTo>
                    <a:pt x="487" y="1164"/>
                  </a:lnTo>
                  <a:lnTo>
                    <a:pt x="530" y="1197"/>
                  </a:lnTo>
                  <a:lnTo>
                    <a:pt x="569" y="1236"/>
                  </a:lnTo>
                  <a:lnTo>
                    <a:pt x="557" y="1292"/>
                  </a:lnTo>
                  <a:lnTo>
                    <a:pt x="502" y="1354"/>
                  </a:lnTo>
                  <a:lnTo>
                    <a:pt x="434" y="1394"/>
                  </a:lnTo>
                  <a:lnTo>
                    <a:pt x="525" y="143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1038" name="Freeform 14"/>
            <p:cNvSpPr>
              <a:spLocks/>
            </p:cNvSpPr>
            <p:nvPr/>
          </p:nvSpPr>
          <p:spPr bwMode="auto">
            <a:xfrm>
              <a:off x="2100" y="1162"/>
              <a:ext cx="669" cy="582"/>
            </a:xfrm>
            <a:custGeom>
              <a:avLst/>
              <a:gdLst>
                <a:gd name="T0" fmla="*/ 668 w 669"/>
                <a:gd name="T1" fmla="*/ 553 h 582"/>
                <a:gd name="T2" fmla="*/ 668 w 669"/>
                <a:gd name="T3" fmla="*/ 450 h 582"/>
                <a:gd name="T4" fmla="*/ 562 w 669"/>
                <a:gd name="T5" fmla="*/ 435 h 582"/>
                <a:gd name="T6" fmla="*/ 448 w 669"/>
                <a:gd name="T7" fmla="*/ 420 h 582"/>
                <a:gd name="T8" fmla="*/ 367 w 669"/>
                <a:gd name="T9" fmla="*/ 400 h 582"/>
                <a:gd name="T10" fmla="*/ 314 w 669"/>
                <a:gd name="T11" fmla="*/ 378 h 582"/>
                <a:gd name="T12" fmla="*/ 257 w 669"/>
                <a:gd name="T13" fmla="*/ 349 h 582"/>
                <a:gd name="T14" fmla="*/ 220 w 669"/>
                <a:gd name="T15" fmla="*/ 314 h 582"/>
                <a:gd name="T16" fmla="*/ 193 w 669"/>
                <a:gd name="T17" fmla="*/ 274 h 582"/>
                <a:gd name="T18" fmla="*/ 180 w 669"/>
                <a:gd name="T19" fmla="*/ 231 h 582"/>
                <a:gd name="T20" fmla="*/ 180 w 669"/>
                <a:gd name="T21" fmla="*/ 189 h 582"/>
                <a:gd name="T22" fmla="*/ 193 w 669"/>
                <a:gd name="T23" fmla="*/ 165 h 582"/>
                <a:gd name="T24" fmla="*/ 209 w 669"/>
                <a:gd name="T25" fmla="*/ 143 h 582"/>
                <a:gd name="T26" fmla="*/ 255 w 669"/>
                <a:gd name="T27" fmla="*/ 127 h 582"/>
                <a:gd name="T28" fmla="*/ 297 w 669"/>
                <a:gd name="T29" fmla="*/ 127 h 582"/>
                <a:gd name="T30" fmla="*/ 345 w 669"/>
                <a:gd name="T31" fmla="*/ 141 h 582"/>
                <a:gd name="T32" fmla="*/ 396 w 669"/>
                <a:gd name="T33" fmla="*/ 156 h 582"/>
                <a:gd name="T34" fmla="*/ 448 w 669"/>
                <a:gd name="T35" fmla="*/ 163 h 582"/>
                <a:gd name="T36" fmla="*/ 477 w 669"/>
                <a:gd name="T37" fmla="*/ 125 h 582"/>
                <a:gd name="T38" fmla="*/ 464 w 669"/>
                <a:gd name="T39" fmla="*/ 86 h 582"/>
                <a:gd name="T40" fmla="*/ 415 w 669"/>
                <a:gd name="T41" fmla="*/ 42 h 582"/>
                <a:gd name="T42" fmla="*/ 363 w 669"/>
                <a:gd name="T43" fmla="*/ 18 h 582"/>
                <a:gd name="T44" fmla="*/ 319 w 669"/>
                <a:gd name="T45" fmla="*/ 7 h 582"/>
                <a:gd name="T46" fmla="*/ 273 w 669"/>
                <a:gd name="T47" fmla="*/ 2 h 582"/>
                <a:gd name="T48" fmla="*/ 222 w 669"/>
                <a:gd name="T49" fmla="*/ 0 h 582"/>
                <a:gd name="T50" fmla="*/ 176 w 669"/>
                <a:gd name="T51" fmla="*/ 4 h 582"/>
                <a:gd name="T52" fmla="*/ 136 w 669"/>
                <a:gd name="T53" fmla="*/ 15 h 582"/>
                <a:gd name="T54" fmla="*/ 86 w 669"/>
                <a:gd name="T55" fmla="*/ 33 h 582"/>
                <a:gd name="T56" fmla="*/ 50 w 669"/>
                <a:gd name="T57" fmla="*/ 66 h 582"/>
                <a:gd name="T58" fmla="*/ 22 w 669"/>
                <a:gd name="T59" fmla="*/ 99 h 582"/>
                <a:gd name="T60" fmla="*/ 6 w 669"/>
                <a:gd name="T61" fmla="*/ 145 h 582"/>
                <a:gd name="T62" fmla="*/ 0 w 669"/>
                <a:gd name="T63" fmla="*/ 189 h 582"/>
                <a:gd name="T64" fmla="*/ 9 w 669"/>
                <a:gd name="T65" fmla="*/ 237 h 582"/>
                <a:gd name="T66" fmla="*/ 22 w 669"/>
                <a:gd name="T67" fmla="*/ 285 h 582"/>
                <a:gd name="T68" fmla="*/ 50 w 669"/>
                <a:gd name="T69" fmla="*/ 330 h 582"/>
                <a:gd name="T70" fmla="*/ 81 w 669"/>
                <a:gd name="T71" fmla="*/ 375 h 582"/>
                <a:gd name="T72" fmla="*/ 125 w 669"/>
                <a:gd name="T73" fmla="*/ 419 h 582"/>
                <a:gd name="T74" fmla="*/ 169 w 669"/>
                <a:gd name="T75" fmla="*/ 457 h 582"/>
                <a:gd name="T76" fmla="*/ 217 w 669"/>
                <a:gd name="T77" fmla="*/ 488 h 582"/>
                <a:gd name="T78" fmla="*/ 266 w 669"/>
                <a:gd name="T79" fmla="*/ 514 h 582"/>
                <a:gd name="T80" fmla="*/ 310 w 669"/>
                <a:gd name="T81" fmla="*/ 534 h 582"/>
                <a:gd name="T82" fmla="*/ 369 w 669"/>
                <a:gd name="T83" fmla="*/ 549 h 582"/>
                <a:gd name="T84" fmla="*/ 437 w 669"/>
                <a:gd name="T85" fmla="*/ 568 h 582"/>
                <a:gd name="T86" fmla="*/ 516 w 669"/>
                <a:gd name="T87" fmla="*/ 581 h 582"/>
                <a:gd name="T88" fmla="*/ 595 w 669"/>
                <a:gd name="T89" fmla="*/ 577 h 582"/>
                <a:gd name="T90" fmla="*/ 668 w 669"/>
                <a:gd name="T91" fmla="*/ 553 h 5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669" h="582">
                  <a:moveTo>
                    <a:pt x="668" y="553"/>
                  </a:moveTo>
                  <a:lnTo>
                    <a:pt x="668" y="450"/>
                  </a:lnTo>
                  <a:lnTo>
                    <a:pt x="562" y="435"/>
                  </a:lnTo>
                  <a:lnTo>
                    <a:pt x="448" y="420"/>
                  </a:lnTo>
                  <a:lnTo>
                    <a:pt x="367" y="400"/>
                  </a:lnTo>
                  <a:lnTo>
                    <a:pt x="314" y="378"/>
                  </a:lnTo>
                  <a:lnTo>
                    <a:pt x="257" y="349"/>
                  </a:lnTo>
                  <a:lnTo>
                    <a:pt x="220" y="314"/>
                  </a:lnTo>
                  <a:lnTo>
                    <a:pt x="193" y="274"/>
                  </a:lnTo>
                  <a:lnTo>
                    <a:pt x="180" y="231"/>
                  </a:lnTo>
                  <a:lnTo>
                    <a:pt x="180" y="189"/>
                  </a:lnTo>
                  <a:lnTo>
                    <a:pt x="193" y="165"/>
                  </a:lnTo>
                  <a:lnTo>
                    <a:pt x="209" y="143"/>
                  </a:lnTo>
                  <a:lnTo>
                    <a:pt x="255" y="127"/>
                  </a:lnTo>
                  <a:lnTo>
                    <a:pt x="297" y="127"/>
                  </a:lnTo>
                  <a:lnTo>
                    <a:pt x="345" y="141"/>
                  </a:lnTo>
                  <a:lnTo>
                    <a:pt x="396" y="156"/>
                  </a:lnTo>
                  <a:lnTo>
                    <a:pt x="448" y="163"/>
                  </a:lnTo>
                  <a:lnTo>
                    <a:pt x="477" y="125"/>
                  </a:lnTo>
                  <a:lnTo>
                    <a:pt x="464" y="86"/>
                  </a:lnTo>
                  <a:lnTo>
                    <a:pt x="415" y="42"/>
                  </a:lnTo>
                  <a:lnTo>
                    <a:pt x="363" y="18"/>
                  </a:lnTo>
                  <a:lnTo>
                    <a:pt x="319" y="7"/>
                  </a:lnTo>
                  <a:lnTo>
                    <a:pt x="273" y="2"/>
                  </a:lnTo>
                  <a:lnTo>
                    <a:pt x="222" y="0"/>
                  </a:lnTo>
                  <a:lnTo>
                    <a:pt x="176" y="4"/>
                  </a:lnTo>
                  <a:lnTo>
                    <a:pt x="136" y="15"/>
                  </a:lnTo>
                  <a:lnTo>
                    <a:pt x="86" y="33"/>
                  </a:lnTo>
                  <a:lnTo>
                    <a:pt x="50" y="66"/>
                  </a:lnTo>
                  <a:lnTo>
                    <a:pt x="22" y="99"/>
                  </a:lnTo>
                  <a:lnTo>
                    <a:pt x="6" y="145"/>
                  </a:lnTo>
                  <a:lnTo>
                    <a:pt x="0" y="189"/>
                  </a:lnTo>
                  <a:lnTo>
                    <a:pt x="9" y="237"/>
                  </a:lnTo>
                  <a:lnTo>
                    <a:pt x="22" y="285"/>
                  </a:lnTo>
                  <a:lnTo>
                    <a:pt x="50" y="330"/>
                  </a:lnTo>
                  <a:lnTo>
                    <a:pt x="81" y="375"/>
                  </a:lnTo>
                  <a:lnTo>
                    <a:pt x="125" y="419"/>
                  </a:lnTo>
                  <a:lnTo>
                    <a:pt x="169" y="457"/>
                  </a:lnTo>
                  <a:lnTo>
                    <a:pt x="217" y="488"/>
                  </a:lnTo>
                  <a:lnTo>
                    <a:pt x="266" y="514"/>
                  </a:lnTo>
                  <a:lnTo>
                    <a:pt x="310" y="534"/>
                  </a:lnTo>
                  <a:lnTo>
                    <a:pt x="369" y="549"/>
                  </a:lnTo>
                  <a:lnTo>
                    <a:pt x="437" y="568"/>
                  </a:lnTo>
                  <a:lnTo>
                    <a:pt x="516" y="581"/>
                  </a:lnTo>
                  <a:lnTo>
                    <a:pt x="595" y="577"/>
                  </a:lnTo>
                  <a:lnTo>
                    <a:pt x="668" y="553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1039" name="Freeform 15"/>
            <p:cNvSpPr>
              <a:spLocks/>
            </p:cNvSpPr>
            <p:nvPr/>
          </p:nvSpPr>
          <p:spPr bwMode="auto">
            <a:xfrm>
              <a:off x="1365" y="583"/>
              <a:ext cx="1413" cy="549"/>
            </a:xfrm>
            <a:custGeom>
              <a:avLst/>
              <a:gdLst>
                <a:gd name="T0" fmla="*/ 1412 w 1413"/>
                <a:gd name="T1" fmla="*/ 548 h 549"/>
                <a:gd name="T2" fmla="*/ 1316 w 1413"/>
                <a:gd name="T3" fmla="*/ 537 h 549"/>
                <a:gd name="T4" fmla="*/ 1237 w 1413"/>
                <a:gd name="T5" fmla="*/ 524 h 549"/>
                <a:gd name="T6" fmla="*/ 1179 w 1413"/>
                <a:gd name="T7" fmla="*/ 511 h 549"/>
                <a:gd name="T8" fmla="*/ 1118 w 1413"/>
                <a:gd name="T9" fmla="*/ 499 h 549"/>
                <a:gd name="T10" fmla="*/ 1060 w 1413"/>
                <a:gd name="T11" fmla="*/ 493 h 549"/>
                <a:gd name="T12" fmla="*/ 1000 w 1413"/>
                <a:gd name="T13" fmla="*/ 495 h 549"/>
                <a:gd name="T14" fmla="*/ 939 w 1413"/>
                <a:gd name="T15" fmla="*/ 499 h 549"/>
                <a:gd name="T16" fmla="*/ 894 w 1413"/>
                <a:gd name="T17" fmla="*/ 482 h 549"/>
                <a:gd name="T18" fmla="*/ 962 w 1413"/>
                <a:gd name="T19" fmla="*/ 440 h 549"/>
                <a:gd name="T20" fmla="*/ 1005 w 1413"/>
                <a:gd name="T21" fmla="*/ 411 h 549"/>
                <a:gd name="T22" fmla="*/ 1043 w 1413"/>
                <a:gd name="T23" fmla="*/ 381 h 549"/>
                <a:gd name="T24" fmla="*/ 1069 w 1413"/>
                <a:gd name="T25" fmla="*/ 348 h 549"/>
                <a:gd name="T26" fmla="*/ 962 w 1413"/>
                <a:gd name="T27" fmla="*/ 383 h 549"/>
                <a:gd name="T28" fmla="*/ 855 w 1413"/>
                <a:gd name="T29" fmla="*/ 418 h 549"/>
                <a:gd name="T30" fmla="*/ 783 w 1413"/>
                <a:gd name="T31" fmla="*/ 436 h 549"/>
                <a:gd name="T32" fmla="*/ 670 w 1413"/>
                <a:gd name="T33" fmla="*/ 449 h 549"/>
                <a:gd name="T34" fmla="*/ 597 w 1413"/>
                <a:gd name="T35" fmla="*/ 449 h 549"/>
                <a:gd name="T36" fmla="*/ 531 w 1413"/>
                <a:gd name="T37" fmla="*/ 444 h 549"/>
                <a:gd name="T38" fmla="*/ 486 w 1413"/>
                <a:gd name="T39" fmla="*/ 427 h 549"/>
                <a:gd name="T40" fmla="*/ 459 w 1413"/>
                <a:gd name="T41" fmla="*/ 407 h 549"/>
                <a:gd name="T42" fmla="*/ 527 w 1413"/>
                <a:gd name="T43" fmla="*/ 389 h 549"/>
                <a:gd name="T44" fmla="*/ 572 w 1413"/>
                <a:gd name="T45" fmla="*/ 365 h 549"/>
                <a:gd name="T46" fmla="*/ 599 w 1413"/>
                <a:gd name="T47" fmla="*/ 339 h 549"/>
                <a:gd name="T48" fmla="*/ 634 w 1413"/>
                <a:gd name="T49" fmla="*/ 308 h 549"/>
                <a:gd name="T50" fmla="*/ 544 w 1413"/>
                <a:gd name="T51" fmla="*/ 334 h 549"/>
                <a:gd name="T52" fmla="*/ 463 w 1413"/>
                <a:gd name="T53" fmla="*/ 348 h 549"/>
                <a:gd name="T54" fmla="*/ 378 w 1413"/>
                <a:gd name="T55" fmla="*/ 356 h 549"/>
                <a:gd name="T56" fmla="*/ 303 w 1413"/>
                <a:gd name="T57" fmla="*/ 352 h 549"/>
                <a:gd name="T58" fmla="*/ 254 w 1413"/>
                <a:gd name="T59" fmla="*/ 334 h 549"/>
                <a:gd name="T60" fmla="*/ 233 w 1413"/>
                <a:gd name="T61" fmla="*/ 312 h 549"/>
                <a:gd name="T62" fmla="*/ 281 w 1413"/>
                <a:gd name="T63" fmla="*/ 291 h 549"/>
                <a:gd name="T64" fmla="*/ 313 w 1413"/>
                <a:gd name="T65" fmla="*/ 269 h 549"/>
                <a:gd name="T66" fmla="*/ 341 w 1413"/>
                <a:gd name="T67" fmla="*/ 244 h 549"/>
                <a:gd name="T68" fmla="*/ 339 w 1413"/>
                <a:gd name="T69" fmla="*/ 229 h 549"/>
                <a:gd name="T70" fmla="*/ 262 w 1413"/>
                <a:gd name="T71" fmla="*/ 246 h 549"/>
                <a:gd name="T72" fmla="*/ 179 w 1413"/>
                <a:gd name="T73" fmla="*/ 255 h 549"/>
                <a:gd name="T74" fmla="*/ 109 w 1413"/>
                <a:gd name="T75" fmla="*/ 254 h 549"/>
                <a:gd name="T76" fmla="*/ 51 w 1413"/>
                <a:gd name="T77" fmla="*/ 244 h 549"/>
                <a:gd name="T78" fmla="*/ 19 w 1413"/>
                <a:gd name="T79" fmla="*/ 229 h 549"/>
                <a:gd name="T80" fmla="*/ 0 w 1413"/>
                <a:gd name="T81" fmla="*/ 205 h 549"/>
                <a:gd name="T82" fmla="*/ 120 w 1413"/>
                <a:gd name="T83" fmla="*/ 187 h 549"/>
                <a:gd name="T84" fmla="*/ 309 w 1413"/>
                <a:gd name="T85" fmla="*/ 156 h 549"/>
                <a:gd name="T86" fmla="*/ 544 w 1413"/>
                <a:gd name="T87" fmla="*/ 119 h 549"/>
                <a:gd name="T88" fmla="*/ 742 w 1413"/>
                <a:gd name="T89" fmla="*/ 71 h 549"/>
                <a:gd name="T90" fmla="*/ 926 w 1413"/>
                <a:gd name="T91" fmla="*/ 26 h 549"/>
                <a:gd name="T92" fmla="*/ 1020 w 1413"/>
                <a:gd name="T93" fmla="*/ 9 h 549"/>
                <a:gd name="T94" fmla="*/ 1098 w 1413"/>
                <a:gd name="T95" fmla="*/ 0 h 549"/>
                <a:gd name="T96" fmla="*/ 1165 w 1413"/>
                <a:gd name="T97" fmla="*/ 2 h 549"/>
                <a:gd name="T98" fmla="*/ 1211 w 1413"/>
                <a:gd name="T99" fmla="*/ 7 h 549"/>
                <a:gd name="T100" fmla="*/ 1254 w 1413"/>
                <a:gd name="T101" fmla="*/ 27 h 549"/>
                <a:gd name="T102" fmla="*/ 1288 w 1413"/>
                <a:gd name="T103" fmla="*/ 71 h 549"/>
                <a:gd name="T104" fmla="*/ 1301 w 1413"/>
                <a:gd name="T105" fmla="*/ 117 h 549"/>
                <a:gd name="T106" fmla="*/ 1316 w 1413"/>
                <a:gd name="T107" fmla="*/ 148 h 549"/>
                <a:gd name="T108" fmla="*/ 1344 w 1413"/>
                <a:gd name="T109" fmla="*/ 159 h 549"/>
                <a:gd name="T110" fmla="*/ 1384 w 1413"/>
                <a:gd name="T111" fmla="*/ 156 h 549"/>
                <a:gd name="T112" fmla="*/ 1412 w 1413"/>
                <a:gd name="T113" fmla="*/ 145 h 549"/>
                <a:gd name="T114" fmla="*/ 1412 w 1413"/>
                <a:gd name="T115" fmla="*/ 548 h 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413" h="549">
                  <a:moveTo>
                    <a:pt x="1412" y="548"/>
                  </a:moveTo>
                  <a:lnTo>
                    <a:pt x="1316" y="537"/>
                  </a:lnTo>
                  <a:lnTo>
                    <a:pt x="1237" y="524"/>
                  </a:lnTo>
                  <a:lnTo>
                    <a:pt x="1179" y="511"/>
                  </a:lnTo>
                  <a:lnTo>
                    <a:pt x="1118" y="499"/>
                  </a:lnTo>
                  <a:lnTo>
                    <a:pt x="1060" y="493"/>
                  </a:lnTo>
                  <a:lnTo>
                    <a:pt x="1000" y="495"/>
                  </a:lnTo>
                  <a:lnTo>
                    <a:pt x="939" y="499"/>
                  </a:lnTo>
                  <a:lnTo>
                    <a:pt x="894" y="482"/>
                  </a:lnTo>
                  <a:lnTo>
                    <a:pt x="962" y="440"/>
                  </a:lnTo>
                  <a:lnTo>
                    <a:pt x="1005" y="411"/>
                  </a:lnTo>
                  <a:lnTo>
                    <a:pt x="1043" y="381"/>
                  </a:lnTo>
                  <a:lnTo>
                    <a:pt x="1069" y="348"/>
                  </a:lnTo>
                  <a:lnTo>
                    <a:pt x="962" y="383"/>
                  </a:lnTo>
                  <a:lnTo>
                    <a:pt x="855" y="418"/>
                  </a:lnTo>
                  <a:lnTo>
                    <a:pt x="783" y="436"/>
                  </a:lnTo>
                  <a:lnTo>
                    <a:pt x="670" y="449"/>
                  </a:lnTo>
                  <a:lnTo>
                    <a:pt x="597" y="449"/>
                  </a:lnTo>
                  <a:lnTo>
                    <a:pt x="531" y="444"/>
                  </a:lnTo>
                  <a:lnTo>
                    <a:pt x="486" y="427"/>
                  </a:lnTo>
                  <a:lnTo>
                    <a:pt x="459" y="407"/>
                  </a:lnTo>
                  <a:lnTo>
                    <a:pt x="527" y="389"/>
                  </a:lnTo>
                  <a:lnTo>
                    <a:pt x="572" y="365"/>
                  </a:lnTo>
                  <a:lnTo>
                    <a:pt x="599" y="339"/>
                  </a:lnTo>
                  <a:lnTo>
                    <a:pt x="634" y="308"/>
                  </a:lnTo>
                  <a:lnTo>
                    <a:pt x="544" y="334"/>
                  </a:lnTo>
                  <a:lnTo>
                    <a:pt x="463" y="348"/>
                  </a:lnTo>
                  <a:lnTo>
                    <a:pt x="378" y="356"/>
                  </a:lnTo>
                  <a:lnTo>
                    <a:pt x="303" y="352"/>
                  </a:lnTo>
                  <a:lnTo>
                    <a:pt x="254" y="334"/>
                  </a:lnTo>
                  <a:lnTo>
                    <a:pt x="233" y="312"/>
                  </a:lnTo>
                  <a:lnTo>
                    <a:pt x="281" y="291"/>
                  </a:lnTo>
                  <a:lnTo>
                    <a:pt x="313" y="269"/>
                  </a:lnTo>
                  <a:lnTo>
                    <a:pt x="341" y="244"/>
                  </a:lnTo>
                  <a:lnTo>
                    <a:pt x="339" y="229"/>
                  </a:lnTo>
                  <a:lnTo>
                    <a:pt x="262" y="246"/>
                  </a:lnTo>
                  <a:lnTo>
                    <a:pt x="179" y="255"/>
                  </a:lnTo>
                  <a:lnTo>
                    <a:pt x="109" y="254"/>
                  </a:lnTo>
                  <a:lnTo>
                    <a:pt x="51" y="244"/>
                  </a:lnTo>
                  <a:lnTo>
                    <a:pt x="19" y="229"/>
                  </a:lnTo>
                  <a:lnTo>
                    <a:pt x="0" y="205"/>
                  </a:lnTo>
                  <a:lnTo>
                    <a:pt x="120" y="187"/>
                  </a:lnTo>
                  <a:lnTo>
                    <a:pt x="309" y="156"/>
                  </a:lnTo>
                  <a:lnTo>
                    <a:pt x="544" y="119"/>
                  </a:lnTo>
                  <a:lnTo>
                    <a:pt x="742" y="71"/>
                  </a:lnTo>
                  <a:lnTo>
                    <a:pt x="926" y="26"/>
                  </a:lnTo>
                  <a:lnTo>
                    <a:pt x="1020" y="9"/>
                  </a:lnTo>
                  <a:lnTo>
                    <a:pt x="1098" y="0"/>
                  </a:lnTo>
                  <a:lnTo>
                    <a:pt x="1165" y="2"/>
                  </a:lnTo>
                  <a:lnTo>
                    <a:pt x="1211" y="7"/>
                  </a:lnTo>
                  <a:lnTo>
                    <a:pt x="1254" y="27"/>
                  </a:lnTo>
                  <a:lnTo>
                    <a:pt x="1288" y="71"/>
                  </a:lnTo>
                  <a:lnTo>
                    <a:pt x="1301" y="117"/>
                  </a:lnTo>
                  <a:lnTo>
                    <a:pt x="1316" y="148"/>
                  </a:lnTo>
                  <a:lnTo>
                    <a:pt x="1344" y="159"/>
                  </a:lnTo>
                  <a:lnTo>
                    <a:pt x="1384" y="156"/>
                  </a:lnTo>
                  <a:lnTo>
                    <a:pt x="1412" y="145"/>
                  </a:lnTo>
                  <a:lnTo>
                    <a:pt x="1412" y="54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1040" name="Oval 16"/>
            <p:cNvSpPr>
              <a:spLocks noChangeArrowheads="1"/>
            </p:cNvSpPr>
            <p:nvPr/>
          </p:nvSpPr>
          <p:spPr bwMode="auto">
            <a:xfrm>
              <a:off x="2785" y="355"/>
              <a:ext cx="187" cy="19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1041" name="Freeform 17"/>
            <p:cNvSpPr>
              <a:spLocks/>
            </p:cNvSpPr>
            <p:nvPr/>
          </p:nvSpPr>
          <p:spPr bwMode="auto">
            <a:xfrm>
              <a:off x="2976" y="583"/>
              <a:ext cx="1413" cy="549"/>
            </a:xfrm>
            <a:custGeom>
              <a:avLst/>
              <a:gdLst>
                <a:gd name="T0" fmla="*/ 0 w 1413"/>
                <a:gd name="T1" fmla="*/ 548 h 549"/>
                <a:gd name="T2" fmla="*/ 96 w 1413"/>
                <a:gd name="T3" fmla="*/ 537 h 549"/>
                <a:gd name="T4" fmla="*/ 175 w 1413"/>
                <a:gd name="T5" fmla="*/ 524 h 549"/>
                <a:gd name="T6" fmla="*/ 233 w 1413"/>
                <a:gd name="T7" fmla="*/ 511 h 549"/>
                <a:gd name="T8" fmla="*/ 294 w 1413"/>
                <a:gd name="T9" fmla="*/ 499 h 549"/>
                <a:gd name="T10" fmla="*/ 352 w 1413"/>
                <a:gd name="T11" fmla="*/ 493 h 549"/>
                <a:gd name="T12" fmla="*/ 412 w 1413"/>
                <a:gd name="T13" fmla="*/ 495 h 549"/>
                <a:gd name="T14" fmla="*/ 473 w 1413"/>
                <a:gd name="T15" fmla="*/ 499 h 549"/>
                <a:gd name="T16" fmla="*/ 518 w 1413"/>
                <a:gd name="T17" fmla="*/ 482 h 549"/>
                <a:gd name="T18" fmla="*/ 450 w 1413"/>
                <a:gd name="T19" fmla="*/ 440 h 549"/>
                <a:gd name="T20" fmla="*/ 407 w 1413"/>
                <a:gd name="T21" fmla="*/ 411 h 549"/>
                <a:gd name="T22" fmla="*/ 369 w 1413"/>
                <a:gd name="T23" fmla="*/ 381 h 549"/>
                <a:gd name="T24" fmla="*/ 343 w 1413"/>
                <a:gd name="T25" fmla="*/ 348 h 549"/>
                <a:gd name="T26" fmla="*/ 450 w 1413"/>
                <a:gd name="T27" fmla="*/ 383 h 549"/>
                <a:gd name="T28" fmla="*/ 557 w 1413"/>
                <a:gd name="T29" fmla="*/ 418 h 549"/>
                <a:gd name="T30" fmla="*/ 629 w 1413"/>
                <a:gd name="T31" fmla="*/ 436 h 549"/>
                <a:gd name="T32" fmla="*/ 742 w 1413"/>
                <a:gd name="T33" fmla="*/ 449 h 549"/>
                <a:gd name="T34" fmla="*/ 815 w 1413"/>
                <a:gd name="T35" fmla="*/ 449 h 549"/>
                <a:gd name="T36" fmla="*/ 881 w 1413"/>
                <a:gd name="T37" fmla="*/ 444 h 549"/>
                <a:gd name="T38" fmla="*/ 926 w 1413"/>
                <a:gd name="T39" fmla="*/ 427 h 549"/>
                <a:gd name="T40" fmla="*/ 953 w 1413"/>
                <a:gd name="T41" fmla="*/ 407 h 549"/>
                <a:gd name="T42" fmla="*/ 885 w 1413"/>
                <a:gd name="T43" fmla="*/ 389 h 549"/>
                <a:gd name="T44" fmla="*/ 840 w 1413"/>
                <a:gd name="T45" fmla="*/ 365 h 549"/>
                <a:gd name="T46" fmla="*/ 809 w 1413"/>
                <a:gd name="T47" fmla="*/ 339 h 549"/>
                <a:gd name="T48" fmla="*/ 778 w 1413"/>
                <a:gd name="T49" fmla="*/ 308 h 549"/>
                <a:gd name="T50" fmla="*/ 868 w 1413"/>
                <a:gd name="T51" fmla="*/ 334 h 549"/>
                <a:gd name="T52" fmla="*/ 949 w 1413"/>
                <a:gd name="T53" fmla="*/ 348 h 549"/>
                <a:gd name="T54" fmla="*/ 1034 w 1413"/>
                <a:gd name="T55" fmla="*/ 356 h 549"/>
                <a:gd name="T56" fmla="*/ 1109 w 1413"/>
                <a:gd name="T57" fmla="*/ 352 h 549"/>
                <a:gd name="T58" fmla="*/ 1158 w 1413"/>
                <a:gd name="T59" fmla="*/ 334 h 549"/>
                <a:gd name="T60" fmla="*/ 1179 w 1413"/>
                <a:gd name="T61" fmla="*/ 312 h 549"/>
                <a:gd name="T62" fmla="*/ 1131 w 1413"/>
                <a:gd name="T63" fmla="*/ 291 h 549"/>
                <a:gd name="T64" fmla="*/ 1099 w 1413"/>
                <a:gd name="T65" fmla="*/ 269 h 549"/>
                <a:gd name="T66" fmla="*/ 1071 w 1413"/>
                <a:gd name="T67" fmla="*/ 244 h 549"/>
                <a:gd name="T68" fmla="*/ 1073 w 1413"/>
                <a:gd name="T69" fmla="*/ 229 h 549"/>
                <a:gd name="T70" fmla="*/ 1150 w 1413"/>
                <a:gd name="T71" fmla="*/ 246 h 549"/>
                <a:gd name="T72" fmla="*/ 1233 w 1413"/>
                <a:gd name="T73" fmla="*/ 255 h 549"/>
                <a:gd name="T74" fmla="*/ 1311 w 1413"/>
                <a:gd name="T75" fmla="*/ 253 h 549"/>
                <a:gd name="T76" fmla="*/ 1361 w 1413"/>
                <a:gd name="T77" fmla="*/ 244 h 549"/>
                <a:gd name="T78" fmla="*/ 1393 w 1413"/>
                <a:gd name="T79" fmla="*/ 229 h 549"/>
                <a:gd name="T80" fmla="*/ 1412 w 1413"/>
                <a:gd name="T81" fmla="*/ 205 h 549"/>
                <a:gd name="T82" fmla="*/ 1292 w 1413"/>
                <a:gd name="T83" fmla="*/ 187 h 549"/>
                <a:gd name="T84" fmla="*/ 1087 w 1413"/>
                <a:gd name="T85" fmla="*/ 158 h 549"/>
                <a:gd name="T86" fmla="*/ 868 w 1413"/>
                <a:gd name="T87" fmla="*/ 119 h 549"/>
                <a:gd name="T88" fmla="*/ 670 w 1413"/>
                <a:gd name="T89" fmla="*/ 71 h 549"/>
                <a:gd name="T90" fmla="*/ 486 w 1413"/>
                <a:gd name="T91" fmla="*/ 26 h 549"/>
                <a:gd name="T92" fmla="*/ 392 w 1413"/>
                <a:gd name="T93" fmla="*/ 9 h 549"/>
                <a:gd name="T94" fmla="*/ 314 w 1413"/>
                <a:gd name="T95" fmla="*/ 0 h 549"/>
                <a:gd name="T96" fmla="*/ 247 w 1413"/>
                <a:gd name="T97" fmla="*/ 2 h 549"/>
                <a:gd name="T98" fmla="*/ 201 w 1413"/>
                <a:gd name="T99" fmla="*/ 7 h 549"/>
                <a:gd name="T100" fmla="*/ 158 w 1413"/>
                <a:gd name="T101" fmla="*/ 27 h 549"/>
                <a:gd name="T102" fmla="*/ 124 w 1413"/>
                <a:gd name="T103" fmla="*/ 71 h 549"/>
                <a:gd name="T104" fmla="*/ 111 w 1413"/>
                <a:gd name="T105" fmla="*/ 117 h 549"/>
                <a:gd name="T106" fmla="*/ 96 w 1413"/>
                <a:gd name="T107" fmla="*/ 148 h 549"/>
                <a:gd name="T108" fmla="*/ 68 w 1413"/>
                <a:gd name="T109" fmla="*/ 159 h 549"/>
                <a:gd name="T110" fmla="*/ 28 w 1413"/>
                <a:gd name="T111" fmla="*/ 156 h 549"/>
                <a:gd name="T112" fmla="*/ 0 w 1413"/>
                <a:gd name="T113" fmla="*/ 145 h 549"/>
                <a:gd name="T114" fmla="*/ 0 w 1413"/>
                <a:gd name="T115" fmla="*/ 548 h 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413" h="549">
                  <a:moveTo>
                    <a:pt x="0" y="548"/>
                  </a:moveTo>
                  <a:lnTo>
                    <a:pt x="96" y="537"/>
                  </a:lnTo>
                  <a:lnTo>
                    <a:pt x="175" y="524"/>
                  </a:lnTo>
                  <a:lnTo>
                    <a:pt x="233" y="511"/>
                  </a:lnTo>
                  <a:lnTo>
                    <a:pt x="294" y="499"/>
                  </a:lnTo>
                  <a:lnTo>
                    <a:pt x="352" y="493"/>
                  </a:lnTo>
                  <a:lnTo>
                    <a:pt x="412" y="495"/>
                  </a:lnTo>
                  <a:lnTo>
                    <a:pt x="473" y="499"/>
                  </a:lnTo>
                  <a:lnTo>
                    <a:pt x="518" y="482"/>
                  </a:lnTo>
                  <a:lnTo>
                    <a:pt x="450" y="440"/>
                  </a:lnTo>
                  <a:lnTo>
                    <a:pt x="407" y="411"/>
                  </a:lnTo>
                  <a:lnTo>
                    <a:pt x="369" y="381"/>
                  </a:lnTo>
                  <a:lnTo>
                    <a:pt x="343" y="348"/>
                  </a:lnTo>
                  <a:lnTo>
                    <a:pt x="450" y="383"/>
                  </a:lnTo>
                  <a:lnTo>
                    <a:pt x="557" y="418"/>
                  </a:lnTo>
                  <a:lnTo>
                    <a:pt x="629" y="436"/>
                  </a:lnTo>
                  <a:lnTo>
                    <a:pt x="742" y="449"/>
                  </a:lnTo>
                  <a:lnTo>
                    <a:pt x="815" y="449"/>
                  </a:lnTo>
                  <a:lnTo>
                    <a:pt x="881" y="444"/>
                  </a:lnTo>
                  <a:lnTo>
                    <a:pt x="926" y="427"/>
                  </a:lnTo>
                  <a:lnTo>
                    <a:pt x="953" y="407"/>
                  </a:lnTo>
                  <a:lnTo>
                    <a:pt x="885" y="389"/>
                  </a:lnTo>
                  <a:lnTo>
                    <a:pt x="840" y="365"/>
                  </a:lnTo>
                  <a:lnTo>
                    <a:pt x="809" y="339"/>
                  </a:lnTo>
                  <a:lnTo>
                    <a:pt x="778" y="308"/>
                  </a:lnTo>
                  <a:lnTo>
                    <a:pt x="868" y="334"/>
                  </a:lnTo>
                  <a:lnTo>
                    <a:pt x="949" y="348"/>
                  </a:lnTo>
                  <a:lnTo>
                    <a:pt x="1034" y="356"/>
                  </a:lnTo>
                  <a:lnTo>
                    <a:pt x="1109" y="352"/>
                  </a:lnTo>
                  <a:lnTo>
                    <a:pt x="1158" y="334"/>
                  </a:lnTo>
                  <a:lnTo>
                    <a:pt x="1179" y="312"/>
                  </a:lnTo>
                  <a:lnTo>
                    <a:pt x="1131" y="291"/>
                  </a:lnTo>
                  <a:lnTo>
                    <a:pt x="1099" y="269"/>
                  </a:lnTo>
                  <a:lnTo>
                    <a:pt x="1071" y="244"/>
                  </a:lnTo>
                  <a:lnTo>
                    <a:pt x="1073" y="229"/>
                  </a:lnTo>
                  <a:lnTo>
                    <a:pt x="1150" y="246"/>
                  </a:lnTo>
                  <a:lnTo>
                    <a:pt x="1233" y="255"/>
                  </a:lnTo>
                  <a:lnTo>
                    <a:pt x="1311" y="253"/>
                  </a:lnTo>
                  <a:lnTo>
                    <a:pt x="1361" y="244"/>
                  </a:lnTo>
                  <a:lnTo>
                    <a:pt x="1393" y="229"/>
                  </a:lnTo>
                  <a:lnTo>
                    <a:pt x="1412" y="205"/>
                  </a:lnTo>
                  <a:lnTo>
                    <a:pt x="1292" y="187"/>
                  </a:lnTo>
                  <a:lnTo>
                    <a:pt x="1087" y="158"/>
                  </a:lnTo>
                  <a:lnTo>
                    <a:pt x="868" y="119"/>
                  </a:lnTo>
                  <a:lnTo>
                    <a:pt x="670" y="71"/>
                  </a:lnTo>
                  <a:lnTo>
                    <a:pt x="486" y="26"/>
                  </a:lnTo>
                  <a:lnTo>
                    <a:pt x="392" y="9"/>
                  </a:lnTo>
                  <a:lnTo>
                    <a:pt x="314" y="0"/>
                  </a:lnTo>
                  <a:lnTo>
                    <a:pt x="247" y="2"/>
                  </a:lnTo>
                  <a:lnTo>
                    <a:pt x="201" y="7"/>
                  </a:lnTo>
                  <a:lnTo>
                    <a:pt x="158" y="27"/>
                  </a:lnTo>
                  <a:lnTo>
                    <a:pt x="124" y="71"/>
                  </a:lnTo>
                  <a:lnTo>
                    <a:pt x="111" y="117"/>
                  </a:lnTo>
                  <a:lnTo>
                    <a:pt x="96" y="148"/>
                  </a:lnTo>
                  <a:lnTo>
                    <a:pt x="68" y="159"/>
                  </a:lnTo>
                  <a:lnTo>
                    <a:pt x="28" y="156"/>
                  </a:lnTo>
                  <a:lnTo>
                    <a:pt x="0" y="145"/>
                  </a:lnTo>
                  <a:lnTo>
                    <a:pt x="0" y="54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</p:grpSp>
      <p:sp>
        <p:nvSpPr>
          <p:cNvPr id="1043" name="Rectangle 19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0005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44" name="Rectangle 2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7165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45" name="Rectangle 2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mtClean="0">
              <a:solidFill>
                <a:srgbClr val="FFFFFF"/>
              </a:solidFill>
            </a:endParaRPr>
          </a:p>
        </p:txBody>
      </p:sp>
      <p:sp>
        <p:nvSpPr>
          <p:cNvPr id="1046" name="Rectangle 2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BE7C1BBB-9379-4727-8260-284834B861D2}" type="slidenum">
              <a:rPr lang="en-GB" smtClean="0">
                <a:solidFill>
                  <a:srgbClr val="FFFFFF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smtClean="0">
              <a:solidFill>
                <a:srgbClr val="FFFFFF"/>
              </a:solidFill>
            </a:endParaRPr>
          </a:p>
        </p:txBody>
      </p:sp>
      <p:sp>
        <p:nvSpPr>
          <p:cNvPr id="1047" name="Rectangle 2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5238979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85800" y="2276872"/>
            <a:ext cx="7772400" cy="1143000"/>
          </a:xfrm>
        </p:spPr>
        <p:txBody>
          <a:bodyPr>
            <a:normAutofit/>
          </a:bodyPr>
          <a:lstStyle/>
          <a:p>
            <a:r>
              <a:rPr lang="en-GB" b="1" dirty="0" smtClean="0"/>
              <a:t>RICKETTSIAE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475656" y="4005064"/>
            <a:ext cx="6400800" cy="1752600"/>
          </a:xfrm>
        </p:spPr>
        <p:txBody>
          <a:bodyPr/>
          <a:lstStyle/>
          <a:p>
            <a:r>
              <a:rPr lang="en-GB" b="1" dirty="0" smtClean="0"/>
              <a:t>KIMAIGA H.O</a:t>
            </a:r>
          </a:p>
          <a:p>
            <a:r>
              <a:rPr lang="en-GB" b="1" dirty="0" smtClean="0"/>
              <a:t>MBChB (University of Nairobi)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7222261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68952" cy="1008112"/>
          </a:xfrm>
        </p:spPr>
        <p:txBody>
          <a:bodyPr/>
          <a:lstStyle/>
          <a:p>
            <a:r>
              <a:rPr lang="en-GB" dirty="0"/>
              <a:t>PATHOGENESIS: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28800"/>
            <a:ext cx="8496944" cy="4896544"/>
          </a:xfrm>
        </p:spPr>
        <p:txBody>
          <a:bodyPr>
            <a:normAutofit fontScale="85000" lnSpcReduction="10000"/>
          </a:bodyPr>
          <a:lstStyle/>
          <a:p>
            <a:r>
              <a:rPr lang="en-GB" dirty="0" smtClean="0"/>
              <a:t>Typhus</a:t>
            </a:r>
            <a:r>
              <a:rPr lang="en-GB" dirty="0"/>
              <a:t>, spotted fever and trench fever are transmitted via arthropod vectors; </a:t>
            </a:r>
          </a:p>
          <a:p>
            <a:r>
              <a:rPr lang="en-GB" dirty="0"/>
              <a:t>Q fever is acquired via inhalation or ingestion of contaminated milk or food. </a:t>
            </a:r>
          </a:p>
          <a:p>
            <a:r>
              <a:rPr lang="en-GB" dirty="0" smtClean="0"/>
              <a:t>Upon </a:t>
            </a:r>
            <a:r>
              <a:rPr lang="en-GB" dirty="0"/>
              <a:t>attaching to the host cell membrane, </a:t>
            </a:r>
            <a:r>
              <a:rPr lang="en-GB" dirty="0" err="1"/>
              <a:t>rickettsiae</a:t>
            </a:r>
            <a:r>
              <a:rPr lang="en-GB" dirty="0"/>
              <a:t> </a:t>
            </a:r>
            <a:r>
              <a:rPr lang="en-GB" dirty="0" smtClean="0"/>
              <a:t>enter </a:t>
            </a:r>
            <a:r>
              <a:rPr lang="en-GB" dirty="0"/>
              <a:t>host endothelial cells via an induced phagocytosis</a:t>
            </a:r>
            <a:r>
              <a:rPr lang="en-GB" dirty="0" smtClean="0"/>
              <a:t>.</a:t>
            </a:r>
            <a:endParaRPr lang="en-GB" dirty="0"/>
          </a:p>
          <a:p>
            <a:r>
              <a:rPr lang="en-GB" dirty="0"/>
              <a:t>The enzyme phospholipase A may help penetration. </a:t>
            </a:r>
          </a:p>
          <a:p>
            <a:r>
              <a:rPr lang="en-GB" dirty="0"/>
              <a:t>Once </a:t>
            </a:r>
            <a:r>
              <a:rPr lang="en-GB" dirty="0" err="1"/>
              <a:t>phagocytosed</a:t>
            </a:r>
            <a:r>
              <a:rPr lang="en-GB" dirty="0"/>
              <a:t> by the host cell, </a:t>
            </a:r>
            <a:r>
              <a:rPr lang="en-GB" dirty="0" err="1"/>
              <a:t>rickettsiae</a:t>
            </a:r>
            <a:r>
              <a:rPr lang="en-GB" dirty="0"/>
              <a:t> are observed to quickly </a:t>
            </a:r>
            <a:r>
              <a:rPr lang="en-GB" b="1" dirty="0"/>
              <a:t>escape </a:t>
            </a:r>
            <a:r>
              <a:rPr lang="en-GB" dirty="0"/>
              <a:t>from the </a:t>
            </a:r>
            <a:r>
              <a:rPr lang="en-GB" dirty="0" err="1"/>
              <a:t>phagosome</a:t>
            </a:r>
            <a:r>
              <a:rPr lang="en-GB" dirty="0"/>
              <a:t> membrane and enter the </a:t>
            </a:r>
            <a:r>
              <a:rPr lang="en-GB" b="1" dirty="0"/>
              <a:t>cytoplasm</a:t>
            </a:r>
            <a:r>
              <a:rPr lang="en-GB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0641860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332656"/>
            <a:ext cx="8424936" cy="6192688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Replication of the bacteria causes </a:t>
            </a:r>
            <a:r>
              <a:rPr lang="en-GB" dirty="0" err="1"/>
              <a:t>lysis</a:t>
            </a:r>
            <a:r>
              <a:rPr lang="en-GB" dirty="0"/>
              <a:t> of the host cell and consequent spread to other </a:t>
            </a:r>
            <a:r>
              <a:rPr lang="en-GB" dirty="0" smtClean="0"/>
              <a:t>cells</a:t>
            </a:r>
            <a:r>
              <a:rPr lang="en-GB" dirty="0"/>
              <a:t> </a:t>
            </a:r>
            <a:r>
              <a:rPr lang="en-GB" dirty="0" smtClean="0"/>
              <a:t>through </a:t>
            </a:r>
            <a:r>
              <a:rPr lang="en-GB" dirty="0"/>
              <a:t>the </a:t>
            </a:r>
            <a:r>
              <a:rPr lang="en-GB" b="1" dirty="0"/>
              <a:t>bloodstream </a:t>
            </a:r>
            <a:endParaRPr lang="en-GB" b="1" dirty="0" smtClean="0"/>
          </a:p>
          <a:p>
            <a:r>
              <a:rPr lang="en-GB" dirty="0"/>
              <a:t>Initial replication occurs at the site of entry producing a local lesion. This is followed by dissemination via the vascular system producing </a:t>
            </a:r>
            <a:r>
              <a:rPr lang="en-GB" dirty="0" err="1"/>
              <a:t>vasculitis</a:t>
            </a:r>
            <a:r>
              <a:rPr lang="en-GB" dirty="0"/>
              <a:t> and a skin rash. These lesions may become necrotic. </a:t>
            </a:r>
          </a:p>
          <a:p>
            <a:r>
              <a:rPr lang="en-GB" dirty="0"/>
              <a:t>Virulence is probably due to many factors including release of endotoxin, the production of immune complexes and hypersensitivity reactions. </a:t>
            </a:r>
          </a:p>
          <a:p>
            <a:r>
              <a:rPr lang="en-GB" dirty="0"/>
              <a:t>A characteristic triad of symptoms include fever, headache and rash (no rash with Q fever).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35041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0209" y="0"/>
            <a:ext cx="9194210" cy="686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91913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424936" cy="1080120"/>
          </a:xfrm>
        </p:spPr>
        <p:txBody>
          <a:bodyPr/>
          <a:lstStyle/>
          <a:p>
            <a:r>
              <a:rPr lang="en-US" dirty="0">
                <a:effectLst/>
              </a:rPr>
              <a:t>Human diseases caused by genus </a:t>
            </a:r>
            <a:r>
              <a:rPr lang="en-US" dirty="0" smtClean="0">
                <a:effectLst/>
              </a:rPr>
              <a:t>rickettsia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700808"/>
            <a:ext cx="8496944" cy="4824536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en-US" dirty="0" smtClean="0">
                <a:effectLst/>
              </a:rPr>
              <a:t>Relatively </a:t>
            </a:r>
            <a:r>
              <a:rPr lang="en-US" dirty="0">
                <a:effectLst/>
              </a:rPr>
              <a:t>uncommon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Majority are a result of inoculation from arthropods. Multiply at site of inoculation before dissemination via blood circulation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From blood organisms infect the vascular endothelial cells - basic lesion - </a:t>
            </a:r>
            <a:r>
              <a:rPr lang="en-US" dirty="0" err="1">
                <a:effectLst/>
              </a:rPr>
              <a:t>vasculitis</a:t>
            </a:r>
            <a:r>
              <a:rPr lang="en-US" dirty="0">
                <a:effectLst/>
              </a:rPr>
              <a:t> associated with: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Proliferation of microorganisms in endothelial lining of small blood vessels causing direct cell injury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Abnormal function characterized by ↑ vascular permeability &amp; thrombosis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Signs &amp; symptoms - variable severity - depend on damaged organ - skin and brain most frequently involved</a:t>
            </a:r>
            <a:endParaRPr lang="en-GB" dirty="0">
              <a:effectLst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0058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424936" cy="1080120"/>
          </a:xfrm>
        </p:spPr>
        <p:txBody>
          <a:bodyPr/>
          <a:lstStyle/>
          <a:p>
            <a:r>
              <a:rPr lang="en-US" dirty="0">
                <a:effectLst/>
              </a:rPr>
              <a:t>Clinical </a:t>
            </a:r>
            <a:r>
              <a:rPr lang="en-US" dirty="0" smtClean="0">
                <a:effectLst/>
              </a:rPr>
              <a:t>manifestations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700808"/>
            <a:ext cx="8496944" cy="4824536"/>
          </a:xfrm>
        </p:spPr>
        <p:txBody>
          <a:bodyPr/>
          <a:lstStyle/>
          <a:p>
            <a:pPr lvl="0"/>
            <a:r>
              <a:rPr lang="en-US" dirty="0" smtClean="0">
                <a:effectLst/>
              </a:rPr>
              <a:t>Fever </a:t>
            </a:r>
            <a:r>
              <a:rPr lang="en-US" dirty="0">
                <a:effectLst/>
              </a:rPr>
              <a:t>associated with other signs and symptoms - broadly similar - some more </a:t>
            </a:r>
            <a:r>
              <a:rPr lang="en-US" dirty="0" err="1">
                <a:effectLst/>
              </a:rPr>
              <a:t>sililar</a:t>
            </a:r>
            <a:r>
              <a:rPr lang="en-US" dirty="0">
                <a:effectLst/>
              </a:rPr>
              <a:t> than others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Based on similarities and geographical distribution diseases and their causative agents are classified into groups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Spotted fever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Typhus group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Others - Q-fever; trench fever</a:t>
            </a:r>
            <a:endParaRPr lang="en-GB" dirty="0">
              <a:effectLst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0058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-1663700" y="1335088"/>
            <a:ext cx="12471400" cy="407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altLang="en-US">
                <a:solidFill>
                  <a:srgbClr val="FFFFFF"/>
                </a:solidFill>
              </a:rPr>
              <a:t>. </a:t>
            </a:r>
          </a:p>
          <a:p>
            <a:pPr algn="ctr" eaLnBrk="0" hangingPunct="0"/>
            <a:r>
              <a:rPr lang="en-US" altLang="en-US">
                <a:solidFill>
                  <a:srgbClr val="FFFFFF"/>
                </a:solidFill>
              </a:rPr>
              <a:t>  </a:t>
            </a:r>
            <a:r>
              <a:rPr lang="en-US" altLang="en-US" sz="24300">
                <a:solidFill>
                  <a:srgbClr val="FFFFFF"/>
                </a:solidFill>
              </a:rPr>
              <a:t> </a:t>
            </a:r>
            <a:r>
              <a:rPr lang="en-US" altLang="en-US">
                <a:solidFill>
                  <a:srgbClr val="FFFFFF"/>
                </a:solidFill>
              </a:rPr>
              <a:t>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</a:t>
            </a:r>
          </a:p>
        </p:txBody>
      </p:sp>
      <p:pic>
        <p:nvPicPr>
          <p:cNvPr id="9219" name="Picture 3" descr="fig38_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3017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0" y="-9555"/>
            <a:ext cx="9132560" cy="68457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569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16" y="0"/>
            <a:ext cx="917174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689102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424936" cy="1080120"/>
          </a:xfrm>
        </p:spPr>
        <p:txBody>
          <a:bodyPr/>
          <a:lstStyle/>
          <a:p>
            <a:pPr algn="l"/>
            <a:r>
              <a:rPr lang="en-US" dirty="0" smtClean="0">
                <a:effectLst/>
              </a:rPr>
              <a:t>1. Spotted </a:t>
            </a:r>
            <a:r>
              <a:rPr lang="en-US" dirty="0">
                <a:effectLst/>
              </a:rPr>
              <a:t>fever group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3086148"/>
              </p:ext>
            </p:extLst>
          </p:nvPr>
        </p:nvGraphicFramePr>
        <p:xfrm>
          <a:off x="397768" y="1556792"/>
          <a:ext cx="8352928" cy="17913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08312"/>
                <a:gridCol w="2072473"/>
                <a:gridCol w="1019880"/>
                <a:gridCol w="2452263"/>
              </a:tblGrid>
              <a:tr h="4024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Disease</a:t>
                      </a:r>
                      <a:endParaRPr lang="en-GB" sz="1400" b="1">
                        <a:solidFill>
                          <a:srgbClr val="000000"/>
                        </a:solidFill>
                        <a:effectLst/>
                        <a:latin typeface="Helvetica"/>
                        <a:ea typeface="ヒラギノ角ゴ Pro W3"/>
                        <a:cs typeface="Times New Roman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Organism</a:t>
                      </a:r>
                      <a:endParaRPr lang="en-GB" sz="1400" b="1">
                        <a:solidFill>
                          <a:srgbClr val="000000"/>
                        </a:solidFill>
                        <a:effectLst/>
                        <a:latin typeface="Helvetica"/>
                        <a:ea typeface="ヒラギノ角ゴ Pro W3"/>
                        <a:cs typeface="Times New Roman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Vector</a:t>
                      </a:r>
                      <a:endParaRPr lang="en-GB" sz="1400" b="1">
                        <a:solidFill>
                          <a:srgbClr val="000000"/>
                        </a:solidFill>
                        <a:effectLst/>
                        <a:latin typeface="Helvetica"/>
                        <a:ea typeface="ヒラギノ角ゴ Pro W3"/>
                        <a:cs typeface="Times New Roman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Host</a:t>
                      </a:r>
                      <a:endParaRPr lang="en-GB" sz="1400" b="1">
                        <a:solidFill>
                          <a:srgbClr val="000000"/>
                        </a:solidFill>
                        <a:effectLst/>
                        <a:latin typeface="Helvetica"/>
                        <a:ea typeface="ヒラギノ角ゴ Pro W3"/>
                        <a:cs typeface="Times New Roman"/>
                      </a:endParaRPr>
                    </a:p>
                  </a:txBody>
                  <a:tcPr marL="63500" marR="63500" marT="63500" marB="63500"/>
                </a:tc>
              </a:tr>
              <a:tr h="4592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Rocky mountain spotted fever</a:t>
                      </a:r>
                      <a:endParaRPr lang="en-GB" sz="1200">
                        <a:solidFill>
                          <a:srgbClr val="000000"/>
                        </a:solidFill>
                        <a:effectLst/>
                        <a:latin typeface="Helvetica"/>
                        <a:ea typeface="ヒラギノ角ゴ Pro W3"/>
                        <a:cs typeface="Times New Roman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R.rickettsii</a:t>
                      </a:r>
                      <a:endParaRPr lang="en-GB" sz="1200">
                        <a:solidFill>
                          <a:srgbClr val="000000"/>
                        </a:solidFill>
                        <a:effectLst/>
                        <a:latin typeface="Helvetica"/>
                        <a:ea typeface="ヒラギノ角ゴ Pro W3"/>
                        <a:cs typeface="Times New Roman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Ticks</a:t>
                      </a:r>
                      <a:endParaRPr lang="en-GB" sz="1200">
                        <a:solidFill>
                          <a:srgbClr val="000000"/>
                        </a:solidFill>
                        <a:effectLst/>
                        <a:latin typeface="Helvetica"/>
                        <a:ea typeface="ヒラギノ角ゴ Pro W3"/>
                        <a:cs typeface="Times New Roman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Wild rodents &amp; dogs</a:t>
                      </a:r>
                      <a:endParaRPr lang="en-GB" sz="1200">
                        <a:solidFill>
                          <a:srgbClr val="000000"/>
                        </a:solidFill>
                        <a:effectLst/>
                        <a:latin typeface="Helvetica"/>
                        <a:ea typeface="ヒラギノ角ゴ Pro W3"/>
                        <a:cs typeface="Times New Roman"/>
                      </a:endParaRPr>
                    </a:p>
                  </a:txBody>
                  <a:tcPr marL="63500" marR="63500" marT="63500" marB="63500"/>
                </a:tc>
              </a:tr>
              <a:tr h="2888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Boutonneuse fever</a:t>
                      </a:r>
                      <a:endParaRPr lang="en-GB" sz="1200">
                        <a:solidFill>
                          <a:srgbClr val="000000"/>
                        </a:solidFill>
                        <a:effectLst/>
                        <a:latin typeface="Helvetica"/>
                        <a:ea typeface="ヒラギノ角ゴ Pro W3"/>
                        <a:cs typeface="Times New Roman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R.conorii</a:t>
                      </a:r>
                      <a:endParaRPr lang="en-GB" sz="1200">
                        <a:solidFill>
                          <a:srgbClr val="000000"/>
                        </a:solidFill>
                        <a:effectLst/>
                        <a:latin typeface="Helvetica"/>
                        <a:ea typeface="ヒラギノ角ゴ Pro W3"/>
                        <a:cs typeface="Times New Roman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Ticks</a:t>
                      </a:r>
                      <a:endParaRPr lang="en-GB" sz="1200">
                        <a:solidFill>
                          <a:srgbClr val="000000"/>
                        </a:solidFill>
                        <a:effectLst/>
                        <a:latin typeface="Helvetica"/>
                        <a:ea typeface="ヒラギノ角ゴ Pro W3"/>
                        <a:cs typeface="Times New Roman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Wild rodents &amp; dogs</a:t>
                      </a:r>
                      <a:endParaRPr lang="en-GB" sz="1200">
                        <a:solidFill>
                          <a:srgbClr val="000000"/>
                        </a:solidFill>
                        <a:effectLst/>
                        <a:latin typeface="Helvetica"/>
                        <a:ea typeface="ヒラギノ角ゴ Pro W3"/>
                        <a:cs typeface="Times New Roman"/>
                      </a:endParaRPr>
                    </a:p>
                  </a:txBody>
                  <a:tcPr marL="63500" marR="63500" marT="63500" marB="63500"/>
                </a:tc>
              </a:tr>
              <a:tr h="2888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African tick bite fever</a:t>
                      </a:r>
                      <a:endParaRPr lang="en-GB" sz="1200">
                        <a:solidFill>
                          <a:srgbClr val="000000"/>
                        </a:solidFill>
                        <a:effectLst/>
                        <a:latin typeface="Helvetica"/>
                        <a:ea typeface="ヒラギノ角ゴ Pro W3"/>
                        <a:cs typeface="Times New Roman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R.africae</a:t>
                      </a:r>
                      <a:endParaRPr lang="en-GB" sz="1200">
                        <a:solidFill>
                          <a:srgbClr val="000000"/>
                        </a:solidFill>
                        <a:effectLst/>
                        <a:latin typeface="Helvetica"/>
                        <a:ea typeface="ヒラギノ角ゴ Pro W3"/>
                        <a:cs typeface="Times New Roman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Ticks</a:t>
                      </a:r>
                      <a:endParaRPr lang="en-GB" sz="1200">
                        <a:solidFill>
                          <a:srgbClr val="000000"/>
                        </a:solidFill>
                        <a:effectLst/>
                        <a:latin typeface="Helvetica"/>
                        <a:ea typeface="ヒラギノ角ゴ Pro W3"/>
                        <a:cs typeface="Times New Roman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Rodents</a:t>
                      </a:r>
                      <a:endParaRPr lang="en-GB" sz="1200">
                        <a:solidFill>
                          <a:srgbClr val="000000"/>
                        </a:solidFill>
                        <a:effectLst/>
                        <a:latin typeface="Helvetica"/>
                        <a:ea typeface="ヒラギノ角ゴ Pro W3"/>
                        <a:cs typeface="Times New Roman"/>
                      </a:endParaRPr>
                    </a:p>
                  </a:txBody>
                  <a:tcPr marL="63500" marR="63500" marT="63500" marB="63500"/>
                </a:tc>
              </a:tr>
              <a:tr h="2888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Rickettsial pox</a:t>
                      </a:r>
                      <a:endParaRPr lang="en-GB" sz="1200">
                        <a:solidFill>
                          <a:srgbClr val="000000"/>
                        </a:solidFill>
                        <a:effectLst/>
                        <a:latin typeface="Helvetica"/>
                        <a:ea typeface="ヒラギノ角ゴ Pro W3"/>
                        <a:cs typeface="Times New Roman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R.akari</a:t>
                      </a:r>
                      <a:endParaRPr lang="en-GB" sz="1200">
                        <a:solidFill>
                          <a:srgbClr val="000000"/>
                        </a:solidFill>
                        <a:effectLst/>
                        <a:latin typeface="Helvetica"/>
                        <a:ea typeface="ヒラギノ角ゴ Pro W3"/>
                        <a:cs typeface="Times New Roman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Mites</a:t>
                      </a:r>
                      <a:endParaRPr lang="en-GB" sz="1200">
                        <a:solidFill>
                          <a:srgbClr val="000000"/>
                        </a:solidFill>
                        <a:effectLst/>
                        <a:latin typeface="Helvetica"/>
                        <a:ea typeface="ヒラギノ角ゴ Pro W3"/>
                        <a:cs typeface="Times New Roman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Mice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Helvetica"/>
                        <a:ea typeface="ヒラギノ角ゴ Pro W3"/>
                        <a:cs typeface="Times New Roman"/>
                      </a:endParaRPr>
                    </a:p>
                  </a:txBody>
                  <a:tcPr marL="63500" marR="63500" marT="63500" marB="63500"/>
                </a:tc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55984" y="3573016"/>
            <a:ext cx="8636496" cy="2952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r>
              <a:rPr lang="en-US" sz="2400" kern="0" dirty="0" smtClean="0">
                <a:effectLst/>
              </a:rPr>
              <a:t>Zoonotic infection transmitted by ticks and mice</a:t>
            </a:r>
            <a:endParaRPr lang="en-GB" sz="2400" kern="0" dirty="0" smtClean="0">
              <a:effectLst/>
            </a:endParaRPr>
          </a:p>
          <a:p>
            <a:r>
              <a:rPr lang="en-US" sz="2400" kern="0" dirty="0" smtClean="0">
                <a:effectLst/>
              </a:rPr>
              <a:t>Organisms closely related genetically - differences in their:</a:t>
            </a:r>
            <a:endParaRPr lang="en-GB" sz="2400" kern="0" dirty="0" smtClean="0">
              <a:effectLst/>
            </a:endParaRPr>
          </a:p>
          <a:p>
            <a:pPr lvl="2"/>
            <a:r>
              <a:rPr lang="en-US" sz="1800" kern="0" dirty="0" smtClean="0">
                <a:effectLst/>
              </a:rPr>
              <a:t>Surface antigens</a:t>
            </a:r>
            <a:endParaRPr lang="en-GB" sz="1800" kern="0" dirty="0" smtClean="0">
              <a:effectLst/>
            </a:endParaRPr>
          </a:p>
          <a:p>
            <a:pPr lvl="2"/>
            <a:r>
              <a:rPr lang="en-US" sz="1800" kern="0" dirty="0" smtClean="0">
                <a:effectLst/>
              </a:rPr>
              <a:t>Geographical distribution</a:t>
            </a:r>
            <a:endParaRPr lang="en-GB" sz="1800" kern="0" dirty="0" smtClean="0">
              <a:effectLst/>
            </a:endParaRPr>
          </a:p>
          <a:p>
            <a:pPr lvl="2"/>
            <a:r>
              <a:rPr lang="en-US" sz="1800" kern="0" dirty="0" smtClean="0">
                <a:effectLst/>
              </a:rPr>
              <a:t>Severity of clinical infection</a:t>
            </a:r>
            <a:endParaRPr lang="en-GB" sz="1800" kern="0" dirty="0" smtClean="0">
              <a:effectLst/>
            </a:endParaRPr>
          </a:p>
          <a:p>
            <a:pPr lvl="1"/>
            <a:r>
              <a:rPr lang="en-US" sz="2000" kern="0" dirty="0" smtClean="0">
                <a:effectLst/>
              </a:rPr>
              <a:t>Ticks provide reservoir for majority of those </a:t>
            </a:r>
            <a:r>
              <a:rPr lang="en-US" sz="2000" kern="0" dirty="0" err="1" smtClean="0">
                <a:effectLst/>
              </a:rPr>
              <a:t>those</a:t>
            </a:r>
            <a:r>
              <a:rPr lang="en-US" sz="2000" kern="0" dirty="0" smtClean="0">
                <a:effectLst/>
              </a:rPr>
              <a:t> transmitted by ticks - pass organisms on from generation to generation by eggs</a:t>
            </a:r>
            <a:endParaRPr lang="en-GB" sz="2000" kern="0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393695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fig38_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8673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424936" cy="1080120"/>
          </a:xfrm>
        </p:spPr>
        <p:txBody>
          <a:bodyPr/>
          <a:lstStyle/>
          <a:p>
            <a:r>
              <a:rPr lang="en-US" dirty="0">
                <a:effectLst/>
              </a:rPr>
              <a:t>Family </a:t>
            </a:r>
            <a:r>
              <a:rPr lang="en-US" dirty="0" err="1" smtClean="0">
                <a:effectLst/>
              </a:rPr>
              <a:t>Rickettsiaceae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700808"/>
            <a:ext cx="8496944" cy="4824536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dirty="0">
                <a:effectLst/>
              </a:rPr>
              <a:t>Consists of Gram negative bacteria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Some organisms in family not associated with disease in humans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Those that cause disease in humans are maintained in nature through cycles involving: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Reservoir mammals - wild rodents, mice, domestic animals - dogs, humans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Arthropod vectors - ticks, mites, body louse, fleas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Humans are incidental hosts for the majority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Most human infection acquired through transmission by </a:t>
            </a:r>
            <a:r>
              <a:rPr lang="en-US" dirty="0" smtClean="0">
                <a:effectLst/>
              </a:rPr>
              <a:t>arthropods</a:t>
            </a:r>
            <a:endParaRPr lang="en-GB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980058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5984" y="260648"/>
            <a:ext cx="8636496" cy="6336704"/>
          </a:xfrm>
        </p:spPr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r>
              <a:rPr lang="en-US" b="1" dirty="0">
                <a:effectLst/>
              </a:rPr>
              <a:t>Rocky mountain spotted fever</a:t>
            </a:r>
            <a:endParaRPr lang="en-GB" b="1" dirty="0">
              <a:effectLst/>
            </a:endParaRPr>
          </a:p>
          <a:p>
            <a:pPr lvl="0"/>
            <a:r>
              <a:rPr lang="en-US" dirty="0">
                <a:effectLst/>
              </a:rPr>
              <a:t>Occurs in the western hemisphere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Most sever illness in this group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Uninfected ticks acquire the organisms when they feed on blood of infected small mammals such as rodents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Human infected accidentally after bite</a:t>
            </a:r>
            <a:endParaRPr lang="en-GB" dirty="0">
              <a:effectLst/>
            </a:endParaRPr>
          </a:p>
          <a:p>
            <a:pPr lvl="0"/>
            <a:r>
              <a:rPr lang="en-US" dirty="0" smtClean="0">
                <a:effectLst/>
              </a:rPr>
              <a:t>M</a:t>
            </a:r>
            <a:r>
              <a:rPr lang="en-US" dirty="0" smtClean="0">
                <a:effectLst/>
              </a:rPr>
              <a:t>anifestations </a:t>
            </a:r>
            <a:r>
              <a:rPr lang="en-US" dirty="0">
                <a:effectLst/>
              </a:rPr>
              <a:t>- skin rash, thrombocytopenia, </a:t>
            </a:r>
            <a:r>
              <a:rPr lang="en-US" dirty="0" smtClean="0">
                <a:effectLst/>
              </a:rPr>
              <a:t>hemorrhage</a:t>
            </a:r>
          </a:p>
          <a:p>
            <a:pPr marL="0" lvl="0" indent="0">
              <a:buNone/>
            </a:pPr>
            <a:endParaRPr lang="en-US" b="1" dirty="0" smtClean="0">
              <a:effectLst/>
            </a:endParaRPr>
          </a:p>
          <a:p>
            <a:pPr marL="0" lvl="0" indent="0">
              <a:buNone/>
            </a:pPr>
            <a:r>
              <a:rPr lang="en-US" b="1" dirty="0" err="1" smtClean="0">
                <a:effectLst/>
              </a:rPr>
              <a:t>Boutonneuse</a:t>
            </a:r>
            <a:r>
              <a:rPr lang="en-US" b="1" dirty="0" smtClean="0">
                <a:effectLst/>
              </a:rPr>
              <a:t> </a:t>
            </a:r>
            <a:r>
              <a:rPr lang="en-US" b="1" dirty="0">
                <a:effectLst/>
              </a:rPr>
              <a:t>fever</a:t>
            </a:r>
            <a:endParaRPr lang="en-GB" b="1" dirty="0">
              <a:effectLst/>
            </a:endParaRPr>
          </a:p>
          <a:p>
            <a:pPr lvl="0"/>
            <a:r>
              <a:rPr lang="en-US" dirty="0">
                <a:effectLst/>
              </a:rPr>
              <a:t>Reported in Africa and parts of Mediterranean</a:t>
            </a:r>
            <a:endParaRPr lang="en-GB" dirty="0">
              <a:effectLst/>
            </a:endParaRPr>
          </a:p>
          <a:p>
            <a:pPr lvl="0"/>
            <a:r>
              <a:rPr lang="en-US" dirty="0" smtClean="0">
                <a:effectLst/>
              </a:rPr>
              <a:t>Synonyms:</a:t>
            </a:r>
            <a:r>
              <a:rPr lang="en-GB" dirty="0" smtClean="0">
                <a:effectLst/>
              </a:rPr>
              <a:t>  </a:t>
            </a:r>
            <a:r>
              <a:rPr lang="en-US" dirty="0" smtClean="0">
                <a:effectLst/>
              </a:rPr>
              <a:t>Mediterranean fever</a:t>
            </a:r>
            <a:r>
              <a:rPr lang="en-GB" dirty="0" smtClean="0">
                <a:effectLst/>
              </a:rPr>
              <a:t>/ </a:t>
            </a:r>
            <a:r>
              <a:rPr lang="en-US" dirty="0" smtClean="0">
                <a:effectLst/>
              </a:rPr>
              <a:t>Kenya </a:t>
            </a:r>
            <a:r>
              <a:rPr lang="en-US" dirty="0">
                <a:effectLst/>
              </a:rPr>
              <a:t>tick </a:t>
            </a:r>
            <a:r>
              <a:rPr lang="en-US" dirty="0" smtClean="0">
                <a:effectLst/>
              </a:rPr>
              <a:t>typhus</a:t>
            </a:r>
            <a:r>
              <a:rPr lang="en-GB" dirty="0" smtClean="0">
                <a:effectLst/>
              </a:rPr>
              <a:t>/ </a:t>
            </a:r>
            <a:r>
              <a:rPr lang="en-US" dirty="0" smtClean="0">
                <a:effectLst/>
              </a:rPr>
              <a:t>South </a:t>
            </a:r>
            <a:r>
              <a:rPr lang="en-US" dirty="0">
                <a:effectLst/>
              </a:rPr>
              <a:t>African tick bite fever</a:t>
            </a:r>
            <a:endParaRPr lang="en-GB" dirty="0">
              <a:effectLst/>
            </a:endParaRPr>
          </a:p>
          <a:p>
            <a:pPr lvl="0"/>
            <a:r>
              <a:rPr lang="en-US" dirty="0" smtClean="0">
                <a:effectLst/>
              </a:rPr>
              <a:t>Manifestations </a:t>
            </a:r>
            <a:r>
              <a:rPr lang="en-US" dirty="0">
                <a:effectLst/>
              </a:rPr>
              <a:t>- cutaneous rash with central necrosis (</a:t>
            </a:r>
            <a:r>
              <a:rPr lang="en-US" dirty="0" err="1">
                <a:effectLst/>
              </a:rPr>
              <a:t>eschar</a:t>
            </a:r>
            <a:r>
              <a:rPr lang="en-US" dirty="0">
                <a:effectLst/>
              </a:rPr>
              <a:t>) at site of bite &amp; enlarged lymph </a:t>
            </a:r>
            <a:r>
              <a:rPr lang="en-US" dirty="0" smtClean="0">
                <a:effectLst/>
              </a:rPr>
              <a:t>nodes</a:t>
            </a:r>
            <a:endParaRPr lang="en-GB" dirty="0">
              <a:effectLst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32982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68952" cy="864096"/>
          </a:xfrm>
        </p:spPr>
        <p:txBody>
          <a:bodyPr/>
          <a:lstStyle/>
          <a:p>
            <a:pPr algn="l"/>
            <a:r>
              <a:rPr lang="en-US" dirty="0" smtClean="0">
                <a:effectLst/>
              </a:rPr>
              <a:t>2. Typhus </a:t>
            </a:r>
            <a:r>
              <a:rPr lang="en-US" dirty="0">
                <a:effectLst/>
              </a:rPr>
              <a:t>group</a:t>
            </a:r>
            <a:endParaRPr lang="en-GB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95536" y="1196752"/>
            <a:ext cx="8496944" cy="5400600"/>
          </a:xfrm>
        </p:spPr>
        <p:txBody>
          <a:bodyPr>
            <a:normAutofit fontScale="77500" lnSpcReduction="20000"/>
          </a:bodyPr>
          <a:lstStyle/>
          <a:p>
            <a:pPr marL="0" lvl="0" indent="0">
              <a:buNone/>
            </a:pPr>
            <a:r>
              <a:rPr lang="en-US" b="1" dirty="0">
                <a:effectLst/>
              </a:rPr>
              <a:t>Epidemic typhus</a:t>
            </a:r>
            <a:endParaRPr lang="en-GB" b="1" dirty="0">
              <a:effectLst/>
            </a:endParaRPr>
          </a:p>
          <a:p>
            <a:pPr lvl="0"/>
            <a:r>
              <a:rPr lang="en-US" dirty="0">
                <a:effectLst/>
              </a:rPr>
              <a:t>Encountered in </a:t>
            </a:r>
            <a:r>
              <a:rPr lang="en-US" dirty="0" err="1">
                <a:effectLst/>
              </a:rPr>
              <a:t>S.America</a:t>
            </a:r>
            <a:r>
              <a:rPr lang="en-US" dirty="0">
                <a:effectLst/>
              </a:rPr>
              <a:t>, Africa and </a:t>
            </a:r>
            <a:r>
              <a:rPr lang="en-US" dirty="0" smtClean="0">
                <a:effectLst/>
              </a:rPr>
              <a:t>Asia</a:t>
            </a:r>
            <a:endParaRPr lang="en-GB" dirty="0">
              <a:effectLst/>
            </a:endParaRPr>
          </a:p>
          <a:p>
            <a:pPr lvl="0"/>
            <a:r>
              <a:rPr lang="en-GB" dirty="0" err="1" smtClean="0"/>
              <a:t>Etiology</a:t>
            </a:r>
            <a:r>
              <a:rPr lang="en-GB" dirty="0"/>
              <a:t>: </a:t>
            </a:r>
            <a:r>
              <a:rPr lang="en-GB" i="1" dirty="0"/>
              <a:t>Rickettsia </a:t>
            </a:r>
            <a:r>
              <a:rPr lang="en-GB" i="1" dirty="0" err="1"/>
              <a:t>prowazekii</a:t>
            </a:r>
            <a:r>
              <a:rPr lang="en-GB" i="1" dirty="0"/>
              <a:t> </a:t>
            </a:r>
            <a:endParaRPr lang="en-GB" dirty="0"/>
          </a:p>
          <a:p>
            <a:r>
              <a:rPr lang="en-GB" dirty="0"/>
              <a:t>T</a:t>
            </a:r>
            <a:r>
              <a:rPr lang="en-GB" dirty="0" smtClean="0"/>
              <a:t>he </a:t>
            </a:r>
            <a:r>
              <a:rPr lang="en-GB" dirty="0"/>
              <a:t>disease often causes epidemics following wars and natural disasters </a:t>
            </a:r>
          </a:p>
          <a:p>
            <a:r>
              <a:rPr lang="en-GB" dirty="0"/>
              <a:t>T</a:t>
            </a:r>
            <a:r>
              <a:rPr lang="en-GB" dirty="0" smtClean="0"/>
              <a:t>ransmitted </a:t>
            </a:r>
            <a:r>
              <a:rPr lang="en-GB" dirty="0"/>
              <a:t>from human to human via the </a:t>
            </a:r>
            <a:r>
              <a:rPr lang="en-GB" dirty="0" smtClean="0"/>
              <a:t>human body </a:t>
            </a:r>
            <a:r>
              <a:rPr lang="en-GB" dirty="0" smtClean="0">
                <a:solidFill>
                  <a:srgbClr val="FF0000"/>
                </a:solidFill>
              </a:rPr>
              <a:t>louse</a:t>
            </a:r>
            <a:r>
              <a:rPr lang="en-GB" dirty="0" smtClean="0"/>
              <a:t> (</a:t>
            </a:r>
            <a:r>
              <a:rPr lang="en-GB" i="1" dirty="0" err="1"/>
              <a:t>Pediculus</a:t>
            </a:r>
            <a:r>
              <a:rPr lang="en-GB" i="1" dirty="0"/>
              <a:t> </a:t>
            </a:r>
            <a:r>
              <a:rPr lang="en-GB" i="1" dirty="0" err="1"/>
              <a:t>humanus</a:t>
            </a:r>
            <a:r>
              <a:rPr lang="en-GB" i="1" dirty="0"/>
              <a:t> </a:t>
            </a:r>
            <a:r>
              <a:rPr lang="en-GB" i="1" dirty="0" err="1"/>
              <a:t>corporis</a:t>
            </a:r>
            <a:r>
              <a:rPr lang="en-GB" dirty="0"/>
              <a:t>). </a:t>
            </a:r>
            <a:r>
              <a:rPr lang="en-US" dirty="0" smtClean="0">
                <a:effectLst/>
              </a:rPr>
              <a:t>Restricted </a:t>
            </a:r>
            <a:r>
              <a:rPr lang="en-US" dirty="0">
                <a:effectLst/>
              </a:rPr>
              <a:t>to humans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Transmission in a cycle involving humans and body louse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Transmission favored by overcrowding and low standards of cleanliness</a:t>
            </a:r>
            <a:endParaRPr lang="en-GB" dirty="0">
              <a:effectLst/>
            </a:endParaRPr>
          </a:p>
          <a:p>
            <a:pPr lvl="0"/>
            <a:r>
              <a:rPr lang="en-US" dirty="0" err="1" smtClean="0">
                <a:effectLst/>
              </a:rPr>
              <a:t>Rickettsiae</a:t>
            </a:r>
            <a:r>
              <a:rPr lang="en-US" dirty="0" smtClean="0">
                <a:effectLst/>
              </a:rPr>
              <a:t> </a:t>
            </a:r>
            <a:r>
              <a:rPr lang="en-US" dirty="0">
                <a:effectLst/>
              </a:rPr>
              <a:t>deposited on skin of new host via louse feces or by crushing louse on skin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Scratching facilitates </a:t>
            </a:r>
            <a:r>
              <a:rPr lang="en-US" dirty="0" smtClean="0">
                <a:effectLst/>
              </a:rPr>
              <a:t>entry</a:t>
            </a:r>
            <a:endParaRPr lang="en-GB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885157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5984" y="260648"/>
            <a:ext cx="8636496" cy="6336704"/>
          </a:xfrm>
        </p:spPr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en-US" b="1" dirty="0">
                <a:effectLst/>
              </a:rPr>
              <a:t>Epidemic typhus</a:t>
            </a:r>
            <a:endParaRPr lang="en-GB" b="1" dirty="0">
              <a:effectLst/>
            </a:endParaRPr>
          </a:p>
          <a:p>
            <a:pPr lvl="0"/>
            <a:r>
              <a:rPr lang="en-US" dirty="0">
                <a:effectLst/>
              </a:rPr>
              <a:t>Encountered in </a:t>
            </a:r>
            <a:r>
              <a:rPr lang="en-US" dirty="0" err="1">
                <a:effectLst/>
              </a:rPr>
              <a:t>S.America</a:t>
            </a:r>
            <a:r>
              <a:rPr lang="en-US" dirty="0">
                <a:effectLst/>
              </a:rPr>
              <a:t>, Africa and </a:t>
            </a:r>
            <a:r>
              <a:rPr lang="en-US" dirty="0" smtClean="0">
                <a:effectLst/>
              </a:rPr>
              <a:t>Asia</a:t>
            </a:r>
            <a:endParaRPr lang="en-GB" dirty="0">
              <a:effectLst/>
            </a:endParaRPr>
          </a:p>
          <a:p>
            <a:pPr lvl="0"/>
            <a:r>
              <a:rPr lang="en-GB" dirty="0" err="1" smtClean="0"/>
              <a:t>Etiology</a:t>
            </a:r>
            <a:r>
              <a:rPr lang="en-GB" dirty="0"/>
              <a:t>: </a:t>
            </a:r>
            <a:r>
              <a:rPr lang="en-GB" i="1" dirty="0"/>
              <a:t>Rickettsia </a:t>
            </a:r>
            <a:r>
              <a:rPr lang="en-GB" i="1" dirty="0" err="1"/>
              <a:t>prowazekii</a:t>
            </a:r>
            <a:r>
              <a:rPr lang="en-GB" i="1" dirty="0"/>
              <a:t> </a:t>
            </a:r>
            <a:endParaRPr lang="en-GB" dirty="0"/>
          </a:p>
          <a:p>
            <a:r>
              <a:rPr lang="en-GB" dirty="0"/>
              <a:t>T</a:t>
            </a:r>
            <a:r>
              <a:rPr lang="en-GB" dirty="0" smtClean="0"/>
              <a:t>he </a:t>
            </a:r>
            <a:r>
              <a:rPr lang="en-GB" dirty="0"/>
              <a:t>disease often causes epidemics following wars and natural disasters </a:t>
            </a:r>
          </a:p>
          <a:p>
            <a:r>
              <a:rPr lang="en-GB" dirty="0"/>
              <a:t>T</a:t>
            </a:r>
            <a:r>
              <a:rPr lang="en-GB" dirty="0" smtClean="0"/>
              <a:t>ransmitted </a:t>
            </a:r>
            <a:r>
              <a:rPr lang="en-GB" dirty="0"/>
              <a:t>from human to human via the </a:t>
            </a:r>
            <a:r>
              <a:rPr lang="en-GB" dirty="0" smtClean="0"/>
              <a:t>human body </a:t>
            </a:r>
            <a:r>
              <a:rPr lang="en-GB" dirty="0" smtClean="0">
                <a:solidFill>
                  <a:srgbClr val="FF0000"/>
                </a:solidFill>
              </a:rPr>
              <a:t>louse</a:t>
            </a:r>
            <a:r>
              <a:rPr lang="en-GB" dirty="0" smtClean="0"/>
              <a:t> (</a:t>
            </a:r>
            <a:r>
              <a:rPr lang="en-GB" i="1" dirty="0" err="1"/>
              <a:t>Pediculus</a:t>
            </a:r>
            <a:r>
              <a:rPr lang="en-GB" i="1" dirty="0"/>
              <a:t> </a:t>
            </a:r>
            <a:r>
              <a:rPr lang="en-GB" i="1" dirty="0" err="1"/>
              <a:t>humanus</a:t>
            </a:r>
            <a:r>
              <a:rPr lang="en-GB" i="1" dirty="0"/>
              <a:t> </a:t>
            </a:r>
            <a:r>
              <a:rPr lang="en-GB" i="1" dirty="0" err="1"/>
              <a:t>corporis</a:t>
            </a:r>
            <a:r>
              <a:rPr lang="en-GB" dirty="0"/>
              <a:t>). </a:t>
            </a:r>
            <a:r>
              <a:rPr lang="en-US" dirty="0" smtClean="0">
                <a:effectLst/>
              </a:rPr>
              <a:t>Restricted </a:t>
            </a:r>
            <a:r>
              <a:rPr lang="en-US" dirty="0">
                <a:effectLst/>
              </a:rPr>
              <a:t>to humans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Transmission in a cycle involving humans and body louse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Transmission favored by overcrowding and low standards of cleanliness</a:t>
            </a:r>
            <a:endParaRPr lang="en-GB" dirty="0">
              <a:effectLst/>
            </a:endParaRPr>
          </a:p>
          <a:p>
            <a:pPr lvl="0"/>
            <a:r>
              <a:rPr lang="en-US" dirty="0" err="1" smtClean="0">
                <a:effectLst/>
              </a:rPr>
              <a:t>Rickettsiae</a:t>
            </a:r>
            <a:r>
              <a:rPr lang="en-US" dirty="0" smtClean="0">
                <a:effectLst/>
              </a:rPr>
              <a:t> </a:t>
            </a:r>
            <a:r>
              <a:rPr lang="en-US" dirty="0">
                <a:effectLst/>
              </a:rPr>
              <a:t>deposited on skin of new host via louse feces or by crushing louse on skin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Scratching facilitates entry</a:t>
            </a:r>
            <a:endParaRPr lang="en-GB" dirty="0">
              <a:effectLst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10193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332656"/>
            <a:ext cx="8352928" cy="6120680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Symptoms include severe headache, a sustained high fever, </a:t>
            </a:r>
            <a:r>
              <a:rPr lang="en-GB" dirty="0" err="1"/>
              <a:t>maculopapular</a:t>
            </a:r>
            <a:r>
              <a:rPr lang="en-GB" dirty="0"/>
              <a:t> rash, cough, severe muscle pain, chills, sensitivity to light. A rash begins on the chest about five days after the fever appears, and spreads to the trunk and extremities.</a:t>
            </a:r>
          </a:p>
          <a:p>
            <a:r>
              <a:rPr lang="en-GB" dirty="0"/>
              <a:t>M</a:t>
            </a:r>
            <a:r>
              <a:rPr lang="en-GB" dirty="0" smtClean="0"/>
              <a:t>ore </a:t>
            </a:r>
            <a:r>
              <a:rPr lang="en-GB" dirty="0"/>
              <a:t>fatal if not treated</a:t>
            </a:r>
          </a:p>
          <a:p>
            <a:r>
              <a:rPr lang="en-GB" dirty="0" smtClean="0"/>
              <a:t>Recurrent </a:t>
            </a:r>
            <a:r>
              <a:rPr lang="en-GB" dirty="0"/>
              <a:t>form is called Brill-Zinsser Disease which is less severe and rarely fatal. recurrence often occurs in times of relative </a:t>
            </a:r>
            <a:r>
              <a:rPr lang="en-GB" dirty="0" smtClean="0"/>
              <a:t>immunosuppression</a:t>
            </a:r>
          </a:p>
          <a:p>
            <a:pPr lvl="0"/>
            <a:r>
              <a:rPr lang="en-US" dirty="0" err="1">
                <a:effectLst/>
              </a:rPr>
              <a:t>R.powerzekii</a:t>
            </a:r>
            <a:r>
              <a:rPr lang="en-US" dirty="0">
                <a:effectLst/>
              </a:rPr>
              <a:t> can persist as latent infection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Mild sporadic cases occur as recurrences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Can initiate epidemics in susceptible </a:t>
            </a:r>
            <a:r>
              <a:rPr lang="en-US" dirty="0" smtClean="0">
                <a:effectLst/>
              </a:rPr>
              <a:t>populations</a:t>
            </a:r>
            <a:endParaRPr lang="en-GB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011692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5984" y="260648"/>
            <a:ext cx="8636496" cy="6336704"/>
          </a:xfrm>
        </p:spPr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en-US" b="1" dirty="0">
                <a:effectLst/>
              </a:rPr>
              <a:t>Endemic (murine) typhus</a:t>
            </a:r>
            <a:endParaRPr lang="en-GB" b="1" dirty="0">
              <a:effectLst/>
            </a:endParaRPr>
          </a:p>
          <a:p>
            <a:r>
              <a:rPr lang="en-US" dirty="0" smtClean="0">
                <a:effectLst/>
              </a:rPr>
              <a:t>Widespread. </a:t>
            </a:r>
            <a:r>
              <a:rPr lang="en-GB" dirty="0"/>
              <a:t>C</a:t>
            </a:r>
            <a:r>
              <a:rPr lang="en-GB" dirty="0" smtClean="0"/>
              <a:t>ommonly </a:t>
            </a:r>
            <a:r>
              <a:rPr lang="en-GB" dirty="0"/>
              <a:t>in southern California, Texas and Hawaii. </a:t>
            </a:r>
            <a:endParaRPr lang="en-GB" dirty="0">
              <a:effectLst/>
            </a:endParaRPr>
          </a:p>
          <a:p>
            <a:r>
              <a:rPr lang="en-GB" dirty="0" err="1" smtClean="0"/>
              <a:t>Etiology</a:t>
            </a:r>
            <a:r>
              <a:rPr lang="en-GB" dirty="0"/>
              <a:t>: </a:t>
            </a:r>
            <a:r>
              <a:rPr lang="en-GB" i="1" dirty="0"/>
              <a:t>Rickettsia </a:t>
            </a:r>
            <a:r>
              <a:rPr lang="en-GB" i="1" dirty="0" err="1"/>
              <a:t>typhi</a:t>
            </a:r>
            <a:r>
              <a:rPr lang="en-GB" i="1" dirty="0"/>
              <a:t> </a:t>
            </a:r>
            <a:endParaRPr lang="en-GB" dirty="0"/>
          </a:p>
          <a:p>
            <a:r>
              <a:rPr lang="en-US" dirty="0" smtClean="0">
                <a:effectLst/>
              </a:rPr>
              <a:t>Primarily </a:t>
            </a:r>
            <a:r>
              <a:rPr lang="en-US" dirty="0">
                <a:effectLst/>
              </a:rPr>
              <a:t>a disease of rats - transmitted by rat </a:t>
            </a:r>
            <a:r>
              <a:rPr lang="en-US" dirty="0" smtClean="0">
                <a:solidFill>
                  <a:srgbClr val="FF0000"/>
                </a:solidFill>
                <a:effectLst/>
              </a:rPr>
              <a:t>flea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smtClean="0"/>
              <a:t>(</a:t>
            </a:r>
            <a:r>
              <a:rPr lang="en-GB" dirty="0" err="1" smtClean="0"/>
              <a:t>Xenopsylla</a:t>
            </a:r>
            <a:r>
              <a:rPr lang="en-GB" dirty="0" smtClean="0"/>
              <a:t> </a:t>
            </a:r>
            <a:r>
              <a:rPr lang="en-GB" dirty="0" err="1" smtClean="0"/>
              <a:t>cheopis</a:t>
            </a:r>
            <a:r>
              <a:rPr lang="en-GB" dirty="0" smtClean="0"/>
              <a:t>). Humans </a:t>
            </a:r>
            <a:r>
              <a:rPr lang="en-GB" dirty="0"/>
              <a:t>are accidental host 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Flea acquires organisms by trans-ovarian transmission or by feeding on infected blood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Organisms shed in flea feces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Enter humans through broken skin</a:t>
            </a:r>
            <a:endParaRPr lang="en-GB" dirty="0">
              <a:effectLst/>
            </a:endParaRPr>
          </a:p>
          <a:p>
            <a:pPr lvl="2"/>
            <a:r>
              <a:rPr lang="en-US" dirty="0">
                <a:effectLst/>
              </a:rPr>
              <a:t>Possibly respiratory tract or conjunctiva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Human infection sporadic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Less severe than epidemic typhus</a:t>
            </a:r>
            <a:endParaRPr lang="en-GB" dirty="0">
              <a:effectLst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36371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404664"/>
            <a:ext cx="8640960" cy="612068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smtClean="0">
                <a:effectLst/>
              </a:rPr>
              <a:t>Scrub typhus</a:t>
            </a:r>
          </a:p>
          <a:p>
            <a:r>
              <a:rPr lang="en-GB" dirty="0" err="1" smtClean="0"/>
              <a:t>Etiology</a:t>
            </a:r>
            <a:r>
              <a:rPr lang="en-GB" dirty="0"/>
              <a:t>: </a:t>
            </a:r>
            <a:r>
              <a:rPr lang="en-GB" i="1" dirty="0"/>
              <a:t>Rickettsia </a:t>
            </a:r>
            <a:r>
              <a:rPr lang="en-GB" i="1" dirty="0" err="1"/>
              <a:t>tsutsugamushi</a:t>
            </a:r>
            <a:r>
              <a:rPr lang="en-GB" i="1" dirty="0"/>
              <a:t> (</a:t>
            </a:r>
            <a:r>
              <a:rPr lang="en-GB" i="1" dirty="0" err="1"/>
              <a:t>Orientia</a:t>
            </a:r>
            <a:r>
              <a:rPr lang="en-GB" i="1" dirty="0"/>
              <a:t> </a:t>
            </a:r>
            <a:r>
              <a:rPr lang="en-GB" i="1" dirty="0" err="1"/>
              <a:t>tsutsugamushi</a:t>
            </a:r>
            <a:r>
              <a:rPr lang="en-GB" i="1" dirty="0"/>
              <a:t>) </a:t>
            </a:r>
            <a:endParaRPr lang="en-GB" dirty="0"/>
          </a:p>
          <a:p>
            <a:pPr lvl="0"/>
            <a:r>
              <a:rPr lang="en-US" dirty="0">
                <a:effectLst/>
              </a:rPr>
              <a:t>Cell wall differs structurally from that of other bacteria - lacks LPS &amp; peptidoglycan - consists of proteins linked by diffuse bonds</a:t>
            </a:r>
            <a:endParaRPr lang="en-GB" dirty="0">
              <a:effectLst/>
            </a:endParaRPr>
          </a:p>
          <a:p>
            <a:r>
              <a:rPr lang="en-GB" dirty="0" smtClean="0"/>
              <a:t>Transmitted </a:t>
            </a:r>
            <a:r>
              <a:rPr lang="en-GB" dirty="0"/>
              <a:t>by some species of </a:t>
            </a:r>
            <a:r>
              <a:rPr lang="en-GB" dirty="0" err="1"/>
              <a:t>trombiculid</a:t>
            </a:r>
            <a:r>
              <a:rPr lang="en-GB" dirty="0"/>
              <a:t> </a:t>
            </a:r>
            <a:r>
              <a:rPr lang="en-GB" dirty="0">
                <a:solidFill>
                  <a:srgbClr val="FF0000"/>
                </a:solidFill>
              </a:rPr>
              <a:t>mites</a:t>
            </a:r>
            <a:r>
              <a:rPr lang="en-GB" dirty="0"/>
              <a:t> (chiggers mites, particularly </a:t>
            </a:r>
            <a:r>
              <a:rPr lang="en-GB" i="1" dirty="0" err="1"/>
              <a:t>Leptotrombidium</a:t>
            </a:r>
            <a:r>
              <a:rPr lang="en-GB" i="1" dirty="0"/>
              <a:t> </a:t>
            </a:r>
            <a:r>
              <a:rPr lang="en-GB" i="1" dirty="0" err="1"/>
              <a:t>deliense</a:t>
            </a:r>
            <a:r>
              <a:rPr lang="en-GB" i="1" dirty="0"/>
              <a:t>) </a:t>
            </a:r>
            <a:r>
              <a:rPr lang="en-GB" dirty="0"/>
              <a:t>which are found in areas of heavy scrub vegetation </a:t>
            </a:r>
          </a:p>
          <a:p>
            <a:pPr lvl="0"/>
            <a:r>
              <a:rPr lang="en-US" dirty="0">
                <a:effectLst/>
              </a:rPr>
              <a:t>Female adult mites pass infection to offspring 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Organisms introduced to humans during feeding and spread via blood circulation</a:t>
            </a:r>
            <a:endParaRPr lang="en-GB" dirty="0">
              <a:effectLst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89060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476672"/>
            <a:ext cx="8208912" cy="6048672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Scrub typhus is endemic to a part of the world known as the </a:t>
            </a:r>
            <a:r>
              <a:rPr lang="en-GB" b="1" dirty="0" err="1"/>
              <a:t>tsutsugamushi</a:t>
            </a:r>
            <a:r>
              <a:rPr lang="en-GB" b="1" dirty="0"/>
              <a:t> triangle</a:t>
            </a:r>
            <a:r>
              <a:rPr lang="en-GB" dirty="0"/>
              <a:t>. This extends from northern Japan and far-eastern Russia in the north, into northern Australia in the south, and to Pakistan and Afghanistan in the west </a:t>
            </a:r>
          </a:p>
          <a:p>
            <a:r>
              <a:rPr lang="en-GB" dirty="0"/>
              <a:t>Resembles Epidemic typhus ; </a:t>
            </a:r>
            <a:r>
              <a:rPr lang="en-GB" dirty="0" err="1"/>
              <a:t>Maculopapular</a:t>
            </a:r>
            <a:r>
              <a:rPr lang="en-GB" dirty="0"/>
              <a:t> rash, </a:t>
            </a:r>
            <a:r>
              <a:rPr lang="en-GB" dirty="0" err="1"/>
              <a:t>eschar</a:t>
            </a:r>
            <a:r>
              <a:rPr lang="en-GB" dirty="0"/>
              <a:t>, splenomegaly and lymphadenopathies are typical signs </a:t>
            </a:r>
          </a:p>
          <a:p>
            <a:r>
              <a:rPr lang="en-GB" dirty="0"/>
              <a:t>More virulent strains of </a:t>
            </a:r>
            <a:r>
              <a:rPr lang="en-GB" i="1" dirty="0"/>
              <a:t>O. </a:t>
            </a:r>
            <a:r>
              <a:rPr lang="en-GB" i="1" dirty="0" err="1"/>
              <a:t>tsutsugamushi</a:t>
            </a:r>
            <a:r>
              <a:rPr lang="en-GB" i="1" dirty="0"/>
              <a:t> </a:t>
            </a:r>
            <a:r>
              <a:rPr lang="en-GB" dirty="0"/>
              <a:t>can cause </a:t>
            </a:r>
            <a:r>
              <a:rPr lang="en-GB" dirty="0" err="1"/>
              <a:t>hemorrhaging</a:t>
            </a:r>
            <a:r>
              <a:rPr lang="en-GB" dirty="0"/>
              <a:t> and intravascular coagulation. </a:t>
            </a:r>
          </a:p>
          <a:p>
            <a:r>
              <a:rPr lang="en-GB" dirty="0"/>
              <a:t>Cardiac &amp; cerebral involvement occur in the late phase of illness </a:t>
            </a:r>
          </a:p>
        </p:txBody>
      </p:sp>
    </p:spTree>
    <p:extLst>
      <p:ext uri="{BB962C8B-B14F-4D97-AF65-F5344CB8AC3E}">
        <p14:creationId xmlns:p14="http://schemas.microsoft.com/office/powerpoint/2010/main" val="27229138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l"/>
            <a:r>
              <a:rPr lang="en-US" dirty="0" smtClean="0">
                <a:solidFill>
                  <a:srgbClr val="FFFF00"/>
                </a:solidFill>
                <a:effectLst/>
              </a:rPr>
              <a:t>3. BQ </a:t>
            </a:r>
            <a:r>
              <a:rPr lang="en-US" dirty="0">
                <a:solidFill>
                  <a:srgbClr val="FFFF00"/>
                </a:solidFill>
                <a:effectLst/>
              </a:rPr>
              <a:t>Fever</a:t>
            </a:r>
            <a:r>
              <a:rPr lang="en-GB" b="0" dirty="0">
                <a:solidFill>
                  <a:srgbClr val="FFFF00"/>
                </a:solidFill>
              </a:rPr>
              <a:t> </a:t>
            </a:r>
            <a:r>
              <a:rPr lang="en-GB" dirty="0">
                <a:solidFill>
                  <a:srgbClr val="FFFF00"/>
                </a:solidFill>
              </a:rPr>
              <a:t>(Query fever) 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effectLst/>
              </a:rPr>
              <a:t>Causative agent; </a:t>
            </a:r>
            <a:r>
              <a:rPr lang="en-US" i="1" dirty="0" err="1">
                <a:effectLst/>
              </a:rPr>
              <a:t>Coxiella</a:t>
            </a:r>
            <a:r>
              <a:rPr lang="en-US" i="1" dirty="0">
                <a:effectLst/>
              </a:rPr>
              <a:t> </a:t>
            </a:r>
            <a:r>
              <a:rPr lang="en-US" i="1" dirty="0" err="1">
                <a:effectLst/>
              </a:rPr>
              <a:t>burnetii</a:t>
            </a:r>
            <a:endParaRPr lang="en-US" i="1" dirty="0">
              <a:effectLst/>
            </a:endParaRPr>
          </a:p>
          <a:p>
            <a:pPr lvl="0"/>
            <a:r>
              <a:rPr lang="en-US" dirty="0" smtClean="0">
                <a:effectLst/>
              </a:rPr>
              <a:t>Genetically </a:t>
            </a:r>
            <a:r>
              <a:rPr lang="en-US" dirty="0">
                <a:effectLst/>
              </a:rPr>
              <a:t>different form genus Rickettsia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Physically different from other bacteria</a:t>
            </a:r>
            <a:endParaRPr lang="en-GB" dirty="0">
              <a:effectLst/>
            </a:endParaRPr>
          </a:p>
          <a:p>
            <a:pPr lvl="2"/>
            <a:r>
              <a:rPr lang="en-US" dirty="0">
                <a:effectLst/>
              </a:rPr>
              <a:t>Highly resistant to chemicals including those used as disinfectants</a:t>
            </a:r>
            <a:endParaRPr lang="en-GB" dirty="0">
              <a:effectLst/>
            </a:endParaRPr>
          </a:p>
          <a:p>
            <a:pPr lvl="2"/>
            <a:r>
              <a:rPr lang="en-US" dirty="0">
                <a:effectLst/>
              </a:rPr>
              <a:t>Resistant to </a:t>
            </a:r>
            <a:r>
              <a:rPr lang="en-US" dirty="0" err="1">
                <a:effectLst/>
              </a:rPr>
              <a:t>dessication</a:t>
            </a:r>
            <a:endParaRPr lang="en-GB" dirty="0">
              <a:effectLst/>
            </a:endParaRPr>
          </a:p>
          <a:p>
            <a:pPr lvl="2"/>
            <a:r>
              <a:rPr lang="en-US" dirty="0">
                <a:effectLst/>
              </a:rPr>
              <a:t>Not easily killed by heat treatment and sunlight</a:t>
            </a:r>
            <a:endParaRPr lang="en-GB" dirty="0">
              <a:effectLst/>
            </a:endParaRPr>
          </a:p>
          <a:p>
            <a:pPr lvl="2"/>
            <a:r>
              <a:rPr lang="en-US" dirty="0">
                <a:effectLst/>
              </a:rPr>
              <a:t>Hardy organism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Obligate intracellular organism</a:t>
            </a:r>
            <a:endParaRPr lang="en-GB" dirty="0">
              <a:effectLst/>
            </a:endParaRPr>
          </a:p>
          <a:p>
            <a:pPr marL="0" indent="0">
              <a:buNone/>
            </a:pPr>
            <a:endParaRPr lang="en-GB" dirty="0"/>
          </a:p>
          <a:p>
            <a:endParaRPr lang="en-GB" b="1" u="sng" dirty="0"/>
          </a:p>
        </p:txBody>
      </p:sp>
    </p:spTree>
    <p:extLst>
      <p:ext uri="{BB962C8B-B14F-4D97-AF65-F5344CB8AC3E}">
        <p14:creationId xmlns:p14="http://schemas.microsoft.com/office/powerpoint/2010/main" val="259890601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476672"/>
            <a:ext cx="8568952" cy="6048672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>
                <a:effectLst/>
              </a:rPr>
              <a:t>Reservoirs</a:t>
            </a:r>
            <a:r>
              <a:rPr lang="en-US" dirty="0">
                <a:effectLst/>
              </a:rPr>
              <a:t>: domestic animals - cattle, sheep, goats; wild animals &amp; infected ticks</a:t>
            </a:r>
            <a:endParaRPr lang="en-GB" dirty="0">
              <a:effectLst/>
            </a:endParaRPr>
          </a:p>
          <a:p>
            <a:r>
              <a:rPr lang="en-US" dirty="0">
                <a:effectLst/>
              </a:rPr>
              <a:t>Most infected animals asymptomatic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Shed organisms in urine, feces, milk</a:t>
            </a:r>
            <a:endParaRPr lang="en-GB" dirty="0">
              <a:effectLst/>
            </a:endParaRPr>
          </a:p>
          <a:p>
            <a:pPr lvl="1"/>
            <a:r>
              <a:rPr lang="en-GB" dirty="0"/>
              <a:t>Also in placental tissue and amniotic fluid of the animals </a:t>
            </a:r>
          </a:p>
          <a:p>
            <a:pPr lvl="1"/>
            <a:r>
              <a:rPr lang="en-US" dirty="0" smtClean="0">
                <a:effectLst/>
              </a:rPr>
              <a:t>From </a:t>
            </a:r>
            <a:r>
              <a:rPr lang="en-US" dirty="0">
                <a:effectLst/>
              </a:rPr>
              <a:t>these sites the animal gets contaminated with </a:t>
            </a:r>
            <a:r>
              <a:rPr lang="en-US" dirty="0" err="1">
                <a:effectLst/>
              </a:rPr>
              <a:t>C.burnetti</a:t>
            </a:r>
            <a:endParaRPr lang="en-GB" dirty="0">
              <a:effectLst/>
            </a:endParaRPr>
          </a:p>
          <a:p>
            <a:r>
              <a:rPr lang="en-GB" dirty="0" smtClean="0"/>
              <a:t>Humans </a:t>
            </a:r>
            <a:r>
              <a:rPr lang="en-GB" dirty="0"/>
              <a:t>acquire disease primarily by inhalation of contaminated aerosols of the above materials </a:t>
            </a:r>
          </a:p>
          <a:p>
            <a:r>
              <a:rPr lang="en-GB" dirty="0"/>
              <a:t>Consumption of infected milk - less common source of infection</a:t>
            </a:r>
          </a:p>
          <a:p>
            <a:r>
              <a:rPr lang="en-GB" dirty="0" smtClean="0"/>
              <a:t>Individuals at risk: food handlers, </a:t>
            </a:r>
            <a:r>
              <a:rPr lang="en-GB" dirty="0" err="1" smtClean="0"/>
              <a:t>sherpherds</a:t>
            </a:r>
            <a:r>
              <a:rPr lang="en-GB" dirty="0" smtClean="0"/>
              <a:t>, abattoir employees, farm workers &amp; veterinarians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55099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476672"/>
            <a:ext cx="8208912" cy="6048672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en-US" dirty="0" smtClean="0">
                <a:effectLst/>
              </a:rPr>
              <a:t>May be asymptomatic acute or chronic</a:t>
            </a:r>
            <a:endParaRPr lang="en-GB" dirty="0" smtClean="0">
              <a:effectLst/>
            </a:endParaRPr>
          </a:p>
          <a:p>
            <a:r>
              <a:rPr lang="en-US" dirty="0">
                <a:effectLst/>
              </a:rPr>
              <a:t>After inhalation multiply in lungs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Atypical pneumonia or asymptomatic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Acute disease associated with septicemia</a:t>
            </a:r>
            <a:endParaRPr lang="en-GB" dirty="0">
              <a:effectLst/>
            </a:endParaRPr>
          </a:p>
          <a:p>
            <a:pPr lvl="2"/>
            <a:r>
              <a:rPr lang="en-US" dirty="0">
                <a:effectLst/>
              </a:rPr>
              <a:t>Other manifestation related to organ affected</a:t>
            </a:r>
            <a:endParaRPr lang="en-GB" dirty="0">
              <a:effectLst/>
            </a:endParaRPr>
          </a:p>
          <a:p>
            <a:r>
              <a:rPr lang="en-US" dirty="0" smtClean="0">
                <a:effectLst/>
              </a:rPr>
              <a:t>Invasion </a:t>
            </a:r>
            <a:r>
              <a:rPr lang="en-US" dirty="0">
                <a:effectLst/>
              </a:rPr>
              <a:t>of blood circulatory system → invasion of other organs</a:t>
            </a:r>
            <a:endParaRPr lang="en-GB" dirty="0">
              <a:effectLst/>
            </a:endParaRPr>
          </a:p>
          <a:p>
            <a:r>
              <a:rPr lang="en-US" dirty="0">
                <a:effectLst/>
              </a:rPr>
              <a:t>Invasion of small blood vessels not as clear as in Rickettsia</a:t>
            </a:r>
            <a:endParaRPr lang="en-GB" dirty="0">
              <a:effectLst/>
            </a:endParaRPr>
          </a:p>
          <a:p>
            <a:r>
              <a:rPr lang="en-GB" dirty="0" smtClean="0"/>
              <a:t>It </a:t>
            </a:r>
            <a:r>
              <a:rPr lang="en-GB" dirty="0"/>
              <a:t>begins with fever, severe headache, cough and other influenza-like symptoms </a:t>
            </a:r>
          </a:p>
          <a:p>
            <a:r>
              <a:rPr lang="en-GB" dirty="0" smtClean="0"/>
              <a:t>The </a:t>
            </a:r>
            <a:r>
              <a:rPr lang="en-GB" dirty="0"/>
              <a:t>disease can progress to an atypical pneumonia </a:t>
            </a:r>
            <a:endParaRPr lang="en-GB" dirty="0" smtClean="0"/>
          </a:p>
          <a:p>
            <a:r>
              <a:rPr lang="en-GB" dirty="0" smtClean="0"/>
              <a:t>Rash </a:t>
            </a:r>
            <a:r>
              <a:rPr lang="en-GB" dirty="0"/>
              <a:t>is rare unlike other </a:t>
            </a:r>
            <a:r>
              <a:rPr lang="en-GB" dirty="0" err="1"/>
              <a:t>rickettsial</a:t>
            </a:r>
            <a:r>
              <a:rPr lang="en-GB" dirty="0"/>
              <a:t> diseases </a:t>
            </a:r>
          </a:p>
          <a:p>
            <a:r>
              <a:rPr lang="en-US" dirty="0">
                <a:effectLst/>
              </a:rPr>
              <a:t>Chronic Q fever can present as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Endocarditis - with damage to heart valves especially where there is pre-existing </a:t>
            </a:r>
            <a:r>
              <a:rPr lang="en-US" dirty="0" err="1">
                <a:effectLst/>
              </a:rPr>
              <a:t>valvular</a:t>
            </a:r>
            <a:r>
              <a:rPr lang="en-US" dirty="0">
                <a:effectLst/>
              </a:rPr>
              <a:t> heart disease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Osteomyelitis, hepatitis, encephalitis, meningitis</a:t>
            </a:r>
            <a:endParaRPr lang="en-GB" dirty="0">
              <a:effectLst/>
            </a:endParaRPr>
          </a:p>
          <a:p>
            <a:r>
              <a:rPr lang="en-GB" dirty="0" smtClean="0"/>
              <a:t>Complications- </a:t>
            </a:r>
            <a:r>
              <a:rPr lang="en-GB" dirty="0"/>
              <a:t>myocarditis, arthritis, </a:t>
            </a:r>
            <a:r>
              <a:rPr lang="en-GB" dirty="0" err="1"/>
              <a:t>guillain-Barre</a:t>
            </a:r>
            <a:r>
              <a:rPr lang="en-GB" dirty="0"/>
              <a:t> syndrome and glomerulonephritis 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7528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568952" cy="1080120"/>
          </a:xfrm>
        </p:spPr>
        <p:txBody>
          <a:bodyPr/>
          <a:lstStyle/>
          <a:p>
            <a:r>
              <a:rPr lang="en-US" dirty="0">
                <a:effectLst/>
              </a:rPr>
              <a:t>Classification into genera </a:t>
            </a:r>
            <a:r>
              <a:rPr lang="en-US" dirty="0" smtClean="0">
                <a:effectLst/>
              </a:rPr>
              <a:t>species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556792"/>
            <a:ext cx="8568952" cy="4752528"/>
          </a:xfrm>
        </p:spPr>
        <p:txBody>
          <a:bodyPr/>
          <a:lstStyle/>
          <a:p>
            <a:pPr lvl="0"/>
            <a:r>
              <a:rPr lang="en-US" dirty="0">
                <a:effectLst/>
              </a:rPr>
              <a:t>Classification based on various characteristics comparable to other bacteria</a:t>
            </a:r>
            <a:endParaRPr lang="en-GB" dirty="0">
              <a:effectLst/>
            </a:endParaRPr>
          </a:p>
          <a:p>
            <a:r>
              <a:rPr lang="en-GB" dirty="0"/>
              <a:t>Five genera in this class cause human </a:t>
            </a:r>
            <a:r>
              <a:rPr lang="en-GB" dirty="0" smtClean="0"/>
              <a:t>diseases:</a:t>
            </a:r>
          </a:p>
          <a:p>
            <a:pPr lvl="1"/>
            <a:r>
              <a:rPr lang="en-GB" dirty="0" smtClean="0"/>
              <a:t>Rickettsia</a:t>
            </a:r>
          </a:p>
          <a:p>
            <a:pPr lvl="1"/>
            <a:r>
              <a:rPr lang="en-GB" dirty="0" err="1" smtClean="0"/>
              <a:t>Coxiella</a:t>
            </a:r>
            <a:r>
              <a:rPr lang="en-GB" dirty="0" smtClean="0"/>
              <a:t> </a:t>
            </a:r>
          </a:p>
          <a:p>
            <a:pPr lvl="1"/>
            <a:r>
              <a:rPr lang="en-GB" dirty="0" err="1" smtClean="0"/>
              <a:t>Ehrlichia</a:t>
            </a:r>
            <a:endParaRPr lang="en-GB" dirty="0" smtClean="0"/>
          </a:p>
          <a:p>
            <a:pPr lvl="1"/>
            <a:r>
              <a:rPr lang="en-GB" dirty="0" err="1" smtClean="0"/>
              <a:t>Bartonella</a:t>
            </a:r>
            <a:endParaRPr lang="en-GB" dirty="0" smtClean="0"/>
          </a:p>
          <a:p>
            <a:pPr lvl="1"/>
            <a:r>
              <a:rPr lang="en-GB" dirty="0" err="1" smtClean="0"/>
              <a:t>Orientia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001287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424936" cy="792088"/>
          </a:xfrm>
        </p:spPr>
        <p:txBody>
          <a:bodyPr/>
          <a:lstStyle/>
          <a:p>
            <a:pPr algn="l"/>
            <a:r>
              <a:rPr lang="en-GB" dirty="0" smtClean="0"/>
              <a:t>4. Trench </a:t>
            </a:r>
            <a:r>
              <a:rPr lang="en-GB" dirty="0"/>
              <a:t>fever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556792"/>
            <a:ext cx="8352928" cy="4824536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Five </a:t>
            </a:r>
            <a:r>
              <a:rPr lang="en-GB" dirty="0"/>
              <a:t>day fever </a:t>
            </a:r>
          </a:p>
          <a:p>
            <a:r>
              <a:rPr lang="en-GB" dirty="0" err="1" smtClean="0"/>
              <a:t>Etiology</a:t>
            </a:r>
            <a:r>
              <a:rPr lang="en-GB" dirty="0"/>
              <a:t>: </a:t>
            </a:r>
            <a:r>
              <a:rPr lang="en-GB" i="1" dirty="0" err="1"/>
              <a:t>Bartonella</a:t>
            </a:r>
            <a:r>
              <a:rPr lang="en-GB" i="1" dirty="0"/>
              <a:t> </a:t>
            </a:r>
            <a:r>
              <a:rPr lang="en-GB" i="1" dirty="0" err="1"/>
              <a:t>quintana</a:t>
            </a:r>
            <a:r>
              <a:rPr lang="en-GB" i="1" dirty="0"/>
              <a:t> </a:t>
            </a:r>
            <a:r>
              <a:rPr lang="en-GB" dirty="0"/>
              <a:t>(older name; </a:t>
            </a:r>
            <a:r>
              <a:rPr lang="en-GB" i="1" dirty="0"/>
              <a:t>Rickettsia </a:t>
            </a:r>
            <a:r>
              <a:rPr lang="en-GB" i="1" dirty="0" err="1"/>
              <a:t>quintana</a:t>
            </a:r>
            <a:r>
              <a:rPr lang="en-GB" dirty="0"/>
              <a:t>) </a:t>
            </a:r>
          </a:p>
          <a:p>
            <a:r>
              <a:rPr lang="en-GB" dirty="0"/>
              <a:t>T</a:t>
            </a:r>
            <a:r>
              <a:rPr lang="en-GB" dirty="0" smtClean="0"/>
              <a:t>ransmitted </a:t>
            </a:r>
            <a:r>
              <a:rPr lang="en-GB" dirty="0"/>
              <a:t>by body lice </a:t>
            </a:r>
          </a:p>
          <a:p>
            <a:r>
              <a:rPr lang="en-GB" dirty="0" smtClean="0"/>
              <a:t>Manifestations</a:t>
            </a:r>
            <a:r>
              <a:rPr lang="en-GB" dirty="0"/>
              <a:t>: headache, exhaustion, pain, sweating, &amp; a five-day fever of the relapsing type fever </a:t>
            </a:r>
          </a:p>
          <a:p>
            <a:r>
              <a:rPr lang="en-GB" dirty="0"/>
              <a:t>T</a:t>
            </a:r>
            <a:r>
              <a:rPr lang="en-GB" dirty="0" smtClean="0"/>
              <a:t>he </a:t>
            </a:r>
            <a:r>
              <a:rPr lang="en-GB" dirty="0"/>
              <a:t>persistent fever might lead to heart failure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505224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424936" cy="1080120"/>
          </a:xfrm>
        </p:spPr>
        <p:txBody>
          <a:bodyPr/>
          <a:lstStyle/>
          <a:p>
            <a:pPr algn="l"/>
            <a:r>
              <a:rPr lang="en-US" sz="3200" dirty="0">
                <a:effectLst/>
              </a:rPr>
              <a:t>Lab confirmation of </a:t>
            </a:r>
            <a:r>
              <a:rPr lang="en-US" sz="3200" dirty="0" err="1">
                <a:effectLst/>
              </a:rPr>
              <a:t>Rickettsial</a:t>
            </a:r>
            <a:r>
              <a:rPr lang="en-US" sz="3200" dirty="0">
                <a:effectLst/>
              </a:rPr>
              <a:t> </a:t>
            </a:r>
            <a:r>
              <a:rPr lang="en-US" sz="3200" dirty="0" smtClean="0">
                <a:effectLst/>
              </a:rPr>
              <a:t>infection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700808"/>
            <a:ext cx="8496944" cy="4824536"/>
          </a:xfrm>
        </p:spPr>
        <p:txBody>
          <a:bodyPr>
            <a:normAutofit/>
          </a:bodyPr>
          <a:lstStyle/>
          <a:p>
            <a:r>
              <a:rPr lang="en-US" dirty="0">
                <a:effectLst/>
              </a:rPr>
              <a:t>Specimens: blood, infected </a:t>
            </a:r>
            <a:r>
              <a:rPr lang="en-US" dirty="0" smtClean="0">
                <a:effectLst/>
              </a:rPr>
              <a:t>tissue, </a:t>
            </a:r>
            <a:r>
              <a:rPr lang="en-GB" dirty="0" smtClean="0"/>
              <a:t>grown </a:t>
            </a:r>
            <a:r>
              <a:rPr lang="en-GB" dirty="0"/>
              <a:t>over 4-7 days </a:t>
            </a:r>
          </a:p>
          <a:p>
            <a:r>
              <a:rPr lang="en-GB" dirty="0" err="1"/>
              <a:t>Giemsa</a:t>
            </a:r>
            <a:r>
              <a:rPr lang="en-GB" dirty="0"/>
              <a:t> stain: bluish purple organisms. </a:t>
            </a:r>
          </a:p>
          <a:p>
            <a:pPr lvl="0"/>
            <a:r>
              <a:rPr lang="en-US" dirty="0" smtClean="0">
                <a:effectLst/>
              </a:rPr>
              <a:t>Culture </a:t>
            </a:r>
            <a:r>
              <a:rPr lang="en-US" dirty="0">
                <a:effectLst/>
              </a:rPr>
              <a:t>of blood or infected tissues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Performed in reference </a:t>
            </a:r>
            <a:r>
              <a:rPr lang="en-US" dirty="0" smtClean="0">
                <a:effectLst/>
              </a:rPr>
              <a:t>labs</a:t>
            </a:r>
            <a:endParaRPr lang="en-GB" dirty="0">
              <a:effectLst/>
            </a:endParaRPr>
          </a:p>
          <a:p>
            <a:pPr lvl="1"/>
            <a:r>
              <a:rPr lang="en-US" dirty="0" smtClean="0">
                <a:effectLst/>
              </a:rPr>
              <a:t>Require </a:t>
            </a:r>
            <a:r>
              <a:rPr lang="en-US" dirty="0">
                <a:effectLst/>
              </a:rPr>
              <a:t>living cells for </a:t>
            </a:r>
            <a:r>
              <a:rPr lang="en-US" dirty="0" smtClean="0">
                <a:effectLst/>
              </a:rPr>
              <a:t>growth</a:t>
            </a:r>
            <a:r>
              <a:rPr lang="en-GB" dirty="0" smtClean="0">
                <a:effectLst/>
              </a:rPr>
              <a:t>- </a:t>
            </a:r>
            <a:r>
              <a:rPr lang="en-US" dirty="0" smtClean="0">
                <a:effectLst/>
              </a:rPr>
              <a:t>Tissue culture</a:t>
            </a:r>
            <a:r>
              <a:rPr lang="en-GB" dirty="0" smtClean="0">
                <a:effectLst/>
              </a:rPr>
              <a:t>, </a:t>
            </a:r>
            <a:r>
              <a:rPr lang="en-US" dirty="0" smtClean="0">
                <a:effectLst/>
              </a:rPr>
              <a:t>Yolk </a:t>
            </a:r>
            <a:r>
              <a:rPr lang="en-US" dirty="0">
                <a:effectLst/>
              </a:rPr>
              <a:t>sac of </a:t>
            </a:r>
            <a:r>
              <a:rPr lang="en-US" dirty="0" err="1">
                <a:effectLst/>
              </a:rPr>
              <a:t>embryonated</a:t>
            </a:r>
            <a:r>
              <a:rPr lang="en-US" dirty="0">
                <a:effectLst/>
              </a:rPr>
              <a:t> </a:t>
            </a:r>
            <a:r>
              <a:rPr lang="en-US" dirty="0" smtClean="0">
                <a:effectLst/>
              </a:rPr>
              <a:t>eggs</a:t>
            </a:r>
            <a:r>
              <a:rPr lang="en-GB" dirty="0" smtClean="0">
                <a:effectLst/>
              </a:rPr>
              <a:t>, </a:t>
            </a:r>
            <a:r>
              <a:rPr lang="en-US" dirty="0" smtClean="0">
                <a:effectLst/>
              </a:rPr>
              <a:t>Cell </a:t>
            </a:r>
            <a:r>
              <a:rPr lang="en-US" dirty="0">
                <a:effectLst/>
              </a:rPr>
              <a:t>lines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Lab animals - guinea pigs</a:t>
            </a:r>
            <a:endParaRPr lang="en-GB" dirty="0">
              <a:effectLst/>
            </a:endParaRPr>
          </a:p>
          <a:p>
            <a:pPr lvl="1"/>
            <a:r>
              <a:rPr lang="en-US" dirty="0" err="1">
                <a:effectLst/>
              </a:rPr>
              <a:t>R.quintana</a:t>
            </a:r>
            <a:r>
              <a:rPr lang="en-US" dirty="0">
                <a:effectLst/>
              </a:rPr>
              <a:t> can be grown on a cell free </a:t>
            </a:r>
            <a:r>
              <a:rPr lang="en-US" dirty="0" smtClean="0">
                <a:effectLst/>
              </a:rPr>
              <a:t>medium</a:t>
            </a:r>
            <a:endParaRPr lang="en-GB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3550996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fig38_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6774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39404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5984" y="260648"/>
            <a:ext cx="8636496" cy="6336704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dirty="0">
                <a:effectLst/>
              </a:rPr>
              <a:t>Antigen detection using </a:t>
            </a:r>
            <a:r>
              <a:rPr lang="en-US" dirty="0" err="1">
                <a:effectLst/>
              </a:rPr>
              <a:t>immunofluorescent</a:t>
            </a:r>
            <a:r>
              <a:rPr lang="en-US" dirty="0">
                <a:effectLst/>
              </a:rPr>
              <a:t> staining</a:t>
            </a:r>
            <a:r>
              <a:rPr lang="en-GB" dirty="0">
                <a:effectLst/>
              </a:rPr>
              <a:t> and </a:t>
            </a:r>
            <a:r>
              <a:rPr lang="en-US" dirty="0">
                <a:effectLst/>
              </a:rPr>
              <a:t>PCR assays for detection and identification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Both performed on cutaneous infection specimen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Limited availability</a:t>
            </a:r>
            <a:endParaRPr lang="en-GB" dirty="0">
              <a:effectLst/>
            </a:endParaRPr>
          </a:p>
          <a:p>
            <a:pPr lvl="0"/>
            <a:r>
              <a:rPr lang="en-US" dirty="0" smtClean="0">
                <a:effectLst/>
              </a:rPr>
              <a:t>Serology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Detection of antibodies to specific antigens - more useful if both acute &amp; convalescence stage sera are considered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Demonstration of rising antibody titer - for confirmation of disease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Serology useful for diagnosis of most infections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Cross reactions common - limits specificity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Methods: immunofluorescence, ELISA</a:t>
            </a:r>
            <a:endParaRPr lang="en-GB" dirty="0">
              <a:effectLst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45590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5984" y="260648"/>
            <a:ext cx="8636496" cy="3600400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>
                <a:effectLst/>
              </a:rPr>
              <a:t>Weil-Felix test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Based on ability of anti-rickettsia antibodies to cross react with </a:t>
            </a:r>
            <a:r>
              <a:rPr lang="en-US" dirty="0" err="1">
                <a:effectLst/>
              </a:rPr>
              <a:t>proteus</a:t>
            </a:r>
            <a:r>
              <a:rPr lang="en-US" dirty="0">
                <a:effectLst/>
              </a:rPr>
              <a:t> mirabilis or Proteus vulgaris antigens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The reactive </a:t>
            </a:r>
            <a:r>
              <a:rPr lang="en-US" dirty="0" err="1">
                <a:effectLst/>
              </a:rPr>
              <a:t>proteus</a:t>
            </a:r>
            <a:r>
              <a:rPr lang="en-US" dirty="0">
                <a:effectLst/>
              </a:rPr>
              <a:t> antigen is part of somatic O antigen complex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Proteus strains used: OX-19, OX-2, OX-k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Low specificity, low sensitivity</a:t>
            </a:r>
            <a:endParaRPr lang="en-GB" dirty="0">
              <a:effectLst/>
            </a:endParaRPr>
          </a:p>
          <a:p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54112"/>
            <a:ext cx="7802696" cy="2780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688203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424936" cy="1080120"/>
          </a:xfrm>
        </p:spPr>
        <p:txBody>
          <a:bodyPr/>
          <a:lstStyle/>
          <a:p>
            <a:r>
              <a:rPr lang="en-US" dirty="0" smtClean="0">
                <a:effectLst/>
              </a:rPr>
              <a:t>Treatment/Antibiotic susceptibility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700808"/>
            <a:ext cx="8496944" cy="4824536"/>
          </a:xfrm>
        </p:spPr>
        <p:txBody>
          <a:bodyPr/>
          <a:lstStyle/>
          <a:p>
            <a:pPr lvl="0"/>
            <a:r>
              <a:rPr lang="en-US" dirty="0" smtClean="0">
                <a:effectLst/>
              </a:rPr>
              <a:t>Organisms </a:t>
            </a:r>
            <a:r>
              <a:rPr lang="en-US" dirty="0">
                <a:effectLst/>
              </a:rPr>
              <a:t>differ in </a:t>
            </a:r>
            <a:r>
              <a:rPr lang="en-US" dirty="0" smtClean="0">
                <a:effectLst/>
              </a:rPr>
              <a:t>susceptibility</a:t>
            </a:r>
            <a:endParaRPr lang="en-GB" dirty="0"/>
          </a:p>
          <a:p>
            <a:r>
              <a:rPr lang="en-GB" dirty="0" smtClean="0"/>
              <a:t>Doxycycline </a:t>
            </a:r>
            <a:r>
              <a:rPr lang="en-GB" dirty="0"/>
              <a:t>is the drug of choice for the treatment of infections caused by </a:t>
            </a:r>
            <a:r>
              <a:rPr lang="en-GB" i="1" dirty="0"/>
              <a:t>Rickettsia </a:t>
            </a:r>
            <a:r>
              <a:rPr lang="en-GB" dirty="0"/>
              <a:t>except in cases of pregnancy </a:t>
            </a:r>
          </a:p>
          <a:p>
            <a:r>
              <a:rPr lang="en-GB" dirty="0" smtClean="0"/>
              <a:t>Chloramphenicol </a:t>
            </a:r>
            <a:r>
              <a:rPr lang="en-GB" dirty="0"/>
              <a:t>and tetracycline are alternatives </a:t>
            </a:r>
          </a:p>
          <a:p>
            <a:pPr lvl="0"/>
            <a:r>
              <a:rPr lang="en-US" dirty="0" err="1" smtClean="0">
                <a:effectLst/>
              </a:rPr>
              <a:t>C.burnetti</a:t>
            </a:r>
            <a:r>
              <a:rPr lang="en-US" dirty="0" smtClean="0">
                <a:effectLst/>
              </a:rPr>
              <a:t> </a:t>
            </a:r>
            <a:r>
              <a:rPr lang="en-US" dirty="0">
                <a:effectLst/>
              </a:rPr>
              <a:t>- tetracycline, ciprofloxacin</a:t>
            </a:r>
            <a:endParaRPr lang="en-GB" dirty="0">
              <a:effectLst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936956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424936" cy="1080120"/>
          </a:xfrm>
        </p:spPr>
        <p:txBody>
          <a:bodyPr/>
          <a:lstStyle/>
          <a:p>
            <a:r>
              <a:rPr lang="en-US" dirty="0">
                <a:effectLst/>
              </a:rPr>
              <a:t>Control &amp; </a:t>
            </a:r>
            <a:r>
              <a:rPr lang="en-US" dirty="0" smtClean="0">
                <a:effectLst/>
              </a:rPr>
              <a:t>prevention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700808"/>
            <a:ext cx="8496944" cy="4824536"/>
          </a:xfrm>
        </p:spPr>
        <p:txBody>
          <a:bodyPr/>
          <a:lstStyle/>
          <a:p>
            <a:pPr lvl="0"/>
            <a:r>
              <a:rPr lang="en-US" dirty="0" smtClean="0">
                <a:effectLst/>
              </a:rPr>
              <a:t>Effective </a:t>
            </a:r>
            <a:r>
              <a:rPr lang="en-US" dirty="0">
                <a:effectLst/>
              </a:rPr>
              <a:t>vaccines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Limited use - indicated for lab workers or those living in known endemic areas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Control of arthropod vectors - delousing the susceptible population - control of rodents - insecticides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Improve sanitation</a:t>
            </a:r>
            <a:endParaRPr lang="en-GB" dirty="0">
              <a:effectLst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936956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424936" cy="1080120"/>
          </a:xfrm>
        </p:spPr>
        <p:txBody>
          <a:bodyPr/>
          <a:lstStyle/>
          <a:p>
            <a:r>
              <a:rPr lang="en-US" i="1" dirty="0" err="1">
                <a:effectLst/>
              </a:rPr>
              <a:t>Rochalimaea</a:t>
            </a:r>
            <a:r>
              <a:rPr lang="en-US" i="1" dirty="0">
                <a:effectLst/>
              </a:rPr>
              <a:t> </a:t>
            </a:r>
            <a:r>
              <a:rPr lang="en-US" i="1" dirty="0" err="1" smtClean="0">
                <a:effectLst/>
              </a:rPr>
              <a:t>quintana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700808"/>
            <a:ext cx="8496944" cy="4824536"/>
          </a:xfrm>
        </p:spPr>
        <p:txBody>
          <a:bodyPr/>
          <a:lstStyle/>
          <a:p>
            <a:pPr lvl="0"/>
            <a:r>
              <a:rPr lang="en-US" dirty="0">
                <a:effectLst/>
              </a:rPr>
              <a:t>Reclassified as </a:t>
            </a:r>
            <a:r>
              <a:rPr lang="en-US" dirty="0" err="1">
                <a:effectLst/>
              </a:rPr>
              <a:t>Bartonella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quintana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Differ from </a:t>
            </a:r>
            <a:r>
              <a:rPr lang="en-US" dirty="0" err="1">
                <a:effectLst/>
              </a:rPr>
              <a:t>Rickettsiae</a:t>
            </a:r>
            <a:r>
              <a:rPr lang="en-US" dirty="0">
                <a:effectLst/>
              </a:rPr>
              <a:t> - ability to grow on cell free medium ∴ not obligate intracellular organisms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Transmitted by lice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Humans with latent infection act as source of infection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Etiological agent of </a:t>
            </a:r>
            <a:r>
              <a:rPr lang="en-US" b="1" dirty="0">
                <a:effectLst/>
              </a:rPr>
              <a:t>trench </a:t>
            </a:r>
            <a:r>
              <a:rPr lang="en-US" b="1" dirty="0" smtClean="0">
                <a:effectLst/>
              </a:rPr>
              <a:t>fever</a:t>
            </a:r>
            <a:endParaRPr lang="en-GB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3936956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5984" y="260648"/>
            <a:ext cx="8636496" cy="6336704"/>
          </a:xfrm>
        </p:spPr>
        <p:txBody>
          <a:bodyPr/>
          <a:lstStyle/>
          <a:p>
            <a:pPr lvl="0"/>
            <a:r>
              <a:rPr lang="en-US" dirty="0">
                <a:effectLst/>
              </a:rPr>
              <a:t>Manifestations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Fever, headache, general aches, skin rash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Associated with bacteremia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Lab confirmation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Culture of infected tissues - blood on artificial medium formulated for it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Serology in reference lab - comparable to rickettsia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Antibiotic susceptibility</a:t>
            </a:r>
            <a:endParaRPr lang="en-GB" dirty="0">
              <a:effectLst/>
            </a:endParaRPr>
          </a:p>
          <a:p>
            <a:pPr lvl="1"/>
            <a:r>
              <a:rPr lang="en-US" dirty="0" err="1" smtClean="0">
                <a:effectLst/>
              </a:rPr>
              <a:t>Tetracyclin</a:t>
            </a:r>
            <a:endParaRPr lang="en-GB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0688203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>
                <a:effectLst/>
              </a:rPr>
              <a:t>Other species</a:t>
            </a:r>
            <a:r>
              <a:rPr lang="en-US" dirty="0" smtClean="0">
                <a:effectLst/>
              </a:rPr>
              <a:t>: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effectLst/>
              </a:rPr>
              <a:t>B.henselae</a:t>
            </a:r>
            <a:endParaRPr lang="en-GB" dirty="0">
              <a:effectLst/>
            </a:endParaRPr>
          </a:p>
          <a:p>
            <a:r>
              <a:rPr lang="en-US" dirty="0" err="1" smtClean="0">
                <a:effectLst/>
              </a:rPr>
              <a:t>B.bacilliformis</a:t>
            </a:r>
            <a:endParaRPr lang="en-GB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096736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2632302"/>
              </p:ext>
            </p:extLst>
          </p:nvPr>
        </p:nvGraphicFramePr>
        <p:xfrm>
          <a:off x="31760" y="116632"/>
          <a:ext cx="8932728" cy="5689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77143"/>
                <a:gridCol w="6455585"/>
              </a:tblGrid>
              <a:tr h="3031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Genus</a:t>
                      </a:r>
                      <a:endParaRPr lang="en-GB" sz="3200" b="1" dirty="0">
                        <a:solidFill>
                          <a:srgbClr val="000000"/>
                        </a:solidFill>
                        <a:effectLst/>
                        <a:latin typeface="Helvetica"/>
                        <a:ea typeface="ヒラギノ角ゴ Pro W3"/>
                        <a:cs typeface="Times New Roman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Species</a:t>
                      </a:r>
                      <a:endParaRPr lang="en-GB" sz="3200" b="1">
                        <a:solidFill>
                          <a:srgbClr val="000000"/>
                        </a:solidFill>
                        <a:effectLst/>
                        <a:latin typeface="Helvetica"/>
                        <a:ea typeface="ヒラギノ角ゴ Pro W3"/>
                        <a:cs typeface="Times New Roman"/>
                      </a:endParaRPr>
                    </a:p>
                  </a:txBody>
                  <a:tcPr marL="63500" marR="63500" marT="63500" marB="63500"/>
                </a:tc>
              </a:tr>
              <a:tr h="12448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Rickettsia</a:t>
                      </a:r>
                      <a:endParaRPr lang="en-GB" sz="2800">
                        <a:solidFill>
                          <a:srgbClr val="000000"/>
                        </a:solidFill>
                        <a:effectLst/>
                        <a:latin typeface="Helvetica"/>
                        <a:ea typeface="ヒラギノ角ゴ Pro W3"/>
                        <a:cs typeface="Times New Roman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</a:rPr>
                        <a:t>Rickettsia </a:t>
                      </a:r>
                      <a:r>
                        <a:rPr lang="en-US" sz="2800" dirty="0" err="1" smtClean="0">
                          <a:effectLst/>
                        </a:rPr>
                        <a:t>prowazekii</a:t>
                      </a:r>
                      <a:r>
                        <a:rPr lang="en-US" sz="2800" dirty="0" smtClean="0">
                          <a:effectLst/>
                        </a:rPr>
                        <a:t> (Epidemic typhus)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</a:rPr>
                        <a:t>Rickettsia </a:t>
                      </a:r>
                      <a:r>
                        <a:rPr lang="en-US" sz="2800" dirty="0" err="1" smtClean="0">
                          <a:effectLst/>
                        </a:rPr>
                        <a:t>typhi</a:t>
                      </a:r>
                      <a:r>
                        <a:rPr lang="en-US" sz="2800" dirty="0" smtClean="0">
                          <a:effectLst/>
                        </a:rPr>
                        <a:t> (Endemic typhus)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</a:rPr>
                        <a:t>Rickettsia </a:t>
                      </a:r>
                      <a:r>
                        <a:rPr lang="en-US" sz="2800" dirty="0" err="1" smtClean="0">
                          <a:effectLst/>
                        </a:rPr>
                        <a:t>rickettsii</a:t>
                      </a:r>
                      <a:r>
                        <a:rPr lang="en-US" sz="2800" dirty="0" smtClean="0">
                          <a:effectLst/>
                        </a:rPr>
                        <a:t> (Spotted fever)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 dirty="0" err="1" smtClean="0">
                          <a:effectLst/>
                        </a:rPr>
                        <a:t>Rochalimaea</a:t>
                      </a:r>
                      <a:r>
                        <a:rPr lang="en-US" sz="2800" dirty="0" smtClean="0">
                          <a:effectLst/>
                        </a:rPr>
                        <a:t> </a:t>
                      </a:r>
                      <a:r>
                        <a:rPr lang="en-US" sz="2800" dirty="0" err="1" smtClean="0">
                          <a:effectLst/>
                        </a:rPr>
                        <a:t>quintana</a:t>
                      </a:r>
                      <a:r>
                        <a:rPr lang="en-US" sz="2800" dirty="0" smtClean="0">
                          <a:effectLst/>
                        </a:rPr>
                        <a:t> (trench fever)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 dirty="0" err="1" smtClean="0">
                          <a:effectLst/>
                        </a:rPr>
                        <a:t>R.sennetsu</a:t>
                      </a:r>
                      <a:r>
                        <a:rPr lang="en-US" sz="2800" dirty="0" smtClean="0">
                          <a:effectLst/>
                        </a:rPr>
                        <a:t>, </a:t>
                      </a:r>
                      <a:r>
                        <a:rPr lang="en-US" sz="2800" dirty="0" err="1" smtClean="0">
                          <a:effectLst/>
                        </a:rPr>
                        <a:t>R.conorii</a:t>
                      </a:r>
                      <a:r>
                        <a:rPr lang="en-US" sz="2800" dirty="0" smtClean="0">
                          <a:effectLst/>
                        </a:rPr>
                        <a:t>, </a:t>
                      </a:r>
                      <a:r>
                        <a:rPr lang="en-US" sz="2800" dirty="0" err="1" smtClean="0">
                          <a:effectLst/>
                        </a:rPr>
                        <a:t>R.sibrica</a:t>
                      </a:r>
                      <a:r>
                        <a:rPr lang="en-US" sz="2800" dirty="0" smtClean="0">
                          <a:effectLst/>
                        </a:rPr>
                        <a:t>, </a:t>
                      </a:r>
                      <a:r>
                        <a:rPr lang="en-US" sz="2800" dirty="0" err="1" smtClean="0">
                          <a:effectLst/>
                        </a:rPr>
                        <a:t>R.australis</a:t>
                      </a:r>
                      <a:r>
                        <a:rPr lang="en-US" sz="2800" dirty="0" smtClean="0">
                          <a:effectLst/>
                        </a:rPr>
                        <a:t>, </a:t>
                      </a:r>
                      <a:r>
                        <a:rPr lang="en-US" sz="2800" dirty="0" err="1" smtClean="0">
                          <a:effectLst/>
                        </a:rPr>
                        <a:t>R.akari</a:t>
                      </a:r>
                      <a:r>
                        <a:rPr lang="en-US" sz="2800" dirty="0" smtClean="0">
                          <a:effectLst/>
                        </a:rPr>
                        <a:t>,</a:t>
                      </a:r>
                      <a:r>
                        <a:rPr lang="en-US" sz="2800" baseline="0" dirty="0" smtClean="0">
                          <a:effectLst/>
                        </a:rPr>
                        <a:t> </a:t>
                      </a:r>
                      <a:r>
                        <a:rPr lang="en-US" sz="2800" dirty="0" err="1" smtClean="0">
                          <a:effectLst/>
                        </a:rPr>
                        <a:t>R.tsutsugamushi</a:t>
                      </a:r>
                      <a:r>
                        <a:rPr lang="en-US" sz="2800" dirty="0" smtClean="0">
                          <a:effectLst/>
                        </a:rPr>
                        <a:t> (</a:t>
                      </a:r>
                      <a:r>
                        <a:rPr lang="en-US" sz="2800" dirty="0" err="1" smtClean="0">
                          <a:effectLst/>
                        </a:rPr>
                        <a:t>orienta</a:t>
                      </a:r>
                      <a:r>
                        <a:rPr lang="en-US" sz="2800" dirty="0" smtClean="0">
                          <a:effectLst/>
                        </a:rPr>
                        <a:t> </a:t>
                      </a:r>
                      <a:r>
                        <a:rPr lang="en-US" sz="2800" dirty="0" err="1" smtClean="0">
                          <a:effectLst/>
                        </a:rPr>
                        <a:t>tsutsugamushi</a:t>
                      </a:r>
                      <a:r>
                        <a:rPr lang="en-US" sz="2800" dirty="0" smtClean="0">
                          <a:effectLst/>
                        </a:rPr>
                        <a:t>)</a:t>
                      </a:r>
                      <a:endParaRPr lang="en-GB" sz="2800" dirty="0">
                        <a:solidFill>
                          <a:srgbClr val="000000"/>
                        </a:solidFill>
                        <a:effectLst/>
                        <a:latin typeface="Helvetica"/>
                        <a:ea typeface="ヒラギノ角ゴ Pro W3"/>
                        <a:cs typeface="Times New Roman"/>
                      </a:endParaRPr>
                    </a:p>
                  </a:txBody>
                  <a:tcPr marL="63500" marR="63500" marT="63500" marB="63500"/>
                </a:tc>
              </a:tr>
              <a:tr h="2817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Coxiella</a:t>
                      </a:r>
                      <a:endParaRPr lang="en-GB" sz="2800">
                        <a:solidFill>
                          <a:srgbClr val="000000"/>
                        </a:solidFill>
                        <a:effectLst/>
                        <a:latin typeface="Helvetica"/>
                        <a:ea typeface="ヒラギノ角ゴ Pro W3"/>
                        <a:cs typeface="Times New Roman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 dirty="0" err="1" smtClean="0">
                          <a:effectLst/>
                        </a:rPr>
                        <a:t>Coxiella</a:t>
                      </a:r>
                      <a:r>
                        <a:rPr lang="en-US" sz="2800" dirty="0" smtClean="0">
                          <a:effectLst/>
                        </a:rPr>
                        <a:t> </a:t>
                      </a:r>
                      <a:r>
                        <a:rPr lang="en-US" sz="2800" dirty="0" err="1" smtClean="0">
                          <a:effectLst/>
                        </a:rPr>
                        <a:t>burnetii</a:t>
                      </a:r>
                      <a:r>
                        <a:rPr lang="en-US" sz="2800" dirty="0" smtClean="0">
                          <a:effectLst/>
                        </a:rPr>
                        <a:t> (Q fever)</a:t>
                      </a:r>
                    </a:p>
                  </a:txBody>
                  <a:tcPr marL="63500" marR="63500" marT="63500" marB="63500"/>
                </a:tc>
              </a:tr>
              <a:tr h="4744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Rochalimaea (Bartonella)</a:t>
                      </a:r>
                      <a:endParaRPr lang="en-GB" sz="2800">
                        <a:solidFill>
                          <a:srgbClr val="000000"/>
                        </a:solidFill>
                        <a:effectLst/>
                        <a:latin typeface="Helvetica"/>
                        <a:ea typeface="ヒラギノ角ゴ Pro W3"/>
                        <a:cs typeface="Times New Roman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</a:rPr>
                        <a:t>R.quintana</a:t>
                      </a:r>
                      <a:r>
                        <a:rPr lang="en-US" sz="2800" dirty="0">
                          <a:effectLst/>
                        </a:rPr>
                        <a:t> (</a:t>
                      </a:r>
                      <a:r>
                        <a:rPr lang="en-US" sz="2800" dirty="0" err="1">
                          <a:effectLst/>
                        </a:rPr>
                        <a:t>B.quintana</a:t>
                      </a:r>
                      <a:r>
                        <a:rPr lang="en-US" sz="2800" dirty="0">
                          <a:effectLst/>
                        </a:rPr>
                        <a:t>)</a:t>
                      </a:r>
                      <a:endParaRPr lang="en-GB" sz="2800" dirty="0">
                        <a:solidFill>
                          <a:srgbClr val="000000"/>
                        </a:solidFill>
                        <a:effectLst/>
                        <a:latin typeface="Helvetica"/>
                        <a:ea typeface="ヒラギノ角ゴ Pro W3"/>
                        <a:cs typeface="Times New Roman"/>
                      </a:endParaRPr>
                    </a:p>
                  </a:txBody>
                  <a:tcPr marL="63500" marR="63500" marT="63500" marB="635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3956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424936" cy="1080120"/>
          </a:xfrm>
        </p:spPr>
        <p:txBody>
          <a:bodyPr>
            <a:normAutofit fontScale="90000"/>
          </a:bodyPr>
          <a:lstStyle/>
          <a:p>
            <a:r>
              <a:rPr lang="en-US" dirty="0">
                <a:effectLst/>
              </a:rPr>
              <a:t>Biological and morphological characteristics</a:t>
            </a:r>
            <a:endParaRPr lang="en-GB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700808"/>
            <a:ext cx="8496944" cy="4824536"/>
          </a:xfrm>
        </p:spPr>
        <p:txBody>
          <a:bodyPr>
            <a:normAutofit/>
          </a:bodyPr>
          <a:lstStyle/>
          <a:p>
            <a:pPr lvl="0"/>
            <a:r>
              <a:rPr lang="en-US" dirty="0">
                <a:effectLst/>
              </a:rPr>
              <a:t>Relatively small prokaryotic cells, comparable to viruses</a:t>
            </a:r>
            <a:endParaRPr lang="en-GB" dirty="0">
              <a:effectLst/>
            </a:endParaRPr>
          </a:p>
          <a:p>
            <a:r>
              <a:rPr lang="en-US" dirty="0" smtClean="0">
                <a:effectLst/>
              </a:rPr>
              <a:t>Pleomorphic </a:t>
            </a:r>
            <a:r>
              <a:rPr lang="en-US" dirty="0">
                <a:effectLst/>
              </a:rPr>
              <a:t>bacilli, </a:t>
            </a:r>
            <a:r>
              <a:rPr lang="en-US" dirty="0" err="1">
                <a:effectLst/>
              </a:rPr>
              <a:t>cocco</a:t>
            </a:r>
            <a:r>
              <a:rPr lang="en-US" dirty="0">
                <a:effectLst/>
              </a:rPr>
              <a:t> bacilli, occasionally filamentous, capsulated except </a:t>
            </a:r>
            <a:r>
              <a:rPr lang="en-US" dirty="0" err="1">
                <a:effectLst/>
              </a:rPr>
              <a:t>Coxiella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burnetii</a:t>
            </a:r>
            <a:endParaRPr lang="en-GB" dirty="0">
              <a:effectLst/>
            </a:endParaRPr>
          </a:p>
          <a:p>
            <a:r>
              <a:rPr lang="en-US" dirty="0">
                <a:effectLst/>
              </a:rPr>
              <a:t>Multiply by binary fission</a:t>
            </a:r>
            <a:endParaRPr lang="en-GB" dirty="0">
              <a:effectLst/>
            </a:endParaRPr>
          </a:p>
          <a:p>
            <a:r>
              <a:rPr lang="en-US" dirty="0">
                <a:effectLst/>
              </a:rPr>
              <a:t>Exist and multiply as obligate intracellular organisms - except </a:t>
            </a:r>
            <a:r>
              <a:rPr lang="en-US" dirty="0" err="1" smtClean="0">
                <a:effectLst/>
              </a:rPr>
              <a:t>R.quinitana</a:t>
            </a:r>
            <a:endParaRPr lang="en-GB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98005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5984" y="260648"/>
            <a:ext cx="8636496" cy="6336704"/>
          </a:xfrm>
        </p:spPr>
        <p:txBody>
          <a:bodyPr>
            <a:normAutofit/>
          </a:bodyPr>
          <a:lstStyle/>
          <a:p>
            <a:r>
              <a:rPr lang="en-US" dirty="0">
                <a:effectLst/>
              </a:rPr>
              <a:t>Posses both DNA and RNA within the cell\posses enzyme systems for biosynthetic processes and energy production</a:t>
            </a:r>
            <a:endParaRPr lang="en-GB" dirty="0">
              <a:effectLst/>
            </a:endParaRPr>
          </a:p>
          <a:p>
            <a:r>
              <a:rPr lang="en-US" dirty="0">
                <a:effectLst/>
              </a:rPr>
              <a:t>LPS present in cell wall - except </a:t>
            </a:r>
            <a:r>
              <a:rPr lang="en-US" dirty="0" err="1">
                <a:effectLst/>
              </a:rPr>
              <a:t>R.tsutsugamushi</a:t>
            </a:r>
            <a:endParaRPr lang="en-GB" dirty="0">
              <a:effectLst/>
            </a:endParaRPr>
          </a:p>
          <a:p>
            <a:r>
              <a:rPr lang="en-GB" dirty="0">
                <a:effectLst/>
              </a:rPr>
              <a:t>Lipopolysaccharide have weak </a:t>
            </a:r>
            <a:r>
              <a:rPr lang="en-GB" dirty="0" err="1">
                <a:effectLst/>
              </a:rPr>
              <a:t>endotoxic</a:t>
            </a:r>
            <a:r>
              <a:rPr lang="en-GB" dirty="0">
                <a:effectLst/>
              </a:rPr>
              <a:t> activity (absent in </a:t>
            </a:r>
            <a:r>
              <a:rPr lang="en-GB" dirty="0" err="1">
                <a:effectLst/>
              </a:rPr>
              <a:t>Ehrlichia</a:t>
            </a:r>
            <a:r>
              <a:rPr lang="en-GB" dirty="0">
                <a:effectLst/>
              </a:rPr>
              <a:t>)</a:t>
            </a:r>
          </a:p>
          <a:p>
            <a:r>
              <a:rPr lang="en-GB" dirty="0" smtClean="0">
                <a:effectLst/>
              </a:rPr>
              <a:t>Easily </a:t>
            </a:r>
            <a:r>
              <a:rPr lang="en-GB" dirty="0">
                <a:effectLst/>
              </a:rPr>
              <a:t>destroyed by heat, drying &amp; bactericidal agents </a:t>
            </a:r>
            <a:r>
              <a:rPr lang="en-GB" dirty="0" smtClean="0">
                <a:effectLst/>
              </a:rPr>
              <a:t>EXCEPT </a:t>
            </a:r>
            <a:r>
              <a:rPr lang="en-GB" dirty="0">
                <a:effectLst/>
              </a:rPr>
              <a:t>Q fever due to the formation of endospore-like structure by C. </a:t>
            </a:r>
            <a:r>
              <a:rPr lang="en-GB" dirty="0" err="1" smtClean="0">
                <a:effectLst/>
              </a:rPr>
              <a:t>burnetti</a:t>
            </a:r>
            <a:endParaRPr lang="en-GB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777150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332656"/>
            <a:ext cx="8640960" cy="6120680"/>
          </a:xfrm>
        </p:spPr>
        <p:txBody>
          <a:bodyPr/>
          <a:lstStyle/>
          <a:p>
            <a:r>
              <a:rPr lang="en-US" dirty="0">
                <a:effectLst/>
              </a:rPr>
              <a:t>Organisms not readily stained with Gram’s stain - when stained are gram negative</a:t>
            </a:r>
            <a:endParaRPr lang="en-GB" dirty="0">
              <a:effectLst/>
            </a:endParaRPr>
          </a:p>
          <a:p>
            <a:pPr lvl="1"/>
            <a:r>
              <a:rPr lang="en-US" dirty="0" err="1">
                <a:effectLst/>
              </a:rPr>
              <a:t>C.burnetti</a:t>
            </a:r>
            <a:r>
              <a:rPr lang="en-US" dirty="0">
                <a:effectLst/>
              </a:rPr>
              <a:t> can also stain as gram positive with modified reagents</a:t>
            </a:r>
            <a:endParaRPr lang="en-GB" dirty="0">
              <a:effectLst/>
            </a:endParaRPr>
          </a:p>
          <a:p>
            <a:r>
              <a:rPr lang="en-US" dirty="0">
                <a:effectLst/>
              </a:rPr>
              <a:t>Organisms stain better with other stains - </a:t>
            </a:r>
            <a:r>
              <a:rPr lang="en-US" dirty="0" err="1">
                <a:effectLst/>
              </a:rPr>
              <a:t>immunofluorescent</a:t>
            </a:r>
            <a:r>
              <a:rPr lang="en-US" dirty="0">
                <a:effectLst/>
              </a:rPr>
              <a:t> staining techniques especially in tissues</a:t>
            </a:r>
            <a:endParaRPr lang="en-GB" dirty="0">
              <a:effectLst/>
            </a:endParaRPr>
          </a:p>
          <a:p>
            <a:r>
              <a:rPr lang="en-US" dirty="0">
                <a:effectLst/>
              </a:rPr>
              <a:t>Also stainable with </a:t>
            </a:r>
            <a:r>
              <a:rPr lang="en-US" dirty="0" err="1">
                <a:effectLst/>
              </a:rPr>
              <a:t>Giemsa</a:t>
            </a:r>
            <a:endParaRPr lang="en-US" dirty="0">
              <a:effectLst/>
            </a:endParaRPr>
          </a:p>
          <a:p>
            <a:r>
              <a:rPr lang="en-US" altLang="en-US" i="1" dirty="0">
                <a:solidFill>
                  <a:srgbClr val="FFFFFF"/>
                </a:solidFill>
              </a:rPr>
              <a:t>Rickettsia</a:t>
            </a:r>
            <a:r>
              <a:rPr lang="en-US" altLang="en-US" dirty="0">
                <a:solidFill>
                  <a:srgbClr val="FFFFFF"/>
                </a:solidFill>
              </a:rPr>
              <a:t> replicate in the cytoplasm and nucleus of their host cell; </a:t>
            </a:r>
            <a:r>
              <a:rPr lang="en-US" altLang="en-US" i="1" dirty="0" err="1">
                <a:solidFill>
                  <a:srgbClr val="FFFFFF"/>
                </a:solidFill>
              </a:rPr>
              <a:t>Coxiella</a:t>
            </a:r>
            <a:r>
              <a:rPr lang="en-US" altLang="en-US" dirty="0">
                <a:solidFill>
                  <a:srgbClr val="FFFFFF"/>
                </a:solidFill>
              </a:rPr>
              <a:t> replicate only in the </a:t>
            </a:r>
            <a:r>
              <a:rPr lang="en-US" altLang="en-US" dirty="0" err="1">
                <a:solidFill>
                  <a:srgbClr val="FFFFFF"/>
                </a:solidFill>
              </a:rPr>
              <a:t>phagolysosome</a:t>
            </a:r>
            <a:r>
              <a:rPr lang="en-US" altLang="en-US" dirty="0" smtClean="0">
                <a:solidFill>
                  <a:srgbClr val="FFFFFF"/>
                </a:solidFill>
              </a:rPr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15771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00050"/>
            <a:ext cx="7772400" cy="580678"/>
          </a:xfrm>
        </p:spPr>
        <p:txBody>
          <a:bodyPr/>
          <a:lstStyle/>
          <a:p>
            <a:r>
              <a:rPr lang="en-GB" dirty="0" smtClean="0"/>
              <a:t>Epidemiology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268760"/>
            <a:ext cx="8496944" cy="5256584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All </a:t>
            </a:r>
            <a:r>
              <a:rPr lang="en-GB" dirty="0" err="1"/>
              <a:t>rickettsial</a:t>
            </a:r>
            <a:r>
              <a:rPr lang="en-GB" dirty="0"/>
              <a:t> diseases are </a:t>
            </a:r>
            <a:r>
              <a:rPr lang="en-GB" dirty="0" err="1"/>
              <a:t>zoonoses</a:t>
            </a:r>
            <a:r>
              <a:rPr lang="en-GB" dirty="0"/>
              <a:t> </a:t>
            </a:r>
          </a:p>
          <a:p>
            <a:r>
              <a:rPr lang="en-GB" dirty="0" smtClean="0"/>
              <a:t>Humans </a:t>
            </a:r>
            <a:r>
              <a:rPr lang="en-GB" dirty="0"/>
              <a:t>are accidental host except for epidemic typhus which occurs only in humans because the causative agent is transmitted by human body louse. </a:t>
            </a:r>
          </a:p>
          <a:p>
            <a:r>
              <a:rPr lang="en-GB" dirty="0" smtClean="0"/>
              <a:t>Transmission</a:t>
            </a:r>
            <a:r>
              <a:rPr lang="en-GB" dirty="0"/>
              <a:t>: </a:t>
            </a:r>
          </a:p>
          <a:p>
            <a:pPr lvl="1"/>
            <a:r>
              <a:rPr lang="en-GB" dirty="0" smtClean="0"/>
              <a:t>Via </a:t>
            </a:r>
            <a:r>
              <a:rPr lang="en-GB" dirty="0"/>
              <a:t>arthropod vectors such as fleas, lice, fleas and mites </a:t>
            </a:r>
          </a:p>
          <a:p>
            <a:pPr lvl="1"/>
            <a:r>
              <a:rPr lang="en-GB" i="1" dirty="0" err="1" smtClean="0"/>
              <a:t>Coxiella</a:t>
            </a:r>
            <a:r>
              <a:rPr lang="en-GB" i="1" dirty="0" smtClean="0"/>
              <a:t> </a:t>
            </a:r>
            <a:r>
              <a:rPr lang="en-GB" i="1" dirty="0" err="1"/>
              <a:t>burnetti</a:t>
            </a:r>
            <a:r>
              <a:rPr lang="en-GB" i="1" dirty="0"/>
              <a:t> </a:t>
            </a:r>
            <a:r>
              <a:rPr lang="en-GB" dirty="0"/>
              <a:t>the cause of Q fever is transmitted by </a:t>
            </a:r>
            <a:r>
              <a:rPr lang="en-GB" dirty="0" err="1"/>
              <a:t>aeroso</a:t>
            </a:r>
            <a:r>
              <a:rPr lang="en-GB" dirty="0"/>
              <a:t> inhalation or ingestion of contaminated milk or food.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21708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Virulence </a:t>
            </a:r>
            <a:r>
              <a:rPr lang="en-GB" dirty="0"/>
              <a:t>factors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Release </a:t>
            </a:r>
            <a:r>
              <a:rPr lang="en-GB" dirty="0"/>
              <a:t>of endotoxin </a:t>
            </a:r>
          </a:p>
          <a:p>
            <a:r>
              <a:rPr lang="en-GB" dirty="0" smtClean="0"/>
              <a:t>Phospholipase </a:t>
            </a:r>
            <a:r>
              <a:rPr lang="en-GB" dirty="0"/>
              <a:t>A may help in penetration. </a:t>
            </a:r>
          </a:p>
          <a:p>
            <a:r>
              <a:rPr lang="en-GB" dirty="0" smtClean="0"/>
              <a:t>Production </a:t>
            </a:r>
            <a:r>
              <a:rPr lang="en-GB" dirty="0"/>
              <a:t>of immune complexes </a:t>
            </a:r>
          </a:p>
        </p:txBody>
      </p:sp>
    </p:spTree>
    <p:extLst>
      <p:ext uri="{BB962C8B-B14F-4D97-AF65-F5344CB8AC3E}">
        <p14:creationId xmlns:p14="http://schemas.microsoft.com/office/powerpoint/2010/main" val="1825219392"/>
      </p:ext>
    </p:extLst>
  </p:cSld>
  <p:clrMapOvr>
    <a:masterClrMapping/>
  </p:clrMapOvr>
</p:sld>
</file>

<file path=ppt/theme/theme1.xml><?xml version="1.0" encoding="utf-8"?>
<a:theme xmlns:a="http://schemas.openxmlformats.org/drawingml/2006/main" name="1_TS001069040">
  <a:themeElements>
    <a:clrScheme name="Office Theme 1">
      <a:dk1>
        <a:srgbClr val="000000"/>
      </a:dk1>
      <a:lt1>
        <a:srgbClr val="FFFFFF"/>
      </a:lt1>
      <a:dk2>
        <a:srgbClr val="7F00FF"/>
      </a:dk2>
      <a:lt2>
        <a:srgbClr val="FAFD00"/>
      </a:lt2>
      <a:accent1>
        <a:srgbClr val="B50069"/>
      </a:accent1>
      <a:accent2>
        <a:srgbClr val="FF7F00"/>
      </a:accent2>
      <a:accent3>
        <a:srgbClr val="C0AAFF"/>
      </a:accent3>
      <a:accent4>
        <a:srgbClr val="DADADA"/>
      </a:accent4>
      <a:accent5>
        <a:srgbClr val="D7AAB9"/>
      </a:accent5>
      <a:accent6>
        <a:srgbClr val="E77200"/>
      </a:accent6>
      <a:hlink>
        <a:srgbClr val="FF00FF"/>
      </a:hlink>
      <a:folHlink>
        <a:srgbClr val="B760F9"/>
      </a:folHlink>
    </a:clrScheme>
    <a:fontScheme name="Office Theme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7F00FF"/>
        </a:dk2>
        <a:lt2>
          <a:srgbClr val="FAFD00"/>
        </a:lt2>
        <a:accent1>
          <a:srgbClr val="B50069"/>
        </a:accent1>
        <a:accent2>
          <a:srgbClr val="FF7F00"/>
        </a:accent2>
        <a:accent3>
          <a:srgbClr val="C0AAFF"/>
        </a:accent3>
        <a:accent4>
          <a:srgbClr val="DADADA"/>
        </a:accent4>
        <a:accent5>
          <a:srgbClr val="D7AAB9"/>
        </a:accent5>
        <a:accent6>
          <a:srgbClr val="E77200"/>
        </a:accent6>
        <a:hlink>
          <a:srgbClr val="FF00FF"/>
        </a:hlink>
        <a:folHlink>
          <a:srgbClr val="B760F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B760F9"/>
        </a:lt1>
        <a:dk2>
          <a:srgbClr val="7B00E4"/>
        </a:dk2>
        <a:lt2>
          <a:srgbClr val="280049"/>
        </a:lt2>
        <a:accent1>
          <a:srgbClr val="FFFFFF"/>
        </a:accent1>
        <a:accent2>
          <a:srgbClr val="FFFF00"/>
        </a:accent2>
        <a:accent3>
          <a:srgbClr val="D8B6FB"/>
        </a:accent3>
        <a:accent4>
          <a:srgbClr val="000000"/>
        </a:accent4>
        <a:accent5>
          <a:srgbClr val="FFFFFF"/>
        </a:accent5>
        <a:accent6>
          <a:srgbClr val="E7E700"/>
        </a:accent6>
        <a:hlink>
          <a:srgbClr val="FF00FF"/>
        </a:hlink>
        <a:folHlink>
          <a:srgbClr val="DFB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DADADA"/>
        </a:lt2>
        <a:accent1>
          <a:srgbClr val="F2F2F2"/>
        </a:accent1>
        <a:accent2>
          <a:srgbClr val="919191"/>
        </a:accent2>
        <a:accent3>
          <a:srgbClr val="FFFFFF"/>
        </a:accent3>
        <a:accent4>
          <a:srgbClr val="000000"/>
        </a:accent4>
        <a:accent5>
          <a:srgbClr val="F7F7F7"/>
        </a:accent5>
        <a:accent6>
          <a:srgbClr val="838383"/>
        </a:accent6>
        <a:hlink>
          <a:srgbClr val="DADADA"/>
        </a:hlink>
        <a:folHlink>
          <a:srgbClr val="67676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658</TotalTime>
  <Words>1972</Words>
  <Application>Microsoft Office PowerPoint</Application>
  <PresentationFormat>On-screen Show (4:3)</PresentationFormat>
  <Paragraphs>250</Paragraphs>
  <Slides>39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1_TS001069040</vt:lpstr>
      <vt:lpstr>RICKETTSIAE</vt:lpstr>
      <vt:lpstr>Family Rickettsiaceae</vt:lpstr>
      <vt:lpstr>Classification into genera species</vt:lpstr>
      <vt:lpstr>PowerPoint Presentation</vt:lpstr>
      <vt:lpstr>Biological and morphological characteristics</vt:lpstr>
      <vt:lpstr>PowerPoint Presentation</vt:lpstr>
      <vt:lpstr>PowerPoint Presentation</vt:lpstr>
      <vt:lpstr>Epidemiology </vt:lpstr>
      <vt:lpstr>Virulence factors </vt:lpstr>
      <vt:lpstr>PATHOGENESIS: </vt:lpstr>
      <vt:lpstr>PowerPoint Presentation</vt:lpstr>
      <vt:lpstr>PowerPoint Presentation</vt:lpstr>
      <vt:lpstr>Human diseases caused by genus rickettsia</vt:lpstr>
      <vt:lpstr>Clinical manifestations</vt:lpstr>
      <vt:lpstr>PowerPoint Presentation</vt:lpstr>
      <vt:lpstr>PowerPoint Presentation</vt:lpstr>
      <vt:lpstr>PowerPoint Presentation</vt:lpstr>
      <vt:lpstr>1. Spotted fever group</vt:lpstr>
      <vt:lpstr>PowerPoint Presentation</vt:lpstr>
      <vt:lpstr>PowerPoint Presentation</vt:lpstr>
      <vt:lpstr>2. Typhus group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3. BQ Fever (Query fever) </vt:lpstr>
      <vt:lpstr>PowerPoint Presentation</vt:lpstr>
      <vt:lpstr>PowerPoint Presentation</vt:lpstr>
      <vt:lpstr>4. Trench fever </vt:lpstr>
      <vt:lpstr>Lab confirmation of Rickettsial infection</vt:lpstr>
      <vt:lpstr>PowerPoint Presentation</vt:lpstr>
      <vt:lpstr>PowerPoint Presentation</vt:lpstr>
      <vt:lpstr>PowerPoint Presentation</vt:lpstr>
      <vt:lpstr>Treatment/Antibiotic susceptibility</vt:lpstr>
      <vt:lpstr>Control &amp; prevention</vt:lpstr>
      <vt:lpstr>Rochalimaea quintana</vt:lpstr>
      <vt:lpstr>PowerPoint Presentation</vt:lpstr>
      <vt:lpstr>Other species: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RICKETTSIAE</dc:title>
  <dc:creator>Dr. Kimaiga H.O. MBChB (UoN)</dc:creator>
  <cp:lastModifiedBy>Dr. Kimaiga H.O. MBChB (UoN)</cp:lastModifiedBy>
  <cp:revision>17</cp:revision>
  <dcterms:created xsi:type="dcterms:W3CDTF">2013-09-09T20:56:01Z</dcterms:created>
  <dcterms:modified xsi:type="dcterms:W3CDTF">2014-01-19T13:07:27Z</dcterms:modified>
</cp:coreProperties>
</file>