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81858-DB1F-426E-AE30-E6BFABE2466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38C5F-8081-40CF-B5E9-1CC821CD2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81858-DB1F-426E-AE30-E6BFABE2466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38C5F-8081-40CF-B5E9-1CC821CD2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81858-DB1F-426E-AE30-E6BFABE2466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38C5F-8081-40CF-B5E9-1CC821CD2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AD16E49-EA91-4985-B90F-47BCE224FAE3}" type="datetimeFigureOut">
              <a:rPr lang="en-US"/>
              <a:pPr>
                <a:defRPr/>
              </a:pPr>
              <a:t>2/28/2014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36BF9D3-61DF-41AA-8ACC-AF3C7793E8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ACB8F-0CC4-4E91-AEB8-3DA67FCDCC63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2/28/2014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07462-B67C-4704-8890-A2924B06C933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F62F701-BA37-4943-B1DC-01C5F607B3A0}" type="datetimeFigureOut">
              <a:rPr lang="en-US">
                <a:solidFill>
                  <a:prstClr val="white"/>
                </a:solidFill>
              </a:rPr>
              <a:pPr>
                <a:defRPr/>
              </a:pPr>
              <a:t>2/28/2014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A55A03F-BE57-4968-BA67-F455740A5008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021DC8-52D1-4517-B5BD-97066A24FF8F}" type="datetimeFigureOut">
              <a:rPr lang="en-US">
                <a:solidFill>
                  <a:prstClr val="white"/>
                </a:solidFill>
              </a:rPr>
              <a:pPr>
                <a:defRPr/>
              </a:pPr>
              <a:t>2/28/2014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554996-0D0F-4467-8207-4E390F01A8C7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78765D-D92D-4D16-9FAD-86FEBB9D8C5A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2/28/2014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A5D51D-BC3A-4CFF-AB5D-B338AAE0D400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C6892-5313-43EC-B294-1A405360060C}" type="datetimeFigureOut">
              <a:rPr lang="en-US">
                <a:solidFill>
                  <a:prstClr val="white"/>
                </a:solidFill>
              </a:rPr>
              <a:pPr>
                <a:defRPr/>
              </a:pPr>
              <a:t>2/28/2014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2FD5BF4-9C57-45D3-9D6F-68840CED6306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F6276-FDAF-4806-B17A-974476D5F583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2/28/2014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F2CAC-A667-4F25-9509-B2778C0FEE9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9BFDE0-B6A0-4967-9B22-38EB919B7B96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2/28/2014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870DD39-1A1D-4FEA-9FDB-32E829B74C6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81858-DB1F-426E-AE30-E6BFABE2466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38C5F-8081-40CF-B5E9-1CC821CD2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2AEC728-6D6A-4B04-96AC-4A4965B16967}" type="datetimeFigureOut">
              <a:rPr lang="en-US">
                <a:solidFill>
                  <a:prstClr val="white"/>
                </a:solidFill>
              </a:rPr>
              <a:pPr>
                <a:defRPr/>
              </a:pPr>
              <a:t>2/28/2014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741DABC-8C9C-4A01-89B3-74B02A281AD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98CDF-93D3-4DA3-9283-655CBCB204B1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2/28/2014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4942C-E180-4CCD-9142-A8FAF79BADDA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5A003-A115-48FE-8EF5-D864C88E96C3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2/28/2014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1D322-3FA3-4D66-B225-FF0DA121937D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81858-DB1F-426E-AE30-E6BFABE2466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38C5F-8081-40CF-B5E9-1CC821CD2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81858-DB1F-426E-AE30-E6BFABE2466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38C5F-8081-40CF-B5E9-1CC821CD2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81858-DB1F-426E-AE30-E6BFABE2466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38C5F-8081-40CF-B5E9-1CC821CD2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81858-DB1F-426E-AE30-E6BFABE2466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38C5F-8081-40CF-B5E9-1CC821CD2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81858-DB1F-426E-AE30-E6BFABE2466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38C5F-8081-40CF-B5E9-1CC821CD2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81858-DB1F-426E-AE30-E6BFABE2466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38C5F-8081-40CF-B5E9-1CC821CD2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81858-DB1F-426E-AE30-E6BFABE2466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38C5F-8081-40CF-B5E9-1CC821CD2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81858-DB1F-426E-AE30-E6BFABE24669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38C5F-8081-40CF-B5E9-1CC821CD2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86C8667-2C75-43D1-B3C5-953096FC42E5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2/28/2014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19358FC-70BC-496C-87F5-EC20F58663B4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3058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THYROID FUNCTION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143000"/>
            <a:ext cx="8534400" cy="52625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prstClr val="white"/>
                </a:solidFill>
                <a:latin typeface="Arial" charset="0"/>
                <a:cs typeface="Arial" charset="0"/>
              </a:rPr>
              <a:t>Endocrine organ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prstClr val="white"/>
                </a:solidFill>
                <a:latin typeface="Arial" charset="0"/>
                <a:cs typeface="Arial" charset="0"/>
              </a:rPr>
              <a:t>Anterior neck  below the larynx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prstClr val="white"/>
                </a:solidFill>
                <a:latin typeface="Arial" charset="0"/>
                <a:cs typeface="Arial" charset="0"/>
              </a:rPr>
              <a:t>20g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prstClr val="white"/>
                </a:solidFill>
                <a:latin typeface="Arial" charset="0"/>
                <a:cs typeface="Arial" charset="0"/>
              </a:rPr>
              <a:t>2 lobes connected  by isthmus</a:t>
            </a:r>
          </a:p>
          <a:p>
            <a:pPr marL="339725" indent="-339725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prstClr val="white"/>
                </a:solidFill>
                <a:latin typeface="Arial" charset="0"/>
                <a:cs typeface="Arial" charset="0"/>
              </a:rPr>
              <a:t>Very vascular  </a:t>
            </a:r>
          </a:p>
          <a:p>
            <a:pPr marL="693738" indent="-339725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en-US" sz="2800" dirty="0">
                <a:solidFill>
                  <a:prstClr val="white"/>
                </a:solidFill>
                <a:latin typeface="Arial" charset="0"/>
                <a:cs typeface="Arial" charset="0"/>
              </a:rPr>
              <a:t>superior thyroid arteries/Inferior thyroid arteries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prstClr val="white"/>
                </a:solidFill>
                <a:latin typeface="Arial" charset="0"/>
                <a:cs typeface="Arial" charset="0"/>
              </a:rPr>
              <a:t>Spherical follicles </a:t>
            </a:r>
          </a:p>
          <a:p>
            <a:pPr marL="693738" indent="-412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en-US" sz="2800" dirty="0">
                <a:solidFill>
                  <a:prstClr val="white"/>
                </a:solidFill>
                <a:latin typeface="Arial" charset="0"/>
                <a:cs typeface="Arial" charset="0"/>
              </a:rPr>
              <a:t>Single layer of cuboidal follicular cells surrounding cavity containing colloid</a:t>
            </a:r>
          </a:p>
          <a:p>
            <a:pPr marL="693738" indent="-412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en-US" sz="2800" dirty="0">
                <a:solidFill>
                  <a:prstClr val="white"/>
                </a:solidFill>
                <a:latin typeface="Arial" charset="0"/>
                <a:cs typeface="Arial" charset="0"/>
              </a:rPr>
              <a:t>Thyroid hormones stored attached to </a:t>
            </a:r>
            <a:r>
              <a:rPr lang="en-US" sz="2800" dirty="0" err="1">
                <a:solidFill>
                  <a:prstClr val="white"/>
                </a:solidFill>
                <a:latin typeface="Arial" charset="0"/>
                <a:cs typeface="Arial" charset="0"/>
              </a:rPr>
              <a:t>thyroglobulin</a:t>
            </a:r>
            <a:r>
              <a:rPr lang="en-US" sz="2800" dirty="0">
                <a:solidFill>
                  <a:prstClr val="white"/>
                </a:solidFill>
                <a:latin typeface="Arial" charset="0"/>
                <a:cs typeface="Arial" charset="0"/>
              </a:rPr>
              <a:t> in colloid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>
                <a:solidFill>
                  <a:prstClr val="white"/>
                </a:solidFill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0" y="1524000"/>
            <a:ext cx="9144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98463" indent="-398463" fontAlgn="base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3000">
                <a:solidFill>
                  <a:prstClr val="white"/>
                </a:solidFill>
                <a:cs typeface="Arial" charset="0"/>
              </a:rPr>
              <a:t>Increase synthesis of Na</a:t>
            </a:r>
            <a:r>
              <a:rPr lang="en-US" sz="3000" baseline="30000">
                <a:solidFill>
                  <a:prstClr val="white"/>
                </a:solidFill>
                <a:cs typeface="Arial" charset="0"/>
              </a:rPr>
              <a:t>+</a:t>
            </a:r>
            <a:r>
              <a:rPr lang="en-US" sz="3000">
                <a:solidFill>
                  <a:prstClr val="white"/>
                </a:solidFill>
                <a:cs typeface="Arial" charset="0"/>
              </a:rPr>
              <a:t>- K</a:t>
            </a:r>
            <a:r>
              <a:rPr lang="en-US" sz="3000" baseline="30000">
                <a:solidFill>
                  <a:prstClr val="white"/>
                </a:solidFill>
                <a:cs typeface="Arial" charset="0"/>
              </a:rPr>
              <a:t>+</a:t>
            </a:r>
            <a:r>
              <a:rPr lang="en-US" sz="3000">
                <a:solidFill>
                  <a:prstClr val="white"/>
                </a:solidFill>
                <a:cs typeface="Arial" charset="0"/>
              </a:rPr>
              <a:t> ATPase  increased oxygen consumption related to Na</a:t>
            </a:r>
            <a:r>
              <a:rPr lang="en-US" sz="3000" baseline="30000">
                <a:solidFill>
                  <a:prstClr val="white"/>
                </a:solidFill>
                <a:cs typeface="Arial" charset="0"/>
              </a:rPr>
              <a:t>+</a:t>
            </a:r>
            <a:r>
              <a:rPr lang="en-US" sz="3000">
                <a:solidFill>
                  <a:prstClr val="white"/>
                </a:solidFill>
                <a:cs typeface="Arial" charset="0"/>
              </a:rPr>
              <a:t> - K</a:t>
            </a:r>
            <a:r>
              <a:rPr lang="en-US" sz="3000" baseline="30000">
                <a:solidFill>
                  <a:prstClr val="white"/>
                </a:solidFill>
                <a:cs typeface="Arial" charset="0"/>
              </a:rPr>
              <a:t>+</a:t>
            </a:r>
            <a:r>
              <a:rPr lang="en-US" sz="3000">
                <a:solidFill>
                  <a:prstClr val="white"/>
                </a:solidFill>
                <a:cs typeface="Arial" charset="0"/>
              </a:rPr>
              <a:t> pump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685800"/>
            <a:ext cx="8763000" cy="6778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3800" b="1" dirty="0">
                <a:solidFill>
                  <a:srgbClr val="2DA2BF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Basal Metabolic Rate (BMR) Cont…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28600" y="1905000"/>
            <a:ext cx="8763000" cy="417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98463" indent="-398463" fontAlgn="base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US" sz="3000" dirty="0">
                <a:solidFill>
                  <a:prstClr val="white"/>
                </a:solidFill>
                <a:cs typeface="Arial" charset="0"/>
              </a:rPr>
              <a:t>Overall increase in metabolism to meet demand for substrate associated with increased oxygen consumption.</a:t>
            </a:r>
          </a:p>
          <a:p>
            <a:pPr marL="398463" indent="-398463" fontAlgn="base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US" sz="3000" dirty="0">
                <a:solidFill>
                  <a:prstClr val="white"/>
                </a:solidFill>
                <a:cs typeface="Arial" charset="0"/>
              </a:rPr>
              <a:t>Increase </a:t>
            </a:r>
            <a:r>
              <a:rPr lang="en-US" sz="3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glucose</a:t>
            </a:r>
            <a:r>
              <a:rPr lang="en-US" sz="3000" dirty="0">
                <a:solidFill>
                  <a:prstClr val="white"/>
                </a:solidFill>
                <a:cs typeface="Arial" charset="0"/>
              </a:rPr>
              <a:t> absorption from GIT</a:t>
            </a:r>
          </a:p>
          <a:p>
            <a:pPr marL="398463" indent="-398463" fontAlgn="base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US" sz="3000" dirty="0">
                <a:solidFill>
                  <a:prstClr val="white"/>
                </a:solidFill>
                <a:cs typeface="Arial" charset="0"/>
              </a:rPr>
              <a:t>Increased </a:t>
            </a:r>
            <a:r>
              <a:rPr lang="en-US" sz="3000" dirty="0" err="1">
                <a:solidFill>
                  <a:prstClr val="white"/>
                </a:solidFill>
                <a:cs typeface="Arial" charset="0"/>
              </a:rPr>
              <a:t>glycogenolysis</a:t>
            </a:r>
            <a:r>
              <a:rPr lang="en-US" sz="3000" dirty="0">
                <a:solidFill>
                  <a:prstClr val="white"/>
                </a:solidFill>
                <a:cs typeface="Arial" charset="0"/>
              </a:rPr>
              <a:t> </a:t>
            </a:r>
          </a:p>
          <a:p>
            <a:pPr marL="398463" indent="-398463" fontAlgn="base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US" sz="3000" dirty="0">
                <a:solidFill>
                  <a:prstClr val="white"/>
                </a:solidFill>
                <a:cs typeface="Arial" charset="0"/>
              </a:rPr>
              <a:t>Increased </a:t>
            </a:r>
            <a:r>
              <a:rPr lang="en-US" sz="3000" dirty="0" err="1">
                <a:solidFill>
                  <a:prstClr val="white"/>
                </a:solidFill>
                <a:cs typeface="Arial" charset="0"/>
              </a:rPr>
              <a:t>gluconeogenesis</a:t>
            </a:r>
            <a:endParaRPr lang="en-US" sz="3000" dirty="0">
              <a:solidFill>
                <a:prstClr val="white"/>
              </a:solidFill>
              <a:cs typeface="Arial" charset="0"/>
            </a:endParaRPr>
          </a:p>
          <a:p>
            <a:pPr marL="398463" indent="-398463" fontAlgn="base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US" sz="3000" dirty="0">
                <a:solidFill>
                  <a:prstClr val="white"/>
                </a:solidFill>
                <a:cs typeface="Arial" charset="0"/>
              </a:rPr>
              <a:t>Glucose oxidation. </a:t>
            </a:r>
          </a:p>
          <a:p>
            <a:pPr marL="398463" indent="-398463" fontAlgn="base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US" sz="3000" dirty="0">
                <a:solidFill>
                  <a:prstClr val="white"/>
                </a:solidFill>
                <a:cs typeface="Arial" charset="0"/>
              </a:rPr>
              <a:t>All  to meet demand for ATP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838200"/>
            <a:ext cx="87630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4000" b="1" dirty="0">
                <a:solidFill>
                  <a:srgbClr val="2DA2BF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METABOLIC EFFECTS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76200" y="1752600"/>
            <a:ext cx="87630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98463" indent="-398463" fontAlgn="base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3000">
                <a:solidFill>
                  <a:prstClr val="white"/>
                </a:solidFill>
                <a:cs typeface="Arial" charset="0"/>
              </a:rPr>
              <a:t>Increased lipolysis</a:t>
            </a:r>
          </a:p>
          <a:p>
            <a:pPr marL="398463" indent="-398463" fontAlgn="base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3000">
                <a:solidFill>
                  <a:prstClr val="white"/>
                </a:solidFill>
                <a:cs typeface="Arial" charset="0"/>
              </a:rPr>
              <a:t>Increased protein synthesis &amp; catabolism overall effect catabolic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914400"/>
            <a:ext cx="87630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4000" b="1" dirty="0">
                <a:solidFill>
                  <a:srgbClr val="2DA2BF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METABOLIC EFFECTS Cont…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4259263"/>
            <a:ext cx="9144000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98463" indent="-398463" fontAlgn="base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3000">
                <a:solidFill>
                  <a:prstClr val="white"/>
                </a:solidFill>
                <a:cs typeface="Arial" charset="0"/>
              </a:rPr>
              <a:t>Increase cardiac output and ventilation rate both increase oxygen delivery to tissues.</a:t>
            </a:r>
          </a:p>
          <a:p>
            <a:pPr marL="398463" indent="-398463" fontAlgn="base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3000">
                <a:solidFill>
                  <a:prstClr val="white"/>
                </a:solidFill>
                <a:cs typeface="Arial" charset="0"/>
              </a:rPr>
              <a:t>    HR x SV  = CO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381000" y="3505200"/>
            <a:ext cx="87630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4000" b="1" dirty="0">
                <a:solidFill>
                  <a:srgbClr val="2DA2BF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CVS/RS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8600" y="722313"/>
            <a:ext cx="8915400" cy="41544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2800" b="1" dirty="0">
                <a:solidFill>
                  <a:srgbClr val="2DA2BF">
                    <a:lumMod val="60000"/>
                    <a:lumOff val="40000"/>
                  </a:srgbClr>
                </a:solidFill>
                <a:latin typeface="Arial" charset="0"/>
                <a:cs typeface="Arial" charset="0"/>
              </a:rPr>
              <a:t> </a:t>
            </a:r>
            <a:r>
              <a:rPr lang="en-US" sz="4000" b="1" dirty="0">
                <a:solidFill>
                  <a:srgbClr val="2DA2BF">
                    <a:lumMod val="60000"/>
                    <a:lumOff val="40000"/>
                  </a:srgbClr>
                </a:solidFill>
                <a:latin typeface="Arial" charset="0"/>
                <a:cs typeface="Arial" charset="0"/>
              </a:rPr>
              <a:t>SKELETAL MUSCLE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endParaRPr lang="en-US" sz="2800" dirty="0">
              <a:solidFill>
                <a:prstClr val="white"/>
              </a:solidFill>
              <a:latin typeface="Arial" charset="0"/>
              <a:cs typeface="Arial" charset="0"/>
            </a:endParaRPr>
          </a:p>
          <a:p>
            <a:pPr marL="404813" indent="-404813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prstClr val="white"/>
                </a:solidFill>
                <a:latin typeface="Arial" charset="0"/>
                <a:cs typeface="Arial" charset="0"/>
              </a:rPr>
              <a:t>Increases Myosin Heavy Chain  Protein (also in cardiac muscle)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prstClr val="white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2800" dirty="0" err="1">
                <a:solidFill>
                  <a:prstClr val="white"/>
                </a:solidFill>
                <a:latin typeface="Arial" charset="0"/>
                <a:cs typeface="Arial" charset="0"/>
              </a:rPr>
              <a:t>Myopathies</a:t>
            </a:r>
            <a:r>
              <a:rPr lang="en-US" sz="2800" dirty="0">
                <a:solidFill>
                  <a:prstClr val="white"/>
                </a:solidFill>
                <a:latin typeface="Arial" charset="0"/>
                <a:cs typeface="Arial" charset="0"/>
              </a:rPr>
              <a:t> </a:t>
            </a:r>
          </a:p>
          <a:p>
            <a:pPr marL="339725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en-US" sz="2800" dirty="0">
                <a:solidFill>
                  <a:prstClr val="white"/>
                </a:solidFill>
                <a:latin typeface="Arial" charset="0"/>
                <a:cs typeface="Arial" charset="0"/>
              </a:rPr>
              <a:t>Hyperthyroidism  (weakness, wasting, fatigability)</a:t>
            </a:r>
          </a:p>
          <a:p>
            <a:pPr marL="625475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en-US" sz="2800" dirty="0">
                <a:solidFill>
                  <a:prstClr val="white"/>
                </a:solidFill>
                <a:latin typeface="Arial" charset="0"/>
                <a:cs typeface="Arial" charset="0"/>
              </a:rPr>
              <a:t>Hypothyroidism (muscle stiffness delayed contraction and relaxation)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76200"/>
            <a:ext cx="8305800" cy="114300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6000" b="1" dirty="0">
                <a:solidFill>
                  <a:srgbClr val="DEF5F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OTHER   ACTIONS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1219200"/>
            <a:ext cx="8915400" cy="5016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4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Secretion of lung surfactant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4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Beta carotene to vitamin 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4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Increases RBF and GFR in kidney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4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Milk secretion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4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Erythropoiesis</a:t>
            </a:r>
            <a:endParaRPr lang="en-US" sz="4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en-US" sz="4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Increased RCM </a:t>
            </a:r>
          </a:p>
          <a:p>
            <a:pPr marL="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en-US" sz="4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Increased 2,3 DPG  in RBCs</a:t>
            </a:r>
          </a:p>
          <a:p>
            <a:pPr marL="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en-US" sz="4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Increased </a:t>
            </a:r>
            <a:r>
              <a:rPr lang="en-US" sz="4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deoxygenation</a:t>
            </a:r>
            <a:r>
              <a:rPr lang="en-US" sz="4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of </a:t>
            </a:r>
            <a:r>
              <a:rPr lang="en-US" sz="4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Hb</a:t>
            </a:r>
            <a:endParaRPr lang="en-US" sz="4000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19100" y="76200"/>
            <a:ext cx="8305800" cy="1143000"/>
          </a:xfrm>
          <a:prstGeom prst="rect">
            <a:avLst/>
          </a:prstGeom>
        </p:spPr>
        <p:txBody>
          <a:bodyPr anchor="ctr">
            <a:normAutofit fontScale="70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6000" b="1" dirty="0">
                <a:solidFill>
                  <a:srgbClr val="DEF5F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REGULATION OF FUNCTION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1066800" y="914400"/>
            <a:ext cx="6400800" cy="6697663"/>
            <a:chOff x="533400" y="914400"/>
            <a:chExt cx="6400800" cy="6697230"/>
          </a:xfrm>
        </p:grpSpPr>
        <p:sp>
          <p:nvSpPr>
            <p:cNvPr id="23556" name="TextBox 6"/>
            <p:cNvSpPr txBox="1">
              <a:spLocks noChangeArrowheads="1"/>
            </p:cNvSpPr>
            <p:nvPr/>
          </p:nvSpPr>
          <p:spPr bwMode="auto">
            <a:xfrm>
              <a:off x="2590800" y="914400"/>
              <a:ext cx="38100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solidFill>
                    <a:prstClr val="white"/>
                  </a:solidFill>
                  <a:latin typeface="Arial" charset="0"/>
                  <a:cs typeface="Arial" charset="0"/>
                </a:rPr>
                <a:t>Hypothalamus</a:t>
              </a:r>
            </a:p>
          </p:txBody>
        </p:sp>
        <p:grpSp>
          <p:nvGrpSpPr>
            <p:cNvPr id="5" name="Group 46"/>
            <p:cNvGrpSpPr>
              <a:grpSpLocks/>
            </p:cNvGrpSpPr>
            <p:nvPr/>
          </p:nvGrpSpPr>
          <p:grpSpPr bwMode="auto">
            <a:xfrm>
              <a:off x="533400" y="1447800"/>
              <a:ext cx="6400800" cy="6163830"/>
              <a:chOff x="533400" y="1447800"/>
              <a:chExt cx="6400800" cy="6163830"/>
            </a:xfrm>
          </p:grpSpPr>
          <p:grpSp>
            <p:nvGrpSpPr>
              <p:cNvPr id="7" name="Group 15"/>
              <p:cNvGrpSpPr>
                <a:grpSpLocks/>
              </p:cNvGrpSpPr>
              <p:nvPr/>
            </p:nvGrpSpPr>
            <p:grpSpPr bwMode="auto">
              <a:xfrm>
                <a:off x="2590800" y="1447800"/>
                <a:ext cx="3810000" cy="990600"/>
                <a:chOff x="2971800" y="1524000"/>
                <a:chExt cx="3810000" cy="990600"/>
              </a:xfrm>
            </p:grpSpPr>
            <p:sp>
              <p:nvSpPr>
                <p:cNvPr id="4" name="Flowchart: Manual Operation 3"/>
                <p:cNvSpPr/>
                <p:nvPr/>
              </p:nvSpPr>
              <p:spPr>
                <a:xfrm>
                  <a:off x="2971800" y="1523966"/>
                  <a:ext cx="3810000" cy="990536"/>
                </a:xfrm>
                <a:prstGeom prst="flowChartManualOperation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en-US" sz="4000" b="1" dirty="0">
                      <a:solidFill>
                        <a:prstClr val="white"/>
                      </a:solidFill>
                    </a:rPr>
                    <a:t>T</a:t>
                  </a:r>
                  <a:r>
                    <a:rPr lang="en-US" sz="4000" b="1" baseline="-25000" dirty="0">
                      <a:solidFill>
                        <a:prstClr val="white"/>
                      </a:solidFill>
                    </a:rPr>
                    <a:t>4</a:t>
                  </a:r>
                  <a:r>
                    <a:rPr lang="en-US" sz="4000" b="1" dirty="0">
                      <a:solidFill>
                        <a:prstClr val="white"/>
                      </a:solidFill>
                    </a:rPr>
                    <a:t>      T</a:t>
                  </a:r>
                  <a:r>
                    <a:rPr lang="en-US" sz="4000" b="1" baseline="-25000" dirty="0">
                      <a:solidFill>
                        <a:prstClr val="white"/>
                      </a:solidFill>
                    </a:rPr>
                    <a:t>3</a:t>
                  </a:r>
                </a:p>
              </p:txBody>
            </p:sp>
            <p:cxnSp>
              <p:nvCxnSpPr>
                <p:cNvPr id="6" name="Straight Arrow Connector 5"/>
                <p:cNvCxnSpPr/>
                <p:nvPr/>
              </p:nvCxnSpPr>
              <p:spPr>
                <a:xfrm>
                  <a:off x="4419600" y="1981136"/>
                  <a:ext cx="914400" cy="1588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Group 12"/>
              <p:cNvGrpSpPr>
                <a:grpSpLocks/>
              </p:cNvGrpSpPr>
              <p:nvPr/>
            </p:nvGrpSpPr>
            <p:grpSpPr bwMode="auto">
              <a:xfrm>
                <a:off x="3429000" y="2959512"/>
                <a:ext cx="2209800" cy="1981200"/>
                <a:chOff x="1752600" y="2895600"/>
                <a:chExt cx="2209800" cy="1981200"/>
              </a:xfrm>
            </p:grpSpPr>
            <p:sp>
              <p:nvSpPr>
                <p:cNvPr id="9" name="Oval 8"/>
                <p:cNvSpPr/>
                <p:nvPr/>
              </p:nvSpPr>
              <p:spPr>
                <a:xfrm>
                  <a:off x="1752600" y="2895056"/>
                  <a:ext cx="2209800" cy="1981072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576" name="Rectangle 10"/>
                <p:cNvSpPr>
                  <a:spLocks noChangeArrowheads="1"/>
                </p:cNvSpPr>
                <p:nvPr/>
              </p:nvSpPr>
              <p:spPr bwMode="auto">
                <a:xfrm>
                  <a:off x="1772377" y="3581400"/>
                  <a:ext cx="2190023" cy="70788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4000" b="1">
                      <a:solidFill>
                        <a:prstClr val="white"/>
                      </a:solidFill>
                      <a:latin typeface="Arial" charset="0"/>
                      <a:cs typeface="Arial" charset="0"/>
                    </a:rPr>
                    <a:t>T</a:t>
                  </a:r>
                  <a:r>
                    <a:rPr lang="en-US" sz="4000" b="1" baseline="-25000">
                      <a:solidFill>
                        <a:prstClr val="white"/>
                      </a:solidFill>
                      <a:latin typeface="Arial" charset="0"/>
                      <a:cs typeface="Arial" charset="0"/>
                    </a:rPr>
                    <a:t>4</a:t>
                  </a:r>
                  <a:r>
                    <a:rPr lang="en-US" sz="4000" b="1">
                      <a:solidFill>
                        <a:prstClr val="white"/>
                      </a:solidFill>
                      <a:latin typeface="Arial" charset="0"/>
                      <a:cs typeface="Arial" charset="0"/>
                    </a:rPr>
                    <a:t>       T</a:t>
                  </a:r>
                  <a:r>
                    <a:rPr lang="en-US" sz="4000" b="1" baseline="-25000">
                      <a:solidFill>
                        <a:prstClr val="white"/>
                      </a:solidFill>
                      <a:latin typeface="Arial" charset="0"/>
                      <a:cs typeface="Arial" charset="0"/>
                    </a:rPr>
                    <a:t>3</a:t>
                  </a:r>
                  <a:endParaRPr lang="en-US" sz="4000">
                    <a:solidFill>
                      <a:prstClr val="white"/>
                    </a:solidFill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12" name="Straight Arrow Connector 11"/>
                <p:cNvCxnSpPr/>
                <p:nvPr/>
              </p:nvCxnSpPr>
              <p:spPr>
                <a:xfrm>
                  <a:off x="2438400" y="3960200"/>
                  <a:ext cx="914400" cy="1587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" name="Oval 14"/>
              <p:cNvSpPr/>
              <p:nvPr/>
            </p:nvSpPr>
            <p:spPr>
              <a:xfrm>
                <a:off x="3048000" y="5409910"/>
                <a:ext cx="3048000" cy="99053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2800" b="1" dirty="0">
                    <a:solidFill>
                      <a:prstClr val="white"/>
                    </a:solidFill>
                  </a:rPr>
                  <a:t>Thyroid </a:t>
                </a:r>
              </a:p>
            </p:txBody>
          </p:sp>
          <p:sp>
            <p:nvSpPr>
              <p:cNvPr id="23" name="Down Arrow 22"/>
              <p:cNvSpPr/>
              <p:nvPr/>
            </p:nvSpPr>
            <p:spPr>
              <a:xfrm>
                <a:off x="4343400" y="2511322"/>
                <a:ext cx="304800" cy="382563"/>
              </a:xfrm>
              <a:prstGeom prst="down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Down Arrow 23"/>
              <p:cNvSpPr/>
              <p:nvPr/>
            </p:nvSpPr>
            <p:spPr>
              <a:xfrm>
                <a:off x="4419600" y="4997186"/>
                <a:ext cx="304800" cy="380975"/>
              </a:xfrm>
              <a:prstGeom prst="down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26" name="Straight Arrow Connector 25"/>
              <p:cNvCxnSpPr/>
              <p:nvPr/>
            </p:nvCxnSpPr>
            <p:spPr>
              <a:xfrm>
                <a:off x="1828800" y="2057327"/>
                <a:ext cx="1143000" cy="1588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prstDash val="sys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/>
              <p:nvPr/>
            </p:nvCxnSpPr>
            <p:spPr>
              <a:xfrm>
                <a:off x="1905000" y="3962203"/>
                <a:ext cx="1447800" cy="1588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prstDash val="sys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>
                <a:stCxn id="15" idx="2"/>
              </p:cNvCxnSpPr>
              <p:nvPr/>
            </p:nvCxnSpPr>
            <p:spPr>
              <a:xfrm rot="10800000" flipV="1">
                <a:off x="1676400" y="5905177"/>
                <a:ext cx="1371600" cy="38098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Arc 30"/>
              <p:cNvSpPr/>
              <p:nvPr/>
            </p:nvSpPr>
            <p:spPr>
              <a:xfrm rot="18331762">
                <a:off x="1682824" y="5592404"/>
                <a:ext cx="2285852" cy="1752600"/>
              </a:xfrm>
              <a:prstGeom prst="arc">
                <a:avLst/>
              </a:prstGeom>
              <a:ln w="571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34" name="Straight Connector 33"/>
              <p:cNvCxnSpPr/>
              <p:nvPr/>
            </p:nvCxnSpPr>
            <p:spPr>
              <a:xfrm rot="16200000" flipH="1">
                <a:off x="74729" y="3808224"/>
                <a:ext cx="3598629" cy="61912"/>
              </a:xfrm>
              <a:prstGeom prst="line">
                <a:avLst/>
              </a:prstGeom>
              <a:ln w="571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568" name="TextBox 35"/>
              <p:cNvSpPr txBox="1">
                <a:spLocks noChangeArrowheads="1"/>
              </p:cNvSpPr>
              <p:nvPr/>
            </p:nvSpPr>
            <p:spPr bwMode="auto">
              <a:xfrm>
                <a:off x="533400" y="5562600"/>
                <a:ext cx="1752600" cy="8617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500" b="1">
                    <a:solidFill>
                      <a:prstClr val="white"/>
                    </a:solidFill>
                    <a:latin typeface="Arial" charset="0"/>
                    <a:cs typeface="Arial" charset="0"/>
                  </a:rPr>
                  <a:t>T</a:t>
                </a:r>
                <a:r>
                  <a:rPr lang="en-US" sz="2500" b="1" baseline="-25000">
                    <a:solidFill>
                      <a:prstClr val="white"/>
                    </a:solidFill>
                    <a:latin typeface="Arial" charset="0"/>
                    <a:cs typeface="Arial" charset="0"/>
                  </a:rPr>
                  <a:t>3</a:t>
                </a:r>
                <a:r>
                  <a:rPr lang="en-US" sz="2500" b="1">
                    <a:solidFill>
                      <a:prstClr val="white"/>
                    </a:solidFill>
                    <a:latin typeface="Arial" charset="0"/>
                    <a:cs typeface="Arial" charset="0"/>
                  </a:rPr>
                  <a:t>, T</a:t>
                </a:r>
                <a:r>
                  <a:rPr lang="en-US" sz="2500" b="1" baseline="-25000">
                    <a:solidFill>
                      <a:prstClr val="white"/>
                    </a:solidFill>
                    <a:latin typeface="Arial" charset="0"/>
                    <a:cs typeface="Arial" charset="0"/>
                  </a:rPr>
                  <a:t>4</a:t>
                </a:r>
                <a:r>
                  <a:rPr lang="en-US" sz="2500" b="1">
                    <a:solidFill>
                      <a:prstClr val="white"/>
                    </a:solidFill>
                    <a:latin typeface="Arial" charset="0"/>
                    <a:cs typeface="Arial" charset="0"/>
                  </a:rPr>
                  <a:t> Actions</a:t>
                </a:r>
              </a:p>
            </p:txBody>
          </p:sp>
          <p:grpSp>
            <p:nvGrpSpPr>
              <p:cNvPr id="10" name="Group 39"/>
              <p:cNvGrpSpPr>
                <a:grpSpLocks/>
              </p:cNvGrpSpPr>
              <p:nvPr/>
            </p:nvGrpSpPr>
            <p:grpSpPr bwMode="auto">
              <a:xfrm>
                <a:off x="1066800" y="3555509"/>
                <a:ext cx="685800" cy="769441"/>
                <a:chOff x="1371600" y="3707909"/>
                <a:chExt cx="685800" cy="769441"/>
              </a:xfrm>
            </p:grpSpPr>
            <p:sp>
              <p:nvSpPr>
                <p:cNvPr id="37" name="Oval 36"/>
                <p:cNvSpPr/>
                <p:nvPr/>
              </p:nvSpPr>
              <p:spPr>
                <a:xfrm>
                  <a:off x="1371600" y="3924116"/>
                  <a:ext cx="685800" cy="45717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574" name="TextBox 38"/>
                <p:cNvSpPr txBox="1">
                  <a:spLocks noChangeArrowheads="1"/>
                </p:cNvSpPr>
                <p:nvPr/>
              </p:nvSpPr>
              <p:spPr bwMode="auto">
                <a:xfrm>
                  <a:off x="1515175" y="3707909"/>
                  <a:ext cx="457200" cy="7694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4400" b="1" i="1">
                      <a:solidFill>
                        <a:prstClr val="white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</p:grpSp>
          <p:sp>
            <p:nvSpPr>
              <p:cNvPr id="23570" name="TextBox 43"/>
              <p:cNvSpPr txBox="1">
                <a:spLocks noChangeArrowheads="1"/>
              </p:cNvSpPr>
              <p:nvPr/>
            </p:nvSpPr>
            <p:spPr bwMode="auto">
              <a:xfrm>
                <a:off x="4648200" y="2438400"/>
                <a:ext cx="114300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 b="1">
                    <a:solidFill>
                      <a:prstClr val="white"/>
                    </a:solidFill>
                    <a:latin typeface="Arial" charset="0"/>
                    <a:cs typeface="Arial" charset="0"/>
                  </a:rPr>
                  <a:t>TRH</a:t>
                </a:r>
              </a:p>
            </p:txBody>
          </p:sp>
          <p:sp>
            <p:nvSpPr>
              <p:cNvPr id="23571" name="TextBox 44"/>
              <p:cNvSpPr txBox="1">
                <a:spLocks noChangeArrowheads="1"/>
              </p:cNvSpPr>
              <p:nvPr/>
            </p:nvSpPr>
            <p:spPr bwMode="auto">
              <a:xfrm>
                <a:off x="4800600" y="4953000"/>
                <a:ext cx="114300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 b="1">
                    <a:solidFill>
                      <a:prstClr val="white"/>
                    </a:solidFill>
                    <a:latin typeface="Arial" charset="0"/>
                    <a:cs typeface="Arial" charset="0"/>
                  </a:rPr>
                  <a:t>TSH</a:t>
                </a:r>
              </a:p>
            </p:txBody>
          </p:sp>
          <p:sp>
            <p:nvSpPr>
              <p:cNvPr id="23572" name="TextBox 45"/>
              <p:cNvSpPr txBox="1">
                <a:spLocks noChangeArrowheads="1"/>
              </p:cNvSpPr>
              <p:nvPr/>
            </p:nvSpPr>
            <p:spPr bwMode="auto">
              <a:xfrm>
                <a:off x="5791200" y="3657600"/>
                <a:ext cx="114300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 b="1">
                    <a:solidFill>
                      <a:prstClr val="white"/>
                    </a:solidFill>
                    <a:latin typeface="Arial" charset="0"/>
                    <a:cs typeface="Arial" charset="0"/>
                  </a:rPr>
                  <a:t>AP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Documents and Settings\Dr. Kimaiga H.O\My Documents\KIMAIGA'S ANATOMY\550694_474913375868094_1762431802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777875" y="762000"/>
            <a:ext cx="8002587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sz="8000" smtClean="0">
                <a:latin typeface="CG Times" pitchFamily="18" charset="0"/>
              </a:rPr>
              <a:t>Thank </a:t>
            </a:r>
            <a:r>
              <a:rPr sz="8000">
                <a:latin typeface="CG Times" pitchFamily="18" charset="0"/>
              </a:rPr>
              <a:t>You </a:t>
            </a:r>
          </a:p>
        </p:txBody>
      </p:sp>
      <p:pic>
        <p:nvPicPr>
          <p:cNvPr id="5" name="Picture 4" descr="ag00373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905000"/>
            <a:ext cx="4706938" cy="452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3058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SYNTHESIS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143000"/>
            <a:ext cx="8534400" cy="56943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6075" indent="-346075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prstClr val="white"/>
                </a:solidFill>
                <a:latin typeface="Arial" charset="0"/>
                <a:cs typeface="Arial" charset="0"/>
              </a:rPr>
              <a:t>Iodide uptake/trapping/concentration</a:t>
            </a:r>
          </a:p>
          <a:p>
            <a:pPr marL="346075" indent="-34607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>
                <a:solidFill>
                  <a:prstClr val="white"/>
                </a:solidFill>
                <a:latin typeface="Arial" charset="0"/>
                <a:cs typeface="Arial" charset="0"/>
              </a:rPr>
              <a:t>    Na – Iodide pump 1:30 - 40x plasma</a:t>
            </a:r>
          </a:p>
          <a:p>
            <a:pPr marL="346075" indent="-346075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prstClr val="white"/>
                </a:solidFill>
                <a:latin typeface="Arial" charset="0"/>
                <a:cs typeface="Arial" charset="0"/>
              </a:rPr>
              <a:t>Oxidation  of Iodide to Iodine </a:t>
            </a:r>
          </a:p>
          <a:p>
            <a:pPr marL="40481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>
                <a:solidFill>
                  <a:prstClr val="white"/>
                </a:solidFill>
                <a:latin typeface="Arial" charset="0"/>
                <a:cs typeface="Arial" charset="0"/>
              </a:rPr>
              <a:t>Peroxidase/Hydrogen peroxide</a:t>
            </a:r>
          </a:p>
          <a:p>
            <a:pPr marL="346075" indent="-346075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prstClr val="white"/>
                </a:solidFill>
                <a:latin typeface="Arial" charset="0"/>
                <a:cs typeface="Arial" charset="0"/>
              </a:rPr>
              <a:t>Iodination (</a:t>
            </a:r>
            <a:r>
              <a:rPr lang="en-US" sz="2800" dirty="0" err="1">
                <a:solidFill>
                  <a:prstClr val="white"/>
                </a:solidFill>
                <a:latin typeface="Arial" charset="0"/>
                <a:cs typeface="Arial" charset="0"/>
              </a:rPr>
              <a:t>organification</a:t>
            </a:r>
            <a:r>
              <a:rPr lang="en-US" sz="2800" dirty="0">
                <a:solidFill>
                  <a:prstClr val="white"/>
                </a:solidFill>
                <a:latin typeface="Arial" charset="0"/>
                <a:cs typeface="Arial" charset="0"/>
              </a:rPr>
              <a:t>) of tyrosine residues of </a:t>
            </a:r>
            <a:r>
              <a:rPr lang="en-US" sz="2800" dirty="0" err="1">
                <a:solidFill>
                  <a:prstClr val="white"/>
                </a:solidFill>
                <a:latin typeface="Arial" charset="0"/>
                <a:cs typeface="Arial" charset="0"/>
              </a:rPr>
              <a:t>Thyroglobulin</a:t>
            </a:r>
            <a:endParaRPr lang="en-US" sz="2800" dirty="0">
              <a:solidFill>
                <a:prstClr val="white"/>
              </a:solidFill>
              <a:latin typeface="Arial" charset="0"/>
              <a:cs typeface="Arial" charset="0"/>
            </a:endParaRPr>
          </a:p>
          <a:p>
            <a:pPr marL="404813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en-US" sz="2800" dirty="0">
                <a:solidFill>
                  <a:prstClr val="white"/>
                </a:solidFill>
                <a:latin typeface="Arial" charset="0"/>
                <a:cs typeface="Arial" charset="0"/>
              </a:rPr>
              <a:t>Mono-</a:t>
            </a:r>
            <a:r>
              <a:rPr lang="en-US" sz="2800" dirty="0" err="1">
                <a:solidFill>
                  <a:prstClr val="white"/>
                </a:solidFill>
                <a:latin typeface="Arial" charset="0"/>
                <a:cs typeface="Arial" charset="0"/>
              </a:rPr>
              <a:t>iodotyrosine</a:t>
            </a:r>
            <a:r>
              <a:rPr lang="en-US" sz="2800" dirty="0">
                <a:solidFill>
                  <a:prstClr val="white"/>
                </a:solidFill>
                <a:latin typeface="Arial" charset="0"/>
                <a:cs typeface="Arial" charset="0"/>
              </a:rPr>
              <a:t> (MIT)</a:t>
            </a:r>
          </a:p>
          <a:p>
            <a:pPr marL="404813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en-US" sz="2800" dirty="0">
                <a:solidFill>
                  <a:prstClr val="white"/>
                </a:solidFill>
                <a:latin typeface="Arial" charset="0"/>
                <a:cs typeface="Arial" charset="0"/>
              </a:rPr>
              <a:t>Di-</a:t>
            </a:r>
            <a:r>
              <a:rPr lang="en-US" sz="2800" dirty="0" err="1">
                <a:solidFill>
                  <a:prstClr val="white"/>
                </a:solidFill>
                <a:latin typeface="Arial" charset="0"/>
                <a:cs typeface="Arial" charset="0"/>
              </a:rPr>
              <a:t>iodotyrosine</a:t>
            </a:r>
            <a:r>
              <a:rPr lang="en-US" sz="2800" dirty="0">
                <a:solidFill>
                  <a:prstClr val="white"/>
                </a:solidFill>
                <a:latin typeface="Arial" charset="0"/>
                <a:cs typeface="Arial" charset="0"/>
              </a:rPr>
              <a:t> (DIT)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prstClr val="white"/>
                </a:solidFill>
                <a:latin typeface="Arial" charset="0"/>
                <a:cs typeface="Arial" charset="0"/>
              </a:rPr>
              <a:t>Condensation (Coupling) reaction of </a:t>
            </a:r>
            <a:r>
              <a:rPr lang="en-US" sz="2800" dirty="0" err="1">
                <a:solidFill>
                  <a:prstClr val="white"/>
                </a:solidFill>
                <a:latin typeface="Arial" charset="0"/>
                <a:cs typeface="Arial" charset="0"/>
              </a:rPr>
              <a:t>Iodotyrosines</a:t>
            </a:r>
            <a:endParaRPr lang="en-US" sz="2800" dirty="0">
              <a:solidFill>
                <a:prstClr val="white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en-US" sz="2800" dirty="0">
                <a:solidFill>
                  <a:prstClr val="white"/>
                </a:solidFill>
                <a:latin typeface="Arial" charset="0"/>
                <a:cs typeface="Arial" charset="0"/>
              </a:rPr>
              <a:t>MIT + DIT  = T</a:t>
            </a:r>
            <a:r>
              <a:rPr lang="en-US" sz="2800" baseline="-25000" dirty="0">
                <a:solidFill>
                  <a:prstClr val="white"/>
                </a:solidFill>
                <a:latin typeface="Arial" charset="0"/>
                <a:cs typeface="Arial" charset="0"/>
              </a:rPr>
              <a:t>3</a:t>
            </a:r>
            <a:r>
              <a:rPr lang="en-US" sz="2800" dirty="0">
                <a:solidFill>
                  <a:prstClr val="white"/>
                </a:solidFill>
                <a:latin typeface="Arial" charset="0"/>
                <a:cs typeface="Arial" charset="0"/>
              </a:rPr>
              <a:t> Tri </a:t>
            </a:r>
            <a:r>
              <a:rPr lang="en-US" sz="2800" dirty="0" err="1">
                <a:solidFill>
                  <a:prstClr val="white"/>
                </a:solidFill>
                <a:latin typeface="Arial" charset="0"/>
                <a:cs typeface="Arial" charset="0"/>
              </a:rPr>
              <a:t>iodothyronine</a:t>
            </a:r>
            <a:endParaRPr lang="en-US" sz="2800" dirty="0">
              <a:solidFill>
                <a:prstClr val="white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en-US" sz="2800" dirty="0">
                <a:solidFill>
                  <a:prstClr val="white"/>
                </a:solidFill>
                <a:latin typeface="Arial" charset="0"/>
                <a:cs typeface="Arial" charset="0"/>
              </a:rPr>
              <a:t>DIT + DIT   = T</a:t>
            </a:r>
            <a:r>
              <a:rPr lang="en-US" sz="2800" baseline="-25000" dirty="0">
                <a:solidFill>
                  <a:prstClr val="white"/>
                </a:solidFill>
                <a:latin typeface="Arial" charset="0"/>
                <a:cs typeface="Arial" charset="0"/>
              </a:rPr>
              <a:t>4</a:t>
            </a:r>
            <a:r>
              <a:rPr lang="en-US" sz="2800" dirty="0">
                <a:solidFill>
                  <a:prstClr val="white"/>
                </a:solidFill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Arial" charset="0"/>
                <a:cs typeface="Arial" charset="0"/>
              </a:rPr>
              <a:t>Tetraiodothyronine</a:t>
            </a:r>
            <a:endParaRPr lang="en-US" sz="2800" dirty="0">
              <a:solidFill>
                <a:prstClr val="white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prstClr val="white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>
                <a:solidFill>
                  <a:prstClr val="white"/>
                </a:solidFill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3058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SECRETION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143000"/>
            <a:ext cx="8534400" cy="3862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04813" indent="-404813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3500" dirty="0" err="1">
                <a:solidFill>
                  <a:prstClr val="white"/>
                </a:solidFill>
                <a:latin typeface="Arial" charset="0"/>
                <a:cs typeface="Arial" charset="0"/>
              </a:rPr>
              <a:t>Pinocytosis</a:t>
            </a:r>
            <a:r>
              <a:rPr lang="en-US" sz="3500" dirty="0">
                <a:solidFill>
                  <a:prstClr val="white"/>
                </a:solidFill>
                <a:latin typeface="Arial" charset="0"/>
                <a:cs typeface="Arial" charset="0"/>
              </a:rPr>
              <a:t> of colloid by apical membrane of follicular cells</a:t>
            </a:r>
          </a:p>
          <a:p>
            <a:pPr marL="404813" indent="-404813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3500" dirty="0">
                <a:solidFill>
                  <a:prstClr val="white"/>
                </a:solidFill>
                <a:latin typeface="Arial" charset="0"/>
                <a:cs typeface="Arial" charset="0"/>
              </a:rPr>
              <a:t>Fusion of vesicle with </a:t>
            </a:r>
            <a:r>
              <a:rPr lang="en-US" sz="3500" dirty="0" err="1">
                <a:solidFill>
                  <a:prstClr val="white"/>
                </a:solidFill>
                <a:latin typeface="Arial" charset="0"/>
                <a:cs typeface="Arial" charset="0"/>
              </a:rPr>
              <a:t>lysosome</a:t>
            </a:r>
            <a:endParaRPr lang="en-US" sz="3500" dirty="0">
              <a:solidFill>
                <a:prstClr val="white"/>
              </a:solidFill>
              <a:latin typeface="Arial" charset="0"/>
              <a:cs typeface="Arial" charset="0"/>
            </a:endParaRPr>
          </a:p>
          <a:p>
            <a:pPr marL="404813" indent="-404813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3500" dirty="0">
                <a:solidFill>
                  <a:prstClr val="white"/>
                </a:solidFill>
                <a:latin typeface="Arial" charset="0"/>
                <a:cs typeface="Arial" charset="0"/>
              </a:rPr>
              <a:t>Hydrolysis of </a:t>
            </a:r>
            <a:r>
              <a:rPr lang="en-US" sz="3500" dirty="0" err="1">
                <a:solidFill>
                  <a:prstClr val="white"/>
                </a:solidFill>
                <a:latin typeface="Arial" charset="0"/>
                <a:cs typeface="Arial" charset="0"/>
              </a:rPr>
              <a:t>Tg</a:t>
            </a:r>
            <a:r>
              <a:rPr lang="en-US" sz="3500" dirty="0">
                <a:solidFill>
                  <a:prstClr val="white"/>
                </a:solidFill>
                <a:latin typeface="Arial" charset="0"/>
                <a:cs typeface="Arial" charset="0"/>
              </a:rPr>
              <a:t> by protease</a:t>
            </a:r>
          </a:p>
          <a:p>
            <a:pPr marL="404813" indent="-404813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3500" dirty="0">
                <a:solidFill>
                  <a:prstClr val="white"/>
                </a:solidFill>
                <a:latin typeface="Arial" charset="0"/>
                <a:cs typeface="Arial" charset="0"/>
              </a:rPr>
              <a:t>Diffusion of thyroid hormones into ECF. </a:t>
            </a:r>
          </a:p>
          <a:p>
            <a:pPr marL="404813" indent="-404813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500" dirty="0">
              <a:solidFill>
                <a:prstClr val="white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500" dirty="0">
                <a:solidFill>
                  <a:prstClr val="white"/>
                </a:solidFill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3058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TRANSPORT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1025525"/>
          <a:ext cx="8229600" cy="22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923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T3</a:t>
                      </a:r>
                      <a:endParaRPr lang="en-US" dirty="0"/>
                    </a:p>
                  </a:txBody>
                  <a:tcPr/>
                </a:tc>
              </a:tr>
              <a:tr h="686546">
                <a:tc>
                  <a:txBody>
                    <a:bodyPr/>
                    <a:lstStyle/>
                    <a:p>
                      <a:r>
                        <a:rPr lang="en-US" dirty="0" smtClean="0"/>
                        <a:t>TBG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65%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55775">
                <a:tc>
                  <a:txBody>
                    <a:bodyPr/>
                    <a:lstStyle/>
                    <a:p>
                      <a:r>
                        <a:rPr lang="en-US" dirty="0" smtClean="0"/>
                        <a:t>TBPA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</a:t>
                      </a:r>
                    </a:p>
                  </a:txBody>
                  <a:tcPr/>
                </a:tc>
              </a:tr>
              <a:tr h="617127">
                <a:tc>
                  <a:txBody>
                    <a:bodyPr/>
                    <a:lstStyle/>
                    <a:p>
                      <a:r>
                        <a:rPr lang="en-US" dirty="0" smtClean="0"/>
                        <a:t>ALB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35%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57200" y="3429000"/>
            <a:ext cx="8382000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white"/>
                </a:solidFill>
                <a:latin typeface="Arial" charset="0"/>
                <a:cs typeface="Arial" charset="0"/>
              </a:rPr>
              <a:t>TBG		:	 Thyroxine Binding Globulin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white"/>
                </a:solidFill>
                <a:latin typeface="Arial" charset="0"/>
                <a:cs typeface="Arial" charset="0"/>
              </a:rPr>
              <a:t>TBPA		: 	Thyroxine Binding Pre-Albumin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white"/>
                </a:solidFill>
                <a:latin typeface="Arial" charset="0"/>
                <a:cs typeface="Arial" charset="0"/>
              </a:rPr>
              <a:t>ALB		:	 Albumin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white"/>
                </a:solidFill>
                <a:latin typeface="Arial" charset="0"/>
                <a:cs typeface="Arial" charset="0"/>
              </a:rPr>
              <a:t>T</a:t>
            </a:r>
            <a:r>
              <a:rPr lang="en-US" sz="2800" baseline="-25000">
                <a:solidFill>
                  <a:prstClr val="white"/>
                </a:solidFill>
                <a:latin typeface="Arial" charset="0"/>
                <a:cs typeface="Arial" charset="0"/>
              </a:rPr>
              <a:t>4  	</a:t>
            </a:r>
            <a:r>
              <a:rPr lang="en-US" sz="2800">
                <a:solidFill>
                  <a:prstClr val="white"/>
                </a:solidFill>
                <a:latin typeface="Arial" charset="0"/>
                <a:cs typeface="Arial" charset="0"/>
              </a:rPr>
              <a:t>99.95% bound  0.05% free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prstClr val="white"/>
                </a:solidFill>
                <a:latin typeface="Arial" charset="0"/>
                <a:cs typeface="Arial" charset="0"/>
              </a:rPr>
              <a:t>T</a:t>
            </a:r>
            <a:r>
              <a:rPr lang="en-US" sz="2800" baseline="-25000">
                <a:solidFill>
                  <a:prstClr val="white"/>
                </a:solidFill>
                <a:latin typeface="Arial" charset="0"/>
                <a:cs typeface="Arial" charset="0"/>
              </a:rPr>
              <a:t>3 	</a:t>
            </a:r>
            <a:r>
              <a:rPr lang="en-US" sz="2800">
                <a:solidFill>
                  <a:prstClr val="white"/>
                </a:solidFill>
                <a:latin typeface="Arial" charset="0"/>
                <a:cs typeface="Arial" charset="0"/>
              </a:rPr>
              <a:t> 99.5% bound  0.5% free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prstClr val="white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3058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Transport Cont…..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73050" y="1328738"/>
            <a:ext cx="8382000" cy="3786187"/>
            <a:chOff x="228600" y="1447800"/>
            <a:chExt cx="8686800" cy="3786136"/>
          </a:xfrm>
        </p:grpSpPr>
        <p:sp>
          <p:nvSpPr>
            <p:cNvPr id="6" name="TextBox 5"/>
            <p:cNvSpPr txBox="1"/>
            <p:nvPr/>
          </p:nvSpPr>
          <p:spPr>
            <a:xfrm>
              <a:off x="228600" y="1447800"/>
              <a:ext cx="8686800" cy="378613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</a:t>
              </a:r>
              <a:r>
                <a:rPr lang="en-US" sz="3000" baseline="-25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3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	=	</a:t>
              </a:r>
              <a:r>
                <a:rPr lang="en-US" sz="3000" dirty="0" err="1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Triiodothyronine</a:t>
              </a:r>
              <a:endParaRPr lang="en-US" sz="3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n-US" sz="3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3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</a:t>
              </a:r>
              <a:r>
                <a:rPr lang="en-US" sz="3000" baseline="-25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en-US" sz="3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	=  	</a:t>
              </a:r>
              <a:r>
                <a:rPr lang="en-US" sz="3000" dirty="0" err="1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Tetraiodothyronine</a:t>
              </a:r>
              <a:r>
                <a:rPr lang="en-US" sz="3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(</a:t>
              </a:r>
              <a:r>
                <a:rPr lang="en-US" sz="3000" dirty="0" err="1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Thyroxine</a:t>
              </a:r>
              <a:r>
                <a:rPr lang="en-US" sz="3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)</a:t>
              </a:r>
            </a:p>
            <a:p>
              <a:pPr>
                <a:defRPr/>
              </a:pPr>
              <a:endParaRPr lang="en-US" sz="3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3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</a:t>
              </a:r>
              <a:r>
                <a:rPr lang="en-US" sz="3000" baseline="-25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3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	:        3 – 4x more potent &gt; T4</a:t>
              </a:r>
            </a:p>
            <a:p>
              <a:pPr>
                <a:defRPr/>
              </a:pPr>
              <a:endParaRPr lang="en-US" sz="3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3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Target Cells  T</a:t>
              </a:r>
              <a:r>
                <a:rPr lang="en-US" sz="3000" baseline="-25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en-US" sz="3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	     T</a:t>
              </a:r>
              <a:r>
                <a:rPr lang="en-US" sz="3000" baseline="-25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3</a:t>
              </a:r>
            </a:p>
            <a:p>
              <a:pPr>
                <a:defRPr/>
              </a:pPr>
              <a:endParaRPr lang="en-US" sz="3000" dirty="0">
                <a:solidFill>
                  <a:srgbClr val="464646">
                    <a:lumMod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ight Arrow 6"/>
            <p:cNvSpPr/>
            <p:nvPr/>
          </p:nvSpPr>
          <p:spPr>
            <a:xfrm>
              <a:off x="3125846" y="4429085"/>
              <a:ext cx="610379" cy="152398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4000">
                <a:solidFill>
                  <a:prstClr val="white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1295400"/>
            <a:ext cx="8610600" cy="50942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4500" dirty="0">
                <a:solidFill>
                  <a:srgbClr val="2DA2BF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Growth </a:t>
            </a:r>
          </a:p>
          <a:p>
            <a:pPr>
              <a:defRPr/>
            </a:pPr>
            <a:endParaRPr lang="en-US" sz="3000" dirty="0">
              <a:solidFill>
                <a:prstClr val="white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en-US" sz="3000" dirty="0">
                <a:solidFill>
                  <a:prstClr val="white"/>
                </a:solidFill>
                <a:latin typeface="Arial" charset="0"/>
                <a:cs typeface="Arial" charset="0"/>
              </a:rPr>
              <a:t>Attainment of adult stature </a:t>
            </a:r>
          </a:p>
          <a:p>
            <a:pPr marL="280988" indent="-280988">
              <a:buFont typeface="Wingdings" pitchFamily="2" charset="2"/>
              <a:buChar char="ü"/>
              <a:defRPr/>
            </a:pPr>
            <a:r>
              <a:rPr lang="en-US" sz="3000" dirty="0">
                <a:solidFill>
                  <a:prstClr val="white"/>
                </a:solidFill>
                <a:latin typeface="Arial" charset="0"/>
                <a:cs typeface="Arial" charset="0"/>
              </a:rPr>
              <a:t>THS act synergistically with GH &amp; </a:t>
            </a:r>
            <a:r>
              <a:rPr lang="en-US" sz="3000" dirty="0" err="1">
                <a:solidFill>
                  <a:prstClr val="white"/>
                </a:solidFill>
                <a:latin typeface="Arial" charset="0"/>
                <a:cs typeface="Arial" charset="0"/>
              </a:rPr>
              <a:t>somatomedin</a:t>
            </a:r>
            <a:r>
              <a:rPr lang="en-US" sz="3000" dirty="0">
                <a:solidFill>
                  <a:prstClr val="white"/>
                </a:solidFill>
                <a:latin typeface="Arial" charset="0"/>
                <a:cs typeface="Arial" charset="0"/>
              </a:rPr>
              <a:t> </a:t>
            </a:r>
          </a:p>
          <a:p>
            <a:pPr marL="738188" indent="-280988">
              <a:buFont typeface="Arial" pitchFamily="34" charset="0"/>
              <a:buChar char="•"/>
              <a:defRPr/>
            </a:pPr>
            <a:r>
              <a:rPr lang="en-US" sz="3000" dirty="0">
                <a:solidFill>
                  <a:prstClr val="white"/>
                </a:solidFill>
                <a:latin typeface="Arial" charset="0"/>
                <a:cs typeface="Arial" charset="0"/>
              </a:rPr>
              <a:t>promote bone formation </a:t>
            </a:r>
          </a:p>
          <a:p>
            <a:pPr marL="346075" indent="-346075">
              <a:buFont typeface="Wingdings" pitchFamily="2" charset="2"/>
              <a:buChar char="ü"/>
              <a:defRPr/>
            </a:pPr>
            <a:r>
              <a:rPr lang="en-US" sz="3000" dirty="0">
                <a:solidFill>
                  <a:prstClr val="white"/>
                </a:solidFill>
                <a:latin typeface="Arial" charset="0"/>
                <a:cs typeface="Arial" charset="0"/>
              </a:rPr>
              <a:t>Stimulate bone maturation from ossification &amp; fusion of growth plates</a:t>
            </a:r>
          </a:p>
          <a:p>
            <a:pPr>
              <a:buFont typeface="Wingdings" pitchFamily="2" charset="2"/>
              <a:buChar char="ü"/>
              <a:defRPr/>
            </a:pPr>
            <a:endParaRPr lang="en-US" sz="3000" baseline="30000" dirty="0">
              <a:solidFill>
                <a:prstClr val="white"/>
              </a:solidFill>
              <a:latin typeface="Arial" charset="0"/>
              <a:cs typeface="Arial" charset="0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3000" dirty="0">
                <a:solidFill>
                  <a:prstClr val="white"/>
                </a:solidFill>
                <a:latin typeface="Arial" charset="0"/>
                <a:cs typeface="Arial" charset="0"/>
              </a:rPr>
              <a:t>Bone maturation in Hypothyroidism bone age  &lt; chronological age</a:t>
            </a:r>
            <a:endParaRPr lang="en-US" sz="3000" dirty="0">
              <a:solidFill>
                <a:prstClr val="white"/>
              </a:solidFill>
              <a:cs typeface="Arial" charset="0"/>
            </a:endParaRPr>
          </a:p>
          <a:p>
            <a:pPr>
              <a:buFont typeface="Wingdings" pitchFamily="2" charset="2"/>
              <a:buChar char="ü"/>
              <a:defRPr/>
            </a:pPr>
            <a:endParaRPr lang="en-US" sz="3000" baseline="30000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3058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ACTIONS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000" y="609600"/>
            <a:ext cx="3124200" cy="7842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4500" b="1" dirty="0">
                <a:solidFill>
                  <a:srgbClr val="2DA2BF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CNS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8600" y="1295400"/>
            <a:ext cx="8763000" cy="44005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98463" indent="-398463">
              <a:buFont typeface="Wingdings" pitchFamily="2" charset="2"/>
              <a:buChar char="ü"/>
              <a:defRPr/>
            </a:pPr>
            <a:r>
              <a:rPr lang="en-US" sz="3500" dirty="0" err="1">
                <a:solidFill>
                  <a:prstClr val="white"/>
                </a:solidFill>
                <a:latin typeface="Arial"/>
                <a:cs typeface="Arial"/>
              </a:rPr>
              <a:t>Perinatal</a:t>
            </a:r>
            <a:r>
              <a:rPr lang="en-US" sz="3500" dirty="0">
                <a:solidFill>
                  <a:prstClr val="white"/>
                </a:solidFill>
                <a:latin typeface="Arial"/>
                <a:cs typeface="Arial"/>
              </a:rPr>
              <a:t> Period</a:t>
            </a:r>
          </a:p>
          <a:p>
            <a:pPr marL="855663" indent="-398463">
              <a:buFont typeface="Wingdings" pitchFamily="2" charset="2"/>
              <a:buChar char="v"/>
              <a:defRPr/>
            </a:pPr>
            <a:r>
              <a:rPr lang="en-US" sz="3500" dirty="0">
                <a:solidFill>
                  <a:prstClr val="white"/>
                </a:solidFill>
                <a:cs typeface="Arial" charset="0"/>
              </a:rPr>
              <a:t>CNS maturation dependent on THS</a:t>
            </a:r>
          </a:p>
          <a:p>
            <a:pPr marL="855663" indent="-398463">
              <a:buFont typeface="Wingdings" pitchFamily="2" charset="2"/>
              <a:buChar char="v"/>
              <a:defRPr/>
            </a:pPr>
            <a:r>
              <a:rPr lang="en-US" sz="3500" dirty="0">
                <a:solidFill>
                  <a:prstClr val="white"/>
                </a:solidFill>
                <a:cs typeface="Arial" charset="0"/>
              </a:rPr>
              <a:t>Reduced THS  causes irreversible mental retardation </a:t>
            </a:r>
          </a:p>
          <a:p>
            <a:pPr marL="855663" indent="-398463">
              <a:buFont typeface="Wingdings" pitchFamily="2" charset="2"/>
              <a:buChar char="v"/>
              <a:defRPr/>
            </a:pPr>
            <a:r>
              <a:rPr lang="en-US" sz="3500" dirty="0">
                <a:solidFill>
                  <a:prstClr val="white"/>
                </a:solidFill>
                <a:cs typeface="Arial" charset="0"/>
              </a:rPr>
              <a:t>Treat THs  replacement</a:t>
            </a:r>
          </a:p>
          <a:p>
            <a:pPr marL="855663" indent="-398463">
              <a:buFont typeface="Wingdings" pitchFamily="2" charset="2"/>
              <a:buChar char="v"/>
              <a:defRPr/>
            </a:pPr>
            <a:r>
              <a:rPr lang="en-US" sz="3500" dirty="0">
                <a:solidFill>
                  <a:prstClr val="white"/>
                </a:solidFill>
                <a:cs typeface="Arial" charset="0"/>
              </a:rPr>
              <a:t>Mandatory screening for neonatal hypothyroidism </a:t>
            </a:r>
          </a:p>
          <a:p>
            <a:pPr marL="398463" indent="-398463">
              <a:defRPr/>
            </a:pPr>
            <a:r>
              <a:rPr lang="en-US" sz="3500" dirty="0">
                <a:solidFill>
                  <a:prstClr val="white"/>
                </a:solidFill>
                <a:cs typeface="Arial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990600"/>
            <a:ext cx="8001000" cy="54022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98463" indent="-398463"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US" sz="3000" dirty="0">
                <a:solidFill>
                  <a:prstClr val="white"/>
                </a:solidFill>
                <a:latin typeface="Arial"/>
                <a:cs typeface="Arial"/>
              </a:rPr>
              <a:t>Adult</a:t>
            </a:r>
          </a:p>
          <a:p>
            <a:pPr marL="855663" indent="-398463">
              <a:spcAft>
                <a:spcPts val="600"/>
              </a:spcAft>
              <a:buFont typeface="Wingdings" pitchFamily="2" charset="2"/>
              <a:buChar char="v"/>
              <a:defRPr/>
            </a:pPr>
            <a:r>
              <a:rPr lang="en-US" sz="3000" dirty="0">
                <a:solidFill>
                  <a:prstClr val="white"/>
                </a:solidFill>
                <a:cs typeface="Arial" charset="0"/>
              </a:rPr>
              <a:t>Hyperthyroidism</a:t>
            </a:r>
          </a:p>
          <a:p>
            <a:pPr marL="1254125" indent="-39846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3000" dirty="0" err="1">
                <a:solidFill>
                  <a:prstClr val="white"/>
                </a:solidFill>
                <a:cs typeface="Arial" charset="0"/>
              </a:rPr>
              <a:t>Hyperexcitability</a:t>
            </a:r>
            <a:endParaRPr lang="en-US" sz="3000" dirty="0">
              <a:solidFill>
                <a:prstClr val="white"/>
              </a:solidFill>
              <a:cs typeface="Arial" charset="0"/>
            </a:endParaRPr>
          </a:p>
          <a:p>
            <a:pPr marL="1254125" indent="-39846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3000" dirty="0">
                <a:solidFill>
                  <a:prstClr val="white"/>
                </a:solidFill>
                <a:cs typeface="Arial" charset="0"/>
              </a:rPr>
              <a:t>Irritability</a:t>
            </a:r>
          </a:p>
          <a:p>
            <a:pPr marL="855663" indent="-398463">
              <a:spcAft>
                <a:spcPts val="600"/>
              </a:spcAft>
              <a:buFont typeface="Wingdings" pitchFamily="2" charset="2"/>
              <a:buChar char="v"/>
              <a:defRPr/>
            </a:pPr>
            <a:r>
              <a:rPr lang="en-US" sz="3000" dirty="0">
                <a:solidFill>
                  <a:prstClr val="white"/>
                </a:solidFill>
                <a:cs typeface="Arial" charset="0"/>
              </a:rPr>
              <a:t>Hypothyroidism </a:t>
            </a:r>
          </a:p>
          <a:p>
            <a:pPr marL="1195388" indent="-39846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3000" dirty="0">
                <a:solidFill>
                  <a:prstClr val="white"/>
                </a:solidFill>
                <a:cs typeface="Arial" charset="0"/>
              </a:rPr>
              <a:t>Listlessness</a:t>
            </a:r>
          </a:p>
          <a:p>
            <a:pPr marL="1195388" indent="-39846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3000" dirty="0">
                <a:solidFill>
                  <a:prstClr val="white"/>
                </a:solidFill>
                <a:cs typeface="Arial" charset="0"/>
              </a:rPr>
              <a:t>Slow  speech</a:t>
            </a:r>
          </a:p>
          <a:p>
            <a:pPr marL="1195388" indent="-39846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3000" dirty="0">
                <a:solidFill>
                  <a:prstClr val="white"/>
                </a:solidFill>
                <a:cs typeface="Arial" charset="0"/>
              </a:rPr>
              <a:t>Somnolence</a:t>
            </a:r>
          </a:p>
          <a:p>
            <a:pPr marL="1195388" indent="-39846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3000" dirty="0">
                <a:solidFill>
                  <a:prstClr val="white"/>
                </a:solidFill>
                <a:cs typeface="Arial" charset="0"/>
              </a:rPr>
              <a:t>Impaired memory   </a:t>
            </a:r>
          </a:p>
          <a:p>
            <a:pPr marL="1195388" indent="-39846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3000" dirty="0">
                <a:solidFill>
                  <a:prstClr val="white"/>
                </a:solidFill>
                <a:cs typeface="Arial" charset="0"/>
              </a:rPr>
              <a:t>Reduced mental capacity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304800"/>
            <a:ext cx="47244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4000" b="1" dirty="0">
                <a:solidFill>
                  <a:srgbClr val="2DA2BF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CNS Cont…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381000"/>
            <a:ext cx="39624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4000" b="1" dirty="0">
                <a:solidFill>
                  <a:srgbClr val="2DA2BF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ANS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990600"/>
            <a:ext cx="8001000" cy="2092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98463" indent="-398463"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US" sz="3000" dirty="0">
                <a:solidFill>
                  <a:prstClr val="white"/>
                </a:solidFill>
                <a:cs typeface="Arial"/>
              </a:rPr>
              <a:t>THS similar activity to  beta adrenergic stimulation </a:t>
            </a:r>
          </a:p>
          <a:p>
            <a:pPr marL="855663" indent="-398463">
              <a:spcAft>
                <a:spcPts val="600"/>
              </a:spcAft>
              <a:buFont typeface="Wingdings" pitchFamily="2" charset="2"/>
              <a:buChar char="v"/>
              <a:defRPr/>
            </a:pPr>
            <a:r>
              <a:rPr lang="en-US" sz="3000" dirty="0">
                <a:solidFill>
                  <a:prstClr val="white"/>
                </a:solidFill>
                <a:cs typeface="Arial" charset="0"/>
              </a:rPr>
              <a:t>Hyperthyroidism</a:t>
            </a:r>
          </a:p>
          <a:p>
            <a:pPr marL="1254125" indent="-398463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3000" dirty="0">
                <a:solidFill>
                  <a:prstClr val="white"/>
                </a:solidFill>
                <a:cs typeface="Arial" charset="0"/>
              </a:rPr>
              <a:t>Beta blocker treatment e.g. </a:t>
            </a:r>
            <a:r>
              <a:rPr lang="en-US" sz="3000" dirty="0" err="1">
                <a:solidFill>
                  <a:prstClr val="white"/>
                </a:solidFill>
                <a:cs typeface="Arial" charset="0"/>
              </a:rPr>
              <a:t>propranolol</a:t>
            </a:r>
            <a:endParaRPr lang="en-US" sz="3000" dirty="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3581400"/>
            <a:ext cx="87630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4000" b="1" dirty="0">
                <a:solidFill>
                  <a:srgbClr val="2DA2BF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Basal Metabolic Rate (BMR)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533400" y="4191000"/>
            <a:ext cx="80010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98463" indent="-398463" fontAlgn="base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3000">
                <a:solidFill>
                  <a:prstClr val="white"/>
                </a:solidFill>
                <a:cs typeface="Arial" charset="0"/>
              </a:rPr>
              <a:t>Oxygen consumption and BMR increase by THs in most tissues </a:t>
            </a:r>
          </a:p>
          <a:p>
            <a:pPr marL="398463" indent="-398463" fontAlgn="base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3000">
                <a:solidFill>
                  <a:prstClr val="white"/>
                </a:solidFill>
                <a:cs typeface="Arial" charset="0"/>
              </a:rPr>
              <a:t>Increased heat production hence THs role in BTR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7413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445</Words>
  <Application>Microsoft Office PowerPoint</Application>
  <PresentationFormat>On-screen Show (4:3)</PresentationFormat>
  <Paragraphs>132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Concourse</vt:lpstr>
      <vt:lpstr>THYROID FUNCTION</vt:lpstr>
      <vt:lpstr>SYNTHESIS</vt:lpstr>
      <vt:lpstr>SECRETION</vt:lpstr>
      <vt:lpstr>TRANSPORT</vt:lpstr>
      <vt:lpstr>Transport Cont…..</vt:lpstr>
      <vt:lpstr>ACTIONS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THYROID FUNCTION</dc:title>
  <dc:creator>Dr. Kimaiga H.O</dc:creator>
  <cp:lastModifiedBy>Mureithi</cp:lastModifiedBy>
  <cp:revision>2</cp:revision>
  <dcterms:created xsi:type="dcterms:W3CDTF">2012-06-24T22:11:58Z</dcterms:created>
  <dcterms:modified xsi:type="dcterms:W3CDTF">2014-02-28T14:12:22Z</dcterms:modified>
</cp:coreProperties>
</file>