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777FF-B6DF-468A-8704-9F579CE5E6D0}" type="datetimeFigureOut">
              <a:rPr lang="en-GB" smtClean="0"/>
              <a:t>21/01/2014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FC59D-D856-4C5D-99CE-C76E64A6F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45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C59D-D856-4C5D-99CE-C76E64A6FC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1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E277A-F5EE-4F02-A157-83DF5540D94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9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3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7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4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9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3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5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3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0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6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8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BACILLUS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KIMAIGA H.O </a:t>
            </a:r>
          </a:p>
          <a:p>
            <a:r>
              <a:rPr lang="en-GB" b="1" dirty="0"/>
              <a:t>MBChB (University of Nairobi</a:t>
            </a:r>
            <a:r>
              <a:rPr lang="en-GB" b="1" dirty="0" smtClean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69982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lvl="0"/>
            <a:r>
              <a:rPr lang="en-US" b="1" dirty="0">
                <a:effectLst/>
              </a:rPr>
              <a:t>Inhalational anthrax/ </a:t>
            </a:r>
            <a:r>
              <a:rPr lang="en-US" b="1" dirty="0" smtClean="0">
                <a:effectLst/>
              </a:rPr>
              <a:t>Wool-sorter’s </a:t>
            </a:r>
            <a:r>
              <a:rPr lang="en-US" b="1" dirty="0" smtClean="0">
                <a:effectLst/>
              </a:rPr>
              <a:t>disease</a:t>
            </a:r>
            <a:r>
              <a:rPr lang="en-US" dirty="0" smtClean="0">
                <a:effectLst/>
              </a:rPr>
              <a:t>;</a:t>
            </a:r>
          </a:p>
          <a:p>
            <a:pPr lvl="1"/>
            <a:r>
              <a:rPr lang="en-US" dirty="0" smtClean="0">
                <a:effectLst/>
              </a:rPr>
              <a:t>Occurs </a:t>
            </a:r>
            <a:r>
              <a:rPr lang="en-US" dirty="0">
                <a:effectLst/>
              </a:rPr>
              <a:t>via </a:t>
            </a:r>
            <a:r>
              <a:rPr lang="en-US" dirty="0" smtClean="0">
                <a:effectLst/>
              </a:rPr>
              <a:t>inhalation of spores </a:t>
            </a:r>
            <a:r>
              <a:rPr lang="en-CA" dirty="0">
                <a:effectLst/>
              </a:rPr>
              <a:t>in dust or from contaminated animal products including wool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Inflammatory </a:t>
            </a:r>
            <a:r>
              <a:rPr lang="en-US" dirty="0">
                <a:effectLst/>
              </a:rPr>
              <a:t>process follows in the lungs hence </a:t>
            </a:r>
            <a:r>
              <a:rPr lang="en-CA" dirty="0">
                <a:effectLst/>
              </a:rPr>
              <a:t>m</a:t>
            </a:r>
            <a:r>
              <a:rPr lang="en-CA" dirty="0" smtClean="0">
                <a:effectLst/>
              </a:rPr>
              <a:t>anifests </a:t>
            </a:r>
            <a:r>
              <a:rPr lang="en-CA" dirty="0">
                <a:effectLst/>
              </a:rPr>
              <a:t>as severe pneumonic process with including difficulty breathing, cough, </a:t>
            </a:r>
            <a:r>
              <a:rPr lang="en-CA" dirty="0" smtClean="0">
                <a:effectLst/>
              </a:rPr>
              <a:t>fever</a:t>
            </a:r>
            <a:r>
              <a:rPr lang="en-GB" dirty="0" smtClean="0">
                <a:effectLst/>
              </a:rPr>
              <a:t>, </a:t>
            </a:r>
            <a:r>
              <a:rPr lang="en-US" dirty="0" smtClean="0">
                <a:effectLst/>
              </a:rPr>
              <a:t>chills, </a:t>
            </a:r>
            <a:r>
              <a:rPr lang="en-US" dirty="0">
                <a:effectLst/>
              </a:rPr>
              <a:t>and production of </a:t>
            </a:r>
            <a:r>
              <a:rPr lang="en-US" dirty="0" smtClean="0">
                <a:effectLst/>
              </a:rPr>
              <a:t>sputum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379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4"/>
          </a:xfrm>
        </p:spPr>
        <p:txBody>
          <a:bodyPr/>
          <a:lstStyle/>
          <a:p>
            <a:pPr lvl="0"/>
            <a:r>
              <a:rPr lang="en-US" b="1" dirty="0">
                <a:effectLst/>
              </a:rPr>
              <a:t>Gastro</a:t>
            </a:r>
            <a:r>
              <a:rPr lang="en-US" dirty="0">
                <a:effectLst/>
              </a:rPr>
              <a:t>-</a:t>
            </a:r>
            <a:r>
              <a:rPr lang="en-US" b="1" dirty="0">
                <a:effectLst/>
              </a:rPr>
              <a:t>intestinal anthrax</a:t>
            </a:r>
            <a:r>
              <a:rPr lang="en-US" dirty="0">
                <a:effectLst/>
              </a:rPr>
              <a:t>; </a:t>
            </a:r>
            <a:endParaRPr lang="en-US" dirty="0" smtClean="0">
              <a:effectLst/>
            </a:endParaRPr>
          </a:p>
          <a:p>
            <a:pPr lvl="1"/>
            <a:r>
              <a:rPr lang="en-CA" dirty="0" smtClean="0">
                <a:effectLst/>
              </a:rPr>
              <a:t>Results </a:t>
            </a:r>
            <a:r>
              <a:rPr lang="en-CA" dirty="0">
                <a:effectLst/>
              </a:rPr>
              <a:t>from eating meat from infected animals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Manifestations include abdominal pain, vomiting, fever, diarrhoea, which may contain blood</a:t>
            </a:r>
            <a:endParaRPr lang="en-GB" dirty="0">
              <a:effectLst/>
            </a:endParaRPr>
          </a:p>
          <a:p>
            <a:pPr lvl="0"/>
            <a:r>
              <a:rPr lang="en-US" b="1" dirty="0" smtClean="0">
                <a:effectLst/>
              </a:rPr>
              <a:t>Septicemia </a:t>
            </a:r>
            <a:r>
              <a:rPr lang="en-US" b="1" dirty="0">
                <a:effectLst/>
              </a:rPr>
              <a:t>anthrax</a:t>
            </a:r>
            <a:r>
              <a:rPr lang="en-US" dirty="0">
                <a:effectLst/>
              </a:rPr>
              <a:t>; </a:t>
            </a:r>
            <a:endParaRPr lang="en-US" dirty="0" smtClean="0">
              <a:effectLst/>
            </a:endParaRPr>
          </a:p>
          <a:p>
            <a:pPr lvl="1"/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here </a:t>
            </a:r>
            <a:r>
              <a:rPr lang="en-US" dirty="0">
                <a:effectLst/>
              </a:rPr>
              <a:t>are numerous bacilli in the circulation system and hence severe symptoms. The bacilli can get to any organ and may even cause meningitis.</a:t>
            </a:r>
            <a:endParaRPr lang="en-GB" dirty="0">
              <a:effectLst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77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100"/>
            <a:ext cx="4622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8100"/>
            <a:ext cx="44323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75000"/>
            <a:ext cx="46355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200400"/>
            <a:ext cx="44323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43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dirty="0">
                <a:effectLst/>
              </a:rPr>
              <a:t>Laboratory Confirmation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35888" cy="55004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effectLst/>
              </a:rPr>
              <a:t>Specimen </a:t>
            </a:r>
          </a:p>
          <a:p>
            <a:pPr lvl="1"/>
            <a:r>
              <a:rPr lang="en-US" dirty="0" smtClean="0">
                <a:effectLst/>
              </a:rPr>
              <a:t>From </a:t>
            </a:r>
            <a:r>
              <a:rPr lang="en-US" dirty="0">
                <a:effectLst/>
              </a:rPr>
              <a:t>cutaneous lesions, blood, sputum or pleural fluid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The specimens are </a:t>
            </a:r>
            <a:r>
              <a:rPr lang="en-CA" dirty="0">
                <a:effectLst/>
              </a:rPr>
              <a:t>h</a:t>
            </a:r>
            <a:r>
              <a:rPr lang="en-CA" dirty="0" smtClean="0">
                <a:effectLst/>
              </a:rPr>
              <a:t>ighly infectious</a:t>
            </a:r>
            <a:r>
              <a:rPr lang="en-CA" dirty="0">
                <a:effectLst/>
              </a:rPr>
              <a:t>, </a:t>
            </a:r>
            <a:r>
              <a:rPr lang="en-CA" dirty="0" smtClean="0">
                <a:effectLst/>
              </a:rPr>
              <a:t>and transported </a:t>
            </a:r>
            <a:r>
              <a:rPr lang="en-CA" dirty="0">
                <a:effectLst/>
              </a:rPr>
              <a:t>and processed as higher risk specimen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Gram stain- Gram </a:t>
            </a:r>
            <a:r>
              <a:rPr lang="en-US" dirty="0">
                <a:effectLst/>
              </a:rPr>
              <a:t>positive bacilli 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Polychrome methylene blue </a:t>
            </a:r>
            <a:r>
              <a:rPr lang="en-US" dirty="0" smtClean="0">
                <a:effectLst/>
              </a:rPr>
              <a:t>stain on capsular </a:t>
            </a:r>
            <a:r>
              <a:rPr lang="en-US" dirty="0">
                <a:effectLst/>
              </a:rPr>
              <a:t>material 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McFadyean’s</a:t>
            </a:r>
            <a:r>
              <a:rPr lang="en-US" dirty="0">
                <a:effectLst/>
              </a:rPr>
              <a:t> reaction) diffuse purple btw blue stained bacilli.</a:t>
            </a:r>
          </a:p>
          <a:p>
            <a:pPr lvl="0"/>
            <a:r>
              <a:rPr lang="en-US" dirty="0" smtClean="0">
                <a:effectLst/>
              </a:rPr>
              <a:t>Ascoli Test - </a:t>
            </a:r>
            <a:r>
              <a:rPr lang="en-GB" dirty="0">
                <a:effectLst/>
              </a:rPr>
              <a:t>test-extracts from infected tissues mixed with immune </a:t>
            </a:r>
            <a:r>
              <a:rPr lang="en-GB" dirty="0" smtClean="0">
                <a:effectLst/>
              </a:rPr>
              <a:t>serum . There’s an </a:t>
            </a:r>
            <a:r>
              <a:rPr lang="en-US" dirty="0" smtClean="0">
                <a:effectLst/>
              </a:rPr>
              <a:t>antigen antibody reaction forming precipitates</a:t>
            </a:r>
            <a:endParaRPr lang="en-GB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Culturing; </a:t>
            </a:r>
            <a:r>
              <a:rPr lang="en-US" dirty="0">
                <a:effectLst/>
              </a:rPr>
              <a:t>blood agar is used and also the nutrient agar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Incubation in air at 35-37 </a:t>
            </a:r>
            <a:r>
              <a:rPr lang="en-CA" baseline="30000" dirty="0">
                <a:effectLst/>
              </a:rPr>
              <a:t>0</a:t>
            </a:r>
            <a:r>
              <a:rPr lang="en-CA" dirty="0">
                <a:effectLst/>
              </a:rPr>
              <a:t>C for 18 to 24 </a:t>
            </a:r>
            <a:r>
              <a:rPr lang="en-CA" dirty="0" err="1">
                <a:effectLst/>
              </a:rPr>
              <a:t>hrs</a:t>
            </a:r>
            <a:endParaRPr lang="en-GB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Have </a:t>
            </a:r>
            <a:r>
              <a:rPr lang="en-US" dirty="0">
                <a:effectLst/>
              </a:rPr>
              <a:t>a wavy margin with small projections hence is called a </a:t>
            </a:r>
            <a:r>
              <a:rPr lang="en-US" b="1" dirty="0">
                <a:effectLst/>
              </a:rPr>
              <a:t>medusa</a:t>
            </a:r>
            <a:r>
              <a:rPr lang="en-US" dirty="0">
                <a:effectLst/>
              </a:rPr>
              <a:t> head colony </a:t>
            </a:r>
            <a:r>
              <a:rPr lang="en-GB" dirty="0" err="1">
                <a:effectLst/>
              </a:rPr>
              <a:t>grayish</a:t>
            </a:r>
            <a:r>
              <a:rPr lang="en-GB" dirty="0">
                <a:effectLst/>
              </a:rPr>
              <a:t> white </a:t>
            </a:r>
          </a:p>
          <a:p>
            <a:pPr lvl="1"/>
            <a:r>
              <a:rPr lang="en-CA" dirty="0">
                <a:effectLst/>
              </a:rPr>
              <a:t>Non-haemolytic for most strains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Is aerobic</a:t>
            </a:r>
            <a:endParaRPr lang="en-GB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Temperatures </a:t>
            </a:r>
            <a:r>
              <a:rPr lang="en-US" dirty="0">
                <a:effectLst/>
              </a:rPr>
              <a:t>between 35 – 37</a:t>
            </a:r>
            <a:r>
              <a:rPr lang="en-US" baseline="30000" dirty="0">
                <a:effectLst/>
              </a:rPr>
              <a:t>o</a:t>
            </a:r>
            <a:r>
              <a:rPr lang="en-US" dirty="0">
                <a:effectLst/>
              </a:rPr>
              <a:t>C is optimum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05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 anthraci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" r="12"/>
          <a:stretch>
            <a:fillRect/>
          </a:stretch>
        </p:blipFill>
        <p:spPr>
          <a:xfrm>
            <a:off x="685800" y="0"/>
            <a:ext cx="8061855" cy="60463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6096000"/>
            <a:ext cx="5486400" cy="566738"/>
          </a:xfrm>
        </p:spPr>
        <p:txBody>
          <a:bodyPr/>
          <a:lstStyle/>
          <a:p>
            <a:r>
              <a:rPr lang="en-US" sz="3200" dirty="0"/>
              <a:t>B </a:t>
            </a:r>
            <a:r>
              <a:rPr lang="en-US" sz="3200" dirty="0" err="1"/>
              <a:t>anthracis</a:t>
            </a:r>
            <a:r>
              <a:rPr lang="en-US" sz="3200" dirty="0"/>
              <a:t> Gram Stain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8968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dirty="0">
                <a:effectLst/>
              </a:rPr>
              <a:t>Identification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Gram staining </a:t>
            </a:r>
            <a:endParaRPr lang="en-GB" dirty="0" smtClean="0">
              <a:effectLst/>
            </a:endParaRPr>
          </a:p>
          <a:p>
            <a:r>
              <a:rPr lang="en-CA" dirty="0">
                <a:effectLst/>
              </a:rPr>
              <a:t>Growth characteristics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Motility </a:t>
            </a:r>
            <a:r>
              <a:rPr lang="en-US" dirty="0">
                <a:effectLst/>
              </a:rPr>
              <a:t>tests; is non motile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Gelatin liquefaction test; is positive – ability to liquefy gelatin but occurs slowly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04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Antibiotics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Is </a:t>
            </a:r>
            <a:r>
              <a:rPr lang="en-US" dirty="0">
                <a:effectLst/>
              </a:rPr>
              <a:t>susceptible to penicillin, tetracycline and erythromycin 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04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dirty="0">
                <a:effectLst/>
              </a:rPr>
              <a:t>Prevention and </a:t>
            </a:r>
            <a:r>
              <a:rPr lang="en-US" dirty="0" smtClean="0">
                <a:effectLst/>
              </a:rPr>
              <a:t>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effectLst/>
              </a:rPr>
              <a:t>Prevention </a:t>
            </a:r>
            <a:r>
              <a:rPr lang="en-US" dirty="0">
                <a:effectLst/>
              </a:rPr>
              <a:t>of the disease in humans is by preventing the disease from the animals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Vaccination of domestic animals that are at risk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When an animal dies of an unknown disease, the carcass should be disposed off by burning or burying very deep into the soil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Prevention in humans involves sterilization of animal products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Isolating the infected to avoid spread of the vector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Vaccination to those at risk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37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dirty="0" err="1">
                <a:effectLst/>
              </a:rPr>
              <a:t>Anthracoids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Are </a:t>
            </a:r>
            <a:r>
              <a:rPr lang="en-US" dirty="0">
                <a:effectLst/>
              </a:rPr>
              <a:t>saprophytes found in the environment 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May contaminate pastures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Are motile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Are non capsulated 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Are contaminants and not regular pathogens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12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/>
              </a:rPr>
              <a:t>B. cereus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Associated with food poisoning; gastroenteritis – includes rice exposed over a long time, meat stews (mild manifestations – vomiting and diarrhea for a few hours only)</a:t>
            </a:r>
            <a:endParaRPr lang="en-GB" dirty="0">
              <a:effectLst/>
            </a:endParaRPr>
          </a:p>
          <a:p>
            <a:endParaRPr lang="en-US" b="1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>
                <a:effectLst/>
              </a:rPr>
              <a:t>B</a:t>
            </a:r>
            <a:r>
              <a:rPr lang="en-US" b="1" dirty="0">
                <a:effectLst/>
              </a:rPr>
              <a:t>. </a:t>
            </a:r>
            <a:r>
              <a:rPr lang="en-US" b="1" dirty="0" err="1">
                <a:effectLst/>
              </a:rPr>
              <a:t>stearothermophilus</a:t>
            </a:r>
            <a:r>
              <a:rPr lang="en-US" b="1" dirty="0">
                <a:effectLst/>
              </a:rPr>
              <a:t> 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Destroyed at 125</a:t>
            </a:r>
            <a:r>
              <a:rPr lang="en-US" baseline="30000" dirty="0">
                <a:effectLst/>
              </a:rPr>
              <a:t>0</a:t>
            </a:r>
            <a:r>
              <a:rPr lang="en-US" dirty="0">
                <a:effectLst/>
              </a:rPr>
              <a:t>C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Spores are </a:t>
            </a:r>
            <a:r>
              <a:rPr lang="en-CA" dirty="0">
                <a:effectLst/>
              </a:rPr>
              <a:t>heat resistant used in test the efficiency of </a:t>
            </a:r>
            <a:r>
              <a:rPr lang="en-CA" dirty="0" smtClean="0">
                <a:effectLst/>
              </a:rPr>
              <a:t>autoclaves in </a:t>
            </a:r>
            <a:r>
              <a:rPr lang="en-US" dirty="0" smtClean="0">
                <a:effectLst/>
              </a:rPr>
              <a:t>sterilization </a:t>
            </a:r>
            <a:r>
              <a:rPr lang="en-US" dirty="0">
                <a:effectLst/>
              </a:rPr>
              <a:t>procedures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93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dirty="0">
                <a:effectLst/>
              </a:rPr>
              <a:t>Bacillus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effectLst/>
              </a:rPr>
              <a:t>MORPHOLOGY </a:t>
            </a:r>
            <a:endParaRPr lang="en-GB" u="sng" dirty="0">
              <a:effectLst/>
            </a:endParaRPr>
          </a:p>
          <a:p>
            <a:pPr lvl="0"/>
            <a:r>
              <a:rPr lang="en-GB" i="1" dirty="0">
                <a:effectLst/>
              </a:rPr>
              <a:t>Bacillus</a:t>
            </a:r>
            <a:r>
              <a:rPr lang="en-GB" dirty="0">
                <a:effectLst/>
              </a:rPr>
              <a:t>, is  placed in the family </a:t>
            </a:r>
            <a:r>
              <a:rPr lang="en-GB" i="1" dirty="0" err="1">
                <a:effectLst/>
              </a:rPr>
              <a:t>Bacillaceae</a:t>
            </a:r>
            <a:r>
              <a:rPr lang="en-GB" i="1" dirty="0">
                <a:effectLst/>
              </a:rPr>
              <a:t>.</a:t>
            </a:r>
          </a:p>
          <a:p>
            <a:pPr lvl="0"/>
            <a:r>
              <a:rPr lang="en-US" dirty="0" smtClean="0">
                <a:effectLst/>
              </a:rPr>
              <a:t>Are gram positive bacilli </a:t>
            </a:r>
            <a:endParaRPr lang="en-GB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Can </a:t>
            </a:r>
            <a:r>
              <a:rPr lang="en-US" dirty="0">
                <a:effectLst/>
              </a:rPr>
              <a:t>be seen as single cells or as a chain of cells</a:t>
            </a:r>
            <a:endParaRPr lang="en-GB" dirty="0">
              <a:effectLst/>
            </a:endParaRPr>
          </a:p>
          <a:p>
            <a:r>
              <a:rPr lang="en-CA" dirty="0">
                <a:effectLst/>
              </a:rPr>
              <a:t>Aerobic or facultative anaerobes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Form </a:t>
            </a:r>
            <a:r>
              <a:rPr lang="en-US" dirty="0">
                <a:effectLst/>
              </a:rPr>
              <a:t>endospores 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Are heat resistant 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Form spores which remain </a:t>
            </a:r>
            <a:r>
              <a:rPr lang="en-US" dirty="0">
                <a:effectLst/>
              </a:rPr>
              <a:t>viable in the environment for a long time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Most are motile except Bacillus </a:t>
            </a:r>
            <a:r>
              <a:rPr lang="en-US" dirty="0" err="1">
                <a:effectLst/>
              </a:rPr>
              <a:t>anthracis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Most produce clear zones; complete </a:t>
            </a:r>
            <a:r>
              <a:rPr lang="en-US" dirty="0" err="1">
                <a:effectLst/>
              </a:rPr>
              <a:t>haemolysis</a:t>
            </a:r>
            <a:r>
              <a:rPr lang="en-US" dirty="0">
                <a:effectLst/>
              </a:rPr>
              <a:t> in blood agar except the B. </a:t>
            </a:r>
            <a:r>
              <a:rPr lang="en-US" dirty="0" err="1">
                <a:effectLst/>
              </a:rPr>
              <a:t>anthracis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65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 numCol="2"/>
          <a:lstStyle/>
          <a:p>
            <a:pPr marL="0" indent="0">
              <a:buNone/>
            </a:pPr>
            <a:r>
              <a:rPr lang="en-US" b="1" u="sng" dirty="0" smtClean="0">
                <a:effectLst/>
              </a:rPr>
              <a:t>EXAMPLES OF SPECIES</a:t>
            </a:r>
            <a:endParaRPr lang="en-GB" u="sng" dirty="0" smtClean="0">
              <a:effectLst/>
            </a:endParaRPr>
          </a:p>
          <a:p>
            <a:pPr lvl="0"/>
            <a:r>
              <a:rPr lang="en-US" i="1" dirty="0" smtClean="0">
                <a:effectLst/>
              </a:rPr>
              <a:t>B</a:t>
            </a:r>
            <a:r>
              <a:rPr lang="en-US" i="1" dirty="0">
                <a:effectLst/>
              </a:rPr>
              <a:t>. </a:t>
            </a:r>
            <a:r>
              <a:rPr lang="en-US" i="1" dirty="0" err="1">
                <a:effectLst/>
              </a:rPr>
              <a:t>anthracis</a:t>
            </a:r>
            <a:endParaRPr lang="en-GB" i="1" dirty="0">
              <a:effectLst/>
            </a:endParaRPr>
          </a:p>
          <a:p>
            <a:pPr lvl="0"/>
            <a:r>
              <a:rPr lang="en-US" i="1" dirty="0">
                <a:effectLst/>
              </a:rPr>
              <a:t>B. cereus</a:t>
            </a:r>
            <a:endParaRPr lang="en-GB" i="1" dirty="0">
              <a:effectLst/>
            </a:endParaRPr>
          </a:p>
          <a:p>
            <a:pPr lvl="0"/>
            <a:r>
              <a:rPr lang="en-US" i="1" dirty="0">
                <a:effectLst/>
              </a:rPr>
              <a:t>B. </a:t>
            </a:r>
            <a:r>
              <a:rPr lang="en-US" i="1" dirty="0" err="1">
                <a:effectLst/>
              </a:rPr>
              <a:t>subtilis</a:t>
            </a:r>
            <a:endParaRPr lang="en-GB" i="1" dirty="0">
              <a:effectLst/>
            </a:endParaRPr>
          </a:p>
          <a:p>
            <a:pPr lvl="0"/>
            <a:r>
              <a:rPr lang="en-US" i="1" dirty="0">
                <a:effectLst/>
              </a:rPr>
              <a:t>B. </a:t>
            </a:r>
            <a:r>
              <a:rPr lang="en-US" i="1" dirty="0" err="1">
                <a:effectLst/>
              </a:rPr>
              <a:t>pumilis</a:t>
            </a:r>
            <a:r>
              <a:rPr lang="en-US" i="1" dirty="0">
                <a:effectLst/>
              </a:rPr>
              <a:t> </a:t>
            </a:r>
            <a:endParaRPr lang="en-GB" i="1" dirty="0">
              <a:effectLst/>
            </a:endParaRPr>
          </a:p>
          <a:p>
            <a:pPr lvl="0"/>
            <a:r>
              <a:rPr lang="en-US" i="1" dirty="0">
                <a:effectLst/>
              </a:rPr>
              <a:t>B. </a:t>
            </a:r>
            <a:r>
              <a:rPr lang="en-US" i="1" dirty="0" err="1">
                <a:effectLst/>
              </a:rPr>
              <a:t>stearothermophilus</a:t>
            </a:r>
            <a:r>
              <a:rPr lang="en-US" i="1" dirty="0">
                <a:effectLst/>
              </a:rPr>
              <a:t> </a:t>
            </a:r>
            <a:endParaRPr lang="en-US" i="1" dirty="0" smtClean="0">
              <a:effectLst/>
            </a:endParaRPr>
          </a:p>
          <a:p>
            <a:pPr lvl="0"/>
            <a:r>
              <a:rPr lang="en-US" i="1" dirty="0">
                <a:effectLst/>
              </a:rPr>
              <a:t>B. </a:t>
            </a:r>
            <a:r>
              <a:rPr lang="en-US" i="1" dirty="0" err="1" smtClean="0">
                <a:effectLst/>
              </a:rPr>
              <a:t>alvei</a:t>
            </a:r>
            <a:endParaRPr lang="en-US" i="1" dirty="0">
              <a:effectLst/>
            </a:endParaRPr>
          </a:p>
          <a:p>
            <a:pPr lvl="0"/>
            <a:r>
              <a:rPr lang="en-US" i="1" dirty="0">
                <a:effectLst/>
              </a:rPr>
              <a:t>B. </a:t>
            </a:r>
            <a:r>
              <a:rPr lang="en-US" i="1" dirty="0" err="1" smtClean="0">
                <a:effectLst/>
              </a:rPr>
              <a:t>megaterium</a:t>
            </a:r>
            <a:endParaRPr lang="en-US" i="1" dirty="0" smtClean="0">
              <a:effectLst/>
            </a:endParaRPr>
          </a:p>
          <a:p>
            <a:pPr lvl="0"/>
            <a:r>
              <a:rPr lang="en-US" i="1" dirty="0" smtClean="0">
                <a:effectLst/>
              </a:rPr>
              <a:t>B</a:t>
            </a:r>
            <a:r>
              <a:rPr lang="en-US" i="1" dirty="0">
                <a:effectLst/>
              </a:rPr>
              <a:t>. </a:t>
            </a:r>
            <a:r>
              <a:rPr lang="en-US" i="1" dirty="0" err="1" smtClean="0">
                <a:effectLst/>
              </a:rPr>
              <a:t>coagulans</a:t>
            </a:r>
            <a:endParaRPr lang="en-US" i="1" dirty="0" smtClean="0">
              <a:effectLst/>
            </a:endParaRPr>
          </a:p>
          <a:p>
            <a:pPr lvl="0"/>
            <a:r>
              <a:rPr lang="en-US" i="1" dirty="0" smtClean="0">
                <a:effectLst/>
              </a:rPr>
              <a:t>B</a:t>
            </a:r>
            <a:r>
              <a:rPr lang="en-US" i="1" dirty="0">
                <a:effectLst/>
              </a:rPr>
              <a:t>. </a:t>
            </a:r>
            <a:r>
              <a:rPr lang="en-US" i="1" dirty="0" err="1" smtClean="0">
                <a:effectLst/>
              </a:rPr>
              <a:t>laterosporus</a:t>
            </a:r>
            <a:endParaRPr lang="en-US" i="1" dirty="0" smtClean="0">
              <a:effectLst/>
            </a:endParaRPr>
          </a:p>
          <a:p>
            <a:pPr lvl="0"/>
            <a:r>
              <a:rPr lang="en-US" i="1" dirty="0" smtClean="0">
                <a:effectLst/>
              </a:rPr>
              <a:t>B</a:t>
            </a:r>
            <a:r>
              <a:rPr lang="en-US" i="1" dirty="0">
                <a:effectLst/>
              </a:rPr>
              <a:t>. </a:t>
            </a:r>
            <a:r>
              <a:rPr lang="en-US" i="1" dirty="0" err="1" smtClean="0">
                <a:effectLst/>
              </a:rPr>
              <a:t>sphaericus</a:t>
            </a:r>
            <a:r>
              <a:rPr lang="en-US" i="1" dirty="0" smtClean="0">
                <a:effectLst/>
              </a:rPr>
              <a:t> </a:t>
            </a:r>
          </a:p>
          <a:p>
            <a:pPr lvl="0"/>
            <a:r>
              <a:rPr lang="en-US" i="1" dirty="0" smtClean="0">
                <a:effectLst/>
              </a:rPr>
              <a:t>B</a:t>
            </a:r>
            <a:r>
              <a:rPr lang="en-US" i="1" dirty="0">
                <a:effectLst/>
              </a:rPr>
              <a:t>. </a:t>
            </a:r>
            <a:r>
              <a:rPr lang="en-US" i="1" dirty="0" err="1" smtClean="0">
                <a:effectLst/>
              </a:rPr>
              <a:t>circulans</a:t>
            </a:r>
            <a:endParaRPr lang="en-US" i="1" dirty="0" smtClean="0">
              <a:effectLst/>
            </a:endParaRPr>
          </a:p>
          <a:p>
            <a:pPr lvl="0"/>
            <a:r>
              <a:rPr lang="en-US" i="1" dirty="0" smtClean="0">
                <a:effectLst/>
              </a:rPr>
              <a:t>B. </a:t>
            </a:r>
            <a:r>
              <a:rPr lang="en-US" i="1" dirty="0" err="1" smtClean="0">
                <a:effectLst/>
              </a:rPr>
              <a:t>brevis</a:t>
            </a:r>
            <a:endParaRPr lang="en-US" i="1" dirty="0" smtClean="0">
              <a:effectLst/>
            </a:endParaRPr>
          </a:p>
          <a:p>
            <a:pPr lvl="0"/>
            <a:r>
              <a:rPr lang="en-US" i="1" dirty="0" smtClean="0">
                <a:effectLst/>
              </a:rPr>
              <a:t>B</a:t>
            </a:r>
            <a:r>
              <a:rPr lang="en-US" i="1" dirty="0">
                <a:effectLst/>
              </a:rPr>
              <a:t>. </a:t>
            </a:r>
            <a:r>
              <a:rPr lang="en-US" i="1" dirty="0" err="1" smtClean="0">
                <a:effectLst/>
              </a:rPr>
              <a:t>licheniformis</a:t>
            </a:r>
            <a:endParaRPr lang="en-US" i="1" dirty="0" smtClean="0">
              <a:effectLst/>
            </a:endParaRPr>
          </a:p>
          <a:p>
            <a:pPr lvl="0"/>
            <a:r>
              <a:rPr lang="en-US" i="1" dirty="0" smtClean="0">
                <a:effectLst/>
              </a:rPr>
              <a:t>B</a:t>
            </a:r>
            <a:r>
              <a:rPr lang="en-US" i="1" dirty="0">
                <a:effectLst/>
              </a:rPr>
              <a:t>. </a:t>
            </a:r>
            <a:r>
              <a:rPr lang="en-US" i="1" dirty="0" err="1" smtClean="0">
                <a:effectLst/>
              </a:rPr>
              <a:t>macerans</a:t>
            </a:r>
            <a:endParaRPr lang="en-US" i="1" dirty="0" smtClean="0">
              <a:effectLst/>
            </a:endParaRPr>
          </a:p>
          <a:p>
            <a:pPr lvl="0"/>
            <a:r>
              <a:rPr lang="en-US" i="1" dirty="0" smtClean="0">
                <a:effectLst/>
              </a:rPr>
              <a:t>B</a:t>
            </a:r>
            <a:r>
              <a:rPr lang="en-US" i="1" dirty="0">
                <a:effectLst/>
              </a:rPr>
              <a:t>. </a:t>
            </a:r>
            <a:r>
              <a:rPr lang="en-US" i="1" dirty="0" err="1" smtClean="0">
                <a:effectLst/>
              </a:rPr>
              <a:t>pumilus</a:t>
            </a:r>
            <a:endParaRPr lang="en-US" i="1" dirty="0" smtClean="0">
              <a:effectLst/>
            </a:endParaRPr>
          </a:p>
          <a:p>
            <a:pPr lvl="0"/>
            <a:r>
              <a:rPr lang="en-US" i="1" dirty="0" smtClean="0">
                <a:effectLst/>
              </a:rPr>
              <a:t>B</a:t>
            </a:r>
            <a:r>
              <a:rPr lang="en-US" i="1" dirty="0">
                <a:effectLst/>
              </a:rPr>
              <a:t>. </a:t>
            </a:r>
            <a:r>
              <a:rPr lang="en-US" i="1" dirty="0" err="1">
                <a:effectLst/>
              </a:rPr>
              <a:t>thuringiensis</a:t>
            </a:r>
            <a:endParaRPr lang="en-US" i="1" dirty="0">
              <a:effectLst/>
            </a:endParaRPr>
          </a:p>
          <a:p>
            <a:pPr lvl="0"/>
            <a:endParaRPr lang="en-US" i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182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dirty="0">
                <a:effectLst/>
              </a:rPr>
              <a:t>B. </a:t>
            </a:r>
            <a:r>
              <a:rPr lang="en-US" dirty="0" err="1" smtClean="0">
                <a:effectLst/>
              </a:rPr>
              <a:t>anthracis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effectLst/>
              </a:rPr>
              <a:t>Has </a:t>
            </a:r>
            <a:r>
              <a:rPr lang="en-US" dirty="0">
                <a:effectLst/>
              </a:rPr>
              <a:t>gram positive rods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May be seen as single cells or chains resembling a bamboo rod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It is capsulated in tissues, made of polypeptide material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Form spores outside the infected animal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When shed in the environment or grown on artificial media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Spores are oval, centrally placed &amp; same diameter as the width of the </a:t>
            </a:r>
            <a:r>
              <a:rPr lang="en-CA" dirty="0" smtClean="0">
                <a:effectLst/>
              </a:rPr>
              <a:t>cell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and never make the cell to burst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23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dirty="0">
                <a:effectLst/>
              </a:rPr>
              <a:t>Physical properties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lvl="0"/>
            <a:r>
              <a:rPr lang="en-CA" dirty="0" smtClean="0">
                <a:effectLst/>
              </a:rPr>
              <a:t>Bacilli/</a:t>
            </a:r>
            <a:r>
              <a:rPr lang="en-US" dirty="0" smtClean="0">
                <a:effectLst/>
              </a:rPr>
              <a:t>vegetative </a:t>
            </a:r>
            <a:r>
              <a:rPr lang="en-US" dirty="0">
                <a:effectLst/>
              </a:rPr>
              <a:t>cells (non spore) </a:t>
            </a:r>
            <a:r>
              <a:rPr lang="en-CA" dirty="0" smtClean="0">
                <a:effectLst/>
              </a:rPr>
              <a:t>are </a:t>
            </a:r>
            <a:r>
              <a:rPr lang="en-CA" dirty="0">
                <a:effectLst/>
              </a:rPr>
              <a:t>destroyed by heat at temp of 60</a:t>
            </a:r>
            <a:r>
              <a:rPr lang="en-CA" baseline="30000" dirty="0">
                <a:effectLst/>
              </a:rPr>
              <a:t>0</a:t>
            </a:r>
            <a:r>
              <a:rPr lang="en-CA" dirty="0">
                <a:effectLst/>
              </a:rPr>
              <a:t>C for 30 minutes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Spores are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Relatively resistant to disinfectants (</a:t>
            </a:r>
            <a:r>
              <a:rPr lang="en-CA" dirty="0" err="1">
                <a:effectLst/>
              </a:rPr>
              <a:t>inc</a:t>
            </a:r>
            <a:r>
              <a:rPr lang="en-CA" dirty="0">
                <a:effectLst/>
              </a:rPr>
              <a:t> 95% ethanol) and heat. Can withstand dry heat at 140 </a:t>
            </a:r>
            <a:r>
              <a:rPr lang="en-CA" baseline="30000" dirty="0">
                <a:effectLst/>
              </a:rPr>
              <a:t>0</a:t>
            </a:r>
            <a:r>
              <a:rPr lang="en-CA" dirty="0">
                <a:effectLst/>
              </a:rPr>
              <a:t>C for 1-3 </a:t>
            </a:r>
            <a:r>
              <a:rPr lang="en-CA" dirty="0" err="1">
                <a:effectLst/>
              </a:rPr>
              <a:t>hrs</a:t>
            </a:r>
            <a:r>
              <a:rPr lang="en-CA" dirty="0">
                <a:effectLst/>
              </a:rPr>
              <a:t> and boiling at 100 </a:t>
            </a:r>
            <a:r>
              <a:rPr lang="en-CA" baseline="30000" dirty="0">
                <a:effectLst/>
              </a:rPr>
              <a:t>0</a:t>
            </a:r>
            <a:r>
              <a:rPr lang="en-CA" dirty="0">
                <a:effectLst/>
              </a:rPr>
              <a:t>C for 5-10 </a:t>
            </a:r>
            <a:r>
              <a:rPr lang="en-CA" dirty="0" err="1">
                <a:effectLst/>
              </a:rPr>
              <a:t>mins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Can survive in the environment or in animal products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56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dirty="0">
                <a:effectLst/>
              </a:rPr>
              <a:t>Virulence and </a:t>
            </a:r>
            <a:r>
              <a:rPr lang="en-US" dirty="0" smtClean="0">
                <a:effectLst/>
              </a:rPr>
              <a:t>Pathogenicity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r>
              <a:rPr lang="en-CA" dirty="0">
                <a:effectLst/>
              </a:rPr>
              <a:t>Pathogenicity is determined by many factors including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Ability to form spores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A capsule that inhibits phagocytosis</a:t>
            </a:r>
            <a:endParaRPr lang="en-GB" dirty="0">
              <a:effectLst/>
            </a:endParaRPr>
          </a:p>
          <a:p>
            <a:r>
              <a:rPr lang="en-CA" dirty="0">
                <a:effectLst/>
              </a:rPr>
              <a:t>Production of an extra-cellular toxin or Bacillus </a:t>
            </a:r>
            <a:r>
              <a:rPr lang="en-CA" dirty="0" err="1">
                <a:effectLst/>
              </a:rPr>
              <a:t>anthracis</a:t>
            </a:r>
            <a:r>
              <a:rPr lang="en-CA" dirty="0">
                <a:effectLst/>
              </a:rPr>
              <a:t> exotoxin. </a:t>
            </a:r>
            <a:endParaRPr lang="en-CA" dirty="0" smtClean="0">
              <a:effectLst/>
            </a:endParaRPr>
          </a:p>
          <a:p>
            <a:pPr lvl="1"/>
            <a:r>
              <a:rPr lang="en-CA" dirty="0" smtClean="0">
                <a:effectLst/>
              </a:rPr>
              <a:t>Exotoxin </a:t>
            </a:r>
            <a:r>
              <a:rPr lang="en-CA" dirty="0">
                <a:effectLst/>
              </a:rPr>
              <a:t>is </a:t>
            </a:r>
            <a:r>
              <a:rPr lang="en-CA" dirty="0" smtClean="0">
                <a:effectLst/>
              </a:rPr>
              <a:t>a </a:t>
            </a:r>
            <a:r>
              <a:rPr lang="en-CA" dirty="0">
                <a:effectLst/>
              </a:rPr>
              <a:t>complex made of 3 components and each </a:t>
            </a:r>
            <a:r>
              <a:rPr lang="en-CA" dirty="0" err="1">
                <a:effectLst/>
              </a:rPr>
              <a:t>cpt</a:t>
            </a:r>
            <a:r>
              <a:rPr lang="en-CA" dirty="0">
                <a:effectLst/>
              </a:rPr>
              <a:t> has its distinct function in disease </a:t>
            </a:r>
            <a:r>
              <a:rPr lang="en-CA" dirty="0" smtClean="0">
                <a:effectLst/>
              </a:rPr>
              <a:t>causation</a:t>
            </a:r>
            <a:r>
              <a:rPr lang="en-GB" dirty="0">
                <a:effectLst/>
              </a:rPr>
              <a:t> </a:t>
            </a:r>
            <a:endParaRPr lang="en-GB" dirty="0" smtClean="0">
              <a:effectLst/>
            </a:endParaRPr>
          </a:p>
          <a:p>
            <a:pPr lvl="1"/>
            <a:r>
              <a:rPr lang="en-CA" dirty="0" smtClean="0">
                <a:effectLst/>
              </a:rPr>
              <a:t>major </a:t>
            </a:r>
            <a:r>
              <a:rPr lang="en-CA" dirty="0">
                <a:effectLst/>
              </a:rPr>
              <a:t>virulence factor of the organism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235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dirty="0">
                <a:effectLst/>
              </a:rPr>
              <a:t>Clinical </a:t>
            </a:r>
            <a:r>
              <a:rPr lang="en-US" dirty="0" smtClean="0">
                <a:effectLst/>
              </a:rPr>
              <a:t>Implication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/>
          </a:bodyPr>
          <a:lstStyle/>
          <a:p>
            <a:r>
              <a:rPr lang="en-CA" dirty="0">
                <a:effectLst/>
              </a:rPr>
              <a:t>Causative agent of </a:t>
            </a:r>
            <a:r>
              <a:rPr lang="en-US" dirty="0" smtClean="0">
                <a:effectLst/>
              </a:rPr>
              <a:t>anthrax </a:t>
            </a:r>
            <a:r>
              <a:rPr lang="en-US" dirty="0">
                <a:effectLst/>
              </a:rPr>
              <a:t>disease which attacks domestic animals like cows, goats and sheep.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Due to close association with humans, they can also </a:t>
            </a:r>
            <a:r>
              <a:rPr lang="en-CA" dirty="0" smtClean="0">
                <a:effectLst/>
              </a:rPr>
              <a:t>accidentally </a:t>
            </a:r>
            <a:r>
              <a:rPr lang="en-US" dirty="0" smtClean="0">
                <a:effectLst/>
              </a:rPr>
              <a:t>get it </a:t>
            </a:r>
            <a:r>
              <a:rPr lang="en-US" dirty="0">
                <a:effectLst/>
              </a:rPr>
              <a:t>and it occurs as an </a:t>
            </a:r>
            <a:r>
              <a:rPr lang="en-US" dirty="0" smtClean="0">
                <a:effectLst/>
              </a:rPr>
              <a:t>outbreak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962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CA" dirty="0">
                <a:effectLst/>
              </a:rPr>
              <a:t>Transmission</a:t>
            </a:r>
            <a:endParaRPr lang="en-GB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0768"/>
            <a:ext cx="8735888" cy="53697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CA" dirty="0">
                <a:effectLst/>
              </a:rPr>
              <a:t>Infective agents in most cases are spores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Originate from the bacilli shed from infected animals passed out through the openings; including nose mouth or in faeces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Contaminate the environment including soil, </a:t>
            </a:r>
            <a:r>
              <a:rPr lang="en-US" dirty="0">
                <a:effectLst/>
              </a:rPr>
              <a:t>pastures, water </a:t>
            </a:r>
            <a:r>
              <a:rPr lang="en-US" dirty="0" err="1">
                <a:effectLst/>
              </a:rPr>
              <a:t>etc</a:t>
            </a:r>
            <a:r>
              <a:rPr lang="en-US" dirty="0">
                <a:effectLst/>
              </a:rPr>
              <a:t> so humans and other susceptible animals can acquire the </a:t>
            </a:r>
            <a:r>
              <a:rPr lang="en-US" dirty="0" err="1">
                <a:effectLst/>
              </a:rPr>
              <a:t>infectio</a:t>
            </a:r>
            <a:endParaRPr lang="en-GB" dirty="0">
              <a:effectLst/>
            </a:endParaRPr>
          </a:p>
          <a:p>
            <a:r>
              <a:rPr lang="en-CA" dirty="0">
                <a:effectLst/>
              </a:rPr>
              <a:t>Humans and other animals may accidentally acquire the spores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From the environment or from the animals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Through handling contaminated animals products such as skin, bones, wool, and carcasses or eating meat from infected animals</a:t>
            </a:r>
            <a:endParaRPr lang="en-GB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For </a:t>
            </a:r>
            <a:r>
              <a:rPr lang="en-US" dirty="0">
                <a:effectLst/>
              </a:rPr>
              <a:t>humans, entry occurs through contaminated damaged skin and it enters or through the mucous membrane by inhaling the spores or even ingesting </a:t>
            </a:r>
            <a:r>
              <a:rPr lang="en-US" dirty="0" smtClean="0">
                <a:effectLst/>
              </a:rPr>
              <a:t>them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251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r>
              <a:rPr lang="en-US" dirty="0">
                <a:effectLst/>
              </a:rPr>
              <a:t>Clinical manifestation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effectLst/>
              </a:rPr>
              <a:t>Cutaneous </a:t>
            </a:r>
            <a:r>
              <a:rPr lang="en-US" b="1" dirty="0">
                <a:effectLst/>
              </a:rPr>
              <a:t>anthrax</a:t>
            </a:r>
            <a:r>
              <a:rPr lang="en-US" dirty="0">
                <a:effectLst/>
              </a:rPr>
              <a:t>; </a:t>
            </a:r>
            <a:endParaRPr lang="en-US" dirty="0" smtClean="0">
              <a:effectLst/>
            </a:endParaRPr>
          </a:p>
          <a:p>
            <a:pPr lvl="1"/>
            <a:r>
              <a:rPr lang="en-CA" dirty="0" smtClean="0">
                <a:effectLst/>
              </a:rPr>
              <a:t>Infections </a:t>
            </a:r>
            <a:r>
              <a:rPr lang="en-CA" dirty="0">
                <a:effectLst/>
              </a:rPr>
              <a:t>occurs throughout the skin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Lesions tend to occur on the exposed parts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Lesion is an cancer ulcer/ Malignant Pustule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Characteristically develops dark color at the center referred to </a:t>
            </a:r>
            <a:r>
              <a:rPr lang="en-CA" dirty="0" err="1">
                <a:effectLst/>
              </a:rPr>
              <a:t>asa</a:t>
            </a:r>
            <a:r>
              <a:rPr lang="en-CA" dirty="0">
                <a:effectLst/>
              </a:rPr>
              <a:t> </a:t>
            </a:r>
            <a:r>
              <a:rPr lang="en-CA" dirty="0" err="1">
                <a:effectLst/>
              </a:rPr>
              <a:t>eschar</a:t>
            </a:r>
            <a:endParaRPr lang="en-GB" dirty="0">
              <a:effectLst/>
            </a:endParaRPr>
          </a:p>
          <a:p>
            <a:pPr lvl="1"/>
            <a:r>
              <a:rPr lang="en-CA" dirty="0">
                <a:effectLst/>
              </a:rPr>
              <a:t>Increased risk in people who handle animals and animal products some of which may be infected including farmers, </a:t>
            </a:r>
            <a:r>
              <a:rPr lang="en-US" dirty="0">
                <a:effectLst/>
              </a:rPr>
              <a:t>veterinary workers, </a:t>
            </a:r>
            <a:r>
              <a:rPr lang="en-CA" dirty="0">
                <a:effectLst/>
              </a:rPr>
              <a:t>surgeons, dock workers and meat factory workers</a:t>
            </a:r>
            <a:r>
              <a:rPr lang="en-CA" dirty="0" smtClean="0">
                <a:effectLst/>
              </a:rPr>
              <a:t>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5214120"/>
      </p:ext>
    </p:extLst>
  </p:cSld>
  <p:clrMapOvr>
    <a:masterClrMapping/>
  </p:clrMapOvr>
</p:sld>
</file>

<file path=ppt/theme/theme1.xml><?xml version="1.0" encoding="utf-8"?>
<a:theme xmlns:a="http://schemas.openxmlformats.org/drawingml/2006/main" name="2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868</Words>
  <Application>Microsoft Office PowerPoint</Application>
  <PresentationFormat>On-screen Show (4:3)</PresentationFormat>
  <Paragraphs>118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2_TS001069040</vt:lpstr>
      <vt:lpstr>BACILLUS</vt:lpstr>
      <vt:lpstr>Bacillus </vt:lpstr>
      <vt:lpstr>PowerPoint Presentation</vt:lpstr>
      <vt:lpstr>B. anthracis</vt:lpstr>
      <vt:lpstr>Physical properties </vt:lpstr>
      <vt:lpstr>Virulence and Pathogenicity</vt:lpstr>
      <vt:lpstr>Clinical Implication</vt:lpstr>
      <vt:lpstr>Transmission</vt:lpstr>
      <vt:lpstr>Clinical manifestation </vt:lpstr>
      <vt:lpstr>PowerPoint Presentation</vt:lpstr>
      <vt:lpstr>PowerPoint Presentation</vt:lpstr>
      <vt:lpstr>PowerPoint Presentation</vt:lpstr>
      <vt:lpstr>Laboratory Confirmation </vt:lpstr>
      <vt:lpstr>B anthracis Gram Stain</vt:lpstr>
      <vt:lpstr>Identification </vt:lpstr>
      <vt:lpstr>Antibiotics</vt:lpstr>
      <vt:lpstr>Prevention and Control</vt:lpstr>
      <vt:lpstr>Anthracoids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BACILLUS</dc:title>
  <dc:creator>Dr. Kimaiga H.O. MBChB (UoN)</dc:creator>
  <cp:lastModifiedBy>Dr. Kimaiga H.O. MBChB (UoN)</cp:lastModifiedBy>
  <cp:revision>12</cp:revision>
  <dcterms:created xsi:type="dcterms:W3CDTF">2013-09-05T12:03:40Z</dcterms:created>
  <dcterms:modified xsi:type="dcterms:W3CDTF">2014-01-21T11:30:47Z</dcterms:modified>
</cp:coreProperties>
</file>