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75" r:id="rId8"/>
    <p:sldId id="263" r:id="rId9"/>
    <p:sldId id="27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AD14A6-DE91-4192-A3AC-A2B2F9A1140B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32D45CC-0266-4EFB-9839-95AFC7310D7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772400" cy="12192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PARATHYROID HORMONE 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Renal Actions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53340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latin typeface="Arial"/>
                <a:cs typeface="Arial"/>
              </a:rPr>
              <a:t>↑Renal tubular reabsorption of </a:t>
            </a:r>
            <a:r>
              <a:rPr lang="en-US" b="1" dirty="0" err="1" smtClean="0">
                <a:latin typeface="Arial"/>
                <a:cs typeface="Arial"/>
              </a:rPr>
              <a:t>Ca</a:t>
            </a:r>
            <a:r>
              <a:rPr lang="en-US" b="1" baseline="30000" dirty="0" smtClean="0">
                <a:latin typeface="Arial"/>
                <a:cs typeface="Arial"/>
              </a:rPr>
              <a:t>++</a:t>
            </a:r>
            <a:r>
              <a:rPr lang="en-US" b="1" dirty="0" smtClean="0">
                <a:latin typeface="Arial"/>
                <a:cs typeface="Arial"/>
              </a:rPr>
              <a:t> @ DRT : Transport sites in distal nephron (shared with Na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) thick ascending limb </a:t>
            </a:r>
            <a:r>
              <a:rPr lang="en-US" b="1" dirty="0" err="1" smtClean="0">
                <a:latin typeface="Arial"/>
                <a:cs typeface="Arial"/>
              </a:rPr>
              <a:t>LoH</a:t>
            </a:r>
            <a:r>
              <a:rPr lang="en-US" b="1" dirty="0" smtClean="0">
                <a:latin typeface="Arial"/>
                <a:cs typeface="Arial"/>
              </a:rPr>
              <a:t> and </a:t>
            </a:r>
            <a:r>
              <a:rPr lang="en-US" b="1" dirty="0">
                <a:latin typeface="Arial"/>
                <a:cs typeface="Arial"/>
              </a:rPr>
              <a:t>e</a:t>
            </a:r>
            <a:r>
              <a:rPr lang="en-US" b="1" dirty="0" smtClean="0">
                <a:latin typeface="Arial"/>
                <a:cs typeface="Arial"/>
              </a:rPr>
              <a:t>arly distal tubule.</a:t>
            </a:r>
          </a:p>
          <a:p>
            <a:r>
              <a:rPr lang="en-US" b="1" dirty="0" smtClean="0">
                <a:latin typeface="Arial"/>
                <a:cs typeface="Arial"/>
              </a:rPr>
              <a:t>↑Excretion of K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/Pi /HCO</a:t>
            </a:r>
            <a:r>
              <a:rPr lang="en-US" b="1" baseline="-25000" dirty="0" smtClean="0">
                <a:latin typeface="Arial"/>
                <a:cs typeface="Arial"/>
              </a:rPr>
              <a:t>3</a:t>
            </a:r>
            <a:r>
              <a:rPr lang="en-US" b="1" baseline="30000" dirty="0" smtClean="0">
                <a:latin typeface="Arial"/>
                <a:cs typeface="Arial"/>
              </a:rPr>
              <a:t>-</a:t>
            </a:r>
            <a:r>
              <a:rPr lang="en-US" b="1" dirty="0" smtClean="0">
                <a:latin typeface="Arial"/>
                <a:cs typeface="Arial"/>
              </a:rPr>
              <a:t>/Na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@ proximal nephron (PRT) 1</a:t>
            </a:r>
            <a:r>
              <a:rPr lang="en-US" b="1" baseline="30000" dirty="0" smtClean="0">
                <a:latin typeface="Arial"/>
                <a:cs typeface="Arial"/>
              </a:rPr>
              <a:t>O</a:t>
            </a:r>
            <a:r>
              <a:rPr lang="en-US" b="1" dirty="0" smtClean="0">
                <a:latin typeface="Arial"/>
                <a:cs typeface="Arial"/>
              </a:rPr>
              <a:t> site and distal nephron.</a:t>
            </a:r>
          </a:p>
          <a:p>
            <a:r>
              <a:rPr lang="en-US" b="1" dirty="0" smtClean="0">
                <a:latin typeface="Arial"/>
                <a:cs typeface="Arial"/>
              </a:rPr>
              <a:t>↑Reabsorption of Mg</a:t>
            </a:r>
            <a:r>
              <a:rPr lang="en-US" b="1" baseline="30000" dirty="0" smtClean="0">
                <a:latin typeface="Arial"/>
                <a:cs typeface="Arial"/>
              </a:rPr>
              <a:t>++</a:t>
            </a:r>
            <a:r>
              <a:rPr lang="en-US" b="1" dirty="0" smtClean="0">
                <a:latin typeface="Arial"/>
                <a:cs typeface="Arial"/>
              </a:rPr>
              <a:t> (PRT)</a:t>
            </a:r>
          </a:p>
          <a:p>
            <a:r>
              <a:rPr lang="en-US" b="1" dirty="0" smtClean="0">
                <a:latin typeface="Arial"/>
                <a:cs typeface="Arial"/>
              </a:rPr>
              <a:t>↑</a:t>
            </a:r>
            <a:r>
              <a:rPr lang="en-US" b="1" dirty="0" err="1" smtClean="0">
                <a:latin typeface="Arial"/>
                <a:cs typeface="Arial"/>
              </a:rPr>
              <a:t>cAMP</a:t>
            </a:r>
            <a:r>
              <a:rPr lang="en-US" b="1" dirty="0" smtClean="0">
                <a:latin typeface="Arial"/>
                <a:cs typeface="Arial"/>
              </a:rPr>
              <a:t> generation in tubules </a:t>
            </a:r>
            <a:r>
              <a:rPr lang="en-US" b="1" dirty="0" smtClean="0">
                <a:latin typeface="Arial"/>
                <a:cs typeface="Arial"/>
                <a:sym typeface="Symbol"/>
              </a:rPr>
              <a:t> urine </a:t>
            </a:r>
            <a:r>
              <a:rPr lang="en-US" b="1" dirty="0" err="1" smtClean="0">
                <a:latin typeface="Arial"/>
                <a:cs typeface="Arial"/>
                <a:sym typeface="Symbol"/>
              </a:rPr>
              <a:t>nephrongenous</a:t>
            </a:r>
            <a:r>
              <a:rPr lang="en-US" b="1" dirty="0" smtClean="0">
                <a:latin typeface="Arial"/>
                <a:cs typeface="Arial"/>
                <a:sym typeface="Symbol"/>
              </a:rPr>
              <a:t> (</a:t>
            </a:r>
            <a:r>
              <a:rPr lang="en-US" b="1" dirty="0" err="1" smtClean="0">
                <a:latin typeface="Arial"/>
                <a:cs typeface="Arial"/>
                <a:sym typeface="Symbol"/>
              </a:rPr>
              <a:t>cAMP</a:t>
            </a:r>
            <a:r>
              <a:rPr lang="en-US" b="1" dirty="0" smtClean="0">
                <a:latin typeface="Arial"/>
                <a:cs typeface="Arial"/>
                <a:sym typeface="Symbol"/>
              </a:rPr>
              <a:t>)</a:t>
            </a:r>
          </a:p>
          <a:p>
            <a:r>
              <a:rPr lang="en-US" b="1" dirty="0" smtClean="0">
                <a:latin typeface="Arial"/>
                <a:cs typeface="Arial"/>
              </a:rPr>
              <a:t>↑Synthesis and activity of 1,25 DHCC (</a:t>
            </a:r>
            <a:r>
              <a:rPr lang="en-US" b="1" dirty="0" err="1" smtClean="0">
                <a:latin typeface="Arial"/>
                <a:cs typeface="Arial"/>
              </a:rPr>
              <a:t>calcitriol</a:t>
            </a:r>
            <a:r>
              <a:rPr lang="en-US" b="1" dirty="0" smtClean="0">
                <a:latin typeface="Arial"/>
                <a:cs typeface="Arial"/>
              </a:rPr>
              <a:t>) 2</a:t>
            </a:r>
            <a:r>
              <a:rPr lang="en-US" b="1" baseline="30000" dirty="0" smtClean="0">
                <a:latin typeface="Arial"/>
                <a:cs typeface="Arial"/>
              </a:rPr>
              <a:t>0</a:t>
            </a:r>
            <a:r>
              <a:rPr lang="en-US" b="1" dirty="0" smtClean="0">
                <a:latin typeface="Arial"/>
                <a:cs typeface="Arial"/>
              </a:rPr>
              <a:t> ↑ A</a:t>
            </a:r>
            <a:r>
              <a:rPr lang="en-US" b="1" baseline="30000" dirty="0" smtClean="0">
                <a:latin typeface="Arial"/>
                <a:cs typeface="Arial"/>
              </a:rPr>
              <a:t>0</a:t>
            </a:r>
            <a:r>
              <a:rPr lang="en-US" b="1" dirty="0" smtClean="0">
                <a:latin typeface="Arial"/>
                <a:cs typeface="Arial"/>
              </a:rPr>
              <a:t> of 1</a:t>
            </a:r>
            <a:r>
              <a:rPr lang="en-US" b="1" dirty="0" smtClean="0">
                <a:latin typeface="Arial"/>
                <a:cs typeface="Arial"/>
                <a:sym typeface="Symbol"/>
              </a:rPr>
              <a:t></a:t>
            </a:r>
            <a:r>
              <a:rPr lang="en-US" b="1" dirty="0" smtClean="0">
                <a:latin typeface="Arial"/>
                <a:cs typeface="Arial"/>
              </a:rPr>
              <a:t> hydroxylase enzyme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86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40536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Disorders of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++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b="1" baseline="30000" dirty="0" smtClean="0">
                <a:latin typeface="Arial" pitchFamily="34" charset="0"/>
                <a:cs typeface="Arial" pitchFamily="34" charset="0"/>
              </a:rPr>
              <a:t>3- </a:t>
            </a:r>
            <a:br>
              <a:rPr lang="en-US" b="1" baseline="30000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metabolism</a:t>
            </a:r>
            <a:endParaRPr lang="en-US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Primary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hyperparathyroidism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Secondary hyperparathyroidism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Hypoparathyroidism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Pseudohypoparathyroidism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8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BONE ACTIONS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Modulates activities of 3 cell types : </a:t>
            </a:r>
          </a:p>
          <a:p>
            <a:pPr marL="795338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Osteoblasts </a:t>
            </a:r>
            <a:r>
              <a:rPr lang="en-US" b="1" dirty="0" smtClean="0">
                <a:latin typeface="Arial"/>
                <a:cs typeface="Arial"/>
              </a:rPr>
              <a:t>↓ collagen synthesis in active cells  </a:t>
            </a:r>
          </a:p>
          <a:p>
            <a:pPr marL="795338">
              <a:buFont typeface="Wingdings" pitchFamily="2" charset="2"/>
              <a:buChar char="Ø"/>
            </a:pPr>
            <a:r>
              <a:rPr lang="en-US" b="1" dirty="0" smtClean="0">
                <a:latin typeface="Arial"/>
                <a:cs typeface="Arial"/>
              </a:rPr>
              <a:t>Osteocytes ↑bone </a:t>
            </a:r>
            <a:r>
              <a:rPr lang="en-US" b="1" dirty="0" err="1" smtClean="0">
                <a:latin typeface="Arial"/>
                <a:cs typeface="Arial"/>
              </a:rPr>
              <a:t>resorption</a:t>
            </a:r>
            <a:r>
              <a:rPr lang="en-US" b="1" dirty="0" smtClean="0">
                <a:latin typeface="Arial"/>
                <a:cs typeface="Arial"/>
              </a:rPr>
              <a:t> by mature cells (</a:t>
            </a:r>
            <a:r>
              <a:rPr lang="en-US" b="1" dirty="0" err="1" smtClean="0">
                <a:latin typeface="Arial"/>
                <a:cs typeface="Arial"/>
              </a:rPr>
              <a:t>osteocytic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osteolysis</a:t>
            </a:r>
            <a:r>
              <a:rPr lang="en-US" b="1" dirty="0" smtClean="0">
                <a:latin typeface="Arial"/>
                <a:cs typeface="Arial"/>
              </a:rPr>
              <a:t>)</a:t>
            </a:r>
          </a:p>
          <a:p>
            <a:pPr marL="795338">
              <a:buFont typeface="Wingdings" pitchFamily="2" charset="2"/>
              <a:buChar char="Ø"/>
            </a:pPr>
            <a:r>
              <a:rPr lang="en-US" b="1" dirty="0" smtClean="0">
                <a:latin typeface="Arial"/>
                <a:cs typeface="Arial"/>
              </a:rPr>
              <a:t>Osteoclasts ↑ </a:t>
            </a:r>
            <a:r>
              <a:rPr lang="en-US" b="1" dirty="0" err="1" smtClean="0">
                <a:latin typeface="Arial"/>
                <a:cs typeface="Arial"/>
              </a:rPr>
              <a:t>osteoclastic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err="1" smtClean="0">
                <a:latin typeface="Arial"/>
                <a:cs typeface="Arial"/>
              </a:rPr>
              <a:t>osteolysis</a:t>
            </a:r>
            <a:endParaRPr lang="en-US" b="1" dirty="0" smtClean="0">
              <a:latin typeface="Arial"/>
              <a:cs typeface="Arial"/>
            </a:endParaRPr>
          </a:p>
          <a:p>
            <a:r>
              <a:rPr lang="en-US" b="1" dirty="0" smtClean="0">
                <a:latin typeface="Arial"/>
                <a:cs typeface="Arial"/>
              </a:rPr>
              <a:t>↑Progenitor cell activity for osteoblasts and osteocytes </a:t>
            </a:r>
          </a:p>
          <a:p>
            <a:r>
              <a:rPr lang="en-US" b="1" dirty="0" smtClean="0">
                <a:latin typeface="Arial"/>
                <a:cs typeface="Arial"/>
              </a:rPr>
              <a:t>Indirectly affects bone via ↑1,25 DHCC mobilization of mineral and matrix of bone</a:t>
            </a:r>
          </a:p>
          <a:p>
            <a:pPr marL="795338">
              <a:buFont typeface="Wingdings" pitchFamily="2" charset="2"/>
              <a:buChar char="Ø"/>
            </a:pPr>
            <a:r>
              <a:rPr lang="en-US" b="1" dirty="0" smtClean="0">
                <a:latin typeface="Arial"/>
                <a:cs typeface="Arial"/>
              </a:rPr>
              <a:t>Synergism with </a:t>
            </a:r>
            <a:r>
              <a:rPr lang="en-US" b="1" dirty="0" err="1" smtClean="0">
                <a:latin typeface="Arial"/>
                <a:cs typeface="Arial"/>
              </a:rPr>
              <a:t>calcitriol</a:t>
            </a:r>
            <a:endParaRPr lang="en-US" b="1" dirty="0" smtClean="0">
              <a:latin typeface="Arial"/>
              <a:cs typeface="Arial"/>
            </a:endParaRPr>
          </a:p>
          <a:p>
            <a:pPr marL="795338">
              <a:buFont typeface="Wingdings" pitchFamily="2" charset="2"/>
              <a:buChar char="Ø"/>
            </a:pPr>
            <a:r>
              <a:rPr lang="en-US" b="1" dirty="0" err="1" smtClean="0">
                <a:latin typeface="Arial"/>
                <a:cs typeface="Arial"/>
              </a:rPr>
              <a:t>Resorption</a:t>
            </a:r>
            <a:r>
              <a:rPr lang="en-US" b="1" dirty="0" smtClean="0">
                <a:latin typeface="Arial"/>
                <a:cs typeface="Arial"/>
              </a:rPr>
              <a:t> of old bone to mineralize new bone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1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INTESTINAL ACTIONS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Via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calcitriol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Formation of calcium binding protein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calbindin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)/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-ATPase/Alkaline Phosphatase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b="1" dirty="0" smtClean="0">
                <a:latin typeface="Arial"/>
                <a:cs typeface="Arial"/>
              </a:rPr>
              <a:t>↑ </a:t>
            </a:r>
            <a:r>
              <a:rPr lang="en-US" b="1" dirty="0" err="1" smtClean="0">
                <a:latin typeface="Arial"/>
                <a:cs typeface="Arial"/>
              </a:rPr>
              <a:t>Ca</a:t>
            </a:r>
            <a:r>
              <a:rPr lang="en-US" b="1" dirty="0" smtClean="0">
                <a:latin typeface="Arial"/>
                <a:cs typeface="Arial"/>
              </a:rPr>
              <a:t> absorption </a:t>
            </a:r>
          </a:p>
          <a:p>
            <a:r>
              <a:rPr lang="en-US" b="1" dirty="0" smtClean="0">
                <a:latin typeface="Arial"/>
                <a:cs typeface="Arial"/>
              </a:rPr>
              <a:t>↑Phosphate absorption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25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95" y="4800600"/>
            <a:ext cx="8534400" cy="952901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IMCa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: Intest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nal Membrane Calcium – Binding Protein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194122" y="1179960"/>
            <a:ext cx="6806878" cy="3392040"/>
            <a:chOff x="164729" y="1291817"/>
            <a:chExt cx="6806878" cy="3392040"/>
          </a:xfrm>
        </p:grpSpPr>
        <p:sp>
          <p:nvSpPr>
            <p:cNvPr id="5" name="Rounded Rectangle 4"/>
            <p:cNvSpPr/>
            <p:nvPr/>
          </p:nvSpPr>
          <p:spPr>
            <a:xfrm>
              <a:off x="1066800" y="3238500"/>
              <a:ext cx="990600" cy="266700"/>
            </a:xfrm>
            <a:prstGeom prst="roundRect">
              <a:avLst>
                <a:gd name="adj" fmla="val 34712"/>
              </a:avLst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066800" y="2111542"/>
              <a:ext cx="990600" cy="266700"/>
            </a:xfrm>
            <a:prstGeom prst="roundRect">
              <a:avLst>
                <a:gd name="adj" fmla="val 50000"/>
              </a:avLst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1482291" y="2378242"/>
              <a:ext cx="336884" cy="846221"/>
            </a:xfrm>
            <a:custGeom>
              <a:avLst/>
              <a:gdLst>
                <a:gd name="connsiteX0" fmla="*/ 77002 w 336884"/>
                <a:gd name="connsiteY0" fmla="*/ 0 h 818147"/>
                <a:gd name="connsiteX1" fmla="*/ 28875 w 336884"/>
                <a:gd name="connsiteY1" fmla="*/ 19250 h 818147"/>
                <a:gd name="connsiteX2" fmla="*/ 38501 w 336884"/>
                <a:gd name="connsiteY2" fmla="*/ 86627 h 818147"/>
                <a:gd name="connsiteX3" fmla="*/ 96252 w 336884"/>
                <a:gd name="connsiteY3" fmla="*/ 105878 h 818147"/>
                <a:gd name="connsiteX4" fmla="*/ 125128 w 336884"/>
                <a:gd name="connsiteY4" fmla="*/ 115503 h 818147"/>
                <a:gd name="connsiteX5" fmla="*/ 202130 w 336884"/>
                <a:gd name="connsiteY5" fmla="*/ 144379 h 818147"/>
                <a:gd name="connsiteX6" fmla="*/ 259882 w 336884"/>
                <a:gd name="connsiteY6" fmla="*/ 154004 h 818147"/>
                <a:gd name="connsiteX7" fmla="*/ 288757 w 336884"/>
                <a:gd name="connsiteY7" fmla="*/ 163629 h 818147"/>
                <a:gd name="connsiteX8" fmla="*/ 327258 w 336884"/>
                <a:gd name="connsiteY8" fmla="*/ 173255 h 818147"/>
                <a:gd name="connsiteX9" fmla="*/ 336884 w 336884"/>
                <a:gd name="connsiteY9" fmla="*/ 202130 h 818147"/>
                <a:gd name="connsiteX10" fmla="*/ 298383 w 336884"/>
                <a:gd name="connsiteY10" fmla="*/ 221381 h 818147"/>
                <a:gd name="connsiteX11" fmla="*/ 259882 w 336884"/>
                <a:gd name="connsiteY11" fmla="*/ 250257 h 818147"/>
                <a:gd name="connsiteX12" fmla="*/ 202130 w 336884"/>
                <a:gd name="connsiteY12" fmla="*/ 269507 h 818147"/>
                <a:gd name="connsiteX13" fmla="*/ 163629 w 336884"/>
                <a:gd name="connsiteY13" fmla="*/ 288758 h 818147"/>
                <a:gd name="connsiteX14" fmla="*/ 105877 w 336884"/>
                <a:gd name="connsiteY14" fmla="*/ 317633 h 818147"/>
                <a:gd name="connsiteX15" fmla="*/ 96252 w 336884"/>
                <a:gd name="connsiteY15" fmla="*/ 346509 h 818147"/>
                <a:gd name="connsiteX16" fmla="*/ 105877 w 336884"/>
                <a:gd name="connsiteY16" fmla="*/ 375385 h 818147"/>
                <a:gd name="connsiteX17" fmla="*/ 240631 w 336884"/>
                <a:gd name="connsiteY17" fmla="*/ 423511 h 818147"/>
                <a:gd name="connsiteX18" fmla="*/ 259882 w 336884"/>
                <a:gd name="connsiteY18" fmla="*/ 452387 h 818147"/>
                <a:gd name="connsiteX19" fmla="*/ 221381 w 336884"/>
                <a:gd name="connsiteY19" fmla="*/ 481263 h 818147"/>
                <a:gd name="connsiteX20" fmla="*/ 154004 w 336884"/>
                <a:gd name="connsiteY20" fmla="*/ 510139 h 818147"/>
                <a:gd name="connsiteX21" fmla="*/ 115503 w 336884"/>
                <a:gd name="connsiteY21" fmla="*/ 529389 h 818147"/>
                <a:gd name="connsiteX22" fmla="*/ 67376 w 336884"/>
                <a:gd name="connsiteY22" fmla="*/ 539015 h 818147"/>
                <a:gd name="connsiteX23" fmla="*/ 28875 w 336884"/>
                <a:gd name="connsiteY23" fmla="*/ 548640 h 818147"/>
                <a:gd name="connsiteX24" fmla="*/ 0 w 336884"/>
                <a:gd name="connsiteY24" fmla="*/ 567890 h 818147"/>
                <a:gd name="connsiteX25" fmla="*/ 28875 w 336884"/>
                <a:gd name="connsiteY25" fmla="*/ 577516 h 818147"/>
                <a:gd name="connsiteX26" fmla="*/ 77002 w 336884"/>
                <a:gd name="connsiteY26" fmla="*/ 596766 h 818147"/>
                <a:gd name="connsiteX27" fmla="*/ 105877 w 336884"/>
                <a:gd name="connsiteY27" fmla="*/ 616017 h 818147"/>
                <a:gd name="connsiteX28" fmla="*/ 144378 w 336884"/>
                <a:gd name="connsiteY28" fmla="*/ 625642 h 818147"/>
                <a:gd name="connsiteX29" fmla="*/ 288757 w 336884"/>
                <a:gd name="connsiteY29" fmla="*/ 644892 h 818147"/>
                <a:gd name="connsiteX30" fmla="*/ 250256 w 336884"/>
                <a:gd name="connsiteY30" fmla="*/ 664143 h 818147"/>
                <a:gd name="connsiteX31" fmla="*/ 182880 w 336884"/>
                <a:gd name="connsiteY31" fmla="*/ 683393 h 818147"/>
                <a:gd name="connsiteX32" fmla="*/ 125128 w 336884"/>
                <a:gd name="connsiteY32" fmla="*/ 693019 h 818147"/>
                <a:gd name="connsiteX33" fmla="*/ 67376 w 336884"/>
                <a:gd name="connsiteY33" fmla="*/ 712269 h 818147"/>
                <a:gd name="connsiteX34" fmla="*/ 77002 w 336884"/>
                <a:gd name="connsiteY34" fmla="*/ 750770 h 818147"/>
                <a:gd name="connsiteX35" fmla="*/ 144378 w 336884"/>
                <a:gd name="connsiteY35" fmla="*/ 789271 h 818147"/>
                <a:gd name="connsiteX36" fmla="*/ 202130 w 336884"/>
                <a:gd name="connsiteY36" fmla="*/ 818147 h 818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36884" h="818147">
                  <a:moveTo>
                    <a:pt x="77002" y="0"/>
                  </a:moveTo>
                  <a:cubicBezTo>
                    <a:pt x="60960" y="6417"/>
                    <a:pt x="42148" y="8189"/>
                    <a:pt x="28875" y="19250"/>
                  </a:cubicBezTo>
                  <a:cubicBezTo>
                    <a:pt x="8611" y="36137"/>
                    <a:pt x="23342" y="75258"/>
                    <a:pt x="38501" y="86627"/>
                  </a:cubicBezTo>
                  <a:cubicBezTo>
                    <a:pt x="54734" y="98802"/>
                    <a:pt x="77002" y="99461"/>
                    <a:pt x="96252" y="105878"/>
                  </a:cubicBezTo>
                  <a:cubicBezTo>
                    <a:pt x="105877" y="109086"/>
                    <a:pt x="115708" y="111735"/>
                    <a:pt x="125128" y="115503"/>
                  </a:cubicBezTo>
                  <a:cubicBezTo>
                    <a:pt x="134485" y="119246"/>
                    <a:pt x="185162" y="140608"/>
                    <a:pt x="202130" y="144379"/>
                  </a:cubicBezTo>
                  <a:cubicBezTo>
                    <a:pt x="221181" y="148613"/>
                    <a:pt x="240631" y="150796"/>
                    <a:pt x="259882" y="154004"/>
                  </a:cubicBezTo>
                  <a:cubicBezTo>
                    <a:pt x="269507" y="157212"/>
                    <a:pt x="279002" y="160842"/>
                    <a:pt x="288757" y="163629"/>
                  </a:cubicBezTo>
                  <a:cubicBezTo>
                    <a:pt x="301477" y="167263"/>
                    <a:pt x="316928" y="164991"/>
                    <a:pt x="327258" y="173255"/>
                  </a:cubicBezTo>
                  <a:cubicBezTo>
                    <a:pt x="335181" y="179593"/>
                    <a:pt x="333675" y="192505"/>
                    <a:pt x="336884" y="202130"/>
                  </a:cubicBezTo>
                  <a:cubicBezTo>
                    <a:pt x="324050" y="208547"/>
                    <a:pt x="310550" y="213776"/>
                    <a:pt x="298383" y="221381"/>
                  </a:cubicBezTo>
                  <a:cubicBezTo>
                    <a:pt x="284779" y="229883"/>
                    <a:pt x="274231" y="243083"/>
                    <a:pt x="259882" y="250257"/>
                  </a:cubicBezTo>
                  <a:cubicBezTo>
                    <a:pt x="241732" y="259332"/>
                    <a:pt x="220971" y="261971"/>
                    <a:pt x="202130" y="269507"/>
                  </a:cubicBezTo>
                  <a:cubicBezTo>
                    <a:pt x="188808" y="274836"/>
                    <a:pt x="176817" y="283106"/>
                    <a:pt x="163629" y="288758"/>
                  </a:cubicBezTo>
                  <a:cubicBezTo>
                    <a:pt x="107834" y="312670"/>
                    <a:pt x="161374" y="280636"/>
                    <a:pt x="105877" y="317633"/>
                  </a:cubicBezTo>
                  <a:cubicBezTo>
                    <a:pt x="102669" y="327258"/>
                    <a:pt x="96252" y="336363"/>
                    <a:pt x="96252" y="346509"/>
                  </a:cubicBezTo>
                  <a:cubicBezTo>
                    <a:pt x="96252" y="356655"/>
                    <a:pt x="97317" y="369938"/>
                    <a:pt x="105877" y="375385"/>
                  </a:cubicBezTo>
                  <a:cubicBezTo>
                    <a:pt x="148015" y="402200"/>
                    <a:pt x="194024" y="411860"/>
                    <a:pt x="240631" y="423511"/>
                  </a:cubicBezTo>
                  <a:cubicBezTo>
                    <a:pt x="247048" y="433136"/>
                    <a:pt x="263540" y="441412"/>
                    <a:pt x="259882" y="452387"/>
                  </a:cubicBezTo>
                  <a:cubicBezTo>
                    <a:pt x="254809" y="467606"/>
                    <a:pt x="234985" y="472761"/>
                    <a:pt x="221381" y="481263"/>
                  </a:cubicBezTo>
                  <a:cubicBezTo>
                    <a:pt x="174957" y="510278"/>
                    <a:pt x="195677" y="492279"/>
                    <a:pt x="154004" y="510139"/>
                  </a:cubicBezTo>
                  <a:cubicBezTo>
                    <a:pt x="140816" y="515791"/>
                    <a:pt x="129115" y="524852"/>
                    <a:pt x="115503" y="529389"/>
                  </a:cubicBezTo>
                  <a:cubicBezTo>
                    <a:pt x="99982" y="534563"/>
                    <a:pt x="83346" y="535466"/>
                    <a:pt x="67376" y="539015"/>
                  </a:cubicBezTo>
                  <a:cubicBezTo>
                    <a:pt x="54462" y="541885"/>
                    <a:pt x="41709" y="545432"/>
                    <a:pt x="28875" y="548640"/>
                  </a:cubicBezTo>
                  <a:cubicBezTo>
                    <a:pt x="19250" y="555057"/>
                    <a:pt x="0" y="556322"/>
                    <a:pt x="0" y="567890"/>
                  </a:cubicBezTo>
                  <a:cubicBezTo>
                    <a:pt x="0" y="578036"/>
                    <a:pt x="19375" y="573954"/>
                    <a:pt x="28875" y="577516"/>
                  </a:cubicBezTo>
                  <a:cubicBezTo>
                    <a:pt x="45053" y="583583"/>
                    <a:pt x="61548" y="589039"/>
                    <a:pt x="77002" y="596766"/>
                  </a:cubicBezTo>
                  <a:cubicBezTo>
                    <a:pt x="87349" y="601939"/>
                    <a:pt x="95244" y="611460"/>
                    <a:pt x="105877" y="616017"/>
                  </a:cubicBezTo>
                  <a:cubicBezTo>
                    <a:pt x="118036" y="621228"/>
                    <a:pt x="131406" y="623048"/>
                    <a:pt x="144378" y="625642"/>
                  </a:cubicBezTo>
                  <a:cubicBezTo>
                    <a:pt x="198383" y="636443"/>
                    <a:pt x="230973" y="638472"/>
                    <a:pt x="288757" y="644892"/>
                  </a:cubicBezTo>
                  <a:cubicBezTo>
                    <a:pt x="275923" y="651309"/>
                    <a:pt x="263444" y="658491"/>
                    <a:pt x="250256" y="664143"/>
                  </a:cubicBezTo>
                  <a:cubicBezTo>
                    <a:pt x="234201" y="671024"/>
                    <a:pt x="198144" y="680340"/>
                    <a:pt x="182880" y="683393"/>
                  </a:cubicBezTo>
                  <a:cubicBezTo>
                    <a:pt x="163743" y="687221"/>
                    <a:pt x="144062" y="688286"/>
                    <a:pt x="125128" y="693019"/>
                  </a:cubicBezTo>
                  <a:cubicBezTo>
                    <a:pt x="105442" y="697941"/>
                    <a:pt x="67376" y="712269"/>
                    <a:pt x="67376" y="712269"/>
                  </a:cubicBezTo>
                  <a:cubicBezTo>
                    <a:pt x="70585" y="725103"/>
                    <a:pt x="69664" y="739763"/>
                    <a:pt x="77002" y="750770"/>
                  </a:cubicBezTo>
                  <a:cubicBezTo>
                    <a:pt x="83318" y="760244"/>
                    <a:pt x="138320" y="786848"/>
                    <a:pt x="144378" y="789271"/>
                  </a:cubicBezTo>
                  <a:cubicBezTo>
                    <a:pt x="205174" y="813589"/>
                    <a:pt x="202130" y="787589"/>
                    <a:pt x="202130" y="81814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1446999" y="1371600"/>
              <a:ext cx="336884" cy="739942"/>
            </a:xfrm>
            <a:custGeom>
              <a:avLst/>
              <a:gdLst>
                <a:gd name="connsiteX0" fmla="*/ 77002 w 336884"/>
                <a:gd name="connsiteY0" fmla="*/ 0 h 818147"/>
                <a:gd name="connsiteX1" fmla="*/ 28875 w 336884"/>
                <a:gd name="connsiteY1" fmla="*/ 19250 h 818147"/>
                <a:gd name="connsiteX2" fmla="*/ 38501 w 336884"/>
                <a:gd name="connsiteY2" fmla="*/ 86627 h 818147"/>
                <a:gd name="connsiteX3" fmla="*/ 96252 w 336884"/>
                <a:gd name="connsiteY3" fmla="*/ 105878 h 818147"/>
                <a:gd name="connsiteX4" fmla="*/ 125128 w 336884"/>
                <a:gd name="connsiteY4" fmla="*/ 115503 h 818147"/>
                <a:gd name="connsiteX5" fmla="*/ 202130 w 336884"/>
                <a:gd name="connsiteY5" fmla="*/ 144379 h 818147"/>
                <a:gd name="connsiteX6" fmla="*/ 259882 w 336884"/>
                <a:gd name="connsiteY6" fmla="*/ 154004 h 818147"/>
                <a:gd name="connsiteX7" fmla="*/ 288757 w 336884"/>
                <a:gd name="connsiteY7" fmla="*/ 163629 h 818147"/>
                <a:gd name="connsiteX8" fmla="*/ 327258 w 336884"/>
                <a:gd name="connsiteY8" fmla="*/ 173255 h 818147"/>
                <a:gd name="connsiteX9" fmla="*/ 336884 w 336884"/>
                <a:gd name="connsiteY9" fmla="*/ 202130 h 818147"/>
                <a:gd name="connsiteX10" fmla="*/ 298383 w 336884"/>
                <a:gd name="connsiteY10" fmla="*/ 221381 h 818147"/>
                <a:gd name="connsiteX11" fmla="*/ 259882 w 336884"/>
                <a:gd name="connsiteY11" fmla="*/ 250257 h 818147"/>
                <a:gd name="connsiteX12" fmla="*/ 202130 w 336884"/>
                <a:gd name="connsiteY12" fmla="*/ 269507 h 818147"/>
                <a:gd name="connsiteX13" fmla="*/ 163629 w 336884"/>
                <a:gd name="connsiteY13" fmla="*/ 288758 h 818147"/>
                <a:gd name="connsiteX14" fmla="*/ 105877 w 336884"/>
                <a:gd name="connsiteY14" fmla="*/ 317633 h 818147"/>
                <a:gd name="connsiteX15" fmla="*/ 96252 w 336884"/>
                <a:gd name="connsiteY15" fmla="*/ 346509 h 818147"/>
                <a:gd name="connsiteX16" fmla="*/ 105877 w 336884"/>
                <a:gd name="connsiteY16" fmla="*/ 375385 h 818147"/>
                <a:gd name="connsiteX17" fmla="*/ 240631 w 336884"/>
                <a:gd name="connsiteY17" fmla="*/ 423511 h 818147"/>
                <a:gd name="connsiteX18" fmla="*/ 259882 w 336884"/>
                <a:gd name="connsiteY18" fmla="*/ 452387 h 818147"/>
                <a:gd name="connsiteX19" fmla="*/ 221381 w 336884"/>
                <a:gd name="connsiteY19" fmla="*/ 481263 h 818147"/>
                <a:gd name="connsiteX20" fmla="*/ 154004 w 336884"/>
                <a:gd name="connsiteY20" fmla="*/ 510139 h 818147"/>
                <a:gd name="connsiteX21" fmla="*/ 115503 w 336884"/>
                <a:gd name="connsiteY21" fmla="*/ 529389 h 818147"/>
                <a:gd name="connsiteX22" fmla="*/ 67376 w 336884"/>
                <a:gd name="connsiteY22" fmla="*/ 539015 h 818147"/>
                <a:gd name="connsiteX23" fmla="*/ 28875 w 336884"/>
                <a:gd name="connsiteY23" fmla="*/ 548640 h 818147"/>
                <a:gd name="connsiteX24" fmla="*/ 0 w 336884"/>
                <a:gd name="connsiteY24" fmla="*/ 567890 h 818147"/>
                <a:gd name="connsiteX25" fmla="*/ 28875 w 336884"/>
                <a:gd name="connsiteY25" fmla="*/ 577516 h 818147"/>
                <a:gd name="connsiteX26" fmla="*/ 77002 w 336884"/>
                <a:gd name="connsiteY26" fmla="*/ 596766 h 818147"/>
                <a:gd name="connsiteX27" fmla="*/ 105877 w 336884"/>
                <a:gd name="connsiteY27" fmla="*/ 616017 h 818147"/>
                <a:gd name="connsiteX28" fmla="*/ 144378 w 336884"/>
                <a:gd name="connsiteY28" fmla="*/ 625642 h 818147"/>
                <a:gd name="connsiteX29" fmla="*/ 288757 w 336884"/>
                <a:gd name="connsiteY29" fmla="*/ 644892 h 818147"/>
                <a:gd name="connsiteX30" fmla="*/ 250256 w 336884"/>
                <a:gd name="connsiteY30" fmla="*/ 664143 h 818147"/>
                <a:gd name="connsiteX31" fmla="*/ 182880 w 336884"/>
                <a:gd name="connsiteY31" fmla="*/ 683393 h 818147"/>
                <a:gd name="connsiteX32" fmla="*/ 125128 w 336884"/>
                <a:gd name="connsiteY32" fmla="*/ 693019 h 818147"/>
                <a:gd name="connsiteX33" fmla="*/ 67376 w 336884"/>
                <a:gd name="connsiteY33" fmla="*/ 712269 h 818147"/>
                <a:gd name="connsiteX34" fmla="*/ 77002 w 336884"/>
                <a:gd name="connsiteY34" fmla="*/ 750770 h 818147"/>
                <a:gd name="connsiteX35" fmla="*/ 144378 w 336884"/>
                <a:gd name="connsiteY35" fmla="*/ 789271 h 818147"/>
                <a:gd name="connsiteX36" fmla="*/ 202130 w 336884"/>
                <a:gd name="connsiteY36" fmla="*/ 818147 h 818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36884" h="818147">
                  <a:moveTo>
                    <a:pt x="77002" y="0"/>
                  </a:moveTo>
                  <a:cubicBezTo>
                    <a:pt x="60960" y="6417"/>
                    <a:pt x="42148" y="8189"/>
                    <a:pt x="28875" y="19250"/>
                  </a:cubicBezTo>
                  <a:cubicBezTo>
                    <a:pt x="8611" y="36137"/>
                    <a:pt x="23342" y="75258"/>
                    <a:pt x="38501" y="86627"/>
                  </a:cubicBezTo>
                  <a:cubicBezTo>
                    <a:pt x="54734" y="98802"/>
                    <a:pt x="77002" y="99461"/>
                    <a:pt x="96252" y="105878"/>
                  </a:cubicBezTo>
                  <a:cubicBezTo>
                    <a:pt x="105877" y="109086"/>
                    <a:pt x="115708" y="111735"/>
                    <a:pt x="125128" y="115503"/>
                  </a:cubicBezTo>
                  <a:cubicBezTo>
                    <a:pt x="134485" y="119246"/>
                    <a:pt x="185162" y="140608"/>
                    <a:pt x="202130" y="144379"/>
                  </a:cubicBezTo>
                  <a:cubicBezTo>
                    <a:pt x="221181" y="148613"/>
                    <a:pt x="240631" y="150796"/>
                    <a:pt x="259882" y="154004"/>
                  </a:cubicBezTo>
                  <a:cubicBezTo>
                    <a:pt x="269507" y="157212"/>
                    <a:pt x="279002" y="160842"/>
                    <a:pt x="288757" y="163629"/>
                  </a:cubicBezTo>
                  <a:cubicBezTo>
                    <a:pt x="301477" y="167263"/>
                    <a:pt x="316928" y="164991"/>
                    <a:pt x="327258" y="173255"/>
                  </a:cubicBezTo>
                  <a:cubicBezTo>
                    <a:pt x="335181" y="179593"/>
                    <a:pt x="333675" y="192505"/>
                    <a:pt x="336884" y="202130"/>
                  </a:cubicBezTo>
                  <a:cubicBezTo>
                    <a:pt x="324050" y="208547"/>
                    <a:pt x="310550" y="213776"/>
                    <a:pt x="298383" y="221381"/>
                  </a:cubicBezTo>
                  <a:cubicBezTo>
                    <a:pt x="284779" y="229883"/>
                    <a:pt x="274231" y="243083"/>
                    <a:pt x="259882" y="250257"/>
                  </a:cubicBezTo>
                  <a:cubicBezTo>
                    <a:pt x="241732" y="259332"/>
                    <a:pt x="220971" y="261971"/>
                    <a:pt x="202130" y="269507"/>
                  </a:cubicBezTo>
                  <a:cubicBezTo>
                    <a:pt x="188808" y="274836"/>
                    <a:pt x="176817" y="283106"/>
                    <a:pt x="163629" y="288758"/>
                  </a:cubicBezTo>
                  <a:cubicBezTo>
                    <a:pt x="107834" y="312670"/>
                    <a:pt x="161374" y="280636"/>
                    <a:pt x="105877" y="317633"/>
                  </a:cubicBezTo>
                  <a:cubicBezTo>
                    <a:pt x="102669" y="327258"/>
                    <a:pt x="96252" y="336363"/>
                    <a:pt x="96252" y="346509"/>
                  </a:cubicBezTo>
                  <a:cubicBezTo>
                    <a:pt x="96252" y="356655"/>
                    <a:pt x="97317" y="369938"/>
                    <a:pt x="105877" y="375385"/>
                  </a:cubicBezTo>
                  <a:cubicBezTo>
                    <a:pt x="148015" y="402200"/>
                    <a:pt x="194024" y="411860"/>
                    <a:pt x="240631" y="423511"/>
                  </a:cubicBezTo>
                  <a:cubicBezTo>
                    <a:pt x="247048" y="433136"/>
                    <a:pt x="263540" y="441412"/>
                    <a:pt x="259882" y="452387"/>
                  </a:cubicBezTo>
                  <a:cubicBezTo>
                    <a:pt x="254809" y="467606"/>
                    <a:pt x="234985" y="472761"/>
                    <a:pt x="221381" y="481263"/>
                  </a:cubicBezTo>
                  <a:cubicBezTo>
                    <a:pt x="174957" y="510278"/>
                    <a:pt x="195677" y="492279"/>
                    <a:pt x="154004" y="510139"/>
                  </a:cubicBezTo>
                  <a:cubicBezTo>
                    <a:pt x="140816" y="515791"/>
                    <a:pt x="129115" y="524852"/>
                    <a:pt x="115503" y="529389"/>
                  </a:cubicBezTo>
                  <a:cubicBezTo>
                    <a:pt x="99982" y="534563"/>
                    <a:pt x="83346" y="535466"/>
                    <a:pt x="67376" y="539015"/>
                  </a:cubicBezTo>
                  <a:cubicBezTo>
                    <a:pt x="54462" y="541885"/>
                    <a:pt x="41709" y="545432"/>
                    <a:pt x="28875" y="548640"/>
                  </a:cubicBezTo>
                  <a:cubicBezTo>
                    <a:pt x="19250" y="555057"/>
                    <a:pt x="0" y="556322"/>
                    <a:pt x="0" y="567890"/>
                  </a:cubicBezTo>
                  <a:cubicBezTo>
                    <a:pt x="0" y="578036"/>
                    <a:pt x="19375" y="573954"/>
                    <a:pt x="28875" y="577516"/>
                  </a:cubicBezTo>
                  <a:cubicBezTo>
                    <a:pt x="45053" y="583583"/>
                    <a:pt x="61548" y="589039"/>
                    <a:pt x="77002" y="596766"/>
                  </a:cubicBezTo>
                  <a:cubicBezTo>
                    <a:pt x="87349" y="601939"/>
                    <a:pt x="95244" y="611460"/>
                    <a:pt x="105877" y="616017"/>
                  </a:cubicBezTo>
                  <a:cubicBezTo>
                    <a:pt x="118036" y="621228"/>
                    <a:pt x="131406" y="623048"/>
                    <a:pt x="144378" y="625642"/>
                  </a:cubicBezTo>
                  <a:cubicBezTo>
                    <a:pt x="198383" y="636443"/>
                    <a:pt x="230973" y="638472"/>
                    <a:pt x="288757" y="644892"/>
                  </a:cubicBezTo>
                  <a:cubicBezTo>
                    <a:pt x="275923" y="651309"/>
                    <a:pt x="263444" y="658491"/>
                    <a:pt x="250256" y="664143"/>
                  </a:cubicBezTo>
                  <a:cubicBezTo>
                    <a:pt x="234201" y="671024"/>
                    <a:pt x="198144" y="680340"/>
                    <a:pt x="182880" y="683393"/>
                  </a:cubicBezTo>
                  <a:cubicBezTo>
                    <a:pt x="163743" y="687221"/>
                    <a:pt x="144062" y="688286"/>
                    <a:pt x="125128" y="693019"/>
                  </a:cubicBezTo>
                  <a:cubicBezTo>
                    <a:pt x="105442" y="697941"/>
                    <a:pt x="67376" y="712269"/>
                    <a:pt x="67376" y="712269"/>
                  </a:cubicBezTo>
                  <a:cubicBezTo>
                    <a:pt x="70585" y="725103"/>
                    <a:pt x="69664" y="739763"/>
                    <a:pt x="77002" y="750770"/>
                  </a:cubicBezTo>
                  <a:cubicBezTo>
                    <a:pt x="83318" y="760244"/>
                    <a:pt x="138320" y="786848"/>
                    <a:pt x="144378" y="789271"/>
                  </a:cubicBezTo>
                  <a:cubicBezTo>
                    <a:pt x="205174" y="813589"/>
                    <a:pt x="202130" y="787589"/>
                    <a:pt x="202130" y="81814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1482291" y="3510013"/>
              <a:ext cx="336884" cy="757187"/>
            </a:xfrm>
            <a:custGeom>
              <a:avLst/>
              <a:gdLst>
                <a:gd name="connsiteX0" fmla="*/ 77002 w 336884"/>
                <a:gd name="connsiteY0" fmla="*/ 0 h 818147"/>
                <a:gd name="connsiteX1" fmla="*/ 28875 w 336884"/>
                <a:gd name="connsiteY1" fmla="*/ 19250 h 818147"/>
                <a:gd name="connsiteX2" fmla="*/ 38501 w 336884"/>
                <a:gd name="connsiteY2" fmla="*/ 86627 h 818147"/>
                <a:gd name="connsiteX3" fmla="*/ 96252 w 336884"/>
                <a:gd name="connsiteY3" fmla="*/ 105878 h 818147"/>
                <a:gd name="connsiteX4" fmla="*/ 125128 w 336884"/>
                <a:gd name="connsiteY4" fmla="*/ 115503 h 818147"/>
                <a:gd name="connsiteX5" fmla="*/ 202130 w 336884"/>
                <a:gd name="connsiteY5" fmla="*/ 144379 h 818147"/>
                <a:gd name="connsiteX6" fmla="*/ 259882 w 336884"/>
                <a:gd name="connsiteY6" fmla="*/ 154004 h 818147"/>
                <a:gd name="connsiteX7" fmla="*/ 288757 w 336884"/>
                <a:gd name="connsiteY7" fmla="*/ 163629 h 818147"/>
                <a:gd name="connsiteX8" fmla="*/ 327258 w 336884"/>
                <a:gd name="connsiteY8" fmla="*/ 173255 h 818147"/>
                <a:gd name="connsiteX9" fmla="*/ 336884 w 336884"/>
                <a:gd name="connsiteY9" fmla="*/ 202130 h 818147"/>
                <a:gd name="connsiteX10" fmla="*/ 298383 w 336884"/>
                <a:gd name="connsiteY10" fmla="*/ 221381 h 818147"/>
                <a:gd name="connsiteX11" fmla="*/ 259882 w 336884"/>
                <a:gd name="connsiteY11" fmla="*/ 250257 h 818147"/>
                <a:gd name="connsiteX12" fmla="*/ 202130 w 336884"/>
                <a:gd name="connsiteY12" fmla="*/ 269507 h 818147"/>
                <a:gd name="connsiteX13" fmla="*/ 163629 w 336884"/>
                <a:gd name="connsiteY13" fmla="*/ 288758 h 818147"/>
                <a:gd name="connsiteX14" fmla="*/ 105877 w 336884"/>
                <a:gd name="connsiteY14" fmla="*/ 317633 h 818147"/>
                <a:gd name="connsiteX15" fmla="*/ 96252 w 336884"/>
                <a:gd name="connsiteY15" fmla="*/ 346509 h 818147"/>
                <a:gd name="connsiteX16" fmla="*/ 105877 w 336884"/>
                <a:gd name="connsiteY16" fmla="*/ 375385 h 818147"/>
                <a:gd name="connsiteX17" fmla="*/ 240631 w 336884"/>
                <a:gd name="connsiteY17" fmla="*/ 423511 h 818147"/>
                <a:gd name="connsiteX18" fmla="*/ 259882 w 336884"/>
                <a:gd name="connsiteY18" fmla="*/ 452387 h 818147"/>
                <a:gd name="connsiteX19" fmla="*/ 221381 w 336884"/>
                <a:gd name="connsiteY19" fmla="*/ 481263 h 818147"/>
                <a:gd name="connsiteX20" fmla="*/ 154004 w 336884"/>
                <a:gd name="connsiteY20" fmla="*/ 510139 h 818147"/>
                <a:gd name="connsiteX21" fmla="*/ 115503 w 336884"/>
                <a:gd name="connsiteY21" fmla="*/ 529389 h 818147"/>
                <a:gd name="connsiteX22" fmla="*/ 67376 w 336884"/>
                <a:gd name="connsiteY22" fmla="*/ 539015 h 818147"/>
                <a:gd name="connsiteX23" fmla="*/ 28875 w 336884"/>
                <a:gd name="connsiteY23" fmla="*/ 548640 h 818147"/>
                <a:gd name="connsiteX24" fmla="*/ 0 w 336884"/>
                <a:gd name="connsiteY24" fmla="*/ 567890 h 818147"/>
                <a:gd name="connsiteX25" fmla="*/ 28875 w 336884"/>
                <a:gd name="connsiteY25" fmla="*/ 577516 h 818147"/>
                <a:gd name="connsiteX26" fmla="*/ 77002 w 336884"/>
                <a:gd name="connsiteY26" fmla="*/ 596766 h 818147"/>
                <a:gd name="connsiteX27" fmla="*/ 105877 w 336884"/>
                <a:gd name="connsiteY27" fmla="*/ 616017 h 818147"/>
                <a:gd name="connsiteX28" fmla="*/ 144378 w 336884"/>
                <a:gd name="connsiteY28" fmla="*/ 625642 h 818147"/>
                <a:gd name="connsiteX29" fmla="*/ 288757 w 336884"/>
                <a:gd name="connsiteY29" fmla="*/ 644892 h 818147"/>
                <a:gd name="connsiteX30" fmla="*/ 250256 w 336884"/>
                <a:gd name="connsiteY30" fmla="*/ 664143 h 818147"/>
                <a:gd name="connsiteX31" fmla="*/ 182880 w 336884"/>
                <a:gd name="connsiteY31" fmla="*/ 683393 h 818147"/>
                <a:gd name="connsiteX32" fmla="*/ 125128 w 336884"/>
                <a:gd name="connsiteY32" fmla="*/ 693019 h 818147"/>
                <a:gd name="connsiteX33" fmla="*/ 67376 w 336884"/>
                <a:gd name="connsiteY33" fmla="*/ 712269 h 818147"/>
                <a:gd name="connsiteX34" fmla="*/ 77002 w 336884"/>
                <a:gd name="connsiteY34" fmla="*/ 750770 h 818147"/>
                <a:gd name="connsiteX35" fmla="*/ 144378 w 336884"/>
                <a:gd name="connsiteY35" fmla="*/ 789271 h 818147"/>
                <a:gd name="connsiteX36" fmla="*/ 202130 w 336884"/>
                <a:gd name="connsiteY36" fmla="*/ 818147 h 818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36884" h="818147">
                  <a:moveTo>
                    <a:pt x="77002" y="0"/>
                  </a:moveTo>
                  <a:cubicBezTo>
                    <a:pt x="60960" y="6417"/>
                    <a:pt x="42148" y="8189"/>
                    <a:pt x="28875" y="19250"/>
                  </a:cubicBezTo>
                  <a:cubicBezTo>
                    <a:pt x="8611" y="36137"/>
                    <a:pt x="23342" y="75258"/>
                    <a:pt x="38501" y="86627"/>
                  </a:cubicBezTo>
                  <a:cubicBezTo>
                    <a:pt x="54734" y="98802"/>
                    <a:pt x="77002" y="99461"/>
                    <a:pt x="96252" y="105878"/>
                  </a:cubicBezTo>
                  <a:cubicBezTo>
                    <a:pt x="105877" y="109086"/>
                    <a:pt x="115708" y="111735"/>
                    <a:pt x="125128" y="115503"/>
                  </a:cubicBezTo>
                  <a:cubicBezTo>
                    <a:pt x="134485" y="119246"/>
                    <a:pt x="185162" y="140608"/>
                    <a:pt x="202130" y="144379"/>
                  </a:cubicBezTo>
                  <a:cubicBezTo>
                    <a:pt x="221181" y="148613"/>
                    <a:pt x="240631" y="150796"/>
                    <a:pt x="259882" y="154004"/>
                  </a:cubicBezTo>
                  <a:cubicBezTo>
                    <a:pt x="269507" y="157212"/>
                    <a:pt x="279002" y="160842"/>
                    <a:pt x="288757" y="163629"/>
                  </a:cubicBezTo>
                  <a:cubicBezTo>
                    <a:pt x="301477" y="167263"/>
                    <a:pt x="316928" y="164991"/>
                    <a:pt x="327258" y="173255"/>
                  </a:cubicBezTo>
                  <a:cubicBezTo>
                    <a:pt x="335181" y="179593"/>
                    <a:pt x="333675" y="192505"/>
                    <a:pt x="336884" y="202130"/>
                  </a:cubicBezTo>
                  <a:cubicBezTo>
                    <a:pt x="324050" y="208547"/>
                    <a:pt x="310550" y="213776"/>
                    <a:pt x="298383" y="221381"/>
                  </a:cubicBezTo>
                  <a:cubicBezTo>
                    <a:pt x="284779" y="229883"/>
                    <a:pt x="274231" y="243083"/>
                    <a:pt x="259882" y="250257"/>
                  </a:cubicBezTo>
                  <a:cubicBezTo>
                    <a:pt x="241732" y="259332"/>
                    <a:pt x="220971" y="261971"/>
                    <a:pt x="202130" y="269507"/>
                  </a:cubicBezTo>
                  <a:cubicBezTo>
                    <a:pt x="188808" y="274836"/>
                    <a:pt x="176817" y="283106"/>
                    <a:pt x="163629" y="288758"/>
                  </a:cubicBezTo>
                  <a:cubicBezTo>
                    <a:pt x="107834" y="312670"/>
                    <a:pt x="161374" y="280636"/>
                    <a:pt x="105877" y="317633"/>
                  </a:cubicBezTo>
                  <a:cubicBezTo>
                    <a:pt x="102669" y="327258"/>
                    <a:pt x="96252" y="336363"/>
                    <a:pt x="96252" y="346509"/>
                  </a:cubicBezTo>
                  <a:cubicBezTo>
                    <a:pt x="96252" y="356655"/>
                    <a:pt x="97317" y="369938"/>
                    <a:pt x="105877" y="375385"/>
                  </a:cubicBezTo>
                  <a:cubicBezTo>
                    <a:pt x="148015" y="402200"/>
                    <a:pt x="194024" y="411860"/>
                    <a:pt x="240631" y="423511"/>
                  </a:cubicBezTo>
                  <a:cubicBezTo>
                    <a:pt x="247048" y="433136"/>
                    <a:pt x="263540" y="441412"/>
                    <a:pt x="259882" y="452387"/>
                  </a:cubicBezTo>
                  <a:cubicBezTo>
                    <a:pt x="254809" y="467606"/>
                    <a:pt x="234985" y="472761"/>
                    <a:pt x="221381" y="481263"/>
                  </a:cubicBezTo>
                  <a:cubicBezTo>
                    <a:pt x="174957" y="510278"/>
                    <a:pt x="195677" y="492279"/>
                    <a:pt x="154004" y="510139"/>
                  </a:cubicBezTo>
                  <a:cubicBezTo>
                    <a:pt x="140816" y="515791"/>
                    <a:pt x="129115" y="524852"/>
                    <a:pt x="115503" y="529389"/>
                  </a:cubicBezTo>
                  <a:cubicBezTo>
                    <a:pt x="99982" y="534563"/>
                    <a:pt x="83346" y="535466"/>
                    <a:pt x="67376" y="539015"/>
                  </a:cubicBezTo>
                  <a:cubicBezTo>
                    <a:pt x="54462" y="541885"/>
                    <a:pt x="41709" y="545432"/>
                    <a:pt x="28875" y="548640"/>
                  </a:cubicBezTo>
                  <a:cubicBezTo>
                    <a:pt x="19250" y="555057"/>
                    <a:pt x="0" y="556322"/>
                    <a:pt x="0" y="567890"/>
                  </a:cubicBezTo>
                  <a:cubicBezTo>
                    <a:pt x="0" y="578036"/>
                    <a:pt x="19375" y="573954"/>
                    <a:pt x="28875" y="577516"/>
                  </a:cubicBezTo>
                  <a:cubicBezTo>
                    <a:pt x="45053" y="583583"/>
                    <a:pt x="61548" y="589039"/>
                    <a:pt x="77002" y="596766"/>
                  </a:cubicBezTo>
                  <a:cubicBezTo>
                    <a:pt x="87349" y="601939"/>
                    <a:pt x="95244" y="611460"/>
                    <a:pt x="105877" y="616017"/>
                  </a:cubicBezTo>
                  <a:cubicBezTo>
                    <a:pt x="118036" y="621228"/>
                    <a:pt x="131406" y="623048"/>
                    <a:pt x="144378" y="625642"/>
                  </a:cubicBezTo>
                  <a:cubicBezTo>
                    <a:pt x="198383" y="636443"/>
                    <a:pt x="230973" y="638472"/>
                    <a:pt x="288757" y="644892"/>
                  </a:cubicBezTo>
                  <a:cubicBezTo>
                    <a:pt x="275923" y="651309"/>
                    <a:pt x="263444" y="658491"/>
                    <a:pt x="250256" y="664143"/>
                  </a:cubicBezTo>
                  <a:cubicBezTo>
                    <a:pt x="234201" y="671024"/>
                    <a:pt x="198144" y="680340"/>
                    <a:pt x="182880" y="683393"/>
                  </a:cubicBezTo>
                  <a:cubicBezTo>
                    <a:pt x="163743" y="687221"/>
                    <a:pt x="144062" y="688286"/>
                    <a:pt x="125128" y="693019"/>
                  </a:cubicBezTo>
                  <a:cubicBezTo>
                    <a:pt x="105442" y="697941"/>
                    <a:pt x="67376" y="712269"/>
                    <a:pt x="67376" y="712269"/>
                  </a:cubicBezTo>
                  <a:cubicBezTo>
                    <a:pt x="70585" y="725103"/>
                    <a:pt x="69664" y="739763"/>
                    <a:pt x="77002" y="750770"/>
                  </a:cubicBezTo>
                  <a:cubicBezTo>
                    <a:pt x="83318" y="760244"/>
                    <a:pt x="138320" y="786848"/>
                    <a:pt x="144378" y="789271"/>
                  </a:cubicBezTo>
                  <a:cubicBezTo>
                    <a:pt x="205174" y="813589"/>
                    <a:pt x="202130" y="787589"/>
                    <a:pt x="202130" y="818147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50733" y="4258375"/>
              <a:ext cx="422709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491916" y="1382829"/>
              <a:ext cx="414046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5386939" y="1382829"/>
              <a:ext cx="490888" cy="187309"/>
            </a:xfrm>
            <a:custGeom>
              <a:avLst/>
              <a:gdLst>
                <a:gd name="connsiteX0" fmla="*/ 0 w 490888"/>
                <a:gd name="connsiteY0" fmla="*/ 4429 h 187309"/>
                <a:gd name="connsiteX1" fmla="*/ 404261 w 490888"/>
                <a:gd name="connsiteY1" fmla="*/ 23679 h 187309"/>
                <a:gd name="connsiteX2" fmla="*/ 490888 w 490888"/>
                <a:gd name="connsiteY2" fmla="*/ 187309 h 187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0888" h="187309">
                  <a:moveTo>
                    <a:pt x="0" y="4429"/>
                  </a:moveTo>
                  <a:cubicBezTo>
                    <a:pt x="161223" y="-1186"/>
                    <a:pt x="322446" y="-6801"/>
                    <a:pt x="404261" y="23679"/>
                  </a:cubicBezTo>
                  <a:cubicBezTo>
                    <a:pt x="486076" y="54159"/>
                    <a:pt x="488482" y="120734"/>
                    <a:pt x="490888" y="187309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611127" y="2930893"/>
              <a:ext cx="533400" cy="533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895874" y="2390675"/>
              <a:ext cx="1" cy="563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5867400" y="4038600"/>
              <a:ext cx="0" cy="219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877827" y="3464293"/>
              <a:ext cx="0" cy="219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eform 35"/>
            <p:cNvSpPr/>
            <p:nvPr/>
          </p:nvSpPr>
          <p:spPr>
            <a:xfrm>
              <a:off x="5551638" y="3668516"/>
              <a:ext cx="329398" cy="391578"/>
            </a:xfrm>
            <a:custGeom>
              <a:avLst/>
              <a:gdLst>
                <a:gd name="connsiteX0" fmla="*/ 329398 w 329398"/>
                <a:gd name="connsiteY0" fmla="*/ 8335 h 391578"/>
                <a:gd name="connsiteX1" fmla="*/ 175394 w 329398"/>
                <a:gd name="connsiteY1" fmla="*/ 8335 h 391578"/>
                <a:gd name="connsiteX2" fmla="*/ 40640 w 329398"/>
                <a:gd name="connsiteY2" fmla="*/ 94962 h 391578"/>
                <a:gd name="connsiteX3" fmla="*/ 21389 w 329398"/>
                <a:gd name="connsiteY3" fmla="*/ 354844 h 391578"/>
                <a:gd name="connsiteX4" fmla="*/ 319773 w 329398"/>
                <a:gd name="connsiteY4" fmla="*/ 383720 h 391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9398" h="391578">
                  <a:moveTo>
                    <a:pt x="329398" y="8335"/>
                  </a:moveTo>
                  <a:cubicBezTo>
                    <a:pt x="276459" y="1116"/>
                    <a:pt x="223520" y="-6103"/>
                    <a:pt x="175394" y="8335"/>
                  </a:cubicBezTo>
                  <a:cubicBezTo>
                    <a:pt x="127268" y="22773"/>
                    <a:pt x="66307" y="37211"/>
                    <a:pt x="40640" y="94962"/>
                  </a:cubicBezTo>
                  <a:cubicBezTo>
                    <a:pt x="14973" y="152713"/>
                    <a:pt x="-25133" y="306718"/>
                    <a:pt x="21389" y="354844"/>
                  </a:cubicBezTo>
                  <a:cubicBezTo>
                    <a:pt x="67911" y="402970"/>
                    <a:pt x="193842" y="393345"/>
                    <a:pt x="319773" y="383720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5450305" y="2907331"/>
              <a:ext cx="861461" cy="57049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>
              <a:off x="5450305" y="2907331"/>
              <a:ext cx="798095" cy="59786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>
              <a:off x="3839215" y="3505200"/>
              <a:ext cx="533400" cy="533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10000" y="3593068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581400" y="3945193"/>
              <a:ext cx="938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Vesicles</a:t>
              </a:r>
              <a:endParaRPr lang="en-US" baseline="30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3115353"/>
              <a:ext cx="7328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IMCal</a:t>
              </a:r>
              <a:endParaRPr lang="en-US" dirty="0" smtClean="0"/>
            </a:p>
            <a:p>
              <a:pPr algn="ctr"/>
              <a:r>
                <a:rPr lang="en-US" dirty="0" err="1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399607" y="2111542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15675" y="1593762"/>
              <a:ext cx="145905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</a:t>
              </a:r>
              <a:r>
                <a:rPr lang="en-US" baseline="30000" dirty="0" smtClean="0"/>
                <a:t>2</a:t>
              </a:r>
              <a:r>
                <a:rPr lang="en-US" dirty="0" smtClean="0"/>
                <a:t>Calbindin </a:t>
              </a:r>
            </a:p>
            <a:p>
              <a:r>
                <a:rPr lang="en-US" dirty="0" smtClean="0"/>
                <a:t>Diffusion</a:t>
              </a:r>
              <a:endParaRPr lang="en-US" baseline="-250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49073" y="3314736"/>
              <a:ext cx="5373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baseline="30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03859" y="2616686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3839216" y="2244892"/>
              <a:ext cx="1266184" cy="42751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248400" y="3364468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72200" y="2678668"/>
              <a:ext cx="5373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baseline="30000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029200" y="2054269"/>
              <a:ext cx="1713200" cy="336406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5881036" y="1523501"/>
              <a:ext cx="1" cy="563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5121584" y="2054269"/>
              <a:ext cx="1513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r>
                <a:rPr lang="en-US" dirty="0" smtClean="0"/>
                <a:t>  - ATPase</a:t>
              </a:r>
              <a:endParaRPr lang="en-US" baseline="30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79778" y="1291817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flipV="1">
              <a:off x="6248400" y="1570138"/>
              <a:ext cx="295914" cy="4841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164729" y="2060226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667002" y="4314525"/>
              <a:ext cx="12715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Enterocyte </a:t>
              </a:r>
              <a:endParaRPr lang="en-US" baseline="30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60644" y="3593068"/>
              <a:ext cx="1139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Intestinal Lumen</a:t>
              </a:r>
              <a:endParaRPr lang="en-US" baseline="30000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3542183" y="2650858"/>
              <a:ext cx="762424" cy="39355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647007" y="2282417"/>
              <a:ext cx="4307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2057400" y="2296208"/>
              <a:ext cx="4307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45" idx="0"/>
            </p:cNvCxnSpPr>
            <p:nvPr/>
          </p:nvCxnSpPr>
          <p:spPr>
            <a:xfrm flipV="1">
              <a:off x="2695522" y="1894041"/>
              <a:ext cx="381269" cy="21750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3951552" y="2222472"/>
              <a:ext cx="986952" cy="599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4433614" y="3796182"/>
              <a:ext cx="101669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5636181" y="3864305"/>
              <a:ext cx="61221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6311766" y="3690762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Ca</a:t>
              </a:r>
              <a:r>
                <a:rPr lang="en-US" baseline="30000" dirty="0" smtClean="0"/>
                <a:t>++</a:t>
              </a:r>
              <a:endParaRPr lang="en-US" baseline="30000" dirty="0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2573032" y="2436633"/>
              <a:ext cx="1191248" cy="123188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151293" y="4263617"/>
              <a:ext cx="7441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Blood</a:t>
              </a:r>
              <a:endParaRPr lang="en-US" baseline="30000" dirty="0"/>
            </a:p>
          </p:txBody>
        </p:sp>
      </p:grpSp>
      <p:sp>
        <p:nvSpPr>
          <p:cNvPr id="86" name="Title 1"/>
          <p:cNvSpPr>
            <a:spLocks noGrp="1"/>
          </p:cNvSpPr>
          <p:nvPr>
            <p:ph type="title"/>
          </p:nvPr>
        </p:nvSpPr>
        <p:spPr>
          <a:xfrm>
            <a:off x="457200" y="91012"/>
            <a:ext cx="7772400" cy="914400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Calcium Absorption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07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216" y="228600"/>
            <a:ext cx="8305800" cy="103584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Feedback control of 1,25 DHCC formation from 25DHCC in the kidney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1219200" y="1720334"/>
            <a:ext cx="6781800" cy="3918466"/>
            <a:chOff x="762000" y="304800"/>
            <a:chExt cx="6781800" cy="3918466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4768516" y="1143000"/>
              <a:ext cx="27432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511716" y="1143000"/>
              <a:ext cx="0" cy="2900594"/>
            </a:xfrm>
            <a:prstGeom prst="line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749716" y="2438400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>
              <a:off x="4997116" y="4038600"/>
              <a:ext cx="2514600" cy="49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862203" y="2091708"/>
              <a:ext cx="681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Bone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66214" y="3674262"/>
              <a:ext cx="5229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GIT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3244516" y="2895600"/>
              <a:ext cx="28956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6140116" y="2590800"/>
              <a:ext cx="0" cy="3048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35" idx="1"/>
            </p:cNvCxnSpPr>
            <p:nvPr/>
          </p:nvCxnSpPr>
          <p:spPr>
            <a:xfrm flipV="1">
              <a:off x="3625516" y="2441351"/>
              <a:ext cx="1752600" cy="196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168316" y="2628900"/>
              <a:ext cx="0" cy="6477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ight Brace 23"/>
            <p:cNvSpPr/>
            <p:nvPr/>
          </p:nvSpPr>
          <p:spPr>
            <a:xfrm>
              <a:off x="2939716" y="304800"/>
              <a:ext cx="114300" cy="1875823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stCxn id="24" idx="1"/>
            </p:cNvCxnSpPr>
            <p:nvPr/>
          </p:nvCxnSpPr>
          <p:spPr>
            <a:xfrm>
              <a:off x="3054016" y="1242712"/>
              <a:ext cx="838200" cy="11660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698898" y="1327046"/>
              <a:ext cx="460018" cy="10816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4539916" y="2084872"/>
              <a:ext cx="304800" cy="32385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844716" y="2084872"/>
              <a:ext cx="12954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140116" y="2084872"/>
              <a:ext cx="0" cy="191502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378116" y="2256685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1,25DHCC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364600" y="1747059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(-)</a:t>
              </a:r>
              <a:endParaRPr lang="en-US" dirty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4387516" y="2461040"/>
              <a:ext cx="0" cy="157756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640928" y="3853934"/>
              <a:ext cx="3561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" name="Straight Connector 45"/>
            <p:cNvCxnSpPr>
              <a:endCxn id="41" idx="1"/>
            </p:cNvCxnSpPr>
            <p:nvPr/>
          </p:nvCxnSpPr>
          <p:spPr>
            <a:xfrm>
              <a:off x="4387516" y="4038600"/>
              <a:ext cx="25341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2792566" y="3457330"/>
              <a:ext cx="8515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24,25 </a:t>
              </a: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DHCC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13958" y="229766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25 OHCC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30580" y="957714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PTH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757660" y="773048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(-)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261761" y="925448"/>
              <a:ext cx="6591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Ca</a:t>
              </a:r>
              <a:r>
                <a:rPr lang="en-US" baseline="30000" dirty="0" smtClean="0">
                  <a:latin typeface="Arial" pitchFamily="34" charset="0"/>
                  <a:cs typeface="Arial" pitchFamily="34" charset="0"/>
                </a:rPr>
                <a:t>++</a:t>
              </a:r>
              <a:endParaRPr lang="en-US" baseline="30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H="1">
              <a:off x="3757660" y="1161267"/>
              <a:ext cx="4848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762000" y="457200"/>
              <a:ext cx="218521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↓serum </a:t>
              </a:r>
              <a:r>
                <a:rPr lang="en-US" dirty="0" err="1" smtClean="0">
                  <a:latin typeface="Arial"/>
                  <a:cs typeface="Arial"/>
                </a:rPr>
                <a:t>Ca</a:t>
              </a:r>
              <a:r>
                <a:rPr lang="en-US" baseline="30000" dirty="0" smtClean="0">
                  <a:latin typeface="Arial"/>
                  <a:cs typeface="Arial"/>
                </a:rPr>
                <a:t>++</a:t>
              </a:r>
            </a:p>
            <a:p>
              <a:r>
                <a:rPr lang="en-US" dirty="0" smtClean="0">
                  <a:latin typeface="Arial"/>
                  <a:cs typeface="Arial"/>
                </a:rPr>
                <a:t>↓serum Pi</a:t>
              </a:r>
            </a:p>
            <a:p>
              <a:r>
                <a:rPr lang="en-US" dirty="0" smtClean="0">
                  <a:latin typeface="Arial"/>
                  <a:cs typeface="Arial"/>
                </a:rPr>
                <a:t>↑GH </a:t>
              </a:r>
            </a:p>
            <a:p>
              <a:r>
                <a:rPr lang="en-US" dirty="0" smtClean="0">
                  <a:latin typeface="Arial"/>
                  <a:cs typeface="Arial"/>
                </a:rPr>
                <a:t>Estrogen</a:t>
              </a:r>
            </a:p>
            <a:p>
              <a:r>
                <a:rPr lang="en-US" dirty="0" smtClean="0">
                  <a:latin typeface="Arial"/>
                  <a:cs typeface="Arial"/>
                </a:rPr>
                <a:t>Prolactin</a:t>
              </a:r>
            </a:p>
            <a:p>
              <a:r>
                <a:rPr lang="en-US" dirty="0" smtClean="0">
                  <a:latin typeface="Arial"/>
                  <a:cs typeface="Arial"/>
                </a:rPr>
                <a:t>Gonadal Hormones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92948" y="259080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(+)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69048" y="3249820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(-)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9774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86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CALCITONIN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5943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Polypeptide hormone MW 3500 32AAs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parafollicular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cells of thyroid gland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Stimulus of secretion : </a:t>
            </a:r>
            <a:r>
              <a:rPr lang="en-US" b="1" dirty="0" smtClean="0">
                <a:latin typeface="Arial"/>
                <a:cs typeface="Arial"/>
              </a:rPr>
              <a:t>↑ serum </a:t>
            </a:r>
            <a:r>
              <a:rPr lang="en-US" b="1" dirty="0" err="1" smtClean="0">
                <a:latin typeface="Arial"/>
                <a:cs typeface="Arial"/>
              </a:rPr>
              <a:t>Ca</a:t>
            </a:r>
            <a:r>
              <a:rPr lang="en-US" b="1" baseline="30000" dirty="0" smtClean="0">
                <a:latin typeface="Arial"/>
                <a:cs typeface="Arial"/>
              </a:rPr>
              <a:t>++</a:t>
            </a:r>
          </a:p>
          <a:p>
            <a:r>
              <a:rPr lang="en-US" b="1" dirty="0" smtClean="0">
                <a:latin typeface="Arial"/>
                <a:cs typeface="Arial"/>
              </a:rPr>
              <a:t>Main actions in bone and kidney </a:t>
            </a:r>
          </a:p>
          <a:p>
            <a:r>
              <a:rPr lang="en-US" b="1" dirty="0" smtClean="0">
                <a:latin typeface="Arial"/>
                <a:cs typeface="Arial"/>
              </a:rPr>
              <a:t>Inactivated in kidney </a:t>
            </a:r>
            <a:r>
              <a:rPr lang="en-US" b="1" dirty="0" smtClean="0">
                <a:latin typeface="Arial"/>
                <a:cs typeface="Arial"/>
                <a:sym typeface="Symbol"/>
              </a:rPr>
              <a:t> renal failure ↑ CT levels</a:t>
            </a:r>
          </a:p>
          <a:p>
            <a:r>
              <a:rPr lang="en-US" b="1" dirty="0" smtClean="0">
                <a:latin typeface="Arial"/>
                <a:cs typeface="Arial"/>
                <a:sym typeface="Symbol"/>
              </a:rPr>
              <a:t>Synthesis mediated by  and  genes on chromosome 11</a:t>
            </a:r>
          </a:p>
        </p:txBody>
      </p:sp>
    </p:spTree>
    <p:extLst>
      <p:ext uri="{BB962C8B-B14F-4D97-AF65-F5344CB8AC3E}">
        <p14:creationId xmlns:p14="http://schemas.microsoft.com/office/powerpoint/2010/main" val="311187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86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Calcitonin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Cont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…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5943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Effects on bone, kidney and GIT </a:t>
            </a:r>
          </a:p>
          <a:p>
            <a:pPr marL="68580" indent="0">
              <a:buNone/>
            </a:pPr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Bone </a:t>
            </a:r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Actions</a:t>
            </a:r>
          </a:p>
          <a:p>
            <a:pPr marL="6858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(Mediated by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cAMP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b="1" dirty="0" smtClean="0">
                <a:latin typeface="Arial"/>
                <a:cs typeface="Arial"/>
              </a:rPr>
              <a:t>↓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Bone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resorption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b="1" dirty="0">
                <a:latin typeface="Arial"/>
                <a:cs typeface="Arial"/>
              </a:rPr>
              <a:t>↓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Osteoclastic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resorption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795338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OCS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+ receptors for CT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795338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Inhibits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OCS differentiation from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precursors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↓Alkaline phosphatase </a:t>
            </a:r>
          </a:p>
          <a:p>
            <a:r>
              <a:rPr lang="en-US" b="1" dirty="0" smtClean="0">
                <a:latin typeface="Arial"/>
                <a:cs typeface="Arial"/>
              </a:rPr>
              <a:t>↓</a:t>
            </a:r>
            <a:r>
              <a:rPr lang="en-US" b="1" dirty="0" err="1" smtClean="0">
                <a:latin typeface="Arial"/>
                <a:cs typeface="Arial"/>
              </a:rPr>
              <a:t>Pyrophophatase</a:t>
            </a:r>
            <a:r>
              <a:rPr lang="en-US" b="1" dirty="0" smtClean="0">
                <a:latin typeface="Arial"/>
                <a:cs typeface="Arial"/>
              </a:rPr>
              <a:t> </a:t>
            </a:r>
          </a:p>
          <a:p>
            <a:r>
              <a:rPr lang="en-US" b="1" dirty="0" smtClean="0">
                <a:latin typeface="Arial"/>
                <a:cs typeface="Arial"/>
              </a:rPr>
              <a:t>↓</a:t>
            </a:r>
            <a:r>
              <a:rPr lang="en-US" b="1" dirty="0" err="1" smtClean="0">
                <a:latin typeface="Arial"/>
                <a:cs typeface="Arial"/>
              </a:rPr>
              <a:t>Hydroxyproline</a:t>
            </a:r>
            <a:r>
              <a:rPr lang="en-US" b="1" dirty="0" smtClean="0">
                <a:latin typeface="Arial"/>
                <a:cs typeface="Arial"/>
              </a:rPr>
              <a:t> in urine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02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Kidney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4582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Arial"/>
                <a:cs typeface="Arial"/>
              </a:rPr>
              <a:t>↓Tubular reabsorption of </a:t>
            </a:r>
            <a:r>
              <a:rPr lang="en-US" b="1" dirty="0" err="1" smtClean="0">
                <a:latin typeface="Arial"/>
                <a:cs typeface="Arial"/>
              </a:rPr>
              <a:t>Ca</a:t>
            </a:r>
            <a:r>
              <a:rPr lang="en-US" b="1" baseline="30000" dirty="0" smtClean="0">
                <a:latin typeface="Arial"/>
                <a:cs typeface="Arial"/>
              </a:rPr>
              <a:t>++ </a:t>
            </a:r>
            <a:r>
              <a:rPr lang="en-US" b="1" dirty="0" smtClean="0">
                <a:latin typeface="Arial"/>
                <a:cs typeface="Arial"/>
                <a:sym typeface="Symbol"/>
              </a:rPr>
              <a:t>/ </a:t>
            </a:r>
            <a:r>
              <a:rPr lang="en-US" b="1" dirty="0" smtClean="0">
                <a:latin typeface="Arial"/>
                <a:cs typeface="Arial"/>
              </a:rPr>
              <a:t>Pi</a:t>
            </a:r>
            <a:r>
              <a:rPr lang="en-US" b="1" dirty="0">
                <a:latin typeface="Arial"/>
                <a:cs typeface="Arial"/>
                <a:sym typeface="Symbol"/>
              </a:rPr>
              <a:t> </a:t>
            </a:r>
            <a:r>
              <a:rPr lang="en-US" b="1" dirty="0" smtClean="0">
                <a:latin typeface="Arial"/>
                <a:cs typeface="Arial"/>
                <a:sym typeface="Symbol"/>
              </a:rPr>
              <a:t>/ </a:t>
            </a:r>
            <a:r>
              <a:rPr lang="en-US" b="1" dirty="0" smtClean="0">
                <a:latin typeface="Arial"/>
                <a:cs typeface="Arial"/>
              </a:rPr>
              <a:t>Na</a:t>
            </a:r>
            <a:r>
              <a:rPr lang="en-US" b="1" baseline="30000" dirty="0">
                <a:latin typeface="Arial"/>
                <a:cs typeface="Arial"/>
              </a:rPr>
              <a:t>+</a:t>
            </a:r>
            <a:endParaRPr lang="en-US" b="1" baseline="30000" dirty="0" smtClean="0">
              <a:latin typeface="Arial"/>
              <a:cs typeface="Arial"/>
            </a:endParaRPr>
          </a:p>
          <a:p>
            <a:r>
              <a:rPr lang="en-US" b="1" dirty="0" smtClean="0">
                <a:latin typeface="Arial"/>
                <a:cs typeface="Arial"/>
              </a:rPr>
              <a:t>↑Renal clearance of </a:t>
            </a:r>
            <a:r>
              <a:rPr lang="en-US" b="1" dirty="0" err="1" smtClean="0">
                <a:latin typeface="Arial"/>
                <a:cs typeface="Arial"/>
              </a:rPr>
              <a:t>Ca</a:t>
            </a:r>
            <a:r>
              <a:rPr lang="en-US" b="1" baseline="30000" dirty="0" smtClean="0">
                <a:latin typeface="Arial"/>
                <a:cs typeface="Arial"/>
              </a:rPr>
              <a:t>++</a:t>
            </a:r>
            <a:r>
              <a:rPr lang="en-US" b="1" dirty="0" smtClean="0">
                <a:latin typeface="Arial"/>
                <a:cs typeface="Arial"/>
              </a:rPr>
              <a:t> and Pi in thick ascending limb of medullary portion of tubule and distal cortical </a:t>
            </a:r>
            <a:r>
              <a:rPr lang="en-US" b="1" dirty="0" smtClean="0">
                <a:latin typeface="Arial"/>
                <a:cs typeface="Arial"/>
              </a:rPr>
              <a:t>tubule</a:t>
            </a:r>
          </a:p>
          <a:p>
            <a:r>
              <a:rPr lang="en-US" b="1" dirty="0" smtClean="0">
                <a:latin typeface="Arial"/>
                <a:cs typeface="Arial"/>
              </a:rPr>
              <a:t>Inhibits renal 1</a:t>
            </a:r>
            <a:r>
              <a:rPr lang="el-GR" b="1" dirty="0" smtClean="0">
                <a:latin typeface="Arial"/>
                <a:cs typeface="Arial"/>
              </a:rPr>
              <a:t>α</a:t>
            </a:r>
            <a:r>
              <a:rPr lang="en-US" b="1" dirty="0" smtClean="0">
                <a:latin typeface="Arial"/>
                <a:cs typeface="Arial"/>
              </a:rPr>
              <a:t> – </a:t>
            </a:r>
            <a:r>
              <a:rPr lang="en-US" b="1" smtClean="0">
                <a:latin typeface="Arial"/>
                <a:cs typeface="Arial"/>
              </a:rPr>
              <a:t>hydroxylase activity</a:t>
            </a:r>
            <a:endParaRPr lang="en-US" b="1" dirty="0" smtClean="0">
              <a:latin typeface="Arial"/>
              <a:cs typeface="Arial"/>
            </a:endParaRPr>
          </a:p>
          <a:p>
            <a:r>
              <a:rPr lang="en-US" b="1" dirty="0" smtClean="0">
                <a:latin typeface="Arial"/>
                <a:cs typeface="Arial"/>
              </a:rPr>
              <a:t>ROS </a:t>
            </a:r>
            <a:r>
              <a:rPr lang="en-US" b="1" dirty="0">
                <a:latin typeface="Arial"/>
                <a:cs typeface="Arial"/>
              </a:rPr>
              <a:t>of CT via ↑serum </a:t>
            </a:r>
            <a:r>
              <a:rPr lang="en-US" b="1" dirty="0" err="1">
                <a:latin typeface="Arial"/>
                <a:cs typeface="Arial"/>
              </a:rPr>
              <a:t>Ca</a:t>
            </a:r>
            <a:r>
              <a:rPr lang="en-US" b="1" baseline="30000" dirty="0">
                <a:latin typeface="Arial"/>
                <a:cs typeface="Arial"/>
              </a:rPr>
              <a:t>++</a:t>
            </a:r>
            <a:r>
              <a:rPr lang="en-US" b="1" dirty="0">
                <a:latin typeface="Arial"/>
                <a:cs typeface="Arial"/>
              </a:rPr>
              <a:t> level </a:t>
            </a:r>
            <a:r>
              <a:rPr lang="en-US" b="1" dirty="0">
                <a:latin typeface="Arial"/>
                <a:cs typeface="Arial"/>
                <a:sym typeface="Symbol"/>
              </a:rPr>
              <a:t>↑CT </a:t>
            </a:r>
            <a:r>
              <a:rPr lang="en-US" b="1" dirty="0" smtClean="0">
                <a:latin typeface="Arial"/>
                <a:cs typeface="Arial"/>
                <a:sym typeface="Symbol"/>
              </a:rPr>
              <a:t>secretion ↑</a:t>
            </a:r>
          </a:p>
          <a:p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/>
                <a:cs typeface="Arial"/>
                <a:sym typeface="Symbol"/>
              </a:rPr>
              <a:t>GIT Actions</a:t>
            </a:r>
          </a:p>
          <a:p>
            <a:r>
              <a:rPr lang="en-US" b="1" dirty="0" smtClean="0">
                <a:latin typeface="Arial"/>
                <a:cs typeface="Arial"/>
                <a:sym typeface="Symbol"/>
              </a:rPr>
              <a:t>↓Intestinal (</a:t>
            </a:r>
            <a:r>
              <a:rPr lang="en-US" b="1" dirty="0" err="1" smtClean="0">
                <a:latin typeface="Arial"/>
                <a:cs typeface="Arial"/>
                <a:sym typeface="Symbol"/>
              </a:rPr>
              <a:t>Jejunal</a:t>
            </a:r>
            <a:r>
              <a:rPr lang="en-US" b="1" dirty="0" smtClean="0">
                <a:latin typeface="Arial"/>
                <a:cs typeface="Arial"/>
                <a:sym typeface="Symbol"/>
              </a:rPr>
              <a:t>) </a:t>
            </a:r>
            <a:r>
              <a:rPr lang="en-US" b="1" dirty="0" smtClean="0">
                <a:latin typeface="Arial"/>
                <a:cs typeface="Arial"/>
                <a:sym typeface="Symbol"/>
              </a:rPr>
              <a:t>absorption  of </a:t>
            </a:r>
            <a:r>
              <a:rPr lang="en-US" b="1" dirty="0" err="1">
                <a:latin typeface="Arial"/>
                <a:cs typeface="Arial"/>
              </a:rPr>
              <a:t>Ca</a:t>
            </a:r>
            <a:r>
              <a:rPr lang="en-US" b="1" baseline="30000" dirty="0" smtClean="0">
                <a:latin typeface="Arial"/>
                <a:cs typeface="Arial"/>
              </a:rPr>
              <a:t>++</a:t>
            </a:r>
            <a:r>
              <a:rPr lang="en-US" b="1" dirty="0">
                <a:latin typeface="Arial"/>
                <a:cs typeface="Arial"/>
                <a:sym typeface="Symbol"/>
              </a:rPr>
              <a:t> </a:t>
            </a:r>
            <a:r>
              <a:rPr lang="en-US" b="1" dirty="0" smtClean="0">
                <a:latin typeface="Arial"/>
                <a:cs typeface="Arial"/>
                <a:sym typeface="Symbol"/>
              </a:rPr>
              <a:t>/ Pi</a:t>
            </a:r>
          </a:p>
          <a:p>
            <a:r>
              <a:rPr lang="en-US" b="1" dirty="0" smtClean="0">
                <a:latin typeface="Arial"/>
                <a:cs typeface="Arial"/>
                <a:sym typeface="Symbol"/>
              </a:rPr>
              <a:t>Inhibits gastric motility &amp; gastrin secretion </a:t>
            </a:r>
          </a:p>
          <a:p>
            <a:r>
              <a:rPr 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/>
                <a:cs typeface="Arial"/>
                <a:sym typeface="Symbol"/>
              </a:rPr>
              <a:t>ROS</a:t>
            </a:r>
            <a:endParaRPr lang="en-US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rial"/>
              <a:cs typeface="Arial"/>
              <a:sym typeface="Symbol"/>
            </a:endParaRPr>
          </a:p>
          <a:p>
            <a:r>
              <a:rPr lang="en-US" b="1" dirty="0" err="1" smtClean="0">
                <a:latin typeface="Arial"/>
                <a:cs typeface="Arial"/>
                <a:sym typeface="Symbol"/>
              </a:rPr>
              <a:t>Hypercalcaemia</a:t>
            </a:r>
            <a:r>
              <a:rPr lang="en-US" b="1" dirty="0" smtClean="0">
                <a:latin typeface="Arial"/>
                <a:cs typeface="Arial"/>
                <a:sym typeface="Symbol"/>
              </a:rPr>
              <a:t> ↑ </a:t>
            </a:r>
            <a:r>
              <a:rPr lang="en-US" b="1" dirty="0">
                <a:latin typeface="Arial"/>
                <a:cs typeface="Arial"/>
                <a:sym typeface="Symbol"/>
              </a:rPr>
              <a:t>secretion </a:t>
            </a:r>
            <a:endParaRPr lang="en-US" b="1" dirty="0" smtClean="0">
              <a:latin typeface="Arial"/>
              <a:cs typeface="Arial"/>
              <a:sym typeface="Symbol"/>
            </a:endParaRPr>
          </a:p>
          <a:p>
            <a:r>
              <a:rPr lang="en-US" b="1" dirty="0" smtClean="0">
                <a:latin typeface="Arial"/>
                <a:cs typeface="Arial"/>
                <a:sym typeface="Symbol"/>
              </a:rPr>
              <a:t>Hypocalcaemia ↓ secretion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>
              <a:latin typeface="Arial"/>
              <a:cs typeface="Arial"/>
            </a:endParaRP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4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458200" cy="5867400"/>
          </a:xfrm>
        </p:spPr>
        <p:txBody>
          <a:bodyPr/>
          <a:lstStyle/>
          <a:p>
            <a:endParaRPr lang="en-US" b="1" dirty="0">
              <a:latin typeface="Arial"/>
              <a:cs typeface="Arial"/>
            </a:endParaRPr>
          </a:p>
          <a:p>
            <a:endParaRPr lang="en-US" b="1" dirty="0" smtClean="0">
              <a:latin typeface="Arial"/>
              <a:cs typeface="Arial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944597" y="1066800"/>
            <a:ext cx="5751603" cy="5477320"/>
            <a:chOff x="1792197" y="3276600"/>
            <a:chExt cx="3846603" cy="3419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667000" y="3276600"/>
              <a:ext cx="0" cy="2743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209800" y="5867400"/>
              <a:ext cx="3429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029200" y="3276600"/>
              <a:ext cx="0" cy="2743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667000" y="4267200"/>
              <a:ext cx="1524000" cy="1600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467100" y="4876800"/>
              <a:ext cx="1562100" cy="990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124200" y="57912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810000" y="57912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495800" y="5791200"/>
              <a:ext cx="0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514600" y="59552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71800" y="5943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57600" y="5931932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43400" y="592026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76800" y="59552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9619046">
              <a:off x="4094615" y="4902956"/>
              <a:ext cx="552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CT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2905581">
              <a:off x="2833464" y="4369784"/>
              <a:ext cx="734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PTH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792197" y="4164292"/>
              <a:ext cx="8748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PTH &amp; CT output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98642" y="6327188"/>
              <a:ext cx="30513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Serum </a:t>
              </a:r>
              <a:r>
                <a:rPr lang="en-US" b="1" dirty="0" err="1" smtClean="0">
                  <a:latin typeface="Arial" pitchFamily="34" charset="0"/>
                  <a:cs typeface="Arial" pitchFamily="34" charset="0"/>
                </a:rPr>
                <a:t>Ca</a:t>
              </a:r>
              <a:r>
                <a:rPr lang="en-US" b="1" baseline="30000" dirty="0" smtClean="0">
                  <a:latin typeface="Arial" pitchFamily="34" charset="0"/>
                  <a:cs typeface="Arial" pitchFamily="34" charset="0"/>
                </a:rPr>
                <a:t>++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latin typeface="Arial" pitchFamily="34" charset="0"/>
                  <a:cs typeface="Arial" pitchFamily="34" charset="0"/>
                </a:rPr>
                <a:t>mmol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/L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6719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379</TotalTime>
  <Words>452</Words>
  <Application>Microsoft Office PowerPoint</Application>
  <PresentationFormat>On-screen Show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PARATHYROID HORMONE  Renal Actions</vt:lpstr>
      <vt:lpstr>BONE ACTIONS</vt:lpstr>
      <vt:lpstr>INTESTINAL ACTIONS</vt:lpstr>
      <vt:lpstr>Calcium Absorption</vt:lpstr>
      <vt:lpstr>PowerPoint Presentation</vt:lpstr>
      <vt:lpstr>CALCITONIN</vt:lpstr>
      <vt:lpstr>Calcitonin Cont…</vt:lpstr>
      <vt:lpstr>Kidney</vt:lpstr>
      <vt:lpstr>PowerPoint Presentation</vt:lpstr>
      <vt:lpstr>Disorders of Ca++ &amp; PO4 3-  metabolism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ADVANCED</dc:creator>
  <cp:lastModifiedBy>Adavanced</cp:lastModifiedBy>
  <cp:revision>68</cp:revision>
  <dcterms:created xsi:type="dcterms:W3CDTF">2012-05-24T11:27:32Z</dcterms:created>
  <dcterms:modified xsi:type="dcterms:W3CDTF">2018-07-11T06:52:10Z</dcterms:modified>
</cp:coreProperties>
</file>