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44"/>
  </p:notesMasterIdLst>
  <p:sldIdLst>
    <p:sldId id="355" r:id="rId2"/>
    <p:sldId id="356" r:id="rId3"/>
    <p:sldId id="357" r:id="rId4"/>
    <p:sldId id="358" r:id="rId5"/>
    <p:sldId id="359" r:id="rId6"/>
    <p:sldId id="360" r:id="rId7"/>
    <p:sldId id="361" r:id="rId8"/>
    <p:sldId id="362" r:id="rId9"/>
    <p:sldId id="363" r:id="rId10"/>
    <p:sldId id="364" r:id="rId11"/>
    <p:sldId id="365" r:id="rId12"/>
    <p:sldId id="367" r:id="rId13"/>
    <p:sldId id="368" r:id="rId14"/>
    <p:sldId id="366" r:id="rId15"/>
    <p:sldId id="369" r:id="rId16"/>
    <p:sldId id="370" r:id="rId17"/>
    <p:sldId id="371" r:id="rId18"/>
    <p:sldId id="372" r:id="rId19"/>
    <p:sldId id="373" r:id="rId20"/>
    <p:sldId id="374" r:id="rId21"/>
    <p:sldId id="375" r:id="rId22"/>
    <p:sldId id="376" r:id="rId23"/>
    <p:sldId id="377" r:id="rId24"/>
    <p:sldId id="378" r:id="rId25"/>
    <p:sldId id="379" r:id="rId26"/>
    <p:sldId id="380" r:id="rId27"/>
    <p:sldId id="381" r:id="rId28"/>
    <p:sldId id="382" r:id="rId29"/>
    <p:sldId id="383" r:id="rId30"/>
    <p:sldId id="384" r:id="rId31"/>
    <p:sldId id="385" r:id="rId32"/>
    <p:sldId id="386" r:id="rId33"/>
    <p:sldId id="387" r:id="rId34"/>
    <p:sldId id="388" r:id="rId35"/>
    <p:sldId id="389" r:id="rId36"/>
    <p:sldId id="390" r:id="rId37"/>
    <p:sldId id="391" r:id="rId38"/>
    <p:sldId id="392" r:id="rId39"/>
    <p:sldId id="393" r:id="rId40"/>
    <p:sldId id="394" r:id="rId41"/>
    <p:sldId id="395" r:id="rId42"/>
    <p:sldId id="396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9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849AB-F2CB-402E-9414-34402D63B83C}" type="datetimeFigureOut">
              <a:rPr lang="en-GB" smtClean="0"/>
              <a:t>20/01/2014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02960-DAD9-4062-9E0D-123DF07D70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399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1C50A8-D13B-4B34-96D5-7B0B2A30E22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1C50A8-D13B-4B34-96D5-7B0B2A30E22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1C50A8-D13B-4B34-96D5-7B0B2A30E22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1C50A8-D13B-4B34-96D5-7B0B2A30E22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1C50A8-D13B-4B34-96D5-7B0B2A30E22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6" name="Group 18"/>
          <p:cNvGrpSpPr>
            <a:grpSpLocks/>
          </p:cNvGrpSpPr>
          <p:nvPr/>
        </p:nvGrpSpPr>
        <p:grpSpPr bwMode="auto">
          <a:xfrm>
            <a:off x="2166938" y="563563"/>
            <a:ext cx="4800600" cy="6151562"/>
            <a:chOff x="1365" y="355"/>
            <a:chExt cx="3024" cy="3875"/>
          </a:xfrm>
        </p:grpSpPr>
        <p:sp>
          <p:nvSpPr>
            <p:cNvPr id="2050" name="Freeform 2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51" name="Freeform 3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64" name="Oval 16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2067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2070" name="Rectangle 2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2071" name="Rectangle 2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1907B08-DE58-4EB1-A445-0C63E8219D4F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631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B9ACBD-7D98-4FDE-99B0-479700343D1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655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00050"/>
            <a:ext cx="1943100" cy="5486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00050"/>
            <a:ext cx="5676900" cy="5486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B4F5B2-8ACF-4665-BAC9-07738455F5E0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953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6781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C856F8E-A427-4349-8129-E72D6327AF4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579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29C3B5-6883-44AD-B001-179677537AF3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474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CC74E4-D48B-4165-9F57-E79A1B84193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105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716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16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CADE2A-6B4F-49D8-9665-14DCF6370B1D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872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83D4C6-7BAC-48CB-BDFD-CAA762E9C233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25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A75280-150B-4462-A4BD-48345749F54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169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254BDA-3944-493C-AE0B-6F1DEB2BEADA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84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2A1832-2F8E-4903-9108-C06AC08102C0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892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32FE2D-A179-4C8C-BAE5-68A833DA10F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799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2" name="Group 18"/>
          <p:cNvGrpSpPr>
            <a:grpSpLocks/>
          </p:cNvGrpSpPr>
          <p:nvPr/>
        </p:nvGrpSpPr>
        <p:grpSpPr bwMode="auto">
          <a:xfrm>
            <a:off x="2166938" y="563563"/>
            <a:ext cx="4800600" cy="6151562"/>
            <a:chOff x="1365" y="355"/>
            <a:chExt cx="3024" cy="3875"/>
          </a:xfrm>
        </p:grpSpPr>
        <p:sp>
          <p:nvSpPr>
            <p:cNvPr id="1026" name="Freeform 2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27" name="Freeform 3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043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000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7165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E7C1BBB-9379-4727-8260-284834B861D2}" type="slidenum">
              <a:rPr lang="en-GB" smtClean="0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96034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772816"/>
            <a:ext cx="7846640" cy="1656184"/>
          </a:xfrm>
        </p:spPr>
        <p:txBody>
          <a:bodyPr/>
          <a:lstStyle/>
          <a:p>
            <a:r>
              <a:rPr lang="en-GB" dirty="0" smtClean="0"/>
              <a:t>CLOSTRIDIA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KIMAIGA H.O</a:t>
            </a:r>
          </a:p>
          <a:p>
            <a:r>
              <a:rPr lang="en-US" b="1"/>
              <a:t>MBChB (University of Nairobi</a:t>
            </a:r>
            <a:r>
              <a:rPr lang="en-US" b="1" smtClean="0"/>
              <a:t>)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221396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40960" cy="1008112"/>
          </a:xfrm>
        </p:spPr>
        <p:txBody>
          <a:bodyPr/>
          <a:lstStyle/>
          <a:p>
            <a:r>
              <a:rPr lang="en-US" u="sng" dirty="0" smtClean="0">
                <a:effectLst/>
              </a:rPr>
              <a:t>PATHOGENESIS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504056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 smtClean="0">
                <a:effectLst/>
              </a:rPr>
              <a:t>Most </a:t>
            </a:r>
            <a:r>
              <a:rPr lang="en-US" dirty="0">
                <a:effectLst/>
              </a:rPr>
              <a:t>cases are associated with muscle injury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Traumatic ---from </a:t>
            </a:r>
            <a:r>
              <a:rPr lang="en-US" dirty="0" smtClean="0">
                <a:effectLst/>
              </a:rPr>
              <a:t>compound </a:t>
            </a:r>
            <a:r>
              <a:rPr lang="en-US" dirty="0">
                <a:effectLst/>
              </a:rPr>
              <a:t>fractures , bullet wounds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Injury involving the colon and Biliary tract.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Injuries results in: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Impaired or Normal blood flow leading to reduction in O</a:t>
            </a:r>
            <a:r>
              <a:rPr lang="en-US" baseline="-25000" dirty="0">
                <a:effectLst/>
              </a:rPr>
              <a:t>2</a:t>
            </a:r>
            <a:r>
              <a:rPr lang="en-US" dirty="0">
                <a:effectLst/>
              </a:rPr>
              <a:t> tension.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Dead tissue</a:t>
            </a:r>
            <a:endParaRPr lang="en-GB" dirty="0">
              <a:effectLst/>
            </a:endParaRPr>
          </a:p>
          <a:p>
            <a:r>
              <a:rPr lang="en-US" dirty="0">
                <a:effectLst/>
              </a:rPr>
              <a:t>Foreign contaminated material </a:t>
            </a:r>
            <a:r>
              <a:rPr lang="en-US" dirty="0" smtClean="0">
                <a:effectLst/>
              </a:rPr>
              <a:t>that causes the injury</a:t>
            </a:r>
            <a:r>
              <a:rPr lang="en-GB" dirty="0">
                <a:effectLst/>
              </a:rPr>
              <a:t> </a:t>
            </a:r>
            <a:r>
              <a:rPr lang="en-GB" dirty="0" smtClean="0">
                <a:effectLst/>
              </a:rPr>
              <a:t>may </a:t>
            </a:r>
            <a:r>
              <a:rPr lang="en-US" dirty="0" smtClean="0">
                <a:effectLst/>
              </a:rPr>
              <a:t>contain </a:t>
            </a:r>
            <a:r>
              <a:rPr lang="en-US" dirty="0">
                <a:effectLst/>
              </a:rPr>
              <a:t>the spores clostridium </a:t>
            </a:r>
            <a:r>
              <a:rPr lang="en-US" dirty="0" err="1" smtClean="0">
                <a:effectLst/>
              </a:rPr>
              <a:t>perfringens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and possibly other organisms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Main source of organisms is human &amp; animal feces through the environment where they survive under adverse conditions.</a:t>
            </a:r>
            <a:endParaRPr lang="en-GB" dirty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20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20688"/>
            <a:ext cx="8640960" cy="547260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u="sng" dirty="0" smtClean="0">
                <a:effectLst/>
              </a:rPr>
              <a:t>Causative organism:</a:t>
            </a:r>
          </a:p>
          <a:p>
            <a:pPr lvl="1"/>
            <a:r>
              <a:rPr lang="en-US" dirty="0" smtClean="0">
                <a:effectLst/>
              </a:rPr>
              <a:t>Clostridium </a:t>
            </a:r>
            <a:r>
              <a:rPr lang="en-US" dirty="0" err="1">
                <a:effectLst/>
              </a:rPr>
              <a:t>perfringens</a:t>
            </a:r>
            <a:r>
              <a:rPr lang="en-US" dirty="0">
                <a:effectLst/>
              </a:rPr>
              <a:t> (</a:t>
            </a:r>
            <a:r>
              <a:rPr lang="en-US" dirty="0" err="1">
                <a:effectLst/>
              </a:rPr>
              <a:t>welchi’s</a:t>
            </a:r>
            <a:r>
              <a:rPr lang="en-US" dirty="0">
                <a:effectLst/>
              </a:rPr>
              <a:t>) –type A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Clostridium </a:t>
            </a:r>
            <a:r>
              <a:rPr lang="en-US" dirty="0" err="1">
                <a:effectLst/>
              </a:rPr>
              <a:t>septicum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Others: bacteria including facultative anaerobes may be found in the wounds.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Severity is due to action of exotoxins accompanied by gas production</a:t>
            </a:r>
            <a:endParaRPr lang="en-GB" dirty="0">
              <a:effectLst/>
            </a:endParaRPr>
          </a:p>
          <a:p>
            <a:pPr lvl="0"/>
            <a:r>
              <a:rPr lang="en-US" dirty="0" err="1">
                <a:effectLst/>
              </a:rPr>
              <a:t>Hyalurinadase</a:t>
            </a:r>
            <a:r>
              <a:rPr lang="en-US" dirty="0">
                <a:effectLst/>
              </a:rPr>
              <a:t> facilitates spreading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Collagenase and other organisms  breakdown muscle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Alpha toxins causes </a:t>
            </a:r>
            <a:r>
              <a:rPr lang="en-US" dirty="0" err="1">
                <a:effectLst/>
              </a:rPr>
              <a:t>toxicaemia</a:t>
            </a:r>
            <a:r>
              <a:rPr lang="en-US" dirty="0">
                <a:effectLst/>
              </a:rPr>
              <a:t> associated with gas gangrene.</a:t>
            </a:r>
            <a:endParaRPr lang="en-GB" dirty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252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408712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en-US" u="sng" dirty="0">
                <a:effectLst/>
              </a:rPr>
              <a:t>FOOD </a:t>
            </a:r>
            <a:r>
              <a:rPr lang="en-US" u="sng" dirty="0" smtClean="0">
                <a:effectLst/>
              </a:rPr>
              <a:t>POISONING</a:t>
            </a:r>
          </a:p>
          <a:p>
            <a:r>
              <a:rPr lang="en-US" dirty="0" smtClean="0">
                <a:effectLst/>
              </a:rPr>
              <a:t>Caused </a:t>
            </a:r>
            <a:r>
              <a:rPr lang="en-US" dirty="0">
                <a:effectLst/>
              </a:rPr>
              <a:t>by strains which f</a:t>
            </a:r>
            <a:r>
              <a:rPr lang="en-US" dirty="0" smtClean="0">
                <a:effectLst/>
              </a:rPr>
              <a:t>orm </a:t>
            </a:r>
            <a:r>
              <a:rPr lang="en-US" dirty="0">
                <a:effectLst/>
              </a:rPr>
              <a:t>heat resistance spores and can survive boiling for several </a:t>
            </a:r>
            <a:r>
              <a:rPr lang="en-US" dirty="0" smtClean="0">
                <a:effectLst/>
              </a:rPr>
              <a:t>hours</a:t>
            </a:r>
            <a:endParaRPr lang="en-GB" dirty="0">
              <a:effectLst/>
            </a:endParaRPr>
          </a:p>
          <a:p>
            <a:r>
              <a:rPr lang="en-US" dirty="0" smtClean="0">
                <a:effectLst/>
              </a:rPr>
              <a:t>Produce </a:t>
            </a:r>
            <a:r>
              <a:rPr lang="en-US" dirty="0">
                <a:effectLst/>
              </a:rPr>
              <a:t>an enterotoxin on contaminated foods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Source of infection can be a carrier</a:t>
            </a:r>
            <a:endParaRPr lang="en-GB" dirty="0">
              <a:effectLst/>
            </a:endParaRPr>
          </a:p>
          <a:p>
            <a:pPr lvl="0"/>
            <a:r>
              <a:rPr lang="en-US" u="sng" dirty="0">
                <a:effectLst/>
              </a:rPr>
              <a:t>Manifestations:</a:t>
            </a:r>
            <a:endParaRPr lang="en-GB" dirty="0">
              <a:effectLst/>
            </a:endParaRPr>
          </a:p>
          <a:p>
            <a:pPr lvl="1"/>
            <a:r>
              <a:rPr lang="en-US" dirty="0" err="1">
                <a:effectLst/>
              </a:rPr>
              <a:t>Abd</a:t>
            </a:r>
            <a:r>
              <a:rPr lang="en-US" dirty="0">
                <a:effectLst/>
              </a:rPr>
              <a:t> cramps 8-12 </a:t>
            </a:r>
            <a:r>
              <a:rPr lang="en-US" dirty="0" err="1">
                <a:effectLst/>
              </a:rPr>
              <a:t>hrs</a:t>
            </a:r>
            <a:r>
              <a:rPr lang="en-US" dirty="0">
                <a:effectLst/>
              </a:rPr>
              <a:t> after ingestion and diarrhea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Mild compared to other types of food poisoning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Symptoms subside within 24-48 </a:t>
            </a:r>
            <a:r>
              <a:rPr lang="en-US" dirty="0" err="1">
                <a:effectLst/>
              </a:rPr>
              <a:t>hrs</a:t>
            </a:r>
            <a:endParaRPr lang="en-GB" dirty="0">
              <a:effectLst/>
            </a:endParaRPr>
          </a:p>
          <a:p>
            <a:pPr lvl="0"/>
            <a:r>
              <a:rPr lang="en-US" u="sng" dirty="0">
                <a:effectLst/>
              </a:rPr>
              <a:t>Diagnosis: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Isolation of organisms from stool or suspected foods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Isolation of the organisms from those at </a:t>
            </a:r>
            <a:r>
              <a:rPr lang="en-US" dirty="0" smtClean="0">
                <a:effectLst/>
              </a:rPr>
              <a:t>risks</a:t>
            </a:r>
          </a:p>
          <a:p>
            <a:pPr marL="0" lvl="0" indent="0">
              <a:buNone/>
            </a:pPr>
            <a:r>
              <a:rPr lang="en-US" u="sng" dirty="0" smtClean="0">
                <a:effectLst/>
              </a:rPr>
              <a:t>PUERPERAL </a:t>
            </a:r>
            <a:r>
              <a:rPr lang="en-US" u="sng" dirty="0">
                <a:effectLst/>
              </a:rPr>
              <a:t>INFECTIONS</a:t>
            </a:r>
          </a:p>
          <a:p>
            <a:pPr lvl="0"/>
            <a:r>
              <a:rPr lang="en-US" dirty="0">
                <a:effectLst/>
              </a:rPr>
              <a:t>Also can complicate traumatic abortion</a:t>
            </a:r>
          </a:p>
          <a:p>
            <a:pPr lvl="1"/>
            <a:r>
              <a:rPr lang="en-US" dirty="0">
                <a:effectLst/>
              </a:rPr>
              <a:t>Organisms originate from the colon, contaminate </a:t>
            </a:r>
            <a:r>
              <a:rPr lang="en-US" dirty="0" err="1">
                <a:effectLst/>
              </a:rPr>
              <a:t>perineal</a:t>
            </a:r>
            <a:r>
              <a:rPr lang="en-US" dirty="0">
                <a:effectLst/>
              </a:rPr>
              <a:t> skin, reach the devitalized tissue in the female reproductive system</a:t>
            </a:r>
            <a:endParaRPr lang="en-GB" dirty="0">
              <a:effectLst/>
            </a:endParaRPr>
          </a:p>
          <a:p>
            <a:endParaRPr lang="en-GB" dirty="0"/>
          </a:p>
          <a:p>
            <a:pPr lvl="1"/>
            <a:endParaRPr lang="en-GB" dirty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454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400050"/>
            <a:ext cx="7772400" cy="724694"/>
          </a:xfrm>
        </p:spPr>
        <p:txBody>
          <a:bodyPr/>
          <a:lstStyle/>
          <a:p>
            <a:r>
              <a:rPr lang="en-GB" dirty="0" smtClean="0"/>
              <a:t>Treatment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2" cy="5112568"/>
          </a:xfrm>
        </p:spPr>
        <p:txBody>
          <a:bodyPr/>
          <a:lstStyle/>
          <a:p>
            <a:r>
              <a:rPr lang="en-US" dirty="0" smtClean="0"/>
              <a:t>Treatment is approached after a positive </a:t>
            </a:r>
            <a:r>
              <a:rPr lang="en-US" dirty="0" err="1" smtClean="0"/>
              <a:t>neagles</a:t>
            </a:r>
            <a:r>
              <a:rPr lang="en-US" dirty="0" smtClean="0"/>
              <a:t> reaction test</a:t>
            </a:r>
          </a:p>
          <a:p>
            <a:pPr lvl="1"/>
            <a:r>
              <a:rPr lang="en-US" dirty="0" smtClean="0"/>
              <a:t>General supportive measures – Correction of fluid and electrolyte imbalance</a:t>
            </a:r>
            <a:endParaRPr lang="en-GB" dirty="0" smtClean="0"/>
          </a:p>
          <a:p>
            <a:pPr lvl="1"/>
            <a:r>
              <a:rPr lang="en-US" dirty="0" smtClean="0"/>
              <a:t>Specific</a:t>
            </a:r>
            <a:endParaRPr lang="en-GB" dirty="0" smtClean="0"/>
          </a:p>
          <a:p>
            <a:pPr lvl="2"/>
            <a:r>
              <a:rPr lang="en-US" dirty="0" smtClean="0"/>
              <a:t>Surgical  reaction</a:t>
            </a:r>
            <a:endParaRPr lang="en-GB" dirty="0" smtClean="0"/>
          </a:p>
          <a:p>
            <a:pPr lvl="2"/>
            <a:r>
              <a:rPr lang="en-US" dirty="0" smtClean="0"/>
              <a:t>Antimicrobial reaction – </a:t>
            </a:r>
            <a:r>
              <a:rPr lang="en-US" dirty="0" err="1" smtClean="0"/>
              <a:t>Penicllin</a:t>
            </a:r>
            <a:r>
              <a:rPr lang="en-US" dirty="0" smtClean="0"/>
              <a:t> &amp; alternatives ( clindamycin, metronidazole)</a:t>
            </a:r>
            <a:endParaRPr lang="en-GB" dirty="0" smtClean="0"/>
          </a:p>
          <a:p>
            <a:pPr lvl="2"/>
            <a:r>
              <a:rPr lang="en-US" dirty="0" smtClean="0"/>
              <a:t>Use of use of antitoxins</a:t>
            </a:r>
            <a:endParaRPr lang="en-GB" dirty="0" smtClean="0"/>
          </a:p>
          <a:p>
            <a:pPr lvl="3"/>
            <a:r>
              <a:rPr lang="en-US" dirty="0" smtClean="0"/>
              <a:t>Associated with high incidence of serum sickness</a:t>
            </a:r>
            <a:endParaRPr lang="en-GB" dirty="0" smtClean="0"/>
          </a:p>
          <a:p>
            <a:pPr lvl="3"/>
            <a:r>
              <a:rPr lang="en-US" dirty="0" smtClean="0"/>
              <a:t>Not generally recommended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17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40960" cy="1008112"/>
          </a:xfrm>
        </p:spPr>
        <p:txBody>
          <a:bodyPr/>
          <a:lstStyle/>
          <a:p>
            <a:r>
              <a:rPr lang="en-US" u="sng" dirty="0">
                <a:effectLst/>
              </a:rPr>
              <a:t>CLINICAL </a:t>
            </a:r>
            <a:r>
              <a:rPr lang="en-US" u="sng" dirty="0" smtClean="0">
                <a:effectLst/>
              </a:rPr>
              <a:t>SIGNIFICANCE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504056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>
                <a:effectLst/>
              </a:rPr>
              <a:t>Causative agents</a:t>
            </a:r>
            <a:endParaRPr lang="en-GB" dirty="0">
              <a:effectLst/>
            </a:endParaRPr>
          </a:p>
          <a:p>
            <a:pPr lvl="1"/>
            <a:r>
              <a:rPr lang="en-US" dirty="0" smtClean="0">
                <a:effectLst/>
              </a:rPr>
              <a:t>Surgical infections- gas gangrenes</a:t>
            </a:r>
          </a:p>
          <a:p>
            <a:pPr lvl="1"/>
            <a:r>
              <a:rPr lang="en-US" dirty="0" smtClean="0">
                <a:effectLst/>
              </a:rPr>
              <a:t>Food </a:t>
            </a:r>
            <a:r>
              <a:rPr lang="en-US" dirty="0">
                <a:effectLst/>
              </a:rPr>
              <a:t>related gastroenteritis (food poisoning)</a:t>
            </a:r>
            <a:endParaRPr lang="en-GB" dirty="0">
              <a:effectLst/>
            </a:endParaRPr>
          </a:p>
          <a:p>
            <a:pPr lvl="1"/>
            <a:r>
              <a:rPr lang="en-US" dirty="0" err="1">
                <a:effectLst/>
              </a:rPr>
              <a:t>Peuperal</a:t>
            </a:r>
            <a:r>
              <a:rPr lang="en-US" dirty="0">
                <a:effectLst/>
              </a:rPr>
              <a:t> sepsis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Gas gangrenes: - Infectious process characterized by rapidly spreading swelling, necrosis of tissue, myositis, gangrene and gas production.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Often occurs as a complication or traumatic wound infection.</a:t>
            </a:r>
            <a:endParaRPr lang="en-GB" dirty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798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</p:spPr>
        <p:txBody>
          <a:bodyPr/>
          <a:lstStyle/>
          <a:p>
            <a:r>
              <a:rPr lang="en-US" u="sng" dirty="0" smtClean="0">
                <a:effectLst/>
              </a:rPr>
              <a:t>PREVENTION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75606"/>
            <a:ext cx="8640960" cy="5121746"/>
          </a:xfrm>
        </p:spPr>
        <p:txBody>
          <a:bodyPr/>
          <a:lstStyle/>
          <a:p>
            <a:pPr lvl="0"/>
            <a:r>
              <a:rPr lang="en-US" dirty="0" smtClean="0">
                <a:effectLst/>
              </a:rPr>
              <a:t>Through </a:t>
            </a:r>
            <a:r>
              <a:rPr lang="en-US" dirty="0">
                <a:effectLst/>
              </a:rPr>
              <a:t>wound cleaning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Proper cleansing of skin before performing invasive procedures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Antibiotic prophylaxis for contaminated wounds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Penicillin given as early as possible</a:t>
            </a:r>
            <a:endParaRPr lang="en-GB" dirty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495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</p:spPr>
        <p:txBody>
          <a:bodyPr/>
          <a:lstStyle/>
          <a:p>
            <a:r>
              <a:rPr lang="en-US" sz="5400" i="1" u="sng" dirty="0" smtClean="0">
                <a:effectLst/>
              </a:rPr>
              <a:t>Clostridium </a:t>
            </a:r>
            <a:r>
              <a:rPr lang="en-US" sz="5400" i="1" u="sng" dirty="0" err="1" smtClean="0">
                <a:effectLst/>
              </a:rPr>
              <a:t>tetani</a:t>
            </a:r>
            <a:endParaRPr lang="en-GB" sz="5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75606"/>
            <a:ext cx="8640960" cy="51217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>
                <a:effectLst/>
              </a:rPr>
              <a:t>MICROSCOPIC MORPHOLOGY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Slender, gram –</a:t>
            </a:r>
            <a:r>
              <a:rPr lang="en-US" dirty="0" err="1">
                <a:effectLst/>
              </a:rPr>
              <a:t>ve</a:t>
            </a:r>
            <a:r>
              <a:rPr lang="en-US" dirty="0">
                <a:effectLst/>
              </a:rPr>
              <a:t>, motile rods with numerous </a:t>
            </a:r>
            <a:r>
              <a:rPr lang="en-US" dirty="0" err="1">
                <a:effectLst/>
              </a:rPr>
              <a:t>peristichous</a:t>
            </a:r>
            <a:r>
              <a:rPr lang="en-US" dirty="0">
                <a:effectLst/>
              </a:rPr>
              <a:t> flagella.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Form terminal spores, spherical, produces drumstick appearance – seen as swollen part of one end.</a:t>
            </a:r>
            <a:endParaRPr lang="en-GB" dirty="0">
              <a:effectLst/>
            </a:endParaRPr>
          </a:p>
          <a:p>
            <a:pPr marL="0" indent="0">
              <a:buNone/>
            </a:pPr>
            <a:endParaRPr lang="en-US" b="1" u="sng" dirty="0" smtClean="0">
              <a:effectLst/>
            </a:endParaRPr>
          </a:p>
          <a:p>
            <a:pPr marL="0" indent="0">
              <a:buNone/>
            </a:pPr>
            <a:r>
              <a:rPr lang="en-US" b="1" u="sng" dirty="0" smtClean="0">
                <a:effectLst/>
              </a:rPr>
              <a:t>Occurrence</a:t>
            </a:r>
            <a:endParaRPr lang="en-GB" dirty="0">
              <a:effectLst/>
            </a:endParaRPr>
          </a:p>
          <a:p>
            <a:r>
              <a:rPr lang="en-US" dirty="0" smtClean="0">
                <a:effectLst/>
              </a:rPr>
              <a:t>Naturally </a:t>
            </a:r>
            <a:r>
              <a:rPr lang="en-US" dirty="0">
                <a:effectLst/>
              </a:rPr>
              <a:t>found in </a:t>
            </a:r>
            <a:r>
              <a:rPr lang="en-US" dirty="0" smtClean="0">
                <a:effectLst/>
              </a:rPr>
              <a:t>…..</a:t>
            </a:r>
            <a:r>
              <a:rPr lang="en-US" dirty="0">
                <a:effectLst/>
              </a:rPr>
              <a:t> </a:t>
            </a:r>
            <a:endParaRPr lang="en-GB" dirty="0">
              <a:effectLst/>
            </a:endParaRPr>
          </a:p>
          <a:p>
            <a:pPr marL="0" indent="0">
              <a:buNone/>
            </a:pPr>
            <a:endParaRPr lang="en-US" b="1" u="sng" dirty="0" smtClean="0">
              <a:effectLst/>
            </a:endParaRPr>
          </a:p>
          <a:p>
            <a:endParaRPr lang="en-GB" dirty="0"/>
          </a:p>
        </p:txBody>
      </p:sp>
      <p:pic>
        <p:nvPicPr>
          <p:cNvPr id="4" name="Picture 3" descr="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0454" y="4797152"/>
            <a:ext cx="4060705" cy="205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617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568952" cy="62646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u="sng" dirty="0">
                <a:effectLst/>
              </a:rPr>
              <a:t>PHYSICAL  XTICS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Form spores which physically 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A</a:t>
            </a:r>
            <a:r>
              <a:rPr lang="en-US" dirty="0" smtClean="0">
                <a:effectLst/>
              </a:rPr>
              <a:t>re </a:t>
            </a:r>
            <a:r>
              <a:rPr lang="en-US" dirty="0">
                <a:effectLst/>
              </a:rPr>
              <a:t>resistant to adverse environmental conditions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Destroyed by boiling </a:t>
            </a:r>
            <a:r>
              <a:rPr lang="en-US" dirty="0" err="1">
                <a:effectLst/>
              </a:rPr>
              <a:t>upto</a:t>
            </a:r>
            <a:r>
              <a:rPr lang="en-US" dirty="0">
                <a:effectLst/>
              </a:rPr>
              <a:t> 3 hours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Can be resist dry heat at 1500c for 1 </a:t>
            </a:r>
            <a:r>
              <a:rPr lang="en-US" dirty="0" err="1">
                <a:effectLst/>
              </a:rPr>
              <a:t>hr</a:t>
            </a:r>
            <a:endParaRPr lang="en-GB" dirty="0">
              <a:effectLst/>
            </a:endParaRPr>
          </a:p>
          <a:p>
            <a:pPr marL="0" indent="0">
              <a:buNone/>
            </a:pPr>
            <a:endParaRPr lang="en-US" b="1" u="sng" dirty="0" smtClean="0">
              <a:effectLst/>
            </a:endParaRPr>
          </a:p>
          <a:p>
            <a:pPr marL="0" indent="0">
              <a:buNone/>
            </a:pPr>
            <a:r>
              <a:rPr lang="en-US" b="1" u="sng" dirty="0" smtClean="0">
                <a:effectLst/>
              </a:rPr>
              <a:t>ANTIGENS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Several flagella are H antigens???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Used in classification into serotypes</a:t>
            </a:r>
            <a:endParaRPr lang="en-GB" dirty="0">
              <a:effectLst/>
            </a:endParaRPr>
          </a:p>
          <a:p>
            <a:pPr marL="0" lvl="0" indent="0">
              <a:buNone/>
            </a:pPr>
            <a:endParaRPr lang="en-US" dirty="0">
              <a:effectLst/>
            </a:endParaRPr>
          </a:p>
          <a:p>
            <a:pPr marL="0" lvl="0" indent="0">
              <a:buNone/>
            </a:pPr>
            <a:r>
              <a:rPr lang="en-US" b="1" u="sng" dirty="0" smtClean="0">
                <a:effectLst/>
              </a:rPr>
              <a:t>METABOLISM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Doesn’t ferment sugar generally – rarely glucose may be fermented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Predominantly </a:t>
            </a:r>
            <a:r>
              <a:rPr lang="en-US" dirty="0" err="1">
                <a:effectLst/>
              </a:rPr>
              <a:t>proteolytic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4500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</p:spPr>
        <p:txBody>
          <a:bodyPr/>
          <a:lstStyle/>
          <a:p>
            <a:r>
              <a:rPr lang="en-US" u="sng" dirty="0">
                <a:effectLst/>
              </a:rPr>
              <a:t>PATHOGENIC </a:t>
            </a:r>
            <a:r>
              <a:rPr lang="en-US" u="sng" dirty="0" smtClean="0">
                <a:effectLst/>
              </a:rPr>
              <a:t>PROPERTIES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75606"/>
            <a:ext cx="8784976" cy="5049738"/>
          </a:xfrm>
        </p:spPr>
        <p:txBody>
          <a:bodyPr/>
          <a:lstStyle/>
          <a:p>
            <a:pPr lvl="0"/>
            <a:r>
              <a:rPr lang="en-US" dirty="0" smtClean="0">
                <a:effectLst/>
              </a:rPr>
              <a:t>Spore </a:t>
            </a:r>
            <a:r>
              <a:rPr lang="en-US" dirty="0">
                <a:effectLst/>
              </a:rPr>
              <a:t>formation</a:t>
            </a:r>
            <a:endParaRPr lang="en-GB" dirty="0">
              <a:effectLst/>
            </a:endParaRPr>
          </a:p>
          <a:p>
            <a:pPr lvl="0"/>
            <a:r>
              <a:rPr lang="en-US" dirty="0" smtClean="0">
                <a:effectLst/>
              </a:rPr>
              <a:t>Release </a:t>
            </a:r>
            <a:r>
              <a:rPr lang="en-US" dirty="0">
                <a:effectLst/>
              </a:rPr>
              <a:t>a highly potent exotoxin as it multiplies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Toxin responsible for dx causation in humans is </a:t>
            </a:r>
            <a:r>
              <a:rPr lang="en-US" dirty="0" err="1">
                <a:effectLst/>
              </a:rPr>
              <a:t>totero</a:t>
            </a:r>
            <a:r>
              <a:rPr lang="en-US" dirty="0">
                <a:effectLst/>
              </a:rPr>
              <a:t> </a:t>
            </a:r>
            <a:r>
              <a:rPr lang="en-US" dirty="0" err="1" smtClean="0">
                <a:effectLst/>
              </a:rPr>
              <a:t>spasmin</a:t>
            </a: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(neurotoxin)=Protein </a:t>
            </a:r>
            <a:r>
              <a:rPr lang="en-US" dirty="0">
                <a:effectLst/>
              </a:rPr>
              <a:t>in nature, highly potent, heat labile</a:t>
            </a:r>
            <a:r>
              <a:rPr lang="en-US" dirty="0" smtClean="0">
                <a:effectLst/>
              </a:rPr>
              <a:t>.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86894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</p:spPr>
        <p:txBody>
          <a:bodyPr/>
          <a:lstStyle/>
          <a:p>
            <a:r>
              <a:rPr lang="en-US" u="sng" dirty="0" smtClean="0">
                <a:effectLst/>
              </a:rPr>
              <a:t>PATHOGENESIS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75606"/>
            <a:ext cx="8640960" cy="5121746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 err="1">
                <a:effectLst/>
              </a:rPr>
              <a:t>Dx</a:t>
            </a:r>
            <a:r>
              <a:rPr lang="en-US" dirty="0">
                <a:effectLst/>
              </a:rPr>
              <a:t> caused is tetanus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Starts with contamination of wounds with spores which may be acquired from the soil, dirty clothing, dust and other items</a:t>
            </a:r>
            <a:endParaRPr lang="en-GB" dirty="0">
              <a:effectLst/>
            </a:endParaRPr>
          </a:p>
          <a:p>
            <a:pPr lvl="0"/>
            <a:r>
              <a:rPr lang="en-GB" dirty="0">
                <a:effectLst/>
              </a:rPr>
              <a:t>The disease stems not from invasive infection but from a </a:t>
            </a:r>
            <a:r>
              <a:rPr lang="en-GB" dirty="0" smtClean="0">
                <a:effectLst/>
              </a:rPr>
              <a:t>neurotoxin </a:t>
            </a:r>
            <a:r>
              <a:rPr lang="en-GB" dirty="0">
                <a:effectLst/>
              </a:rPr>
              <a:t>(tetanus </a:t>
            </a:r>
            <a:r>
              <a:rPr lang="en-GB" dirty="0" smtClean="0">
                <a:effectLst/>
              </a:rPr>
              <a:t>toxin/ </a:t>
            </a:r>
            <a:r>
              <a:rPr lang="en-GB" dirty="0" err="1" smtClean="0">
                <a:effectLst/>
              </a:rPr>
              <a:t>tetanospasmin</a:t>
            </a:r>
            <a:r>
              <a:rPr lang="en-GB" dirty="0">
                <a:effectLst/>
              </a:rPr>
              <a:t>) produced when spores germinate </a:t>
            </a:r>
            <a:endParaRPr lang="en-GB" dirty="0" smtClean="0">
              <a:effectLst/>
            </a:endParaRPr>
          </a:p>
          <a:p>
            <a:pPr lvl="0"/>
            <a:r>
              <a:rPr lang="en-US" dirty="0" smtClean="0">
                <a:effectLst/>
              </a:rPr>
              <a:t>Results </a:t>
            </a:r>
            <a:r>
              <a:rPr lang="en-US" dirty="0">
                <a:effectLst/>
              </a:rPr>
              <a:t>in vegetative cells – process is reduced O2 tension dependent in devitalized tissue and non-viable material in wounds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Infection remains localized in wounds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Sometimes infections site remains undisclosed 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00367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152128"/>
          </a:xfrm>
        </p:spPr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800"/>
            <a:ext cx="8712968" cy="496855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u="sng" dirty="0">
                <a:effectLst/>
              </a:rPr>
              <a:t>HABITAT</a:t>
            </a:r>
          </a:p>
          <a:p>
            <a:pPr lvl="1"/>
            <a:r>
              <a:rPr lang="en-US" dirty="0">
                <a:effectLst/>
              </a:rPr>
              <a:t>Environment, decomposing animals and plants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Play role in putrefaction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Some species are normal flora of animals and human intestines – potential pathogens- cause contamination of environment when passed out with feces</a:t>
            </a:r>
            <a:r>
              <a:rPr lang="en-US" dirty="0" smtClean="0">
                <a:effectLst/>
              </a:rPr>
              <a:t>.</a:t>
            </a:r>
          </a:p>
          <a:p>
            <a:r>
              <a:rPr lang="en-US" dirty="0"/>
              <a:t>Most of the clostridia are saprophytes but a few are pathogenic for humans.</a:t>
            </a:r>
          </a:p>
          <a:p>
            <a:r>
              <a:rPr lang="en-US" dirty="0"/>
              <a:t>Those that are pathogens have primarily a saprophytic existence in nature and are opportunistic pathogens.</a:t>
            </a:r>
          </a:p>
          <a:p>
            <a:r>
              <a:rPr lang="en-US" i="1" dirty="0"/>
              <a:t>Clostridium </a:t>
            </a:r>
            <a:r>
              <a:rPr lang="en-US" i="1" dirty="0" err="1"/>
              <a:t>tetani</a:t>
            </a:r>
            <a:r>
              <a:rPr lang="en-US" dirty="0"/>
              <a:t> and </a:t>
            </a:r>
            <a:r>
              <a:rPr lang="en-US" i="1" dirty="0"/>
              <a:t>Clostridium </a:t>
            </a:r>
            <a:r>
              <a:rPr lang="en-US" i="1" dirty="0" err="1"/>
              <a:t>botulinum</a:t>
            </a:r>
            <a:r>
              <a:rPr lang="en-US" dirty="0"/>
              <a:t> produce the most potent biological toxins known to affect humans. As pathogens of tetanus and food-borne botulism, they owe their virulence almost entirely to their </a:t>
            </a:r>
            <a:r>
              <a:rPr lang="en-US" dirty="0" err="1"/>
              <a:t>toxigenicity</a:t>
            </a:r>
            <a:r>
              <a:rPr lang="en-US" dirty="0"/>
              <a:t>.</a:t>
            </a:r>
          </a:p>
          <a:p>
            <a:r>
              <a:rPr lang="en-US" dirty="0"/>
              <a:t>Other clostridia, however, are highly invasive under certain circumstances. </a:t>
            </a:r>
          </a:p>
          <a:p>
            <a:pPr lvl="1"/>
            <a:endParaRPr lang="en-GB" dirty="0">
              <a:effectLst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3236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48680"/>
            <a:ext cx="8568952" cy="597666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>
                <a:effectLst/>
              </a:rPr>
              <a:t>Infections of the umbilical wound of new born infants results into tetanus </a:t>
            </a:r>
            <a:r>
              <a:rPr lang="en-US" dirty="0" err="1">
                <a:effectLst/>
              </a:rPr>
              <a:t>neonatorum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The exotoxins </a:t>
            </a:r>
            <a:r>
              <a:rPr lang="en-US" dirty="0" smtClean="0">
                <a:effectLst/>
              </a:rPr>
              <a:t>released </a:t>
            </a:r>
            <a:r>
              <a:rPr lang="en-US" dirty="0">
                <a:effectLst/>
              </a:rPr>
              <a:t>at infections site diffuse in blood and reaches other parts </a:t>
            </a:r>
            <a:r>
              <a:rPr lang="en-GB" dirty="0">
                <a:effectLst/>
              </a:rPr>
              <a:t>migrates along neural paths to sites of action in the central nervous system. </a:t>
            </a:r>
            <a:endParaRPr lang="en-GB" dirty="0" smtClean="0">
              <a:effectLst/>
            </a:endParaRPr>
          </a:p>
          <a:p>
            <a:pPr lvl="0"/>
            <a:r>
              <a:rPr lang="en-GB" dirty="0" smtClean="0">
                <a:effectLst/>
              </a:rPr>
              <a:t>clinical </a:t>
            </a:r>
            <a:r>
              <a:rPr lang="en-GB" dirty="0">
                <a:effectLst/>
              </a:rPr>
              <a:t>pattern of generalized tetanus consists of severe painful spasms and rigidity of the voluntary muscles</a:t>
            </a:r>
          </a:p>
          <a:p>
            <a:pPr lvl="0"/>
            <a:r>
              <a:rPr lang="en-US" dirty="0">
                <a:effectLst/>
              </a:rPr>
              <a:t>The exotoxins acts through inhibition of release of acetylcholine  and interferes with neuromuscular transmission resulting in muscles spasms and </a:t>
            </a:r>
            <a:r>
              <a:rPr lang="en-US" dirty="0" err="1">
                <a:effectLst/>
              </a:rPr>
              <a:t>hyperflexia</a:t>
            </a:r>
            <a:endParaRPr lang="en-GB" dirty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8037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5" name="Picture 3" descr="SoldierTetan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193" y="692696"/>
            <a:ext cx="8610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7394" name="Rectangle 2"/>
          <p:cNvSpPr>
            <a:spLocks noChangeArrowheads="1"/>
          </p:cNvSpPr>
          <p:nvPr/>
        </p:nvSpPr>
        <p:spPr bwMode="auto">
          <a:xfrm>
            <a:off x="228600" y="6021288"/>
            <a:ext cx="7907934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b="1" dirty="0" smtClean="0">
                <a:solidFill>
                  <a:srgbClr val="18605A"/>
                </a:solidFill>
              </a:rPr>
              <a:t>Sir </a:t>
            </a:r>
            <a:r>
              <a:rPr lang="en-US" sz="2400" b="1" dirty="0">
                <a:solidFill>
                  <a:srgbClr val="18605A"/>
                </a:solidFill>
              </a:rPr>
              <a:t>Charles Bell's portrait of a soldier dying of tetanus.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6994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8012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Tetanus Toxin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568952" cy="5328592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Tetanospasmin</a:t>
            </a:r>
            <a:r>
              <a:rPr lang="en-US" dirty="0">
                <a:solidFill>
                  <a:srgbClr val="FFFFFF"/>
                </a:solidFill>
              </a:rPr>
              <a:t> is </a:t>
            </a:r>
            <a:r>
              <a:rPr lang="en-US" b="1" dirty="0">
                <a:solidFill>
                  <a:srgbClr val="FFFFFF"/>
                </a:solidFill>
              </a:rPr>
              <a:t>encoded on a plasmid</a:t>
            </a:r>
            <a:r>
              <a:rPr lang="en-US" dirty="0">
                <a:solidFill>
                  <a:srgbClr val="FFFFFF"/>
                </a:solidFill>
              </a:rPr>
              <a:t> which is present in all toxigenic strains.</a:t>
            </a:r>
          </a:p>
          <a:p>
            <a:r>
              <a:rPr lang="en-US" dirty="0">
                <a:solidFill>
                  <a:srgbClr val="FFFFFF"/>
                </a:solidFill>
              </a:rPr>
              <a:t>Tetanus toxin is one of the three most poisonous substances known, the other two being the toxins of botulism and diphtheria.</a:t>
            </a:r>
          </a:p>
          <a:p>
            <a:r>
              <a:rPr lang="en-US" dirty="0">
                <a:solidFill>
                  <a:srgbClr val="FFFFFF"/>
                </a:solidFill>
              </a:rPr>
              <a:t>The toxin is produced by growing cells and released only on cell </a:t>
            </a:r>
            <a:r>
              <a:rPr lang="en-US" dirty="0" err="1">
                <a:solidFill>
                  <a:srgbClr val="FFFFFF"/>
                </a:solidFill>
              </a:rPr>
              <a:t>lysis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Cells </a:t>
            </a:r>
            <a:r>
              <a:rPr lang="en-US" dirty="0">
                <a:solidFill>
                  <a:srgbClr val="FFFFFF"/>
                </a:solidFill>
              </a:rPr>
              <a:t>lyse naturally during germination the outgrowth of spores, as well as during vegetative growth.</a:t>
            </a:r>
          </a:p>
          <a:p>
            <a:r>
              <a:rPr lang="en-US" dirty="0">
                <a:solidFill>
                  <a:srgbClr val="FFFFFF"/>
                </a:solidFill>
              </a:rPr>
              <a:t>After inoculation of a wound with C. </a:t>
            </a:r>
            <a:r>
              <a:rPr lang="en-US" dirty="0" err="1">
                <a:solidFill>
                  <a:srgbClr val="FFFFFF"/>
                </a:solidFill>
              </a:rPr>
              <a:t>tetani</a:t>
            </a:r>
            <a:r>
              <a:rPr lang="en-US" dirty="0">
                <a:solidFill>
                  <a:srgbClr val="FFFFFF"/>
                </a:solidFill>
              </a:rPr>
              <a:t> spores, only a minimal amount of spore germination and vegetative cell growth are required until the toxin is produced.</a:t>
            </a:r>
          </a:p>
          <a:p>
            <a:r>
              <a:rPr lang="en-US" sz="2800" dirty="0">
                <a:solidFill>
                  <a:srgbClr val="FFFFFF"/>
                </a:solidFill>
              </a:rPr>
              <a:t>The toxin is heat labile, being destroyed at 56 degrees C in 5 minutes, and is O2 labile. The purified toxin rapidly converts to toxoid at 0 degrees C in the presence of formalin.</a:t>
            </a:r>
            <a:r>
              <a:rPr lang="en-US" dirty="0">
                <a:solidFill>
                  <a:srgbClr val="FFFFFF"/>
                </a:solidFill>
              </a:rPr>
              <a:t> </a:t>
            </a:r>
          </a:p>
          <a:p>
            <a:pPr algn="ctr" eaLnBrk="0" hangingPunct="0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9763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68952" cy="936104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Toxin Action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496944" cy="5472608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err="1">
                <a:solidFill>
                  <a:srgbClr val="FFFFFF"/>
                </a:solidFill>
              </a:rPr>
              <a:t>Tetanospasmin</a:t>
            </a:r>
            <a:r>
              <a:rPr lang="en-US" dirty="0">
                <a:solidFill>
                  <a:srgbClr val="FFFFFF"/>
                </a:solidFill>
              </a:rPr>
              <a:t> initially binds to peripheral nerve terminals. It is transported within the axon and across synaptic junctions until it reaches the central nervous system.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There </a:t>
            </a:r>
            <a:r>
              <a:rPr lang="en-US" dirty="0">
                <a:solidFill>
                  <a:srgbClr val="FFFFFF"/>
                </a:solidFill>
              </a:rPr>
              <a:t>it becomes rapidly </a:t>
            </a:r>
            <a:r>
              <a:rPr lang="en-US" b="1" dirty="0">
                <a:solidFill>
                  <a:srgbClr val="FFFFFF"/>
                </a:solidFill>
              </a:rPr>
              <a:t>fixed to </a:t>
            </a:r>
            <a:r>
              <a:rPr lang="en-US" b="1" dirty="0" err="1">
                <a:solidFill>
                  <a:srgbClr val="FFFFFF"/>
                </a:solidFill>
              </a:rPr>
              <a:t>gangliosides</a:t>
            </a:r>
            <a:r>
              <a:rPr lang="en-US" b="1" dirty="0">
                <a:solidFill>
                  <a:srgbClr val="FFFFFF"/>
                </a:solidFill>
              </a:rPr>
              <a:t> at the presynaptic inhibitory motor nerve endings</a:t>
            </a:r>
            <a:r>
              <a:rPr lang="en-US" dirty="0">
                <a:solidFill>
                  <a:srgbClr val="FFFFFF"/>
                </a:solidFill>
              </a:rPr>
              <a:t>, and is taken up into the axon by endocytosis.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The </a:t>
            </a:r>
            <a:r>
              <a:rPr lang="en-US" dirty="0">
                <a:solidFill>
                  <a:srgbClr val="FFFFFF"/>
                </a:solidFill>
              </a:rPr>
              <a:t>effect of the toxin is to</a:t>
            </a:r>
            <a:r>
              <a:rPr lang="en-US" b="1" dirty="0">
                <a:solidFill>
                  <a:srgbClr val="FFFFFF"/>
                </a:solidFill>
              </a:rPr>
              <a:t> block the release of inhibitory neurotransmitters</a:t>
            </a:r>
            <a:r>
              <a:rPr lang="en-US" dirty="0">
                <a:solidFill>
                  <a:srgbClr val="FFFFFF"/>
                </a:solidFill>
              </a:rPr>
              <a:t> (glycine and gamma-amino butyric acid) across the synaptic cleft, which is required to check the nervous impulse.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If </a:t>
            </a:r>
            <a:r>
              <a:rPr lang="en-US" dirty="0">
                <a:solidFill>
                  <a:srgbClr val="FFFFFF"/>
                </a:solidFill>
              </a:rPr>
              <a:t>nervous impulses cannot be checked by normal inhibitory mechanisms, it produces the generalized muscular spasms characteristic of tetanus. </a:t>
            </a:r>
          </a:p>
        </p:txBody>
      </p:sp>
    </p:spTree>
    <p:extLst>
      <p:ext uri="{BB962C8B-B14F-4D97-AF65-F5344CB8AC3E}">
        <p14:creationId xmlns:p14="http://schemas.microsoft.com/office/powerpoint/2010/main" val="3721410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</p:spPr>
        <p:txBody>
          <a:bodyPr/>
          <a:lstStyle/>
          <a:p>
            <a:r>
              <a:rPr lang="en-US" u="sng" dirty="0" smtClean="0">
                <a:effectLst/>
              </a:rPr>
              <a:t>MANIFESTATIONS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75606"/>
            <a:ext cx="8640960" cy="5121746"/>
          </a:xfrm>
        </p:spPr>
        <p:txBody>
          <a:bodyPr/>
          <a:lstStyle/>
          <a:p>
            <a:pPr lvl="0"/>
            <a:r>
              <a:rPr lang="en-US" dirty="0" smtClean="0">
                <a:effectLst/>
              </a:rPr>
              <a:t>Incubation </a:t>
            </a:r>
            <a:r>
              <a:rPr lang="en-US" dirty="0">
                <a:effectLst/>
              </a:rPr>
              <a:t>period after wound infection followed by 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Tetanus – </a:t>
            </a:r>
            <a:r>
              <a:rPr lang="en-US" dirty="0" err="1">
                <a:effectLst/>
              </a:rPr>
              <a:t>Xtrized</a:t>
            </a:r>
            <a:r>
              <a:rPr lang="en-US" dirty="0">
                <a:effectLst/>
              </a:rPr>
              <a:t> by muscle spasms</a:t>
            </a:r>
            <a:endParaRPr lang="en-GB" dirty="0">
              <a:effectLst/>
            </a:endParaRPr>
          </a:p>
          <a:p>
            <a:pPr lvl="2"/>
            <a:r>
              <a:rPr lang="en-US" dirty="0">
                <a:effectLst/>
              </a:rPr>
              <a:t>Lock-jaw causing inability to open the mouth</a:t>
            </a:r>
            <a:endParaRPr lang="en-GB" dirty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6450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</p:spPr>
        <p:txBody>
          <a:bodyPr/>
          <a:lstStyle/>
          <a:p>
            <a:r>
              <a:rPr lang="en-US" sz="3600" u="sng" dirty="0">
                <a:effectLst/>
              </a:rPr>
              <a:t>SOME ASPECTS OF </a:t>
            </a:r>
            <a:r>
              <a:rPr lang="en-US" sz="3600" u="sng" dirty="0" smtClean="0">
                <a:effectLst/>
              </a:rPr>
              <a:t>MANAGEMENT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75606"/>
            <a:ext cx="8640960" cy="512174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>
                <a:effectLst/>
              </a:rPr>
              <a:t>Admin of antitoxins neutralize toxins, human antitoxin has many advantages over animal antitoxins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Antimicrobial agents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Susceptibility to  penicillin  and its derivatives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Others;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Supportive care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Muscle relaxants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Active  immunization with tetanus toxoid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Surgical aspects – removal of necrotic tissue from wounds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537240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Tetanus</a:t>
            </a:r>
            <a:r>
              <a:rPr lang="en-GB" dirty="0"/>
              <a:t>: treatment for infection </a:t>
            </a:r>
          </a:p>
          <a:p>
            <a:r>
              <a:rPr lang="en-GB" dirty="0" smtClean="0"/>
              <a:t>SAD </a:t>
            </a:r>
            <a:r>
              <a:rPr lang="en-GB" dirty="0"/>
              <a:t>RAT: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Sedation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Antitoxin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Debridement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Relaxant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Antibiotic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Tracheostomy</a:t>
            </a:r>
          </a:p>
        </p:txBody>
      </p:sp>
    </p:spTree>
    <p:extLst>
      <p:ext uri="{BB962C8B-B14F-4D97-AF65-F5344CB8AC3E}">
        <p14:creationId xmlns:p14="http://schemas.microsoft.com/office/powerpoint/2010/main" val="17175192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</p:spPr>
        <p:txBody>
          <a:bodyPr/>
          <a:lstStyle/>
          <a:p>
            <a:r>
              <a:rPr lang="en-US" u="sng" dirty="0">
                <a:effectLst/>
              </a:rPr>
              <a:t>PREVENTION </a:t>
            </a:r>
            <a:r>
              <a:rPr lang="en-US" u="sng" dirty="0" smtClean="0">
                <a:effectLst/>
              </a:rPr>
              <a:t>ASPECTS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75606"/>
            <a:ext cx="8640960" cy="5121746"/>
          </a:xfrm>
        </p:spPr>
        <p:txBody>
          <a:bodyPr/>
          <a:lstStyle/>
          <a:p>
            <a:pPr lvl="0"/>
            <a:r>
              <a:rPr lang="en-US" dirty="0" smtClean="0">
                <a:effectLst/>
              </a:rPr>
              <a:t>Active </a:t>
            </a:r>
            <a:r>
              <a:rPr lang="en-US" dirty="0">
                <a:effectLst/>
              </a:rPr>
              <a:t>immunization with tetanus toxoid to be admin</a:t>
            </a:r>
            <a:endParaRPr lang="en-GB" dirty="0">
              <a:effectLst/>
            </a:endParaRPr>
          </a:p>
          <a:p>
            <a:pPr lvl="2"/>
            <a:r>
              <a:rPr lang="en-US" dirty="0">
                <a:effectLst/>
              </a:rPr>
              <a:t>When treating traumatic wounds</a:t>
            </a:r>
            <a:endParaRPr lang="en-GB" dirty="0">
              <a:effectLst/>
            </a:endParaRPr>
          </a:p>
          <a:p>
            <a:pPr lvl="2"/>
            <a:r>
              <a:rPr lang="en-US" dirty="0">
                <a:effectLst/>
              </a:rPr>
              <a:t>During antenatal care for expectant mothers</a:t>
            </a:r>
            <a:endParaRPr lang="en-GB" dirty="0">
              <a:effectLst/>
            </a:endParaRPr>
          </a:p>
          <a:p>
            <a:pPr lvl="2"/>
            <a:r>
              <a:rPr lang="en-US" dirty="0">
                <a:effectLst/>
              </a:rPr>
              <a:t>Patients who are undergoing recovery from tetanus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Proper cleaning and care of wounds contaminated with </a:t>
            </a:r>
            <a:r>
              <a:rPr lang="en-US" dirty="0" err="1">
                <a:effectLst/>
              </a:rPr>
              <a:t>diety</a:t>
            </a:r>
            <a:r>
              <a:rPr lang="en-US" dirty="0">
                <a:effectLst/>
              </a:rPr>
              <a:t> foreign materials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Admin of penicillin</a:t>
            </a:r>
            <a:endParaRPr lang="en-GB" dirty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45188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</p:spPr>
        <p:txBody>
          <a:bodyPr/>
          <a:lstStyle/>
          <a:p>
            <a:r>
              <a:rPr lang="en-US" i="1" u="sng" dirty="0" smtClean="0">
                <a:effectLst/>
              </a:rPr>
              <a:t>Clostridium </a:t>
            </a:r>
            <a:r>
              <a:rPr lang="en-US" i="1" u="sng" dirty="0" err="1" smtClean="0">
                <a:effectLst/>
              </a:rPr>
              <a:t>botulinum</a:t>
            </a:r>
            <a:endParaRPr lang="en-GB" i="1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75606"/>
            <a:ext cx="8640960" cy="51217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>
                <a:effectLst/>
              </a:rPr>
              <a:t>PHYSICAL  XTICS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Spores can withstand most heat at 1000cfor several hours and destroyed at 1200c in 5 </a:t>
            </a:r>
            <a:r>
              <a:rPr lang="en-US" dirty="0" err="1">
                <a:effectLst/>
              </a:rPr>
              <a:t>mins</a:t>
            </a:r>
            <a:endParaRPr lang="en-GB" dirty="0">
              <a:effectLst/>
            </a:endParaRPr>
          </a:p>
          <a:p>
            <a:pPr marL="0" indent="0">
              <a:buNone/>
            </a:pPr>
            <a:endParaRPr lang="en-US" b="1" u="sng" dirty="0">
              <a:effectLst/>
            </a:endParaRPr>
          </a:p>
          <a:p>
            <a:pPr marL="0" indent="0">
              <a:buNone/>
            </a:pPr>
            <a:r>
              <a:rPr lang="en-US" b="1" u="sng" dirty="0">
                <a:effectLst/>
              </a:rPr>
              <a:t>ANTIGENS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Seven different types identified designated as A-G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Used in classification into serotypes each producing </a:t>
            </a:r>
            <a:r>
              <a:rPr lang="en-US" dirty="0" err="1">
                <a:effectLst/>
              </a:rPr>
              <a:t>antigenically</a:t>
            </a:r>
            <a:r>
              <a:rPr lang="en-US" dirty="0">
                <a:effectLst/>
              </a:rPr>
              <a:t> distinct exotoxin</a:t>
            </a:r>
            <a:r>
              <a:rPr lang="en-US" dirty="0" smtClean="0">
                <a:effectLst/>
              </a:rPr>
              <a:t>.</a:t>
            </a:r>
            <a:endParaRPr lang="en-GB" dirty="0">
              <a:effectLst/>
            </a:endParaRPr>
          </a:p>
        </p:txBody>
      </p:sp>
      <p:pic>
        <p:nvPicPr>
          <p:cNvPr id="4" name="Picture 3" descr="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984" y="3031232"/>
            <a:ext cx="4343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63656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</p:spPr>
        <p:txBody>
          <a:bodyPr/>
          <a:lstStyle/>
          <a:p>
            <a:r>
              <a:rPr lang="en-US" u="sng" dirty="0">
                <a:effectLst/>
              </a:rPr>
              <a:t>PATHOGENIC </a:t>
            </a:r>
            <a:r>
              <a:rPr lang="en-US" u="sng" dirty="0" smtClean="0">
                <a:effectLst/>
              </a:rPr>
              <a:t>PROPERTIES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75606"/>
            <a:ext cx="8640960" cy="512174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>
                <a:effectLst/>
              </a:rPr>
              <a:t>Spores </a:t>
            </a:r>
            <a:r>
              <a:rPr lang="en-US" dirty="0">
                <a:effectLst/>
              </a:rPr>
              <a:t>contaminate foods improperly prepared; canned or preserved meats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Releases a highly potent exotoxins in foods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Toxin acts as a neurotoxin, destroyed at 800c for 30-40 </a:t>
            </a:r>
            <a:r>
              <a:rPr lang="en-US" dirty="0" err="1" smtClean="0">
                <a:effectLst/>
              </a:rPr>
              <a:t>mins</a:t>
            </a:r>
            <a:endParaRPr lang="en-US" dirty="0" smtClean="0">
              <a:effectLst/>
            </a:endParaRPr>
          </a:p>
          <a:p>
            <a:r>
              <a:rPr lang="en-US" dirty="0">
                <a:solidFill>
                  <a:srgbClr val="FFFFFF"/>
                </a:solidFill>
              </a:rPr>
              <a:t>Seven toxigenic types of the organism exist, each producing an immunologically distinct form of </a:t>
            </a:r>
            <a:r>
              <a:rPr lang="en-US" dirty="0" err="1">
                <a:solidFill>
                  <a:srgbClr val="FFFFFF"/>
                </a:solidFill>
              </a:rPr>
              <a:t>botulinum</a:t>
            </a:r>
            <a:r>
              <a:rPr lang="en-US" dirty="0">
                <a:solidFill>
                  <a:srgbClr val="FFFFFF"/>
                </a:solidFill>
              </a:rPr>
              <a:t> toxin. The toxins are designated A, B, C1, D, E, F, and G). Not all strains of </a:t>
            </a:r>
            <a:r>
              <a:rPr lang="en-US" i="1" dirty="0">
                <a:solidFill>
                  <a:srgbClr val="FFFFFF"/>
                </a:solidFill>
              </a:rPr>
              <a:t>C. </a:t>
            </a:r>
            <a:r>
              <a:rPr lang="en-US" i="1" dirty="0" err="1">
                <a:solidFill>
                  <a:srgbClr val="FFFFFF"/>
                </a:solidFill>
              </a:rPr>
              <a:t>botulinum</a:t>
            </a:r>
            <a:r>
              <a:rPr lang="en-US" dirty="0">
                <a:solidFill>
                  <a:srgbClr val="FFFFFF"/>
                </a:solidFill>
              </a:rPr>
              <a:t> produce the </a:t>
            </a:r>
            <a:r>
              <a:rPr lang="en-US" dirty="0" err="1">
                <a:solidFill>
                  <a:srgbClr val="FFFFFF"/>
                </a:solidFill>
              </a:rPr>
              <a:t>botulinum</a:t>
            </a:r>
            <a:r>
              <a:rPr lang="en-US" dirty="0">
                <a:solidFill>
                  <a:srgbClr val="FFFFFF"/>
                </a:solidFill>
              </a:rPr>
              <a:t> toxin. </a:t>
            </a:r>
          </a:p>
        </p:txBody>
      </p:sp>
    </p:spTree>
    <p:extLst>
      <p:ext uri="{BB962C8B-B14F-4D97-AF65-F5344CB8AC3E}">
        <p14:creationId xmlns:p14="http://schemas.microsoft.com/office/powerpoint/2010/main" val="436403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ChangeArrowheads="1"/>
          </p:cNvSpPr>
          <p:nvPr/>
        </p:nvSpPr>
        <p:spPr bwMode="auto">
          <a:xfrm>
            <a:off x="228600" y="5298922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2400" b="1" dirty="0" smtClean="0"/>
              <a:t>Stained </a:t>
            </a:r>
            <a:r>
              <a:rPr lang="en-US" sz="2400" b="1" dirty="0"/>
              <a:t>pus from a mixed anaerobic infection. At least three different clostridia are apparent.</a:t>
            </a:r>
          </a:p>
          <a:p>
            <a:pPr eaLnBrk="0" hangingPunct="0"/>
            <a:endParaRPr lang="en-US" sz="2400" b="1" dirty="0"/>
          </a:p>
        </p:txBody>
      </p:sp>
      <p:pic>
        <p:nvPicPr>
          <p:cNvPr id="173059" name="Picture 3" descr="Clostridi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524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5454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</p:spPr>
        <p:txBody>
          <a:bodyPr/>
          <a:lstStyle/>
          <a:p>
            <a:r>
              <a:rPr lang="en-US" u="sng" dirty="0" smtClean="0">
                <a:effectLst/>
              </a:rPr>
              <a:t>PATHOGENESIS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75606"/>
            <a:ext cx="8640960" cy="5121746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smtClean="0">
                <a:effectLst/>
              </a:rPr>
              <a:t>Causes </a:t>
            </a:r>
            <a:r>
              <a:rPr lang="en-US" dirty="0">
                <a:effectLst/>
              </a:rPr>
              <a:t>Botulism (food poisoning) which involves the nervous system</a:t>
            </a:r>
            <a:endParaRPr lang="en-GB" dirty="0">
              <a:effectLst/>
            </a:endParaRPr>
          </a:p>
          <a:p>
            <a:pPr lvl="0"/>
            <a:r>
              <a:rPr lang="en-GB" dirty="0" err="1" smtClean="0">
                <a:effectLst/>
              </a:rPr>
              <a:t>Botulinum</a:t>
            </a:r>
            <a:r>
              <a:rPr lang="en-GB" dirty="0" smtClean="0">
                <a:effectLst/>
              </a:rPr>
              <a:t> </a:t>
            </a:r>
            <a:r>
              <a:rPr lang="en-GB" dirty="0">
                <a:effectLst/>
              </a:rPr>
              <a:t>toxin is ingested with food in which spores have germinated and the organism has grown.</a:t>
            </a:r>
          </a:p>
          <a:p>
            <a:pPr lvl="0"/>
            <a:r>
              <a:rPr lang="en-US" dirty="0" smtClean="0">
                <a:effectLst/>
              </a:rPr>
              <a:t>Neurotoxins is absorbed from </a:t>
            </a:r>
            <a:r>
              <a:rPr lang="en-GB" dirty="0">
                <a:effectLst/>
              </a:rPr>
              <a:t>duodenum and jejunum, and passes into the blood stream by which it reaches the peripheral neuromuscular synapses.</a:t>
            </a:r>
          </a:p>
          <a:p>
            <a:pPr lvl="0"/>
            <a:r>
              <a:rPr lang="en-US" dirty="0" smtClean="0">
                <a:effectLst/>
              </a:rPr>
              <a:t>Action is slow with incubation of 12- 36 </a:t>
            </a:r>
            <a:r>
              <a:rPr lang="en-US" dirty="0" err="1" smtClean="0">
                <a:effectLst/>
              </a:rPr>
              <a:t>hrs</a:t>
            </a:r>
            <a:r>
              <a:rPr lang="en-US" dirty="0" smtClean="0">
                <a:effectLst/>
              </a:rPr>
              <a:t> after ingestion</a:t>
            </a:r>
            <a:endParaRPr lang="en-GB" dirty="0" smtClean="0">
              <a:effectLst/>
            </a:endParaRPr>
          </a:p>
          <a:p>
            <a:pPr lvl="0"/>
            <a:r>
              <a:rPr lang="en-GB" dirty="0">
                <a:effectLst/>
              </a:rPr>
              <a:t>The toxin binds to the presynaptic stimulatory terminals and blocks the release of the neurotransmitter acetylcholine which is required for a nerve to simulate the muscle-flaccid </a:t>
            </a:r>
            <a:r>
              <a:rPr lang="en-GB" dirty="0" smtClean="0">
                <a:effectLst/>
              </a:rPr>
              <a:t>paralysis</a:t>
            </a:r>
          </a:p>
          <a:p>
            <a:pPr lvl="0"/>
            <a:r>
              <a:rPr lang="en-US" dirty="0" smtClean="0">
                <a:effectLst/>
              </a:rPr>
              <a:t>Associated </a:t>
            </a:r>
            <a:r>
              <a:rPr lang="en-US" dirty="0">
                <a:effectLst/>
              </a:rPr>
              <a:t>with wound infections</a:t>
            </a:r>
            <a:endParaRPr lang="en-GB" dirty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79920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</p:spPr>
        <p:txBody>
          <a:bodyPr/>
          <a:lstStyle/>
          <a:p>
            <a:r>
              <a:rPr lang="en-US" u="sng" dirty="0" smtClean="0">
                <a:effectLst/>
              </a:rPr>
              <a:t>MANIFESTATIONS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75606"/>
            <a:ext cx="8640960" cy="512174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GB" dirty="0">
                <a:effectLst/>
              </a:rPr>
              <a:t>Clinical symptoms of botulism begin 18-36 hours after toxin ingestion with weakness, dizziness and dryness of the mouth. Nausea and vomiting may occur.</a:t>
            </a:r>
          </a:p>
          <a:p>
            <a:r>
              <a:rPr lang="en-GB" dirty="0">
                <a:effectLst/>
              </a:rPr>
              <a:t>Neurologic features soon develop: blurred vision, </a:t>
            </a:r>
            <a:r>
              <a:rPr lang="en-US" dirty="0">
                <a:effectLst/>
              </a:rPr>
              <a:t>Pharyngeal paralysis – difficulty in speaking, swallowing and vomiting </a:t>
            </a:r>
            <a:endParaRPr lang="en-GB" dirty="0">
              <a:effectLst/>
            </a:endParaRPr>
          </a:p>
          <a:p>
            <a:pPr lvl="0"/>
            <a:r>
              <a:rPr lang="en-GB" dirty="0" smtClean="0">
                <a:effectLst/>
              </a:rPr>
              <a:t>Descending </a:t>
            </a:r>
            <a:r>
              <a:rPr lang="en-GB" dirty="0">
                <a:effectLst/>
              </a:rPr>
              <a:t>weakness of skeletal muscles and respiratory paralysis.</a:t>
            </a:r>
          </a:p>
          <a:p>
            <a:pPr lvl="0"/>
            <a:r>
              <a:rPr lang="en-US" dirty="0" smtClean="0">
                <a:effectLst/>
              </a:rPr>
              <a:t>Involvement of </a:t>
            </a:r>
            <a:r>
              <a:rPr lang="en-US" dirty="0" err="1" smtClean="0">
                <a:effectLst/>
              </a:rPr>
              <a:t>occulomotor</a:t>
            </a:r>
            <a:r>
              <a:rPr lang="en-US" dirty="0" smtClean="0">
                <a:effectLst/>
              </a:rPr>
              <a:t> – diplopia</a:t>
            </a:r>
            <a:endParaRPr lang="en-GB" dirty="0" smtClean="0"/>
          </a:p>
          <a:p>
            <a:r>
              <a:rPr lang="en-US" dirty="0" err="1">
                <a:solidFill>
                  <a:srgbClr val="FFFFFF"/>
                </a:solidFill>
              </a:rPr>
              <a:t>Botulinum</a:t>
            </a:r>
            <a:r>
              <a:rPr lang="en-US" dirty="0">
                <a:solidFill>
                  <a:srgbClr val="FFFFFF"/>
                </a:solidFill>
              </a:rPr>
              <a:t> toxin may be transported within nerves in a manner analogous to </a:t>
            </a:r>
            <a:r>
              <a:rPr lang="en-US" dirty="0" err="1">
                <a:solidFill>
                  <a:srgbClr val="FFFFFF"/>
                </a:solidFill>
              </a:rPr>
              <a:t>tetanospasmin</a:t>
            </a:r>
            <a:r>
              <a:rPr lang="en-US" dirty="0">
                <a:solidFill>
                  <a:srgbClr val="FFFFFF"/>
                </a:solidFill>
              </a:rPr>
              <a:t>, and can thereby gain access to the CNS but symptomatic CNS involvement is rare. </a:t>
            </a:r>
          </a:p>
        </p:txBody>
      </p:sp>
    </p:spTree>
    <p:extLst>
      <p:ext uri="{BB962C8B-B14F-4D97-AF65-F5344CB8AC3E}">
        <p14:creationId xmlns:p14="http://schemas.microsoft.com/office/powerpoint/2010/main" val="40894336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</p:spPr>
        <p:txBody>
          <a:bodyPr/>
          <a:lstStyle/>
          <a:p>
            <a:r>
              <a:rPr lang="en-US" u="sng" dirty="0">
                <a:effectLst/>
              </a:rPr>
              <a:t>SOME RX </a:t>
            </a:r>
            <a:r>
              <a:rPr lang="en-US" u="sng" dirty="0" smtClean="0">
                <a:effectLst/>
              </a:rPr>
              <a:t>ASPECTS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75606"/>
            <a:ext cx="8640960" cy="5121746"/>
          </a:xfrm>
        </p:spPr>
        <p:txBody>
          <a:bodyPr/>
          <a:lstStyle/>
          <a:p>
            <a:pPr lvl="0"/>
            <a:r>
              <a:rPr lang="en-US" dirty="0" smtClean="0">
                <a:effectLst/>
              </a:rPr>
              <a:t>Admin </a:t>
            </a:r>
            <a:r>
              <a:rPr lang="en-US" dirty="0">
                <a:effectLst/>
              </a:rPr>
              <a:t>of antitoxins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Supportive measures</a:t>
            </a:r>
            <a:endParaRPr lang="en-GB" dirty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76178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</p:spPr>
        <p:txBody>
          <a:bodyPr/>
          <a:lstStyle/>
          <a:p>
            <a:r>
              <a:rPr lang="en-US" u="sng" dirty="0" smtClean="0">
                <a:effectLst/>
              </a:rPr>
              <a:t>PREVENTION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75606"/>
            <a:ext cx="8640960" cy="5121746"/>
          </a:xfrm>
        </p:spPr>
        <p:txBody>
          <a:bodyPr/>
          <a:lstStyle/>
          <a:p>
            <a:pPr lvl="0"/>
            <a:r>
              <a:rPr lang="en-US" dirty="0" smtClean="0">
                <a:effectLst/>
              </a:rPr>
              <a:t>Proper </a:t>
            </a:r>
            <a:r>
              <a:rPr lang="en-US" dirty="0">
                <a:effectLst/>
              </a:rPr>
              <a:t>cooking of foods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Boiling foods for at least 20 </a:t>
            </a:r>
            <a:r>
              <a:rPr lang="en-US" dirty="0" err="1">
                <a:effectLst/>
              </a:rPr>
              <a:t>mins</a:t>
            </a:r>
            <a:r>
              <a:rPr lang="en-US" dirty="0">
                <a:effectLst/>
              </a:rPr>
              <a:t> before consumption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Prophylactic dose of antitoxin to those suspected to have eaten food suspected of botulism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Toxoids for active immunization where necessary</a:t>
            </a:r>
            <a:endParaRPr lang="en-GB" dirty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3164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</p:spPr>
        <p:txBody>
          <a:bodyPr/>
          <a:lstStyle/>
          <a:p>
            <a:r>
              <a:rPr lang="en-US" i="1" u="sng" dirty="0" smtClean="0">
                <a:effectLst/>
              </a:rPr>
              <a:t>Clostridium </a:t>
            </a:r>
            <a:r>
              <a:rPr lang="en-US" i="1" u="sng" dirty="0" err="1" smtClean="0">
                <a:effectLst/>
              </a:rPr>
              <a:t>difficile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75606"/>
            <a:ext cx="8640960" cy="5121746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en-GB" u="sng" dirty="0" smtClean="0">
                <a:effectLst/>
              </a:rPr>
              <a:t>Pathogenesis</a:t>
            </a:r>
          </a:p>
          <a:p>
            <a:pPr lvl="0"/>
            <a:r>
              <a:rPr lang="en-GB" dirty="0" smtClean="0">
                <a:effectLst/>
              </a:rPr>
              <a:t>Clostridium </a:t>
            </a:r>
            <a:r>
              <a:rPr lang="en-GB" dirty="0" err="1">
                <a:effectLst/>
              </a:rPr>
              <a:t>difficile</a:t>
            </a:r>
            <a:r>
              <a:rPr lang="en-GB" dirty="0">
                <a:effectLst/>
              </a:rPr>
              <a:t> causes antibiotic </a:t>
            </a:r>
            <a:r>
              <a:rPr lang="en-GB" dirty="0" err="1">
                <a:effectLst/>
              </a:rPr>
              <a:t>asociated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diarrhea</a:t>
            </a:r>
            <a:r>
              <a:rPr lang="en-GB" dirty="0">
                <a:effectLst/>
              </a:rPr>
              <a:t> (AAD) and more serious intestinal conditions such as colitis and pseudomembranous colitis in humans.</a:t>
            </a:r>
          </a:p>
          <a:p>
            <a:r>
              <a:rPr lang="en-GB" dirty="0">
                <a:effectLst/>
              </a:rPr>
              <a:t>These conditions generally result from overgrowth of Clostridium </a:t>
            </a:r>
            <a:r>
              <a:rPr lang="en-GB" dirty="0" err="1">
                <a:effectLst/>
              </a:rPr>
              <a:t>difficile</a:t>
            </a:r>
            <a:r>
              <a:rPr lang="en-GB" dirty="0">
                <a:effectLst/>
              </a:rPr>
              <a:t> in the colon, usually after the normal flora has been disturbed by </a:t>
            </a:r>
            <a:r>
              <a:rPr lang="en-US" dirty="0">
                <a:effectLst/>
              </a:rPr>
              <a:t>prolonged antimicrobial therapy with broad spectrum antimicrobial agents such as clindamycin, </a:t>
            </a:r>
            <a:r>
              <a:rPr lang="en-US" dirty="0" err="1">
                <a:effectLst/>
              </a:rPr>
              <a:t>ampillicin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cephalosporins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tetracyclins</a:t>
            </a:r>
            <a:endParaRPr lang="en-GB" dirty="0">
              <a:effectLst/>
            </a:endParaRPr>
          </a:p>
          <a:p>
            <a:pPr lvl="0"/>
            <a:r>
              <a:rPr lang="en-GB" dirty="0">
                <a:effectLst/>
              </a:rPr>
              <a:t>People in good health usually do not get C. </a:t>
            </a:r>
            <a:r>
              <a:rPr lang="en-GB" dirty="0" err="1">
                <a:effectLst/>
              </a:rPr>
              <a:t>difficile</a:t>
            </a:r>
            <a:r>
              <a:rPr lang="en-GB" dirty="0">
                <a:effectLst/>
              </a:rPr>
              <a:t> disease. Individuals who have other conditions that require prolonged use of antibiotics and the elderly are at greater risk of the disease.</a:t>
            </a:r>
          </a:p>
          <a:p>
            <a:pPr lvl="0"/>
            <a:r>
              <a:rPr lang="en-GB" dirty="0">
                <a:effectLst/>
              </a:rPr>
              <a:t>Also, individuals who have recently undergone gastrointestinal surgery, or have a serious underlying illness, or who are </a:t>
            </a:r>
            <a:r>
              <a:rPr lang="en-GB" dirty="0" err="1">
                <a:effectLst/>
              </a:rPr>
              <a:t>immunocompromised</a:t>
            </a:r>
            <a:r>
              <a:rPr lang="en-GB" dirty="0">
                <a:effectLst/>
              </a:rPr>
              <a:t>, are at risk. </a:t>
            </a:r>
          </a:p>
        </p:txBody>
      </p:sp>
    </p:spTree>
    <p:extLst>
      <p:ext uri="{BB962C8B-B14F-4D97-AF65-F5344CB8AC3E}">
        <p14:creationId xmlns:p14="http://schemas.microsoft.com/office/powerpoint/2010/main" val="20898144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ChangeArrowheads="1"/>
          </p:cNvSpPr>
          <p:nvPr/>
        </p:nvSpPr>
        <p:spPr bwMode="auto">
          <a:xfrm>
            <a:off x="251520" y="460052"/>
            <a:ext cx="8604448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i="1" dirty="0">
                <a:solidFill>
                  <a:srgbClr val="FFFFFF"/>
                </a:solidFill>
              </a:rPr>
              <a:t>C. </a:t>
            </a:r>
            <a:r>
              <a:rPr lang="en-US" sz="2800" i="1" dirty="0" err="1">
                <a:solidFill>
                  <a:srgbClr val="FFFFFF"/>
                </a:solidFill>
              </a:rPr>
              <a:t>difficile</a:t>
            </a:r>
            <a:r>
              <a:rPr lang="en-US" sz="2800" dirty="0">
                <a:solidFill>
                  <a:srgbClr val="FFFFFF"/>
                </a:solidFill>
              </a:rPr>
              <a:t> produces two toxins: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Toxin </a:t>
            </a:r>
            <a:r>
              <a:rPr lang="en-US" sz="2800" dirty="0">
                <a:solidFill>
                  <a:srgbClr val="FFFFFF"/>
                </a:solidFill>
              </a:rPr>
              <a:t>A is referred to as an enterotoxin because it causes fluid accumulation in the </a:t>
            </a:r>
            <a:r>
              <a:rPr lang="en-US" sz="2800" dirty="0" smtClean="0">
                <a:solidFill>
                  <a:srgbClr val="FFFFFF"/>
                </a:solidFill>
              </a:rPr>
              <a:t>bowel.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Toxin </a:t>
            </a:r>
            <a:r>
              <a:rPr lang="en-US" sz="2800" dirty="0">
                <a:solidFill>
                  <a:srgbClr val="FFFFFF"/>
                </a:solidFill>
              </a:rPr>
              <a:t>B is an extremely lethal (</a:t>
            </a:r>
            <a:r>
              <a:rPr lang="en-US" sz="2800" dirty="0" err="1">
                <a:solidFill>
                  <a:srgbClr val="FFFFFF"/>
                </a:solidFill>
              </a:rPr>
              <a:t>cytopathic</a:t>
            </a:r>
            <a:r>
              <a:rPr lang="en-US" sz="2800" dirty="0">
                <a:solidFill>
                  <a:srgbClr val="FFFFFF"/>
                </a:solidFill>
              </a:rPr>
              <a:t>) toxin</a:t>
            </a:r>
            <a:r>
              <a:rPr lang="en-US" sz="2800" dirty="0" smtClean="0">
                <a:solidFill>
                  <a:srgbClr val="FFFFFF"/>
                </a:solidFill>
              </a:rPr>
              <a:t>.</a:t>
            </a:r>
            <a:endParaRPr lang="en-US" sz="2800" dirty="0">
              <a:solidFill>
                <a:srgbClr val="FFFFFF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Stool cultures for diagnosis </a:t>
            </a:r>
            <a:r>
              <a:rPr lang="en-US" sz="2800" dirty="0" smtClean="0">
                <a:solidFill>
                  <a:srgbClr val="FFFFFF"/>
                </a:solidFill>
              </a:rPr>
              <a:t> can contain non </a:t>
            </a:r>
            <a:r>
              <a:rPr lang="en-US" sz="2800" dirty="0">
                <a:solidFill>
                  <a:srgbClr val="FFFFFF"/>
                </a:solidFill>
              </a:rPr>
              <a:t>toxigenic strains of the bacterium, so the most reliable </a:t>
            </a:r>
            <a:r>
              <a:rPr lang="en-US" sz="2800" dirty="0" smtClean="0">
                <a:solidFill>
                  <a:srgbClr val="FFFFFF"/>
                </a:solidFill>
              </a:rPr>
              <a:t>test involve </a:t>
            </a:r>
            <a:r>
              <a:rPr lang="en-US" sz="2800" dirty="0">
                <a:solidFill>
                  <a:srgbClr val="FFFFFF"/>
                </a:solidFill>
              </a:rPr>
              <a:t>testing for the presence of the Toxin A and/or Toxin B in the stool</a:t>
            </a:r>
            <a:r>
              <a:rPr lang="en-US" sz="2800" dirty="0" smtClean="0">
                <a:solidFill>
                  <a:srgbClr val="FFFFFF"/>
                </a:solidFill>
              </a:rPr>
              <a:t>.</a:t>
            </a:r>
            <a:endParaRPr lang="en-US" sz="2800" dirty="0">
              <a:solidFill>
                <a:srgbClr val="FFFFFF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The </a:t>
            </a:r>
            <a:r>
              <a:rPr lang="en-US" sz="2800" dirty="0">
                <a:solidFill>
                  <a:srgbClr val="FFFFFF"/>
                </a:solidFill>
              </a:rPr>
              <a:t>toxins are very unstable. They degrade at room temperature and may be undetectable within two hours after collection of a stool specimen leading to false negative results of the diagnosis</a:t>
            </a:r>
            <a:r>
              <a:rPr lang="en-US" dirty="0">
                <a:solidFill>
                  <a:srgbClr val="FFFFFF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34689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80120"/>
          </a:xfrm>
        </p:spPr>
        <p:txBody>
          <a:bodyPr/>
          <a:lstStyle/>
          <a:p>
            <a:pPr lvl="0"/>
            <a:r>
              <a:rPr lang="en-US" u="sng" dirty="0">
                <a:effectLst/>
              </a:rPr>
              <a:t>Antimicrobial </a:t>
            </a:r>
            <a:r>
              <a:rPr lang="en-US" u="sng" dirty="0" smtClean="0">
                <a:effectLst/>
              </a:rPr>
              <a:t>susceptibility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568952" cy="4968552"/>
          </a:xfrm>
        </p:spPr>
        <p:txBody>
          <a:bodyPr/>
          <a:lstStyle/>
          <a:p>
            <a:pPr lvl="0"/>
            <a:r>
              <a:rPr lang="en-US" dirty="0" smtClean="0">
                <a:effectLst/>
              </a:rPr>
              <a:t>Susceptible </a:t>
            </a:r>
            <a:r>
              <a:rPr lang="en-US" dirty="0">
                <a:effectLst/>
              </a:rPr>
              <a:t>to </a:t>
            </a:r>
            <a:r>
              <a:rPr lang="en-US" dirty="0" err="1">
                <a:effectLst/>
              </a:rPr>
              <a:t>vancomycin</a:t>
            </a:r>
            <a:endParaRPr lang="en-GB" dirty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81381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792088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effectLst/>
              </a:rPr>
              <a:t>LAB </a:t>
            </a:r>
            <a:r>
              <a:rPr lang="en-US" u="sng" dirty="0" smtClean="0">
                <a:effectLst/>
              </a:rPr>
              <a:t>DIAGNOSIS OF CLOSTRIDIA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4006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GB" dirty="0"/>
              <a:t>Specimen </a:t>
            </a:r>
            <a:r>
              <a:rPr lang="en-GB" dirty="0" smtClean="0"/>
              <a:t>collection</a:t>
            </a:r>
          </a:p>
          <a:p>
            <a:pPr lvl="1"/>
            <a:r>
              <a:rPr lang="en-US" dirty="0"/>
              <a:t>C </a:t>
            </a:r>
            <a:r>
              <a:rPr lang="en-US" dirty="0" err="1" smtClean="0"/>
              <a:t>perfiringens</a:t>
            </a:r>
            <a:r>
              <a:rPr lang="en-US" dirty="0" smtClean="0"/>
              <a:t> and C. </a:t>
            </a:r>
            <a:r>
              <a:rPr lang="en-US" dirty="0" err="1" smtClean="0"/>
              <a:t>tetani</a:t>
            </a:r>
            <a:r>
              <a:rPr lang="en-US" dirty="0" smtClean="0"/>
              <a:t>; Wounds </a:t>
            </a:r>
            <a:r>
              <a:rPr lang="en-US" dirty="0"/>
              <a:t>exudates, necrotic </a:t>
            </a:r>
            <a:r>
              <a:rPr lang="en-US" dirty="0" smtClean="0"/>
              <a:t>tissue</a:t>
            </a:r>
          </a:p>
          <a:p>
            <a:pPr lvl="1"/>
            <a:r>
              <a:rPr lang="en-US" i="1" dirty="0">
                <a:effectLst/>
              </a:rPr>
              <a:t>C. </a:t>
            </a:r>
            <a:r>
              <a:rPr lang="en-US" i="1" dirty="0" err="1">
                <a:effectLst/>
              </a:rPr>
              <a:t>botulinum</a:t>
            </a:r>
            <a:r>
              <a:rPr lang="en-US" i="1" dirty="0">
                <a:effectLst/>
              </a:rPr>
              <a:t> </a:t>
            </a:r>
            <a:r>
              <a:rPr lang="en-US" dirty="0">
                <a:effectLst/>
              </a:rPr>
              <a:t>and </a:t>
            </a:r>
            <a:r>
              <a:rPr lang="en-US" i="1" dirty="0">
                <a:solidFill>
                  <a:srgbClr val="FFFFFF"/>
                </a:solidFill>
              </a:rPr>
              <a:t>C. </a:t>
            </a:r>
            <a:r>
              <a:rPr lang="en-US" i="1" dirty="0" err="1" smtClean="0">
                <a:solidFill>
                  <a:srgbClr val="FFFFFF"/>
                </a:solidFill>
              </a:rPr>
              <a:t>difficile</a:t>
            </a:r>
            <a:r>
              <a:rPr lang="en-US" dirty="0" smtClean="0">
                <a:solidFill>
                  <a:srgbClr val="FFFFFF"/>
                </a:solidFill>
              </a:rPr>
              <a:t>; </a:t>
            </a:r>
            <a:r>
              <a:rPr lang="en-US" dirty="0" smtClean="0">
                <a:effectLst/>
              </a:rPr>
              <a:t>Stomach </a:t>
            </a:r>
            <a:r>
              <a:rPr lang="en-US" dirty="0">
                <a:effectLst/>
              </a:rPr>
              <a:t>content, stool, blood, intestinal content &amp; remains of suspected foods</a:t>
            </a:r>
            <a:r>
              <a:rPr lang="en-US" dirty="0" smtClean="0">
                <a:effectLst/>
              </a:rPr>
              <a:t>.</a:t>
            </a:r>
            <a:endParaRPr lang="en-GB" dirty="0"/>
          </a:p>
          <a:p>
            <a:r>
              <a:rPr lang="en-GB" dirty="0"/>
              <a:t>Gram stain from </a:t>
            </a:r>
            <a:r>
              <a:rPr lang="en-GB" dirty="0" smtClean="0"/>
              <a:t>specimen</a:t>
            </a:r>
          </a:p>
          <a:p>
            <a:pPr lvl="1"/>
            <a:r>
              <a:rPr lang="en-US" dirty="0">
                <a:effectLst/>
              </a:rPr>
              <a:t>Gram +</a:t>
            </a:r>
            <a:r>
              <a:rPr lang="en-US" dirty="0" err="1">
                <a:effectLst/>
              </a:rPr>
              <a:t>ve</a:t>
            </a:r>
            <a:r>
              <a:rPr lang="en-US" dirty="0">
                <a:effectLst/>
              </a:rPr>
              <a:t> bacilli</a:t>
            </a:r>
            <a:endParaRPr lang="en-GB" dirty="0"/>
          </a:p>
          <a:p>
            <a:pPr lvl="0"/>
            <a:r>
              <a:rPr lang="en-US" dirty="0" smtClean="0"/>
              <a:t>Lab growth and Culture</a:t>
            </a:r>
          </a:p>
          <a:p>
            <a:pPr lvl="1"/>
            <a:r>
              <a:rPr lang="en-US" dirty="0">
                <a:effectLst/>
              </a:rPr>
              <a:t>MEDIA - Variety including; Robertson’s cooked meat (RCM) &amp; Blood Agar (BA)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Temperature range 37-45</a:t>
            </a:r>
            <a:r>
              <a:rPr lang="en-US" baseline="30000" dirty="0">
                <a:effectLst/>
              </a:rPr>
              <a:t>o</a:t>
            </a:r>
            <a:r>
              <a:rPr lang="en-US" dirty="0">
                <a:effectLst/>
              </a:rPr>
              <a:t>c – incubated at 37</a:t>
            </a:r>
            <a:r>
              <a:rPr lang="en-US" baseline="30000" dirty="0">
                <a:effectLst/>
              </a:rPr>
              <a:t>o</a:t>
            </a:r>
            <a:r>
              <a:rPr lang="en-US" dirty="0">
                <a:effectLst/>
              </a:rPr>
              <a:t>c</a:t>
            </a:r>
          </a:p>
          <a:p>
            <a:pPr lvl="1"/>
            <a:r>
              <a:rPr lang="en-US" dirty="0" smtClean="0">
                <a:effectLst/>
              </a:rPr>
              <a:t>Incubation </a:t>
            </a:r>
            <a:r>
              <a:rPr lang="en-US" dirty="0">
                <a:effectLst/>
              </a:rPr>
              <a:t>– Anaerobic </a:t>
            </a:r>
            <a:r>
              <a:rPr lang="en-US" dirty="0" smtClean="0">
                <a:effectLst/>
              </a:rPr>
              <a:t>–possible </a:t>
            </a:r>
            <a:r>
              <a:rPr lang="en-US" dirty="0">
                <a:effectLst/>
              </a:rPr>
              <a:t>growth under micro-</a:t>
            </a:r>
            <a:r>
              <a:rPr lang="en-US" dirty="0" err="1">
                <a:effectLst/>
              </a:rPr>
              <a:t>aerophilic</a:t>
            </a:r>
            <a:r>
              <a:rPr lang="en-US" dirty="0">
                <a:effectLst/>
              </a:rPr>
              <a:t> conditions</a:t>
            </a:r>
            <a:endParaRPr lang="en-GB" dirty="0">
              <a:effectLst/>
            </a:endParaRPr>
          </a:p>
          <a:p>
            <a:pPr lvl="1"/>
            <a:r>
              <a:rPr lang="en-US" dirty="0" smtClean="0">
                <a:effectLst/>
              </a:rPr>
              <a:t>C.. </a:t>
            </a:r>
            <a:r>
              <a:rPr lang="en-US" dirty="0" err="1" smtClean="0">
                <a:effectLst/>
              </a:rPr>
              <a:t>Tetani</a:t>
            </a:r>
            <a:r>
              <a:rPr lang="en-US" dirty="0" smtClean="0">
                <a:effectLst/>
              </a:rPr>
              <a:t> and C. </a:t>
            </a:r>
            <a:r>
              <a:rPr lang="en-US" dirty="0" err="1" smtClean="0">
                <a:effectLst/>
              </a:rPr>
              <a:t>botulinum</a:t>
            </a:r>
            <a:r>
              <a:rPr lang="en-US" dirty="0" smtClean="0">
                <a:effectLst/>
              </a:rPr>
              <a:t>  and C. </a:t>
            </a:r>
            <a:r>
              <a:rPr lang="en-US" dirty="0" err="1" smtClean="0">
                <a:effectLst/>
              </a:rPr>
              <a:t>difficile</a:t>
            </a:r>
            <a:r>
              <a:rPr lang="en-US" dirty="0" smtClean="0">
                <a:effectLst/>
              </a:rPr>
              <a:t> are strictly anaerobic</a:t>
            </a:r>
          </a:p>
          <a:p>
            <a:pPr lvl="1"/>
            <a:r>
              <a:rPr lang="en-US" dirty="0" smtClean="0">
                <a:effectLst/>
              </a:rPr>
              <a:t>C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tetani</a:t>
            </a:r>
            <a:r>
              <a:rPr lang="en-US" dirty="0">
                <a:effectLst/>
              </a:rPr>
              <a:t> is incubated in BA/ RCM for 2-3 days  then sub-cultured on </a:t>
            </a:r>
            <a:r>
              <a:rPr lang="en-US" dirty="0" smtClean="0">
                <a:effectLst/>
              </a:rPr>
              <a:t>MBA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1946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33670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Colonial morphology and effects in BA</a:t>
            </a:r>
          </a:p>
          <a:p>
            <a:pPr lvl="1"/>
            <a:r>
              <a:rPr lang="en-US" dirty="0"/>
              <a:t>C </a:t>
            </a:r>
            <a:r>
              <a:rPr lang="en-US" dirty="0" err="1"/>
              <a:t>perfiringens</a:t>
            </a:r>
            <a:r>
              <a:rPr lang="en-US" dirty="0"/>
              <a:t>:</a:t>
            </a:r>
          </a:p>
          <a:p>
            <a:pPr lvl="2"/>
            <a:r>
              <a:rPr lang="en-US" dirty="0">
                <a:effectLst/>
              </a:rPr>
              <a:t>Large, colonies  round smooth surfaces</a:t>
            </a:r>
            <a:r>
              <a:rPr lang="en-GB" dirty="0">
                <a:effectLst/>
              </a:rPr>
              <a:t>, </a:t>
            </a:r>
            <a:r>
              <a:rPr lang="en-US" dirty="0">
                <a:effectLst/>
              </a:rPr>
              <a:t>Low convex – translucent</a:t>
            </a:r>
          </a:p>
          <a:p>
            <a:pPr lvl="2"/>
            <a:r>
              <a:rPr lang="en-US" dirty="0">
                <a:effectLst/>
              </a:rPr>
              <a:t>Double zone </a:t>
            </a:r>
            <a:r>
              <a:rPr lang="en-US" dirty="0" err="1">
                <a:effectLst/>
              </a:rPr>
              <a:t>haemolysis</a:t>
            </a:r>
            <a:r>
              <a:rPr lang="en-US" dirty="0">
                <a:effectLst/>
              </a:rPr>
              <a:t> on BA – Zone of complete </a:t>
            </a:r>
            <a:r>
              <a:rPr lang="en-US" dirty="0" err="1">
                <a:effectLst/>
              </a:rPr>
              <a:t>haemolysis</a:t>
            </a:r>
            <a:r>
              <a:rPr lang="en-US" dirty="0">
                <a:effectLst/>
              </a:rPr>
              <a:t> at a larger zone of incomplete </a:t>
            </a:r>
            <a:r>
              <a:rPr lang="en-US" dirty="0" err="1">
                <a:effectLst/>
              </a:rPr>
              <a:t>haemolysis</a:t>
            </a:r>
            <a:r>
              <a:rPr lang="en-US" dirty="0">
                <a:effectLst/>
              </a:rPr>
              <a:t> depends on the strains and blood source (</a:t>
            </a:r>
            <a:r>
              <a:rPr lang="en-US" b="1" u="sng" dirty="0"/>
              <a:t>Double hemolytic)</a:t>
            </a:r>
            <a:endParaRPr lang="en-US" dirty="0"/>
          </a:p>
          <a:p>
            <a:pPr lvl="2"/>
            <a:r>
              <a:rPr lang="en-US" dirty="0"/>
              <a:t>Spores are </a:t>
            </a:r>
            <a:r>
              <a:rPr lang="en-US" dirty="0">
                <a:effectLst/>
              </a:rPr>
              <a:t>large oval and centrally placed if present</a:t>
            </a:r>
            <a:endParaRPr lang="en-US" b="1" u="sng" dirty="0"/>
          </a:p>
          <a:p>
            <a:pPr lvl="1"/>
            <a:r>
              <a:rPr lang="en-US" dirty="0">
                <a:effectLst/>
              </a:rPr>
              <a:t>C. </a:t>
            </a:r>
            <a:r>
              <a:rPr lang="en-US" dirty="0" err="1">
                <a:effectLst/>
              </a:rPr>
              <a:t>tetani</a:t>
            </a:r>
            <a:endParaRPr lang="en-US" dirty="0">
              <a:effectLst/>
            </a:endParaRPr>
          </a:p>
          <a:p>
            <a:pPr lvl="2"/>
            <a:r>
              <a:rPr lang="en-US" dirty="0">
                <a:effectLst/>
              </a:rPr>
              <a:t>Gram +</a:t>
            </a:r>
            <a:r>
              <a:rPr lang="en-US" dirty="0" err="1">
                <a:effectLst/>
              </a:rPr>
              <a:t>ve</a:t>
            </a:r>
            <a:r>
              <a:rPr lang="en-US" dirty="0">
                <a:effectLst/>
              </a:rPr>
              <a:t> bacilli  with drumstick appearance (spores)</a:t>
            </a:r>
            <a:endParaRPr lang="en-GB" dirty="0">
              <a:effectLst/>
            </a:endParaRPr>
          </a:p>
          <a:p>
            <a:pPr lvl="2"/>
            <a:r>
              <a:rPr lang="en-US" dirty="0">
                <a:effectLst/>
              </a:rPr>
              <a:t>Spores stain</a:t>
            </a:r>
            <a:endParaRPr lang="en-GB" dirty="0">
              <a:effectLst/>
            </a:endParaRPr>
          </a:p>
          <a:p>
            <a:pPr lvl="2"/>
            <a:r>
              <a:rPr lang="en-GB" dirty="0">
                <a:effectLst/>
              </a:rPr>
              <a:t>S</a:t>
            </a:r>
            <a:r>
              <a:rPr lang="en-US" dirty="0"/>
              <a:t>arming due to motility-</a:t>
            </a:r>
            <a:r>
              <a:rPr lang="en-US" dirty="0">
                <a:effectLst/>
              </a:rPr>
              <a:t>Motility test positive</a:t>
            </a:r>
          </a:p>
          <a:p>
            <a:pPr lvl="1"/>
            <a:r>
              <a:rPr lang="en-US" dirty="0">
                <a:effectLst/>
              </a:rPr>
              <a:t>C. </a:t>
            </a:r>
            <a:r>
              <a:rPr lang="en-US" dirty="0" err="1">
                <a:effectLst/>
              </a:rPr>
              <a:t>botulinum</a:t>
            </a:r>
            <a:endParaRPr lang="en-US" dirty="0">
              <a:effectLst/>
            </a:endParaRPr>
          </a:p>
          <a:p>
            <a:pPr lvl="2"/>
            <a:r>
              <a:rPr lang="en-US" dirty="0">
                <a:effectLst/>
              </a:rPr>
              <a:t>Gram  +</a:t>
            </a:r>
            <a:r>
              <a:rPr lang="en-US" dirty="0" err="1">
                <a:effectLst/>
              </a:rPr>
              <a:t>ve</a:t>
            </a:r>
            <a:r>
              <a:rPr lang="en-US" dirty="0">
                <a:effectLst/>
              </a:rPr>
              <a:t>  bacilli, relatively large, motile with </a:t>
            </a:r>
            <a:r>
              <a:rPr lang="en-US" dirty="0" err="1">
                <a:effectLst/>
              </a:rPr>
              <a:t>peritrichous</a:t>
            </a:r>
            <a:r>
              <a:rPr lang="en-US" dirty="0">
                <a:effectLst/>
              </a:rPr>
              <a:t> flagella</a:t>
            </a:r>
            <a:endParaRPr lang="en-GB" dirty="0">
              <a:effectLst/>
            </a:endParaRPr>
          </a:p>
          <a:p>
            <a:pPr lvl="2"/>
            <a:r>
              <a:rPr lang="en-US" dirty="0">
                <a:effectLst/>
              </a:rPr>
              <a:t>Spores are oval , centrally placed sub terminal</a:t>
            </a:r>
          </a:p>
          <a:p>
            <a:pPr lvl="1"/>
            <a:r>
              <a:rPr lang="en-GB" dirty="0"/>
              <a:t>Gram staining of colony, +</a:t>
            </a:r>
            <a:r>
              <a:rPr lang="en-GB" dirty="0" err="1"/>
              <a:t>ve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86928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32656"/>
            <a:ext cx="8496944" cy="619268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Biochemical tests </a:t>
            </a:r>
          </a:p>
          <a:p>
            <a:pPr lvl="1"/>
            <a:r>
              <a:rPr lang="en-GB" dirty="0"/>
              <a:t>C. </a:t>
            </a:r>
            <a:r>
              <a:rPr lang="en-GB" dirty="0" err="1"/>
              <a:t>perfringens</a:t>
            </a:r>
            <a:r>
              <a:rPr lang="en-GB" dirty="0"/>
              <a:t>:</a:t>
            </a:r>
          </a:p>
          <a:p>
            <a:pPr lvl="2"/>
            <a:r>
              <a:rPr lang="en-GB" dirty="0"/>
              <a:t>Essentially </a:t>
            </a:r>
            <a:r>
              <a:rPr lang="en-GB" dirty="0" err="1"/>
              <a:t>saccharolytic</a:t>
            </a:r>
            <a:r>
              <a:rPr lang="en-GB" dirty="0"/>
              <a:t> (</a:t>
            </a:r>
            <a:r>
              <a:rPr lang="en-US" dirty="0">
                <a:effectLst/>
              </a:rPr>
              <a:t>Breakdown CHOs</a:t>
            </a:r>
            <a:r>
              <a:rPr lang="en-GB" dirty="0"/>
              <a:t>) - Lactose, maltose and sucrose fermentation +</a:t>
            </a:r>
            <a:r>
              <a:rPr lang="en-GB" dirty="0" err="1"/>
              <a:t>ve</a:t>
            </a:r>
            <a:endParaRPr lang="en-GB" dirty="0"/>
          </a:p>
          <a:p>
            <a:pPr lvl="2"/>
            <a:r>
              <a:rPr lang="en-US" dirty="0" err="1">
                <a:effectLst/>
              </a:rPr>
              <a:t>Saccharolytic</a:t>
            </a:r>
            <a:r>
              <a:rPr lang="en-US" dirty="0">
                <a:effectLst/>
              </a:rPr>
              <a:t> species include:</a:t>
            </a:r>
            <a:endParaRPr lang="en-GB" dirty="0">
              <a:effectLst/>
            </a:endParaRPr>
          </a:p>
          <a:p>
            <a:pPr lvl="3"/>
            <a:r>
              <a:rPr lang="en-US" dirty="0">
                <a:effectLst/>
              </a:rPr>
              <a:t>Clostridium </a:t>
            </a:r>
            <a:r>
              <a:rPr lang="en-US" dirty="0" err="1">
                <a:effectLst/>
              </a:rPr>
              <a:t>perfringens</a:t>
            </a:r>
            <a:endParaRPr lang="en-GB" dirty="0">
              <a:effectLst/>
            </a:endParaRPr>
          </a:p>
          <a:p>
            <a:pPr lvl="3"/>
            <a:r>
              <a:rPr lang="en-US" dirty="0" err="1">
                <a:effectLst/>
              </a:rPr>
              <a:t>Clostiridium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septicum</a:t>
            </a:r>
            <a:endParaRPr lang="en-GB" dirty="0">
              <a:effectLst/>
            </a:endParaRPr>
          </a:p>
          <a:p>
            <a:pPr lvl="3"/>
            <a:r>
              <a:rPr lang="en-US" dirty="0">
                <a:effectLst/>
              </a:rPr>
              <a:t>Clostridium </a:t>
            </a:r>
            <a:r>
              <a:rPr lang="en-US" dirty="0" err="1">
                <a:effectLst/>
              </a:rPr>
              <a:t>oetematiens</a:t>
            </a:r>
            <a:endParaRPr lang="en-GB" dirty="0">
              <a:effectLst/>
            </a:endParaRPr>
          </a:p>
          <a:p>
            <a:pPr lvl="3"/>
            <a:r>
              <a:rPr lang="en-US" dirty="0">
                <a:effectLst/>
              </a:rPr>
              <a:t>Clostridium </a:t>
            </a:r>
            <a:r>
              <a:rPr lang="en-US" dirty="0" err="1">
                <a:effectLst/>
              </a:rPr>
              <a:t>fallax</a:t>
            </a:r>
            <a:endParaRPr lang="en-GB" dirty="0"/>
          </a:p>
          <a:p>
            <a:pPr lvl="2"/>
            <a:r>
              <a:rPr lang="en-GB" dirty="0"/>
              <a:t>Mildly </a:t>
            </a:r>
            <a:r>
              <a:rPr lang="en-GB" dirty="0" err="1"/>
              <a:t>proteolytic</a:t>
            </a:r>
            <a:r>
              <a:rPr lang="en-GB" dirty="0"/>
              <a:t>(breakdown proteins</a:t>
            </a:r>
            <a:r>
              <a:rPr lang="en-GB" dirty="0" smtClean="0"/>
              <a:t>)</a:t>
            </a:r>
          </a:p>
          <a:p>
            <a:pPr lvl="3"/>
            <a:r>
              <a:rPr lang="en-GB" dirty="0" smtClean="0"/>
              <a:t>Other clostridium species are non-</a:t>
            </a:r>
            <a:r>
              <a:rPr lang="en-GB" dirty="0" err="1" smtClean="0"/>
              <a:t>proteolytic</a:t>
            </a:r>
            <a:endParaRPr lang="en-GB" dirty="0"/>
          </a:p>
          <a:p>
            <a:pPr lvl="2"/>
            <a:r>
              <a:rPr lang="en-GB" dirty="0"/>
              <a:t>Nitrate reduction test +</a:t>
            </a:r>
            <a:r>
              <a:rPr lang="en-GB" dirty="0" err="1"/>
              <a:t>ve</a:t>
            </a:r>
            <a:endParaRPr lang="en-GB" dirty="0"/>
          </a:p>
          <a:p>
            <a:pPr lvl="2"/>
            <a:r>
              <a:rPr lang="en-US" dirty="0"/>
              <a:t>antigenic tests A,B,C,D &amp; E</a:t>
            </a:r>
          </a:p>
          <a:p>
            <a:pPr lvl="1"/>
            <a:r>
              <a:rPr lang="en-US" i="1" dirty="0">
                <a:effectLst/>
              </a:rPr>
              <a:t>C. </a:t>
            </a:r>
            <a:r>
              <a:rPr lang="en-US" i="1" dirty="0" err="1" smtClean="0">
                <a:effectLst/>
              </a:rPr>
              <a:t>botulinum</a:t>
            </a:r>
            <a:r>
              <a:rPr lang="en-US" i="1" dirty="0" smtClean="0">
                <a:effectLst/>
              </a:rPr>
              <a:t> </a:t>
            </a:r>
            <a:r>
              <a:rPr lang="en-US" dirty="0" smtClean="0">
                <a:effectLst/>
              </a:rPr>
              <a:t>and </a:t>
            </a:r>
            <a:r>
              <a:rPr lang="en-US" i="1" dirty="0">
                <a:solidFill>
                  <a:srgbClr val="FFFFFF"/>
                </a:solidFill>
              </a:rPr>
              <a:t>C. </a:t>
            </a:r>
            <a:r>
              <a:rPr lang="en-US" i="1" dirty="0" err="1">
                <a:solidFill>
                  <a:srgbClr val="FFFFFF"/>
                </a:solidFill>
              </a:rPr>
              <a:t>difficile</a:t>
            </a:r>
            <a:r>
              <a:rPr lang="en-US" dirty="0">
                <a:solidFill>
                  <a:srgbClr val="FFFFFF"/>
                </a:solidFill>
              </a:rPr>
              <a:t> </a:t>
            </a:r>
            <a:endParaRPr lang="en-US" dirty="0">
              <a:effectLst/>
            </a:endParaRPr>
          </a:p>
          <a:p>
            <a:pPr lvl="2"/>
            <a:r>
              <a:rPr lang="en-US" dirty="0">
                <a:effectLst/>
              </a:rPr>
              <a:t>Demonstration of toxins in blood, left over foods  and stool</a:t>
            </a:r>
            <a:r>
              <a:rPr lang="en-US" dirty="0"/>
              <a:t>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114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400050"/>
            <a:ext cx="8134672" cy="1143000"/>
          </a:xfrm>
        </p:spPr>
        <p:txBody>
          <a:bodyPr/>
          <a:lstStyle/>
          <a:p>
            <a:r>
              <a:rPr lang="en-US" dirty="0"/>
              <a:t>PATHOGENIC </a:t>
            </a:r>
            <a:r>
              <a:rPr lang="en-US" dirty="0" smtClean="0"/>
              <a:t>PROPERTIES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Mechanisms of </a:t>
            </a:r>
            <a:r>
              <a:rPr lang="en-US" dirty="0" err="1" smtClean="0"/>
              <a:t>Dx</a:t>
            </a:r>
            <a:r>
              <a:rPr lang="en-US" dirty="0" smtClean="0"/>
              <a:t> causation by pathogenic species include:</a:t>
            </a:r>
            <a:endParaRPr lang="en-GB" dirty="0" smtClean="0"/>
          </a:p>
          <a:p>
            <a:pPr lvl="1"/>
            <a:r>
              <a:rPr lang="en-US" dirty="0" smtClean="0"/>
              <a:t>The requirement of anaerobic conditions</a:t>
            </a:r>
            <a:endParaRPr lang="en-GB" dirty="0" smtClean="0"/>
          </a:p>
          <a:p>
            <a:pPr lvl="1"/>
            <a:r>
              <a:rPr lang="en-US" dirty="0" smtClean="0"/>
              <a:t>Capacity to form spores</a:t>
            </a:r>
            <a:endParaRPr lang="en-GB" dirty="0" smtClean="0"/>
          </a:p>
          <a:p>
            <a:pPr lvl="1"/>
            <a:r>
              <a:rPr lang="en-US" dirty="0" smtClean="0"/>
              <a:t>Capacity to produce potent exotoxins and other virulence factors especially aggressions.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093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</p:spPr>
        <p:txBody>
          <a:bodyPr/>
          <a:lstStyle/>
          <a:p>
            <a:r>
              <a:rPr lang="en-US" sz="3600" u="sng" dirty="0" err="1" smtClean="0">
                <a:effectLst/>
              </a:rPr>
              <a:t>Presumative</a:t>
            </a:r>
            <a:r>
              <a:rPr lang="en-US" sz="3600" u="sng" dirty="0" smtClean="0">
                <a:effectLst/>
              </a:rPr>
              <a:t> identification tests of c. </a:t>
            </a:r>
            <a:r>
              <a:rPr lang="en-US" sz="3600" u="sng" dirty="0" err="1" smtClean="0">
                <a:effectLst/>
              </a:rPr>
              <a:t>perfringens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75606"/>
            <a:ext cx="8640960" cy="5121746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u="sng" dirty="0">
                <a:effectLst/>
              </a:rPr>
              <a:t>NAGLES REACTION TESTS</a:t>
            </a:r>
            <a:endParaRPr lang="en-GB" dirty="0">
              <a:effectLst/>
            </a:endParaRPr>
          </a:p>
          <a:p>
            <a:r>
              <a:rPr lang="en-US" dirty="0">
                <a:effectLst/>
              </a:rPr>
              <a:t>Swabbing half of the egg </a:t>
            </a:r>
            <a:r>
              <a:rPr lang="en-US" dirty="0" err="1">
                <a:effectLst/>
              </a:rPr>
              <a:t>y</a:t>
            </a:r>
            <a:r>
              <a:rPr lang="en-US" dirty="0" err="1" smtClean="0">
                <a:effectLst/>
              </a:rPr>
              <a:t>ork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antigen plate with type A antitoxins and allowing the plate to dry</a:t>
            </a:r>
            <a:endParaRPr lang="en-GB" dirty="0">
              <a:effectLst/>
            </a:endParaRPr>
          </a:p>
          <a:p>
            <a:r>
              <a:rPr lang="en-US" dirty="0">
                <a:effectLst/>
              </a:rPr>
              <a:t>Streaking the whole plate with the isolated organisms</a:t>
            </a:r>
            <a:endParaRPr lang="en-GB" dirty="0">
              <a:effectLst/>
            </a:endParaRPr>
          </a:p>
          <a:p>
            <a:r>
              <a:rPr lang="en-US" dirty="0">
                <a:effectLst/>
              </a:rPr>
              <a:t>Incubation for 24-48 </a:t>
            </a:r>
            <a:r>
              <a:rPr lang="en-US" dirty="0" err="1">
                <a:effectLst/>
              </a:rPr>
              <a:t>hrs</a:t>
            </a:r>
            <a:r>
              <a:rPr lang="en-US" dirty="0">
                <a:effectLst/>
              </a:rPr>
              <a:t> at </a:t>
            </a:r>
            <a:r>
              <a:rPr lang="en-US" dirty="0" smtClean="0">
                <a:effectLst/>
              </a:rPr>
              <a:t>35</a:t>
            </a:r>
            <a:r>
              <a:rPr lang="en-US" baseline="30000" dirty="0" smtClean="0">
                <a:effectLst/>
              </a:rPr>
              <a:t>o</a:t>
            </a:r>
            <a:r>
              <a:rPr lang="en-US" dirty="0" smtClean="0">
                <a:effectLst/>
              </a:rPr>
              <a:t>c</a:t>
            </a:r>
          </a:p>
          <a:p>
            <a:r>
              <a:rPr lang="en-US" u="sng" dirty="0" smtClean="0">
                <a:effectLst/>
              </a:rPr>
              <a:t>RESULTS</a:t>
            </a:r>
            <a:r>
              <a:rPr lang="en-US" u="sng" dirty="0">
                <a:effectLst/>
              </a:rPr>
              <a:t>:</a:t>
            </a:r>
            <a:endParaRPr lang="en-GB" dirty="0">
              <a:effectLst/>
            </a:endParaRPr>
          </a:p>
          <a:p>
            <a:pPr lvl="1"/>
            <a:r>
              <a:rPr lang="en-US" dirty="0" err="1">
                <a:effectLst/>
              </a:rPr>
              <a:t>Lecithinase</a:t>
            </a:r>
            <a:r>
              <a:rPr lang="en-US" dirty="0">
                <a:effectLst/>
              </a:rPr>
              <a:t> activity is observed on the half without antitoxins and inhibited on the side with antitoxins.</a:t>
            </a:r>
            <a:endParaRPr lang="en-GB" dirty="0">
              <a:effectLst/>
            </a:endParaRPr>
          </a:p>
          <a:p>
            <a:pPr lvl="1"/>
            <a:r>
              <a:rPr lang="en-US" dirty="0" err="1">
                <a:effectLst/>
              </a:rPr>
              <a:t>Licithinase</a:t>
            </a:r>
            <a:r>
              <a:rPr lang="en-US" dirty="0">
                <a:effectLst/>
              </a:rPr>
              <a:t> splits lipoprotein producing opalescence; Opalescence indicates a +</a:t>
            </a:r>
            <a:r>
              <a:rPr lang="en-US" dirty="0" err="1">
                <a:effectLst/>
              </a:rPr>
              <a:t>Ve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nagler</a:t>
            </a:r>
            <a:r>
              <a:rPr lang="en-US" dirty="0">
                <a:effectLst/>
              </a:rPr>
              <a:t> reaction.</a:t>
            </a:r>
            <a:endParaRPr lang="en-GB" dirty="0">
              <a:effectLst/>
            </a:endParaRPr>
          </a:p>
          <a:p>
            <a:endParaRPr lang="en-GB" dirty="0">
              <a:effectLst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909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211960" y="764704"/>
            <a:ext cx="4246240" cy="1728192"/>
          </a:xfrm>
        </p:spPr>
        <p:txBody>
          <a:bodyPr/>
          <a:lstStyle/>
          <a:p>
            <a:r>
              <a:rPr lang="en-US" b="1" i="1" dirty="0"/>
              <a:t>Clostridium </a:t>
            </a:r>
            <a:r>
              <a:rPr lang="en-US" b="1" i="1" dirty="0" err="1"/>
              <a:t>tetani</a:t>
            </a:r>
            <a:r>
              <a:rPr lang="en-US" b="1" dirty="0"/>
              <a:t> </a:t>
            </a:r>
            <a:r>
              <a:rPr lang="fi-FI" dirty="0" smtClean="0"/>
              <a:t>on </a:t>
            </a:r>
            <a:r>
              <a:rPr lang="fi-FI" dirty="0"/>
              <a:t>B.A </a:t>
            </a:r>
            <a:endParaRPr lang="fi-FI" dirty="0" smtClean="0"/>
          </a:p>
          <a:p>
            <a:r>
              <a:rPr lang="fi-FI" dirty="0" smtClean="0"/>
              <a:t>Note </a:t>
            </a:r>
            <a:r>
              <a:rPr lang="fi-FI" dirty="0"/>
              <a:t>swarming</a:t>
            </a:r>
            <a:endParaRPr lang="en-GB" dirty="0"/>
          </a:p>
        </p:txBody>
      </p:sp>
      <p:pic>
        <p:nvPicPr>
          <p:cNvPr id="8" name="Picture 2" descr="E:\Bachelor of Medicine And Bachelor of Surgery (MBChB)  Year  2\MEDICAL MICROBIOLOGY\5. MICROBIOLOGY PRACTICALS AND DEMONSTRATIONS\Tests\cl tetani on B.A Note swarmin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11634"/>
            <a:ext cx="3744416" cy="325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5214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2057400" y="-1484313"/>
            <a:ext cx="5137150" cy="595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  </a:t>
            </a:r>
            <a:r>
              <a:rPr lang="en-US" sz="9200">
                <a:solidFill>
                  <a:srgbClr val="FFFFFF"/>
                </a:solidFill>
              </a:rPr>
              <a:t> </a:t>
            </a:r>
            <a:r>
              <a:rPr lang="en-US">
                <a:solidFill>
                  <a:srgbClr val="FFFFFF"/>
                </a:solidFill>
              </a:rPr>
              <a:t>                           </a:t>
            </a:r>
            <a:br>
              <a:rPr lang="en-US">
                <a:solidFill>
                  <a:srgbClr val="FFFFFF"/>
                </a:solidFill>
              </a:rPr>
            </a:br>
            <a:r>
              <a:rPr lang="en-US" sz="2400" b="1" i="1">
                <a:solidFill>
                  <a:srgbClr val="18605A"/>
                </a:solidFill>
              </a:rPr>
              <a:t>C. difficile </a:t>
            </a:r>
            <a:r>
              <a:rPr lang="en-US" sz="2400" b="1">
                <a:solidFill>
                  <a:srgbClr val="18605A"/>
                </a:solidFill>
              </a:rPr>
              <a:t>colonies on blood agar.</a:t>
            </a:r>
          </a:p>
          <a:p>
            <a:endParaRPr lang="en-US" sz="2400" b="1">
              <a:solidFill>
                <a:srgbClr val="18605A"/>
              </a:solidFill>
            </a:endParaRPr>
          </a:p>
          <a:p>
            <a:endParaRPr lang="en-US" sz="2400" b="1">
              <a:solidFill>
                <a:srgbClr val="18605A"/>
              </a:solidFill>
            </a:endParaRPr>
          </a:p>
          <a:p>
            <a:endParaRPr lang="en-US" sz="2400" b="1">
              <a:solidFill>
                <a:srgbClr val="18605A"/>
              </a:solidFill>
            </a:endParaRPr>
          </a:p>
          <a:p>
            <a:r>
              <a:rPr lang="en-US" sz="90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  <a:p>
            <a:pPr eaLnBrk="0" hangingPunct="0"/>
            <a:r>
              <a:rPr lang="en-US">
                <a:solidFill>
                  <a:srgbClr val="FFFFFF"/>
                </a:solidFill>
              </a:rPr>
              <a:t>  </a:t>
            </a:r>
            <a:r>
              <a:rPr lang="en-US" sz="11300">
                <a:solidFill>
                  <a:srgbClr val="FFFFFF"/>
                </a:solidFill>
              </a:rPr>
              <a:t> </a:t>
            </a:r>
            <a:r>
              <a:rPr lang="en-US">
                <a:solidFill>
                  <a:srgbClr val="FFFFFF"/>
                </a:solidFill>
              </a:rPr>
              <a:t>                                           </a:t>
            </a:r>
            <a:br>
              <a:rPr lang="en-US">
                <a:solidFill>
                  <a:srgbClr val="FFFFFF"/>
                </a:solidFill>
              </a:rPr>
            </a:br>
            <a:r>
              <a:rPr lang="en-US" sz="2400" b="1" i="1">
                <a:solidFill>
                  <a:srgbClr val="18605A"/>
                </a:solidFill>
              </a:rPr>
              <a:t>C. difficile</a:t>
            </a:r>
            <a:r>
              <a:rPr lang="en-US" sz="2400" b="1">
                <a:solidFill>
                  <a:srgbClr val="18605A"/>
                </a:solidFill>
              </a:rPr>
              <a:t> endospores.</a:t>
            </a:r>
          </a:p>
          <a:p>
            <a:pPr eaLnBrk="0" hangingPunct="0"/>
            <a:r>
              <a:rPr lang="en-US" sz="2400">
                <a:solidFill>
                  <a:srgbClr val="FFFFFF"/>
                </a:solidFill>
              </a:rPr>
              <a:t/>
            </a:r>
            <a:br>
              <a:rPr lang="en-US" sz="2400">
                <a:solidFill>
                  <a:srgbClr val="FFFFFF"/>
                </a:solidFill>
              </a:rPr>
            </a:br>
            <a:r>
              <a:rPr lang="en-US" sz="900">
                <a:solidFill>
                  <a:srgbClr val="FFFFFF"/>
                </a:solidFill>
              </a:rPr>
              <a:t/>
            </a:r>
            <a:br>
              <a:rPr lang="en-US" sz="900">
                <a:solidFill>
                  <a:srgbClr val="FFFFFF"/>
                </a:solidFill>
              </a:rPr>
            </a:br>
            <a:endParaRPr lang="en-US">
              <a:solidFill>
                <a:srgbClr val="FFFFFF"/>
              </a:solidFill>
            </a:endParaRPr>
          </a:p>
        </p:txBody>
      </p:sp>
      <p:pic>
        <p:nvPicPr>
          <p:cNvPr id="181251" name="Picture 3" descr="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457200"/>
            <a:ext cx="3276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52" name="Picture 4" descr="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46" y="3701752"/>
            <a:ext cx="4343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4495800"/>
            <a:ext cx="4191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2291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40960" cy="1008112"/>
          </a:xfrm>
        </p:spPr>
        <p:txBody>
          <a:bodyPr/>
          <a:lstStyle/>
          <a:p>
            <a:r>
              <a:rPr lang="en-US" i="1" u="sng" dirty="0">
                <a:effectLst/>
              </a:rPr>
              <a:t>C</a:t>
            </a:r>
            <a:r>
              <a:rPr lang="en-US" i="1" u="sng" dirty="0" smtClean="0">
                <a:effectLst/>
              </a:rPr>
              <a:t>lostridium </a:t>
            </a:r>
            <a:r>
              <a:rPr lang="en-US" i="1" u="sng" dirty="0" err="1" smtClean="0">
                <a:effectLst/>
              </a:rPr>
              <a:t>perfringens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504056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effectLst/>
              </a:rPr>
              <a:t>Normal flora in large intestines in humans </a:t>
            </a:r>
            <a:r>
              <a:rPr lang="en-US" dirty="0" smtClean="0">
                <a:effectLst/>
              </a:rPr>
              <a:t>and animals </a:t>
            </a:r>
            <a:r>
              <a:rPr lang="en-US" dirty="0">
                <a:effectLst/>
              </a:rPr>
              <a:t>– passed out in feces</a:t>
            </a:r>
            <a:endParaRPr lang="en-GB" dirty="0">
              <a:effectLst/>
            </a:endParaRPr>
          </a:p>
          <a:p>
            <a:pPr lvl="0"/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b="1" u="sng" dirty="0">
                <a:effectLst/>
              </a:rPr>
              <a:t>Microscopic appearance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Gram +</a:t>
            </a:r>
            <a:r>
              <a:rPr lang="en-US" dirty="0" err="1">
                <a:effectLst/>
              </a:rPr>
              <a:t>ve</a:t>
            </a:r>
            <a:r>
              <a:rPr lang="en-US" dirty="0">
                <a:effectLst/>
              </a:rPr>
              <a:t> bacilli form spores which are relatively large oval and centrally placed.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Capsulated in tissues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Forms spores in feces and in the environment. Does not </a:t>
            </a:r>
            <a:r>
              <a:rPr lang="en-US" dirty="0" smtClean="0">
                <a:effectLst/>
              </a:rPr>
              <a:t>form </a:t>
            </a:r>
            <a:r>
              <a:rPr lang="en-US" dirty="0">
                <a:effectLst/>
              </a:rPr>
              <a:t>spores in contaminated cooked food or tissues.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Non </a:t>
            </a:r>
            <a:r>
              <a:rPr lang="en-US" dirty="0" smtClean="0">
                <a:effectLst/>
              </a:rPr>
              <a:t>motile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6553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ChangeArrowheads="1"/>
          </p:cNvSpPr>
          <p:nvPr/>
        </p:nvSpPr>
        <p:spPr bwMode="auto">
          <a:xfrm>
            <a:off x="0" y="3595614"/>
            <a:ext cx="9144000" cy="346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dirty="0"/>
              <a:t>  </a:t>
            </a:r>
            <a:r>
              <a:rPr lang="en-US" sz="12300" dirty="0"/>
              <a:t> </a:t>
            </a:r>
            <a:r>
              <a:rPr lang="en-US" dirty="0"/>
              <a:t>                                                      </a:t>
            </a:r>
          </a:p>
          <a:p>
            <a:pPr eaLnBrk="0" hangingPunct="0"/>
            <a:r>
              <a:rPr lang="en-US" sz="2400" b="1" i="1" dirty="0"/>
              <a:t>Clostridium </a:t>
            </a:r>
            <a:r>
              <a:rPr lang="en-US" sz="2400" b="1" i="1" dirty="0" err="1"/>
              <a:t>perfringens</a:t>
            </a:r>
            <a:r>
              <a:rPr lang="en-US" sz="2400" b="1" i="1" dirty="0"/>
              <a:t>,</a:t>
            </a:r>
            <a:r>
              <a:rPr lang="en-US" sz="2400" b="1" dirty="0"/>
              <a:t> Gram Stain. Most clostridia are </a:t>
            </a:r>
            <a:r>
              <a:rPr lang="en-US" sz="2400" b="1" dirty="0" err="1"/>
              <a:t>reknowned</a:t>
            </a:r>
            <a:r>
              <a:rPr lang="en-US" sz="2400" b="1" dirty="0"/>
              <a:t> for staining "Gram-</a:t>
            </a:r>
            <a:r>
              <a:rPr lang="en-US" sz="2400" b="1" dirty="0" err="1"/>
              <a:t>variable".culture</a:t>
            </a:r>
            <a:r>
              <a:rPr lang="en-US" sz="2400" b="1" dirty="0"/>
              <a:t> from canned beef.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177155" name="Picture 3" descr="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68580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7664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040560"/>
          </a:xfrm>
        </p:spPr>
        <p:txBody>
          <a:bodyPr/>
          <a:lstStyle/>
          <a:p>
            <a:pPr lvl="0"/>
            <a:r>
              <a:rPr lang="en-US" sz="2400" dirty="0" smtClean="0">
                <a:effectLst/>
              </a:rPr>
              <a:t>Antigens</a:t>
            </a:r>
            <a:endParaRPr lang="en-GB" sz="2400" dirty="0">
              <a:effectLst/>
            </a:endParaRPr>
          </a:p>
          <a:p>
            <a:pPr lvl="1"/>
            <a:r>
              <a:rPr lang="en-US" sz="2000" dirty="0">
                <a:effectLst/>
              </a:rPr>
              <a:t>Soluble antigens released</a:t>
            </a:r>
            <a:endParaRPr lang="en-GB" sz="2000" dirty="0">
              <a:effectLst/>
            </a:endParaRPr>
          </a:p>
          <a:p>
            <a:pPr lvl="1"/>
            <a:r>
              <a:rPr lang="en-US" sz="2000" dirty="0">
                <a:effectLst/>
              </a:rPr>
              <a:t>5 different antigen identified – Used as a basis for classification into serotypes.</a:t>
            </a:r>
            <a:endParaRPr lang="en-GB" sz="2000" dirty="0">
              <a:effectLst/>
            </a:endParaRPr>
          </a:p>
          <a:p>
            <a:r>
              <a:rPr lang="en-US" sz="2400" dirty="0">
                <a:effectLst/>
              </a:rPr>
              <a:t>5 serotypes A-E</a:t>
            </a:r>
            <a:endParaRPr lang="en-GB" sz="24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0040206"/>
              </p:ext>
            </p:extLst>
          </p:nvPr>
        </p:nvGraphicFramePr>
        <p:xfrm>
          <a:off x="1259632" y="3933056"/>
          <a:ext cx="6480720" cy="21088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2605"/>
                <a:gridCol w="3498115"/>
              </a:tblGrid>
              <a:tr h="5314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SEROTYPES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ANTIGENS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Alpha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Alpha, beta &amp; epsion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Alpha, beta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Alpha, epsion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511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40960" cy="1008112"/>
          </a:xfrm>
        </p:spPr>
        <p:txBody>
          <a:bodyPr/>
          <a:lstStyle/>
          <a:p>
            <a:r>
              <a:rPr lang="en-US" u="sng" dirty="0">
                <a:effectLst/>
              </a:rPr>
              <a:t>PATHOGENIC </a:t>
            </a:r>
            <a:r>
              <a:rPr lang="en-US" u="sng" dirty="0" smtClean="0">
                <a:effectLst/>
              </a:rPr>
              <a:t>PROPERTIES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504056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 smtClean="0">
                <a:effectLst/>
              </a:rPr>
              <a:t>Ability </a:t>
            </a:r>
            <a:r>
              <a:rPr lang="en-US" dirty="0">
                <a:effectLst/>
              </a:rPr>
              <a:t>to form spores increases the chances of survival and enhances transmission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The ability to release exotoxins </a:t>
            </a:r>
            <a:endParaRPr lang="en-US" dirty="0" smtClean="0">
              <a:effectLst/>
            </a:endParaRPr>
          </a:p>
          <a:p>
            <a:pPr lvl="0"/>
            <a:r>
              <a:rPr lang="en-US" dirty="0" smtClean="0">
                <a:effectLst/>
              </a:rPr>
              <a:t>Serotypes differ in the types of exotoxins they release.</a:t>
            </a:r>
            <a:endParaRPr lang="en-GB" dirty="0" smtClean="0">
              <a:effectLst/>
            </a:endParaRPr>
          </a:p>
          <a:p>
            <a:pPr lvl="0"/>
            <a:r>
              <a:rPr lang="en-US" dirty="0" smtClean="0">
                <a:effectLst/>
              </a:rPr>
              <a:t>Toxins </a:t>
            </a:r>
            <a:r>
              <a:rPr lang="en-US" dirty="0">
                <a:effectLst/>
              </a:rPr>
              <a:t>have different mechanisms of action can be </a:t>
            </a:r>
            <a:r>
              <a:rPr lang="en-US" dirty="0" err="1">
                <a:effectLst/>
              </a:rPr>
              <a:t>haemolytic</a:t>
            </a:r>
            <a:r>
              <a:rPr lang="en-US" dirty="0">
                <a:effectLst/>
              </a:rPr>
              <a:t>, lethal or have enzymatic activities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Other virulence products include; </a:t>
            </a:r>
            <a:r>
              <a:rPr lang="en-US" dirty="0" err="1">
                <a:effectLst/>
              </a:rPr>
              <a:t>DNAse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Hyalurinidase</a:t>
            </a:r>
            <a:r>
              <a:rPr lang="en-US" dirty="0">
                <a:effectLst/>
              </a:rPr>
              <a:t>, collagenase proteases, </a:t>
            </a:r>
            <a:r>
              <a:rPr lang="en-US" dirty="0" smtClean="0">
                <a:effectLst/>
              </a:rPr>
              <a:t>lipases and collagenase which contribute to invasive process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Enterotoxins – produced by certain strains which can contaminate meat.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Has capacity to invade the blood circulatory system.</a:t>
            </a:r>
            <a:endParaRPr lang="en-GB" dirty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602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20688"/>
            <a:ext cx="8640960" cy="5976664"/>
          </a:xfrm>
        </p:spPr>
        <p:txBody>
          <a:bodyPr/>
          <a:lstStyle/>
          <a:p>
            <a:r>
              <a:rPr lang="en-US" dirty="0" smtClean="0">
                <a:effectLst/>
              </a:rPr>
              <a:t>Production of </a:t>
            </a:r>
            <a:r>
              <a:rPr lang="en-US" u="sng" dirty="0">
                <a:effectLst/>
              </a:rPr>
              <a:t>A</a:t>
            </a:r>
            <a:r>
              <a:rPr lang="en-US" u="sng" dirty="0" smtClean="0">
                <a:effectLst/>
              </a:rPr>
              <a:t>lpha toxins</a:t>
            </a:r>
          </a:p>
          <a:p>
            <a:pPr lvl="1"/>
            <a:r>
              <a:rPr lang="en-US" dirty="0" smtClean="0">
                <a:effectLst/>
              </a:rPr>
              <a:t>Common </a:t>
            </a:r>
            <a:r>
              <a:rPr lang="en-US" dirty="0">
                <a:effectLst/>
              </a:rPr>
              <a:t>for all serotypes. </a:t>
            </a:r>
            <a:endParaRPr lang="en-US" dirty="0" smtClean="0">
              <a:effectLst/>
            </a:endParaRPr>
          </a:p>
          <a:p>
            <a:pPr lvl="1"/>
            <a:r>
              <a:rPr lang="en-US" dirty="0" smtClean="0">
                <a:effectLst/>
              </a:rPr>
              <a:t>Major toxin for </a:t>
            </a:r>
            <a:r>
              <a:rPr lang="en-US" dirty="0">
                <a:effectLst/>
              </a:rPr>
              <a:t>serotype A.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An </a:t>
            </a:r>
            <a:r>
              <a:rPr lang="en-US" dirty="0" smtClean="0">
                <a:effectLst/>
              </a:rPr>
              <a:t>phospholipase enzyme, </a:t>
            </a:r>
            <a:r>
              <a:rPr lang="en-US" dirty="0" err="1" smtClean="0">
                <a:effectLst/>
              </a:rPr>
              <a:t>lecithinase</a:t>
            </a:r>
            <a:r>
              <a:rPr lang="en-US" dirty="0" smtClean="0">
                <a:effectLst/>
              </a:rPr>
              <a:t> C</a:t>
            </a:r>
          </a:p>
          <a:p>
            <a:pPr lvl="2"/>
            <a:r>
              <a:rPr lang="en-US" dirty="0" smtClean="0">
                <a:effectLst/>
              </a:rPr>
              <a:t>Splits </a:t>
            </a:r>
            <a:r>
              <a:rPr lang="en-US" dirty="0">
                <a:effectLst/>
              </a:rPr>
              <a:t>lecithin—An important constituent of cell membranes including RBC and other cells</a:t>
            </a:r>
            <a:endParaRPr lang="en-GB" dirty="0">
              <a:effectLst/>
            </a:endParaRPr>
          </a:p>
          <a:p>
            <a:pPr lvl="2"/>
            <a:r>
              <a:rPr lang="en-US" dirty="0">
                <a:effectLst/>
              </a:rPr>
              <a:t>Also </a:t>
            </a:r>
            <a:r>
              <a:rPr lang="en-US" dirty="0" err="1">
                <a:effectLst/>
              </a:rPr>
              <a:t>haemolytic</a:t>
            </a:r>
            <a:endParaRPr lang="en-GB" dirty="0">
              <a:effectLst/>
            </a:endParaRPr>
          </a:p>
          <a:p>
            <a:pPr lvl="2"/>
            <a:r>
              <a:rPr lang="en-US" dirty="0">
                <a:effectLst/>
              </a:rPr>
              <a:t>The most significant of lethal toxins</a:t>
            </a:r>
            <a:endParaRPr lang="en-GB" dirty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132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TS001069040">
  <a:themeElements>
    <a:clrScheme name="Office Theme 1">
      <a:dk1>
        <a:srgbClr val="000000"/>
      </a:dk1>
      <a:lt1>
        <a:srgbClr val="FFFFFF"/>
      </a:lt1>
      <a:dk2>
        <a:srgbClr val="7F00FF"/>
      </a:dk2>
      <a:lt2>
        <a:srgbClr val="FAFD00"/>
      </a:lt2>
      <a:accent1>
        <a:srgbClr val="B50069"/>
      </a:accent1>
      <a:accent2>
        <a:srgbClr val="FF7F00"/>
      </a:accent2>
      <a:accent3>
        <a:srgbClr val="C0AAFF"/>
      </a:accent3>
      <a:accent4>
        <a:srgbClr val="DADADA"/>
      </a:accent4>
      <a:accent5>
        <a:srgbClr val="D7AAB9"/>
      </a:accent5>
      <a:accent6>
        <a:srgbClr val="E77200"/>
      </a:accent6>
      <a:hlink>
        <a:srgbClr val="FF00FF"/>
      </a:hlink>
      <a:folHlink>
        <a:srgbClr val="B760F9"/>
      </a:folHlink>
    </a:clrScheme>
    <a:fontScheme name="Office Theme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7F00FF"/>
        </a:dk2>
        <a:lt2>
          <a:srgbClr val="FAFD00"/>
        </a:lt2>
        <a:accent1>
          <a:srgbClr val="B50069"/>
        </a:accent1>
        <a:accent2>
          <a:srgbClr val="FF7F00"/>
        </a:accent2>
        <a:accent3>
          <a:srgbClr val="C0AAFF"/>
        </a:accent3>
        <a:accent4>
          <a:srgbClr val="DADADA"/>
        </a:accent4>
        <a:accent5>
          <a:srgbClr val="D7AAB9"/>
        </a:accent5>
        <a:accent6>
          <a:srgbClr val="E77200"/>
        </a:accent6>
        <a:hlink>
          <a:srgbClr val="FF00FF"/>
        </a:hlink>
        <a:folHlink>
          <a:srgbClr val="B760F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B760F9"/>
        </a:lt1>
        <a:dk2>
          <a:srgbClr val="7B00E4"/>
        </a:dk2>
        <a:lt2>
          <a:srgbClr val="280049"/>
        </a:lt2>
        <a:accent1>
          <a:srgbClr val="FFFFFF"/>
        </a:accent1>
        <a:accent2>
          <a:srgbClr val="FFFF00"/>
        </a:accent2>
        <a:accent3>
          <a:srgbClr val="D8B6FB"/>
        </a:accent3>
        <a:accent4>
          <a:srgbClr val="000000"/>
        </a:accent4>
        <a:accent5>
          <a:srgbClr val="FFFFFF"/>
        </a:accent5>
        <a:accent6>
          <a:srgbClr val="E7E700"/>
        </a:accent6>
        <a:hlink>
          <a:srgbClr val="FF00FF"/>
        </a:hlink>
        <a:folHlink>
          <a:srgbClr val="DFB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DADADA"/>
        </a:lt2>
        <a:accent1>
          <a:srgbClr val="F2F2F2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7F7F7"/>
        </a:accent5>
        <a:accent6>
          <a:srgbClr val="838383"/>
        </a:accent6>
        <a:hlink>
          <a:srgbClr val="DADADA"/>
        </a:hlink>
        <a:folHlink>
          <a:srgbClr val="676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</TotalTime>
  <Words>2359</Words>
  <Application>Microsoft Office PowerPoint</Application>
  <PresentationFormat>On-screen Show (4:3)</PresentationFormat>
  <Paragraphs>293</Paragraphs>
  <Slides>42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2_TS001069040</vt:lpstr>
      <vt:lpstr>CLOSTRIDIA</vt:lpstr>
      <vt:lpstr>INTRODUCTION</vt:lpstr>
      <vt:lpstr>PowerPoint Presentation</vt:lpstr>
      <vt:lpstr>PATHOGENIC PROPERTIES</vt:lpstr>
      <vt:lpstr>Clostridium perfringens</vt:lpstr>
      <vt:lpstr>PowerPoint Presentation</vt:lpstr>
      <vt:lpstr>PowerPoint Presentation</vt:lpstr>
      <vt:lpstr>PATHOGENIC PROPERTIES</vt:lpstr>
      <vt:lpstr>PowerPoint Presentation</vt:lpstr>
      <vt:lpstr>PATHOGENESIS</vt:lpstr>
      <vt:lpstr>PowerPoint Presentation</vt:lpstr>
      <vt:lpstr>PowerPoint Presentation</vt:lpstr>
      <vt:lpstr>Treatment</vt:lpstr>
      <vt:lpstr>CLINICAL SIGNIFICANCE</vt:lpstr>
      <vt:lpstr>PREVENTION</vt:lpstr>
      <vt:lpstr>Clostridium tetani</vt:lpstr>
      <vt:lpstr>PowerPoint Presentation</vt:lpstr>
      <vt:lpstr>PATHOGENIC PROPERTIES</vt:lpstr>
      <vt:lpstr>PATHOGENESIS</vt:lpstr>
      <vt:lpstr>PowerPoint Presentation</vt:lpstr>
      <vt:lpstr>PowerPoint Presentation</vt:lpstr>
      <vt:lpstr>Tetanus Toxin.</vt:lpstr>
      <vt:lpstr>Toxin Action.</vt:lpstr>
      <vt:lpstr>MANIFESTATIONS</vt:lpstr>
      <vt:lpstr>SOME ASPECTS OF MANAGEMENT</vt:lpstr>
      <vt:lpstr>PowerPoint Presentation</vt:lpstr>
      <vt:lpstr>PREVENTION ASPECTS</vt:lpstr>
      <vt:lpstr>Clostridium botulinum</vt:lpstr>
      <vt:lpstr>PATHOGENIC PROPERTIES</vt:lpstr>
      <vt:lpstr>PATHOGENESIS</vt:lpstr>
      <vt:lpstr>MANIFESTATIONS</vt:lpstr>
      <vt:lpstr>SOME RX ASPECTS</vt:lpstr>
      <vt:lpstr>PREVENTION</vt:lpstr>
      <vt:lpstr>Clostridium difficile</vt:lpstr>
      <vt:lpstr>PowerPoint Presentation</vt:lpstr>
      <vt:lpstr>Antimicrobial susceptibility</vt:lpstr>
      <vt:lpstr>LAB DIAGNOSIS OF CLOSTRIDIA</vt:lpstr>
      <vt:lpstr>PowerPoint Presentation</vt:lpstr>
      <vt:lpstr>PowerPoint Presentation</vt:lpstr>
      <vt:lpstr>Presumative identification tests of c. perfringens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CLOSTRIDIA</dc:title>
  <dc:creator>Dr. Kimaiga H.O. MBChB (UoN)</dc:creator>
  <cp:lastModifiedBy>Dr. Kimaiga H.O. MBChB (UoN)</cp:lastModifiedBy>
  <cp:revision>34</cp:revision>
  <dcterms:created xsi:type="dcterms:W3CDTF">2013-09-08T20:22:40Z</dcterms:created>
  <dcterms:modified xsi:type="dcterms:W3CDTF">2014-01-20T19:20:34Z</dcterms:modified>
</cp:coreProperties>
</file>