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67" r:id="rId5"/>
    <p:sldId id="259" r:id="rId6"/>
    <p:sldId id="273" r:id="rId7"/>
    <p:sldId id="270" r:id="rId8"/>
    <p:sldId id="268" r:id="rId9"/>
    <p:sldId id="269" r:id="rId10"/>
    <p:sldId id="265" r:id="rId11"/>
    <p:sldId id="271" r:id="rId12"/>
    <p:sldId id="272" r:id="rId13"/>
    <p:sldId id="264" r:id="rId14"/>
    <p:sldId id="274" r:id="rId15"/>
    <p:sldId id="276" r:id="rId16"/>
    <p:sldId id="261" r:id="rId17"/>
    <p:sldId id="275" r:id="rId18"/>
    <p:sldId id="260" r:id="rId19"/>
    <p:sldId id="277" r:id="rId20"/>
    <p:sldId id="263" r:id="rId21"/>
    <p:sldId id="278" r:id="rId22"/>
    <p:sldId id="266" r:id="rId23"/>
    <p:sldId id="279" r:id="rId24"/>
    <p:sldId id="280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50" d="100"/>
          <a:sy n="50" d="100"/>
        </p:scale>
        <p:origin x="-1080" y="-4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274A9-6CAD-4973-B992-E220AB23E6C8}" type="datetimeFigureOut">
              <a:rPr lang="en-US" smtClean="0"/>
              <a:pPr/>
              <a:t>8/15/2018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17875-7FBA-4637-BB36-180519EAC5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274A9-6CAD-4973-B992-E220AB23E6C8}" type="datetimeFigureOut">
              <a:rPr lang="en-US" smtClean="0"/>
              <a:pPr/>
              <a:t>8/15/2018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17875-7FBA-4637-BB36-180519EAC5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274A9-6CAD-4973-B992-E220AB23E6C8}" type="datetimeFigureOut">
              <a:rPr lang="en-US" smtClean="0"/>
              <a:pPr/>
              <a:t>8/15/2018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17875-7FBA-4637-BB36-180519EAC5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274A9-6CAD-4973-B992-E220AB23E6C8}" type="datetimeFigureOut">
              <a:rPr lang="en-US" smtClean="0"/>
              <a:pPr/>
              <a:t>8/15/2018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17875-7FBA-4637-BB36-180519EAC5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274A9-6CAD-4973-B992-E220AB23E6C8}" type="datetimeFigureOut">
              <a:rPr lang="en-US" smtClean="0"/>
              <a:pPr/>
              <a:t>8/15/2018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17875-7FBA-4637-BB36-180519EAC5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274A9-6CAD-4973-B992-E220AB23E6C8}" type="datetimeFigureOut">
              <a:rPr lang="en-US" smtClean="0"/>
              <a:pPr/>
              <a:t>8/15/2018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17875-7FBA-4637-BB36-180519EAC5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274A9-6CAD-4973-B992-E220AB23E6C8}" type="datetimeFigureOut">
              <a:rPr lang="en-US" smtClean="0"/>
              <a:pPr/>
              <a:t>8/15/2018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17875-7FBA-4637-BB36-180519EAC5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274A9-6CAD-4973-B992-E220AB23E6C8}" type="datetimeFigureOut">
              <a:rPr lang="en-US" smtClean="0"/>
              <a:pPr/>
              <a:t>8/15/2018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17875-7FBA-4637-BB36-180519EAC5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274A9-6CAD-4973-B992-E220AB23E6C8}" type="datetimeFigureOut">
              <a:rPr lang="en-US" smtClean="0"/>
              <a:pPr/>
              <a:t>8/15/2018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17875-7FBA-4637-BB36-180519EAC5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274A9-6CAD-4973-B992-E220AB23E6C8}" type="datetimeFigureOut">
              <a:rPr lang="en-US" smtClean="0"/>
              <a:pPr/>
              <a:t>8/15/2018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17875-7FBA-4637-BB36-180519EAC5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274A9-6CAD-4973-B992-E220AB23E6C8}" type="datetimeFigureOut">
              <a:rPr lang="en-US" smtClean="0"/>
              <a:pPr/>
              <a:t>8/15/2018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17875-7FBA-4637-BB36-180519EAC5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B274A9-6CAD-4973-B992-E220AB23E6C8}" type="datetimeFigureOut">
              <a:rPr lang="en-US" smtClean="0"/>
              <a:pPr/>
              <a:t>8/15/2018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417875-7FBA-4637-BB36-180519EAC5B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HORMONES FROM ADRENAL MEDULLA –CATECHOLAMINES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Ganong, 24</a:t>
            </a:r>
            <a:r>
              <a:rPr lang="en-US" baseline="30000" dirty="0" smtClean="0"/>
              <a:t>th</a:t>
            </a:r>
            <a:r>
              <a:rPr lang="en-US" dirty="0" smtClean="0"/>
              <a:t> Edition  pp 353- 358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 smtClean="0"/>
              <a:t>Blood transport</a:t>
            </a:r>
            <a:endParaRPr lang="en-US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95% of dopamine and 70% of NE and N in blood are conjugated to sulfate in circulation</a:t>
            </a:r>
          </a:p>
          <a:p>
            <a:r>
              <a:rPr lang="en-US" dirty="0" smtClean="0"/>
              <a:t>Half-life of </a:t>
            </a: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catecholamines</a:t>
            </a:r>
            <a:r>
              <a:rPr lang="en-US" dirty="0" smtClean="0"/>
              <a:t> is about 2 minutes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inactivation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66800"/>
            <a:ext cx="8610600" cy="54864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Removed by diffusion  into tissues followed by:</a:t>
            </a:r>
          </a:p>
          <a:p>
            <a:pPr>
              <a:buNone/>
            </a:pPr>
            <a:endParaRPr lang="en-US" sz="48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Font typeface="+mj-lt"/>
              <a:buAutoNum type="arabicParenR"/>
            </a:pP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 methylation —&gt; </a:t>
            </a:r>
          </a:p>
          <a:p>
            <a:pPr marL="514350" indent="-514350">
              <a:buNone/>
            </a:pP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  by </a:t>
            </a:r>
            <a:r>
              <a:rPr lang="en-US" sz="4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catechol O-</a:t>
            </a:r>
            <a:r>
              <a:rPr lang="en-US" sz="4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methyltransferase</a:t>
            </a:r>
            <a:endParaRPr lang="en-US" sz="48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None/>
            </a:pPr>
            <a:r>
              <a:rPr lang="en-US" sz="4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4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514350" indent="-514350">
              <a:buNone/>
            </a:pPr>
            <a:endParaRPr lang="en-US" sz="48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None/>
            </a:pP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2)  Oxidation by —</a:t>
            </a:r>
            <a:r>
              <a:rPr lang="en-US" sz="4800" b="1" dirty="0" smtClean="0">
                <a:latin typeface="Times New Roman" pitchFamily="18" charset="0"/>
                <a:cs typeface="Times New Roman" pitchFamily="18" charset="0"/>
              </a:rPr>
              <a:t>&gt;</a:t>
            </a:r>
          </a:p>
          <a:p>
            <a:pPr marL="514350" indent="-514350">
              <a:buNone/>
            </a:pP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4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monoamine oxidase (MAO)</a:t>
            </a:r>
          </a:p>
          <a:p>
            <a:pPr marL="514350" indent="-514350">
              <a:buNone/>
            </a:pP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3)  then excretion in urine</a:t>
            </a:r>
            <a:endParaRPr lang="en-US" sz="4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>
                <a:latin typeface="Times New Roman" pitchFamily="18" charset="0"/>
                <a:cs typeface="Times New Roman" pitchFamily="18" charset="0"/>
              </a:rPr>
              <a:t>Met- enkephalin</a:t>
            </a:r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discovered and characterized by Hughes, Kosterlitz, </a:t>
            </a:r>
            <a:r>
              <a:rPr lang="en-US" sz="4800" i="1" dirty="0">
                <a:latin typeface="Times New Roman" pitchFamily="18" charset="0"/>
                <a:cs typeface="Times New Roman" pitchFamily="18" charset="0"/>
              </a:rPr>
              <a:t>et al</a:t>
            </a:r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. in 1975 after a search for endogenous ligands of the opioid </a:t>
            </a: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receptors)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0"/>
            <a:ext cx="8229600" cy="6858000"/>
          </a:xfrm>
        </p:spPr>
        <p:txBody>
          <a:bodyPr>
            <a:noAutofit/>
          </a:bodyPr>
          <a:lstStyle/>
          <a:p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smtClean="0">
                <a:latin typeface="Times New Roman" pitchFamily="18" charset="0"/>
                <a:cs typeface="Times New Roman" pitchFamily="18" charset="0"/>
              </a:rPr>
              <a:t>Met- </a:t>
            </a:r>
            <a:r>
              <a:rPr lang="en-US" sz="4800" b="1" dirty="0" err="1" smtClean="0">
                <a:latin typeface="Times New Roman" pitchFamily="18" charset="0"/>
                <a:cs typeface="Times New Roman" pitchFamily="18" charset="0"/>
              </a:rPr>
              <a:t>enkephalin</a:t>
            </a:r>
            <a:r>
              <a:rPr lang="en-US" sz="4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is an endogenous </a:t>
            </a:r>
            <a:r>
              <a:rPr lang="en-US" sz="4800" dirty="0" err="1" smtClean="0">
                <a:latin typeface="Times New Roman" pitchFamily="18" charset="0"/>
                <a:cs typeface="Times New Roman" pitchFamily="18" charset="0"/>
              </a:rPr>
              <a:t>opioid</a:t>
            </a: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 peptide with effects of short duration: one of the two forms of </a:t>
            </a:r>
            <a:r>
              <a:rPr lang="en-US" sz="4800" b="1" dirty="0" err="1" smtClean="0">
                <a:latin typeface="Times New Roman" pitchFamily="18" charset="0"/>
                <a:cs typeface="Times New Roman" pitchFamily="18" charset="0"/>
              </a:rPr>
              <a:t>enkephalin</a:t>
            </a: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 the other being </a:t>
            </a:r>
            <a:r>
              <a:rPr lang="en-US" sz="4800" b="1" dirty="0" err="1" smtClean="0">
                <a:latin typeface="Times New Roman" pitchFamily="18" charset="0"/>
                <a:cs typeface="Times New Roman" pitchFamily="18" charset="0"/>
              </a:rPr>
              <a:t>leu-enkephalin</a:t>
            </a: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. The </a:t>
            </a:r>
            <a:r>
              <a:rPr lang="en-US" sz="4800" b="1" dirty="0" err="1" smtClean="0">
                <a:latin typeface="Times New Roman" pitchFamily="18" charset="0"/>
                <a:cs typeface="Times New Roman" pitchFamily="18" charset="0"/>
              </a:rPr>
              <a:t>enkephalins</a:t>
            </a: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 are the primary endogenous ligands of the </a:t>
            </a:r>
            <a:r>
              <a:rPr lang="el-GR" sz="4800" b="1" dirty="0" smtClean="0">
                <a:latin typeface="Times New Roman" pitchFamily="18" charset="0"/>
                <a:cs typeface="Times New Roman" pitchFamily="18" charset="0"/>
              </a:rPr>
              <a:t>δ</a:t>
            </a:r>
            <a:r>
              <a:rPr lang="en-US" sz="4800" b="1" dirty="0" smtClean="0">
                <a:latin typeface="Times New Roman" pitchFamily="18" charset="0"/>
                <a:cs typeface="Times New Roman" pitchFamily="18" charset="0"/>
              </a:rPr>
              <a:t>-opioid receptors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800" dirty="0" smtClean="0">
                <a:solidFill>
                  <a:srgbClr val="FF0000"/>
                </a:solidFill>
              </a:rPr>
              <a:t>Physiological role of adrenal medulla</a:t>
            </a:r>
            <a:endParaRPr lang="en-US" sz="48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800" b="1" i="1" dirty="0" smtClean="0">
                <a:latin typeface="Times New Roman" pitchFamily="18" charset="0"/>
                <a:cs typeface="Times New Roman" pitchFamily="18" charset="0"/>
              </a:rPr>
              <a:t>Adrenal medulla is a sympathetic ganglion specialized to  activate a large number of  tissues using blood as an “axon”.</a:t>
            </a:r>
            <a:endParaRPr lang="en-US" sz="4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81000"/>
            <a:ext cx="8229600" cy="1295400"/>
          </a:xfrm>
        </p:spPr>
        <p:txBody>
          <a:bodyPr>
            <a:noAutofit/>
          </a:bodyPr>
          <a:lstStyle/>
          <a:p>
            <a:endParaRPr lang="en-US" sz="3600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800600"/>
          </a:xfrm>
        </p:spPr>
        <p:txBody>
          <a:bodyPr>
            <a:noAutofit/>
          </a:bodyPr>
          <a:lstStyle/>
          <a:p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 enervated by sympathetic pre- ganglionic fibers</a:t>
            </a:r>
          </a:p>
          <a:p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Secretion stimulated by Ach from  pre –</a:t>
            </a:r>
            <a:r>
              <a:rPr lang="en-US" sz="4800" dirty="0" err="1" smtClean="0">
                <a:latin typeface="Times New Roman" pitchFamily="18" charset="0"/>
                <a:cs typeface="Times New Roman" pitchFamily="18" charset="0"/>
              </a:rPr>
              <a:t>ganglionic</a:t>
            </a: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 innervations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The secretary cells have mini axons</a:t>
            </a:r>
            <a:endParaRPr lang="en-US" sz="4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0"/>
            <a:ext cx="8229600" cy="1828800"/>
          </a:xfrm>
        </p:spPr>
        <p:txBody>
          <a:bodyPr>
            <a:normAutofit/>
          </a:bodyPr>
          <a:lstStyle/>
          <a:p>
            <a:r>
              <a:rPr lang="en-US" sz="4800" b="1" i="1" dirty="0" smtClean="0">
                <a:solidFill>
                  <a:srgbClr val="FF0000"/>
                </a:solidFill>
              </a:rPr>
              <a:t>Function of adrenal medullary secretions</a:t>
            </a:r>
            <a:endParaRPr lang="en-US" sz="4800" b="1" i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Maintains sympathetic tone in:</a:t>
            </a:r>
          </a:p>
          <a:p>
            <a:endParaRPr lang="en-US" sz="4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 the vasculature and </a:t>
            </a:r>
          </a:p>
          <a:p>
            <a:endParaRPr lang="en-US" sz="4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 glucose metabolism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4800" b="1" i="1" dirty="0" smtClean="0">
                <a:latin typeface="Times New Roman" pitchFamily="18" charset="0"/>
                <a:cs typeface="Times New Roman" pitchFamily="18" charset="0"/>
              </a:rPr>
              <a:t>Major part of efferent </a:t>
            </a:r>
            <a:r>
              <a:rPr lang="en-US" sz="48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i="1" dirty="0" smtClean="0">
                <a:latin typeface="Times New Roman" pitchFamily="18" charset="0"/>
                <a:cs typeface="Times New Roman" pitchFamily="18" charset="0"/>
              </a:rPr>
              <a:t>responses to </a:t>
            </a:r>
            <a:r>
              <a:rPr lang="en-US" sz="4800" b="1" i="1" dirty="0" smtClean="0">
                <a:latin typeface="Times New Roman" pitchFamily="18" charset="0"/>
                <a:cs typeface="Times New Roman" pitchFamily="18" charset="0"/>
              </a:rPr>
              <a:t>stress and</a:t>
            </a:r>
            <a:endParaRPr lang="en-US" sz="4800" b="1" i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4800" b="1" i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4800" b="1" i="1" dirty="0" smtClean="0">
                <a:latin typeface="Times New Roman" pitchFamily="18" charset="0"/>
                <a:cs typeface="Times New Roman" pitchFamily="18" charset="0"/>
              </a:rPr>
              <a:t>Synergizes with or activates </a:t>
            </a:r>
            <a:r>
              <a:rPr lang="en-US" sz="4800" b="1" i="1" dirty="0" smtClean="0">
                <a:latin typeface="Times New Roman" pitchFamily="18" charset="0"/>
                <a:cs typeface="Times New Roman" pitchFamily="18" charset="0"/>
              </a:rPr>
              <a:t>secretion of other stress </a:t>
            </a:r>
            <a:r>
              <a:rPr lang="en-US" sz="4800" b="1" i="1" dirty="0" smtClean="0">
                <a:latin typeface="Times New Roman" pitchFamily="18" charset="0"/>
                <a:cs typeface="Times New Roman" pitchFamily="18" charset="0"/>
              </a:rPr>
              <a:t>response </a:t>
            </a:r>
            <a:r>
              <a:rPr lang="en-US" sz="4800" b="1" i="1" dirty="0" smtClean="0">
                <a:latin typeface="Times New Roman" pitchFamily="18" charset="0"/>
                <a:cs typeface="Times New Roman" pitchFamily="18" charset="0"/>
              </a:rPr>
              <a:t>hormones  </a:t>
            </a:r>
            <a:r>
              <a:rPr lang="en-US" sz="4800" b="1" i="1" dirty="0" smtClean="0">
                <a:latin typeface="Times New Roman" pitchFamily="18" charset="0"/>
                <a:cs typeface="Times New Roman" pitchFamily="18" charset="0"/>
              </a:rPr>
              <a:t>(ACTH</a:t>
            </a:r>
            <a:r>
              <a:rPr lang="en-US" sz="4800" b="1" i="1" dirty="0" smtClean="0">
                <a:latin typeface="Times New Roman" pitchFamily="18" charset="0"/>
                <a:cs typeface="Times New Roman" pitchFamily="18" charset="0"/>
              </a:rPr>
              <a:t>, Cortisol, growth hormone and prolactin)</a:t>
            </a:r>
            <a:endParaRPr lang="en-US" sz="4800" b="1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2050" name="Picture 2" descr="C:\Users\PROF OKONGO  OWINO\Desktop\Adrenalgland[1]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219200" y="457201"/>
            <a:ext cx="7162800" cy="640079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US" b="1" i="1" dirty="0" smtClean="0">
                <a:solidFill>
                  <a:srgbClr val="FF0000"/>
                </a:solidFill>
              </a:rPr>
              <a:t>General effects</a:t>
            </a:r>
            <a:endParaRPr lang="en-US" b="1" i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715000"/>
          </a:xfrm>
        </p:spPr>
        <p:txBody>
          <a:bodyPr>
            <a:normAutofit/>
          </a:bodyPr>
          <a:lstStyle/>
          <a:p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Mimics the effects of adrenergic discharge </a:t>
            </a: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to </a:t>
            </a: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the  </a:t>
            </a: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heart and blood </a:t>
            </a: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vessels, </a:t>
            </a: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but dilates arterioles in non-exercising </a:t>
            </a: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muscles. Causes </a:t>
            </a: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brochodilation</a:t>
            </a: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4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48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>
            <a:normAutofit/>
          </a:bodyPr>
          <a:lstStyle/>
          <a:p>
            <a:r>
              <a:rPr lang="en-US" sz="4800" dirty="0" err="1" smtClean="0">
                <a:latin typeface="Times New Roman" pitchFamily="18" charset="0"/>
                <a:cs typeface="Times New Roman" pitchFamily="18" charset="0"/>
              </a:rPr>
              <a:t>Norepinephrine</a:t>
            </a: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 is a strong stimulator of  </a:t>
            </a:r>
            <a:r>
              <a:rPr lang="el-GR" sz="4800" dirty="0" smtClean="0">
                <a:latin typeface="Times New Roman" pitchFamily="18" charset="0"/>
                <a:cs typeface="Times New Roman" pitchFamily="18" charset="0"/>
              </a:rPr>
              <a:t>α</a:t>
            </a: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 adrenergic receptors</a:t>
            </a:r>
          </a:p>
          <a:p>
            <a:endParaRPr lang="en-US" sz="4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While epinephrine is a stronger stimulator of </a:t>
            </a:r>
            <a:r>
              <a:rPr lang="el-GR" sz="4800" dirty="0" smtClean="0">
                <a:latin typeface="Times New Roman" pitchFamily="18" charset="0"/>
                <a:cs typeface="Times New Roman" pitchFamily="18" charset="0"/>
              </a:rPr>
              <a:t>β</a:t>
            </a: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 receptors</a:t>
            </a:r>
            <a:endParaRPr lang="en-US" sz="4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 smtClean="0">
                <a:solidFill>
                  <a:srgbClr val="FF0000"/>
                </a:solidFill>
              </a:rPr>
              <a:t>Metabolic effects</a:t>
            </a:r>
            <a:endParaRPr lang="en-US" b="1" i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Stimulates </a:t>
            </a:r>
            <a:r>
              <a:rPr lang="en-US" sz="4800" b="1" dirty="0" smtClean="0">
                <a:latin typeface="Times New Roman" pitchFamily="18" charset="0"/>
                <a:cs typeface="Times New Roman" pitchFamily="18" charset="0"/>
              </a:rPr>
              <a:t>glycogenolysis</a:t>
            </a: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 by liver and muscle and </a:t>
            </a:r>
            <a:r>
              <a:rPr lang="en-US" sz="4800" b="1" dirty="0" smtClean="0">
                <a:latin typeface="Times New Roman" pitchFamily="18" charset="0"/>
                <a:cs typeface="Times New Roman" pitchFamily="18" charset="0"/>
              </a:rPr>
              <a:t>gluconeogenesis</a:t>
            </a: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 in by the liver synergistically with </a:t>
            </a:r>
            <a:r>
              <a:rPr lang="en-US" sz="4800" b="1" i="1" dirty="0" smtClean="0">
                <a:latin typeface="Times New Roman" pitchFamily="18" charset="0"/>
                <a:cs typeface="Times New Roman" pitchFamily="18" charset="0"/>
              </a:rPr>
              <a:t>glucocorticoids</a:t>
            </a:r>
            <a:r>
              <a:rPr lang="en-US" sz="4800" b="1" dirty="0" smtClean="0">
                <a:latin typeface="Times New Roman" pitchFamily="18" charset="0"/>
                <a:cs typeface="Times New Roman" pitchFamily="18" charset="0"/>
              </a:rPr>
              <a:t> and  </a:t>
            </a:r>
            <a:r>
              <a:rPr lang="en-US" sz="4800" b="1" i="1" dirty="0" smtClean="0">
                <a:latin typeface="Times New Roman" pitchFamily="18" charset="0"/>
                <a:cs typeface="Times New Roman" pitchFamily="18" charset="0"/>
              </a:rPr>
              <a:t>glucagon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Stimulates lipolysis </a:t>
            </a:r>
            <a:r>
              <a:rPr lang="en-US" sz="480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4800" b="1" smtClean="0">
                <a:latin typeface="Times New Roman" pitchFamily="18" charset="0"/>
                <a:cs typeface="Times New Roman" pitchFamily="18" charset="0"/>
              </a:rPr>
              <a:t>-&gt;</a:t>
            </a:r>
            <a:r>
              <a:rPr lang="en-US" sz="4800" smtClean="0">
                <a:latin typeface="Times New Roman" pitchFamily="18" charset="0"/>
                <a:cs typeface="Times New Roman" pitchFamily="18" charset="0"/>
              </a:rPr>
              <a:t> increased </a:t>
            </a: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blood f.a.as</a:t>
            </a:r>
          </a:p>
          <a:p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Stimulates  basal metabolism synergistically with </a:t>
            </a:r>
            <a:r>
              <a:rPr lang="en-US" sz="4800" b="1" i="1" dirty="0" smtClean="0">
                <a:latin typeface="Times New Roman" pitchFamily="18" charset="0"/>
                <a:cs typeface="Times New Roman" pitchFamily="18" charset="0"/>
              </a:rPr>
              <a:t>thyroid hormones</a:t>
            </a:r>
            <a:endParaRPr lang="en-US" sz="4800" b="1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MWISHO</a:t>
            </a:r>
            <a:endParaRPr lang="en-US" sz="5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26" name="Picture 2" descr="C:\Users\PROF OKONGO  OWINO\Desktop\Adrenalglanddetails_000[1].gif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28600" y="1447800"/>
            <a:ext cx="8534400" cy="5257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smtClean="0"/>
              <a:t>Secretions of adrenal medulla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(1) catecholamines</a:t>
            </a:r>
          </a:p>
          <a:p>
            <a:r>
              <a:rPr lang="en-US" dirty="0" smtClean="0"/>
              <a:t>Catechol</a:t>
            </a:r>
            <a:endParaRPr lang="en-US" dirty="0"/>
          </a:p>
        </p:txBody>
      </p:sp>
      <p:pic>
        <p:nvPicPr>
          <p:cNvPr id="1026" name="Picture 2" descr="C:\Users\Prof Okongo\Desktop\80px-Pyrocatechol.svg[1]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438400" y="2209800"/>
            <a:ext cx="5257800" cy="4343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smtClean="0">
                <a:solidFill>
                  <a:srgbClr val="FF0000"/>
                </a:solidFill>
              </a:rPr>
              <a:t>Secretions of adrenal medulla</a:t>
            </a:r>
            <a:endParaRPr lang="en-US" i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(1) granules which  contain:</a:t>
            </a:r>
          </a:p>
          <a:p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 -epinephrine</a:t>
            </a:r>
          </a:p>
          <a:p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  -nor epinephrine and small amounts of</a:t>
            </a:r>
          </a:p>
          <a:p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   -dopamine</a:t>
            </a:r>
          </a:p>
          <a:p>
            <a:endParaRPr lang="en-US" sz="48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endParaRPr lang="en-US" dirty="0" smtClean="0"/>
          </a:p>
          <a:p>
            <a:pPr>
              <a:buNone/>
            </a:pP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5200" dirty="0" smtClean="0">
                <a:latin typeface="Times New Roman" pitchFamily="18" charset="0"/>
                <a:cs typeface="Times New Roman" pitchFamily="18" charset="0"/>
              </a:rPr>
              <a:t>2) -(the granules also contain ATP, </a:t>
            </a:r>
            <a:r>
              <a:rPr lang="en-US" sz="5200" dirty="0" err="1" smtClean="0">
                <a:latin typeface="Times New Roman" pitchFamily="18" charset="0"/>
                <a:cs typeface="Times New Roman" pitchFamily="18" charset="0"/>
              </a:rPr>
              <a:t>chromogranin</a:t>
            </a:r>
            <a:r>
              <a:rPr lang="en-US" sz="5200" dirty="0" smtClean="0">
                <a:latin typeface="Times New Roman" pitchFamily="18" charset="0"/>
                <a:cs typeface="Times New Roman" pitchFamily="18" charset="0"/>
              </a:rPr>
              <a:t> A, and </a:t>
            </a:r>
            <a:r>
              <a:rPr lang="en-US" sz="5200" dirty="0" err="1" smtClean="0">
                <a:latin typeface="Times New Roman" pitchFamily="18" charset="0"/>
                <a:cs typeface="Times New Roman" pitchFamily="18" charset="0"/>
              </a:rPr>
              <a:t>opioid</a:t>
            </a:r>
            <a:r>
              <a:rPr lang="en-US" sz="5200" dirty="0" smtClean="0">
                <a:latin typeface="Times New Roman" pitchFamily="18" charset="0"/>
                <a:cs typeface="Times New Roman" pitchFamily="18" charset="0"/>
              </a:rPr>
              <a:t> peptides – it is the source of most of the </a:t>
            </a:r>
            <a:r>
              <a:rPr lang="en-US" sz="5200" b="1" dirty="0" smtClean="0">
                <a:latin typeface="Times New Roman" pitchFamily="18" charset="0"/>
                <a:cs typeface="Times New Roman" pitchFamily="18" charset="0"/>
              </a:rPr>
              <a:t>METENKEPHALIN i</a:t>
            </a:r>
            <a:r>
              <a:rPr lang="en-US" sz="5200" dirty="0" smtClean="0">
                <a:latin typeface="Times New Roman" pitchFamily="18" charset="0"/>
                <a:cs typeface="Times New Roman" pitchFamily="18" charset="0"/>
              </a:rPr>
              <a:t>n circulation)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Synthesis of catecholamines</a:t>
            </a:r>
            <a:endParaRPr lang="en-US" dirty="0"/>
          </a:p>
        </p:txBody>
      </p:sp>
      <p:pic>
        <p:nvPicPr>
          <p:cNvPr id="4098" name="Picture 2" descr="C:\Users\Prof Okongo\Desktop\04.01.03[1]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685800" y="838200"/>
            <a:ext cx="7620000" cy="5791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 descr="C:\Users\Prof Okongo\Desktop\Catecholamines_3_clip_image002[1].gif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 b="51440"/>
          <a:stretch>
            <a:fillRect/>
          </a:stretch>
        </p:blipFill>
        <p:spPr bwMode="auto">
          <a:xfrm>
            <a:off x="381000" y="609600"/>
            <a:ext cx="8763000" cy="5715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074" name="Picture 2" descr="C:\Users\Prof Okongo\Desktop\Catecholamines_3_clip_image002[1].gif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 t="45379" r="4273"/>
          <a:stretch>
            <a:fillRect/>
          </a:stretch>
        </p:blipFill>
        <p:spPr bwMode="auto">
          <a:xfrm>
            <a:off x="0" y="0"/>
            <a:ext cx="89154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523</TotalTime>
  <Words>376</Words>
  <Application>Microsoft Office PowerPoint</Application>
  <PresentationFormat>On-screen Show (4:3)</PresentationFormat>
  <Paragraphs>52</Paragraphs>
  <Slides>24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Office Theme</vt:lpstr>
      <vt:lpstr>HORMONES FROM ADRENAL MEDULLA –CATECHOLAMINES</vt:lpstr>
      <vt:lpstr>Slide 2</vt:lpstr>
      <vt:lpstr>Slide 3</vt:lpstr>
      <vt:lpstr>Secretions of adrenal medulla</vt:lpstr>
      <vt:lpstr>Secretions of adrenal medulla</vt:lpstr>
      <vt:lpstr>Slide 6</vt:lpstr>
      <vt:lpstr>Synthesis of catecholamines</vt:lpstr>
      <vt:lpstr>Slide 8</vt:lpstr>
      <vt:lpstr>Slide 9</vt:lpstr>
      <vt:lpstr>Blood transport</vt:lpstr>
      <vt:lpstr>inactivation</vt:lpstr>
      <vt:lpstr>Slide 12</vt:lpstr>
      <vt:lpstr>Slide 13</vt:lpstr>
      <vt:lpstr>Slide 14</vt:lpstr>
      <vt:lpstr>Physiological role of adrenal medulla</vt:lpstr>
      <vt:lpstr>Slide 16</vt:lpstr>
      <vt:lpstr>Slide 17</vt:lpstr>
      <vt:lpstr>Function of adrenal medullary secretions</vt:lpstr>
      <vt:lpstr>Slide 19</vt:lpstr>
      <vt:lpstr>General effects</vt:lpstr>
      <vt:lpstr>Slide 21</vt:lpstr>
      <vt:lpstr>Metabolic effects</vt:lpstr>
      <vt:lpstr>Slide 23</vt:lpstr>
      <vt:lpstr>MWISHO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HORMONES FROM ADRENAL MEDULLA –CATECHOLAMINES</dc:title>
  <dc:creator>PROF OKONGO  OWINO</dc:creator>
  <cp:lastModifiedBy>Prof Okongo</cp:lastModifiedBy>
  <cp:revision>60</cp:revision>
  <dcterms:created xsi:type="dcterms:W3CDTF">2014-10-01T08:02:26Z</dcterms:created>
  <dcterms:modified xsi:type="dcterms:W3CDTF">2018-08-15T11:28:10Z</dcterms:modified>
</cp:coreProperties>
</file>