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sldIdLst>
    <p:sldId id="379"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1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80FFB-35E2-4DDE-8A58-639C9A54AE5F}" type="datetimeFigureOut">
              <a:rPr lang="en-GB" smtClean="0"/>
              <a:t>19/01/2014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5AD03-8A14-48FE-BC15-36FB68CF877E}" type="slidenum">
              <a:rPr lang="en-GB" smtClean="0"/>
              <a:t>‹#›</a:t>
            </a:fld>
            <a:endParaRPr lang="en-GB"/>
          </a:p>
        </p:txBody>
      </p:sp>
    </p:spTree>
    <p:extLst>
      <p:ext uri="{BB962C8B-B14F-4D97-AF65-F5344CB8AC3E}">
        <p14:creationId xmlns:p14="http://schemas.microsoft.com/office/powerpoint/2010/main" val="97973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67200-9F67-44F4-BB5A-88F394ECDF50}" type="slidenum">
              <a:rPr lang="en-US"/>
              <a:pPr/>
              <a:t>19</a:t>
            </a:fld>
            <a:endParaRPr lang="en-US"/>
          </a:p>
        </p:txBody>
      </p:sp>
      <p:sp>
        <p:nvSpPr>
          <p:cNvPr id="169986" name="Rectangle 2"/>
          <p:cNvSpPr>
            <a:spLocks noGrp="1" noRot="1" noChangeAspect="1" noChangeArrowheads="1" noTextEdit="1"/>
          </p:cNvSpPr>
          <p:nvPr>
            <p:ph type="sldImg"/>
          </p:nvPr>
        </p:nvSpPr>
        <p:spPr>
          <a:xfrm>
            <a:off x="1144588" y="685800"/>
            <a:ext cx="4570412" cy="3429000"/>
          </a:xfrm>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2BA0B-E3ED-4E84-A766-7F60382E95FC}" type="slidenum">
              <a:rPr lang="en-US"/>
              <a:pPr/>
              <a:t>20</a:t>
            </a:fld>
            <a:endParaRPr lang="en-US"/>
          </a:p>
        </p:txBody>
      </p:sp>
      <p:sp>
        <p:nvSpPr>
          <p:cNvPr id="165890" name="Rectangle 2"/>
          <p:cNvSpPr>
            <a:spLocks noGrp="1" noRot="1" noChangeAspect="1" noChangeArrowheads="1" noTextEdit="1"/>
          </p:cNvSpPr>
          <p:nvPr>
            <p:ph type="sldImg"/>
          </p:nvPr>
        </p:nvSpPr>
        <p:spPr>
          <a:xfrm>
            <a:off x="1144588" y="685800"/>
            <a:ext cx="4570412" cy="3429000"/>
          </a:xfrm>
          <a:ln/>
        </p:spPr>
      </p:sp>
      <p:sp>
        <p:nvSpPr>
          <p:cNvPr id="165891" name="Rectangle 3"/>
          <p:cNvSpPr>
            <a:spLocks noGrp="1" noChangeArrowheads="1"/>
          </p:cNvSpPr>
          <p:nvPr>
            <p:ph type="body" idx="1"/>
          </p:nvPr>
        </p:nvSpPr>
        <p:spPr/>
        <p:txBody>
          <a:bodyPr/>
          <a:lstStyle/>
          <a:p>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66FE43-31C0-48DE-90A6-6F2CD02D4FCE}" type="slidenum">
              <a:rPr lang="en-US"/>
              <a:pPr eaLnBrk="1" hangingPunct="1"/>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FFF5A-8E6A-467B-8822-D4DD8460392C}" type="slidenum">
              <a:rPr lang="en-US"/>
              <a:pPr eaLnBrk="1" hangingPunct="1"/>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34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403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98987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16841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856F8E-A427-4349-8129-E72D6327AF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9590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28928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54041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76890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70127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7783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27070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65447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2750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2715005232"/>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Ti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348880"/>
            <a:ext cx="7772400" cy="2160240"/>
          </a:xfrm>
        </p:spPr>
        <p:txBody>
          <a:bodyPr/>
          <a:lstStyle/>
          <a:p>
            <a:r>
              <a:rPr lang="en-US" sz="5400" dirty="0" smtClean="0"/>
              <a:t>SALMONELLA</a:t>
            </a:r>
            <a:endParaRPr lang="en-US" sz="5400" dirty="0"/>
          </a:p>
        </p:txBody>
      </p:sp>
      <p:sp>
        <p:nvSpPr>
          <p:cNvPr id="3" name="Subtitle 2"/>
          <p:cNvSpPr>
            <a:spLocks noGrp="1"/>
          </p:cNvSpPr>
          <p:nvPr>
            <p:ph type="subTitle" idx="1"/>
          </p:nvPr>
        </p:nvSpPr>
        <p:spPr>
          <a:xfrm>
            <a:off x="1547664" y="4725144"/>
            <a:ext cx="6400800" cy="1752600"/>
          </a:xfrm>
        </p:spPr>
        <p:txBody>
          <a:bodyPr/>
          <a:lstStyle/>
          <a:p>
            <a:r>
              <a:rPr lang="en-US" b="1" dirty="0" smtClean="0"/>
              <a:t>KIMAIGA H.O</a:t>
            </a:r>
          </a:p>
          <a:p>
            <a:r>
              <a:rPr lang="en-US" b="1" dirty="0" smtClean="0"/>
              <a:t>MBChB (University of Nairobi)</a:t>
            </a:r>
          </a:p>
        </p:txBody>
      </p:sp>
      <p:pic>
        <p:nvPicPr>
          <p:cNvPr id="4" name="Picture 4" desc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467074" cy="2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almone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008" y="4631"/>
            <a:ext cx="2749992" cy="254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626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16" y="4590"/>
            <a:ext cx="7939608" cy="904130"/>
          </a:xfrm>
        </p:spPr>
        <p:txBody>
          <a:bodyPr>
            <a:normAutofit/>
          </a:bodyPr>
          <a:lstStyle/>
          <a:p>
            <a:r>
              <a:rPr lang="en-US" sz="4000" dirty="0" smtClean="0">
                <a:solidFill>
                  <a:srgbClr val="FFFF00"/>
                </a:solidFill>
              </a:rPr>
              <a:t>PATHOGENESIS</a:t>
            </a:r>
            <a:endParaRPr lang="en-US" dirty="0">
              <a:solidFill>
                <a:srgbClr val="FFFF00"/>
              </a:solidFill>
            </a:endParaRPr>
          </a:p>
        </p:txBody>
      </p:sp>
      <p:sp>
        <p:nvSpPr>
          <p:cNvPr id="3" name="Content Placeholder 2"/>
          <p:cNvSpPr>
            <a:spLocks noGrp="1"/>
          </p:cNvSpPr>
          <p:nvPr>
            <p:ph idx="1"/>
          </p:nvPr>
        </p:nvSpPr>
        <p:spPr>
          <a:xfrm>
            <a:off x="381000" y="685800"/>
            <a:ext cx="8305800" cy="5867400"/>
          </a:xfrm>
        </p:spPr>
        <p:txBody>
          <a:bodyPr>
            <a:normAutofit fontScale="92500"/>
          </a:bodyPr>
          <a:lstStyle/>
          <a:p>
            <a:pPr>
              <a:buNone/>
            </a:pPr>
            <a:r>
              <a:rPr lang="en-US" sz="3600" u="sng" dirty="0" smtClean="0">
                <a:solidFill>
                  <a:srgbClr val="002060"/>
                </a:solidFill>
              </a:rPr>
              <a:t>Infective dose</a:t>
            </a:r>
            <a:r>
              <a:rPr lang="en-US" sz="3600" dirty="0" smtClean="0">
                <a:solidFill>
                  <a:srgbClr val="002060"/>
                </a:solidFill>
              </a:rPr>
              <a:t> </a:t>
            </a:r>
          </a:p>
          <a:p>
            <a:r>
              <a:rPr lang="en-US" sz="3600" dirty="0" smtClean="0"/>
              <a:t>There is </a:t>
            </a:r>
            <a:r>
              <a:rPr lang="en-US" sz="3600" dirty="0" smtClean="0">
                <a:solidFill>
                  <a:srgbClr val="C00000"/>
                </a:solidFill>
              </a:rPr>
              <a:t>strain-to-strain variation </a:t>
            </a:r>
            <a:r>
              <a:rPr lang="en-US" sz="3600" dirty="0" smtClean="0"/>
              <a:t>in virulence and therefore the infective dose. </a:t>
            </a:r>
          </a:p>
          <a:p>
            <a:r>
              <a:rPr lang="en-US" sz="3600" dirty="0" smtClean="0"/>
              <a:t>The vehicle of ingestion (food or water) influences pathogenesis. </a:t>
            </a:r>
          </a:p>
          <a:p>
            <a:r>
              <a:rPr lang="en-US" sz="3600" dirty="0" smtClean="0"/>
              <a:t>Organisms ingested in water may be carried through the stomach rapidly, evading the effect of gastric acid. </a:t>
            </a:r>
          </a:p>
          <a:p>
            <a:r>
              <a:rPr lang="en-US" sz="3600" dirty="0" smtClean="0"/>
              <a:t>Administration of antacids reduces the infective dose.</a:t>
            </a:r>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01109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buNone/>
            </a:pPr>
            <a:r>
              <a:rPr lang="en-US" u="sng" dirty="0">
                <a:solidFill>
                  <a:srgbClr val="002060"/>
                </a:solidFill>
              </a:rPr>
              <a:t>Initiation of infection</a:t>
            </a:r>
          </a:p>
          <a:p>
            <a:r>
              <a:rPr lang="en-US" dirty="0" smtClean="0"/>
              <a:t>Salmonellae </a:t>
            </a:r>
            <a:r>
              <a:rPr lang="en-US" dirty="0"/>
              <a:t>have to </a:t>
            </a:r>
            <a:r>
              <a:rPr lang="en-US" dirty="0">
                <a:solidFill>
                  <a:srgbClr val="C00000"/>
                </a:solidFill>
              </a:rPr>
              <a:t>compete</a:t>
            </a:r>
            <a:r>
              <a:rPr lang="en-US" dirty="0"/>
              <a:t> with the gut flora to adhere to the mucosa and multiply.</a:t>
            </a:r>
          </a:p>
          <a:p>
            <a:r>
              <a:rPr lang="en-US" dirty="0">
                <a:solidFill>
                  <a:srgbClr val="C00000"/>
                </a:solidFill>
              </a:rPr>
              <a:t>Fimbriae</a:t>
            </a:r>
            <a:r>
              <a:rPr lang="en-US" dirty="0"/>
              <a:t>- enables them adhere to the microvilli of the </a:t>
            </a:r>
            <a:r>
              <a:rPr lang="en-US" dirty="0" err="1"/>
              <a:t>ileal</a:t>
            </a:r>
            <a:r>
              <a:rPr lang="en-US" dirty="0"/>
              <a:t> mucosa.</a:t>
            </a:r>
          </a:p>
          <a:p>
            <a:r>
              <a:rPr lang="en-US" dirty="0"/>
              <a:t>Some serotypes insert their own </a:t>
            </a:r>
            <a:r>
              <a:rPr lang="en-US" dirty="0">
                <a:solidFill>
                  <a:srgbClr val="C00000"/>
                </a:solidFill>
              </a:rPr>
              <a:t>binding sites</a:t>
            </a:r>
            <a:r>
              <a:rPr lang="en-US" dirty="0"/>
              <a:t>-carried</a:t>
            </a:r>
            <a:r>
              <a:rPr lang="en-US" dirty="0">
                <a:solidFill>
                  <a:srgbClr val="C00000"/>
                </a:solidFill>
              </a:rPr>
              <a:t> </a:t>
            </a:r>
            <a:r>
              <a:rPr lang="en-US" dirty="0"/>
              <a:t>in DNA sequences and code for an adhesion mechanism</a:t>
            </a:r>
            <a:r>
              <a:rPr lang="en-US" dirty="0" smtClean="0"/>
              <a:t>.</a:t>
            </a:r>
          </a:p>
          <a:p>
            <a:r>
              <a:rPr lang="en-US" dirty="0"/>
              <a:t>After attachment, there is </a:t>
            </a:r>
            <a:r>
              <a:rPr lang="en-US" dirty="0">
                <a:solidFill>
                  <a:srgbClr val="C00000"/>
                </a:solidFill>
              </a:rPr>
              <a:t>degeneration of microvilli</a:t>
            </a:r>
            <a:r>
              <a:rPr lang="en-US" dirty="0"/>
              <a:t> and the bacteria enter the intestinal epithelial cells. </a:t>
            </a:r>
          </a:p>
        </p:txBody>
      </p:sp>
    </p:spTree>
    <p:extLst>
      <p:ext uri="{BB962C8B-B14F-4D97-AF65-F5344CB8AC3E}">
        <p14:creationId xmlns:p14="http://schemas.microsoft.com/office/powerpoint/2010/main" val="105319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r>
              <a:rPr lang="en-US" dirty="0" smtClean="0"/>
              <a:t>Penetration </a:t>
            </a:r>
            <a:r>
              <a:rPr lang="en-US" dirty="0"/>
              <a:t>can result in </a:t>
            </a:r>
            <a:r>
              <a:rPr lang="en-US" dirty="0">
                <a:solidFill>
                  <a:srgbClr val="C00000"/>
                </a:solidFill>
              </a:rPr>
              <a:t>inflammation</a:t>
            </a:r>
            <a:r>
              <a:rPr lang="en-US" dirty="0"/>
              <a:t> and diarrhea. </a:t>
            </a:r>
          </a:p>
          <a:p>
            <a:r>
              <a:rPr lang="en-US" dirty="0"/>
              <a:t>Some strains multiply in these cells and in macrophages of the Payer’s patches.</a:t>
            </a:r>
          </a:p>
          <a:p>
            <a:r>
              <a:rPr lang="en-US" dirty="0"/>
              <a:t>They spread to the phagocytes of the liver, gall bladder </a:t>
            </a:r>
            <a:r>
              <a:rPr lang="en-US" dirty="0" smtClean="0"/>
              <a:t>and spleen- leads to </a:t>
            </a:r>
            <a:r>
              <a:rPr lang="en-US" dirty="0" smtClean="0">
                <a:solidFill>
                  <a:srgbClr val="C00000"/>
                </a:solidFill>
              </a:rPr>
              <a:t>bacteremia.</a:t>
            </a:r>
          </a:p>
          <a:p>
            <a:r>
              <a:rPr lang="en-US" dirty="0"/>
              <a:t>Other strains penetrate the </a:t>
            </a:r>
            <a:r>
              <a:rPr lang="en-US" dirty="0" err="1"/>
              <a:t>submucosa</a:t>
            </a:r>
            <a:r>
              <a:rPr lang="en-US" dirty="0"/>
              <a:t> and pass to the </a:t>
            </a:r>
            <a:r>
              <a:rPr lang="en-US" dirty="0">
                <a:solidFill>
                  <a:srgbClr val="C00000"/>
                </a:solidFill>
              </a:rPr>
              <a:t>local mesenteric lymph nodes.</a:t>
            </a:r>
          </a:p>
          <a:p>
            <a:r>
              <a:rPr lang="en-US" dirty="0"/>
              <a:t>Bacteremia can result in the seeding of many organs with </a:t>
            </a:r>
            <a:r>
              <a:rPr lang="en-US" dirty="0">
                <a:solidFill>
                  <a:srgbClr val="C00000"/>
                </a:solidFill>
              </a:rPr>
              <a:t>osteomyelitis</a:t>
            </a:r>
            <a:r>
              <a:rPr lang="en-US" dirty="0"/>
              <a:t>, </a:t>
            </a:r>
            <a:r>
              <a:rPr lang="en-US" dirty="0">
                <a:solidFill>
                  <a:srgbClr val="C00000"/>
                </a:solidFill>
              </a:rPr>
              <a:t>pneumonia</a:t>
            </a:r>
            <a:r>
              <a:rPr lang="en-US" dirty="0"/>
              <a:t> and </a:t>
            </a:r>
            <a:r>
              <a:rPr lang="en-US" dirty="0">
                <a:solidFill>
                  <a:srgbClr val="C00000"/>
                </a:solidFill>
              </a:rPr>
              <a:t>meningitis</a:t>
            </a:r>
            <a:r>
              <a:rPr lang="en-US" dirty="0"/>
              <a:t> as the most common sequel</a:t>
            </a:r>
            <a:r>
              <a:rPr lang="en-US" dirty="0" smtClean="0"/>
              <a:t>.</a:t>
            </a:r>
            <a:endParaRPr lang="en-US" dirty="0"/>
          </a:p>
        </p:txBody>
      </p:sp>
    </p:spTree>
    <p:extLst>
      <p:ext uri="{BB962C8B-B14F-4D97-AF65-F5344CB8AC3E}">
        <p14:creationId xmlns:p14="http://schemas.microsoft.com/office/powerpoint/2010/main" val="174778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44624"/>
            <a:ext cx="7772400" cy="1143000"/>
          </a:xfrm>
        </p:spPr>
        <p:txBody>
          <a:bodyPr>
            <a:noAutofit/>
          </a:bodyPr>
          <a:lstStyle/>
          <a:p>
            <a:r>
              <a:rPr lang="en-US" sz="3600" b="1" dirty="0" smtClean="0">
                <a:solidFill>
                  <a:srgbClr val="FFFF00"/>
                </a:solidFill>
              </a:rPr>
              <a:t>CLINICAL MANIFESTATIONS</a:t>
            </a:r>
            <a:br>
              <a:rPr lang="en-US" sz="3600" b="1" dirty="0" smtClean="0">
                <a:solidFill>
                  <a:srgbClr val="FFFF00"/>
                </a:solidFill>
              </a:rPr>
            </a:br>
            <a:r>
              <a:rPr lang="en-US" sz="3600" dirty="0" smtClean="0">
                <a:solidFill>
                  <a:srgbClr val="FFFF00"/>
                </a:solidFill>
              </a:rPr>
              <a:t>(Salmonellosis)</a:t>
            </a:r>
            <a:endParaRPr lang="en-US" sz="3600" b="1" dirty="0"/>
          </a:p>
        </p:txBody>
      </p:sp>
      <p:sp>
        <p:nvSpPr>
          <p:cNvPr id="3" name="Content Placeholder 2"/>
          <p:cNvSpPr>
            <a:spLocks noGrp="1"/>
          </p:cNvSpPr>
          <p:nvPr>
            <p:ph idx="1"/>
          </p:nvPr>
        </p:nvSpPr>
        <p:spPr>
          <a:xfrm>
            <a:off x="467544" y="1268760"/>
            <a:ext cx="8219256" cy="5360640"/>
          </a:xfrm>
        </p:spPr>
        <p:txBody>
          <a:bodyPr>
            <a:normAutofit fontScale="77500" lnSpcReduction="20000"/>
          </a:bodyPr>
          <a:lstStyle/>
          <a:p>
            <a:pPr>
              <a:buNone/>
            </a:pPr>
            <a:r>
              <a:rPr lang="en-US" sz="3800" u="sng" dirty="0" smtClean="0">
                <a:solidFill>
                  <a:srgbClr val="002060"/>
                </a:solidFill>
              </a:rPr>
              <a:t>1. Enteric fever</a:t>
            </a:r>
            <a:endParaRPr lang="en-US" sz="3800" dirty="0" smtClean="0">
              <a:solidFill>
                <a:srgbClr val="002060"/>
              </a:solidFill>
            </a:endParaRPr>
          </a:p>
          <a:p>
            <a:r>
              <a:rPr lang="en-US" sz="3800" dirty="0"/>
              <a:t>C</a:t>
            </a:r>
            <a:r>
              <a:rPr lang="en-US" sz="3800" dirty="0" smtClean="0"/>
              <a:t>aused by strains of S. </a:t>
            </a:r>
            <a:r>
              <a:rPr lang="en-US" sz="3800" dirty="0" err="1" smtClean="0"/>
              <a:t>typhi</a:t>
            </a:r>
            <a:r>
              <a:rPr lang="en-US" sz="3800" dirty="0" smtClean="0"/>
              <a:t> or S. </a:t>
            </a:r>
            <a:r>
              <a:rPr lang="en-US" sz="3800" dirty="0" err="1" smtClean="0"/>
              <a:t>Paratyphi</a:t>
            </a:r>
            <a:r>
              <a:rPr lang="en-US" sz="3800" dirty="0" smtClean="0"/>
              <a:t> A, B or C. </a:t>
            </a:r>
          </a:p>
          <a:p>
            <a:r>
              <a:rPr lang="en-US" sz="3800" dirty="0" smtClean="0"/>
              <a:t>Organisms pass the </a:t>
            </a:r>
            <a:r>
              <a:rPr lang="en-US" sz="3800" dirty="0" err="1" smtClean="0"/>
              <a:t>ileal</a:t>
            </a:r>
            <a:r>
              <a:rPr lang="en-US" sz="3800" dirty="0" smtClean="0"/>
              <a:t> mucosa via the </a:t>
            </a:r>
            <a:r>
              <a:rPr lang="en-US" sz="3800" dirty="0" err="1" smtClean="0"/>
              <a:t>lymphatics</a:t>
            </a:r>
            <a:r>
              <a:rPr lang="en-US" sz="3800" dirty="0" smtClean="0"/>
              <a:t> to the mesenteric lymph nodes</a:t>
            </a:r>
          </a:p>
          <a:p>
            <a:r>
              <a:rPr lang="en-US" sz="3800" dirty="0" smtClean="0"/>
              <a:t>They multiply and invade the bloodstream via the thoracic duct. </a:t>
            </a:r>
          </a:p>
          <a:p>
            <a:r>
              <a:rPr lang="en-US" sz="4000" dirty="0" err="1"/>
              <a:t>Peyer’s</a:t>
            </a:r>
            <a:r>
              <a:rPr lang="en-US" sz="4000" dirty="0"/>
              <a:t> patches and gut lymphoid tissue become involved in an inflammatory </a:t>
            </a:r>
            <a:r>
              <a:rPr lang="en-US" sz="4000" dirty="0" smtClean="0"/>
              <a:t>reaction</a:t>
            </a:r>
          </a:p>
          <a:p>
            <a:r>
              <a:rPr lang="en-US" sz="4000" dirty="0"/>
              <a:t>Necrosis, sloughing and formation of characteristic typhoid ulcers</a:t>
            </a:r>
            <a:r>
              <a:rPr lang="en-US" sz="4000" dirty="0" smtClean="0"/>
              <a:t>.</a:t>
            </a:r>
            <a:endParaRPr lang="en-US" sz="3800" dirty="0" smtClean="0"/>
          </a:p>
          <a:p>
            <a:pPr>
              <a:buNone/>
            </a:pPr>
            <a:endParaRPr lang="en-US" dirty="0"/>
          </a:p>
        </p:txBody>
      </p:sp>
    </p:spTree>
    <p:extLst>
      <p:ext uri="{BB962C8B-B14F-4D97-AF65-F5344CB8AC3E}">
        <p14:creationId xmlns:p14="http://schemas.microsoft.com/office/powerpoint/2010/main" val="1634222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260648"/>
            <a:ext cx="4752528" cy="6264696"/>
          </a:xfrm>
        </p:spPr>
        <p:txBody>
          <a:bodyPr>
            <a:normAutofit fontScale="77500" lnSpcReduction="20000"/>
          </a:bodyPr>
          <a:lstStyle/>
          <a:p>
            <a:r>
              <a:rPr lang="en-US" sz="3600" dirty="0" smtClean="0"/>
              <a:t>Early symptoms- dull </a:t>
            </a:r>
            <a:r>
              <a:rPr lang="en-US" sz="3600" dirty="0" err="1" smtClean="0"/>
              <a:t>continous</a:t>
            </a:r>
            <a:r>
              <a:rPr lang="en-US" sz="3600" dirty="0" smtClean="0"/>
              <a:t> headache, abdominal tenderness, hepatomegaly, splenomegaly</a:t>
            </a:r>
          </a:p>
          <a:p>
            <a:r>
              <a:rPr lang="en-GB" sz="3600" dirty="0"/>
              <a:t>Diarrhoea is uncommon. </a:t>
            </a:r>
          </a:p>
          <a:p>
            <a:r>
              <a:rPr lang="en-GB" sz="3600" dirty="0"/>
              <a:t>Complications: severe intestinal haemorrhage and perforation.</a:t>
            </a:r>
          </a:p>
          <a:p>
            <a:r>
              <a:rPr lang="en-GB" sz="3600" dirty="0"/>
              <a:t>Survival and growth of the organism within  phagocytic cells, and invasion of the gall bladder can result in establishment of a carrier state</a:t>
            </a:r>
            <a:r>
              <a:rPr lang="en-GB" sz="3600" dirty="0" smtClean="0"/>
              <a:t>.</a:t>
            </a:r>
            <a:endParaRPr lang="en-US" sz="3600" dirty="0" smtClean="0"/>
          </a:p>
          <a:p>
            <a:endParaRPr lang="en-US" dirty="0"/>
          </a:p>
        </p:txBody>
      </p:sp>
      <p:pic>
        <p:nvPicPr>
          <p:cNvPr id="5" name="Content Placeholder 4" descr="digestive-syste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064" y="1268760"/>
            <a:ext cx="3810000" cy="42721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477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440760"/>
          </a:xfrm>
        </p:spPr>
        <p:txBody>
          <a:bodyPr>
            <a:normAutofit fontScale="85000" lnSpcReduction="20000"/>
          </a:bodyPr>
          <a:lstStyle/>
          <a:p>
            <a:pPr>
              <a:buNone/>
            </a:pPr>
            <a:r>
              <a:rPr lang="en-US" sz="3600" u="sng" dirty="0" smtClean="0">
                <a:solidFill>
                  <a:srgbClr val="002060"/>
                </a:solidFill>
              </a:rPr>
              <a:t>2. Gastro-enteritis and Food poisoning</a:t>
            </a:r>
            <a:endParaRPr lang="en-US" sz="3600" dirty="0" smtClean="0">
              <a:solidFill>
                <a:srgbClr val="002060"/>
              </a:solidFill>
            </a:endParaRPr>
          </a:p>
          <a:p>
            <a:r>
              <a:rPr lang="en-US" sz="3600" smtClean="0"/>
              <a:t>Enterocolitis</a:t>
            </a:r>
            <a:r>
              <a:rPr lang="en-US" sz="3600" dirty="0" smtClean="0"/>
              <a:t>- </a:t>
            </a:r>
            <a:r>
              <a:rPr lang="en-US" sz="3600" dirty="0" smtClean="0"/>
              <a:t>invasion of the epithelial and </a:t>
            </a:r>
            <a:r>
              <a:rPr lang="en-US" sz="3600" dirty="0" err="1" smtClean="0"/>
              <a:t>subepithelial</a:t>
            </a:r>
            <a:r>
              <a:rPr lang="en-US" sz="3600" dirty="0" smtClean="0"/>
              <a:t> tissue of small and large intestine. </a:t>
            </a:r>
          </a:p>
          <a:p>
            <a:r>
              <a:rPr lang="en-US" sz="3600" dirty="0" smtClean="0"/>
              <a:t>Caused by </a:t>
            </a:r>
            <a:r>
              <a:rPr lang="en-US" sz="3600" i="1" dirty="0" smtClean="0"/>
              <a:t> S. </a:t>
            </a:r>
            <a:r>
              <a:rPr lang="en-US" sz="3600" i="1" dirty="0" err="1" smtClean="0"/>
              <a:t>enteritidis</a:t>
            </a:r>
            <a:r>
              <a:rPr lang="en-US" sz="3600" i="1" dirty="0" smtClean="0"/>
              <a:t>.</a:t>
            </a:r>
          </a:p>
          <a:p>
            <a:r>
              <a:rPr lang="en-US" sz="3600" dirty="0" smtClean="0"/>
              <a:t>Organisms penetrate  mucosal cells into the lamina </a:t>
            </a:r>
            <a:r>
              <a:rPr lang="en-US" sz="3600" dirty="0" err="1" smtClean="0"/>
              <a:t>propria</a:t>
            </a:r>
            <a:r>
              <a:rPr lang="en-US" sz="3600" dirty="0" smtClean="0"/>
              <a:t> with resulting inflammation and diarrhea.</a:t>
            </a:r>
          </a:p>
          <a:p>
            <a:r>
              <a:rPr lang="en-US" sz="3600" dirty="0" smtClean="0"/>
              <a:t>Clinical features: vomiting, abdominal pain, fever and diarrhea.</a:t>
            </a:r>
          </a:p>
          <a:p>
            <a:r>
              <a:rPr lang="en-US" sz="3600" dirty="0" smtClean="0"/>
              <a:t>Dehydration </a:t>
            </a:r>
            <a:r>
              <a:rPr lang="en-US" sz="3600" dirty="0"/>
              <a:t>can lead to hypotension, cramps and renal failure. </a:t>
            </a:r>
          </a:p>
          <a:p>
            <a:r>
              <a:rPr lang="en-US" sz="3600" dirty="0"/>
              <a:t>Persistent or high fever suggests bacteremia, possibly with metastatic infection</a:t>
            </a:r>
            <a:r>
              <a:rPr lang="en-US" sz="3600" dirty="0" smtClean="0"/>
              <a:t>.</a:t>
            </a:r>
          </a:p>
          <a:p>
            <a:endParaRPr lang="en-US" dirty="0"/>
          </a:p>
        </p:txBody>
      </p:sp>
    </p:spTree>
    <p:extLst>
      <p:ext uri="{BB962C8B-B14F-4D97-AF65-F5344CB8AC3E}">
        <p14:creationId xmlns:p14="http://schemas.microsoft.com/office/powerpoint/2010/main" val="2761337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salmonella-epithelial%20interaction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49225"/>
            <a:ext cx="9144000" cy="648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7011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lnSpcReduction="10000"/>
          </a:bodyPr>
          <a:lstStyle/>
          <a:p>
            <a:pPr>
              <a:buNone/>
            </a:pPr>
            <a:r>
              <a:rPr lang="en-US" u="sng" smtClean="0">
                <a:solidFill>
                  <a:srgbClr val="002060"/>
                </a:solidFill>
              </a:rPr>
              <a:t>3. Bacteraemia and Metastatic disease. </a:t>
            </a:r>
            <a:endParaRPr lang="en-US" smtClean="0">
              <a:solidFill>
                <a:srgbClr val="002060"/>
              </a:solidFill>
            </a:endParaRPr>
          </a:p>
          <a:p>
            <a:r>
              <a:rPr lang="en-US" smtClean="0"/>
              <a:t>A constant feature of enteric fever </a:t>
            </a:r>
          </a:p>
          <a:p>
            <a:r>
              <a:rPr lang="en-US" smtClean="0"/>
              <a:t>Caused by </a:t>
            </a:r>
            <a:r>
              <a:rPr lang="en-US" i="1" smtClean="0"/>
              <a:t>S</a:t>
            </a:r>
            <a:r>
              <a:rPr lang="en-US" smtClean="0"/>
              <a:t>. typhi and </a:t>
            </a:r>
            <a:r>
              <a:rPr lang="en-US" i="1" smtClean="0"/>
              <a:t>S</a:t>
            </a:r>
            <a:r>
              <a:rPr lang="en-US" smtClean="0"/>
              <a:t>. Paratyphi. </a:t>
            </a:r>
          </a:p>
          <a:p>
            <a:r>
              <a:rPr lang="en-US" smtClean="0"/>
              <a:t>Sickle cell anaemia- important predisposing factor resulting in osteomyelitis, pneumonia and meningitis.</a:t>
            </a:r>
          </a:p>
          <a:p>
            <a:r>
              <a:rPr lang="en-US" smtClean="0"/>
              <a:t>Ability of the salmonella to survive within macrophages particularly in the  liver and bone marrow occasionally leads to persistent infection and chronic carrier state.</a:t>
            </a:r>
          </a:p>
          <a:p>
            <a:endParaRPr lang="en-US" dirty="0"/>
          </a:p>
        </p:txBody>
      </p:sp>
    </p:spTree>
    <p:extLst>
      <p:ext uri="{BB962C8B-B14F-4D97-AF65-F5344CB8AC3E}">
        <p14:creationId xmlns:p14="http://schemas.microsoft.com/office/powerpoint/2010/main" val="2643152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lnSpcReduction="10000"/>
          </a:bodyPr>
          <a:lstStyle/>
          <a:p>
            <a:pPr>
              <a:buNone/>
            </a:pPr>
            <a:r>
              <a:rPr lang="en-US" sz="3600" u="sng" smtClean="0">
                <a:solidFill>
                  <a:srgbClr val="002060"/>
                </a:solidFill>
              </a:rPr>
              <a:t>4. Prolonged Carrier State</a:t>
            </a:r>
            <a:endParaRPr lang="en-US" sz="3600" smtClean="0">
              <a:solidFill>
                <a:srgbClr val="002060"/>
              </a:solidFill>
            </a:endParaRPr>
          </a:p>
          <a:p>
            <a:r>
              <a:rPr lang="en-US" sz="3600" smtClean="0"/>
              <a:t>Chronic carriage- excretion of salmonella for a year or more.</a:t>
            </a:r>
          </a:p>
          <a:p>
            <a:r>
              <a:rPr lang="en-US" sz="3600" smtClean="0"/>
              <a:t>Can occur with any serotype. </a:t>
            </a:r>
          </a:p>
          <a:p>
            <a:r>
              <a:rPr lang="en-US" sz="3600" smtClean="0"/>
              <a:t>Bacilli are present in the gall bladder and are shed in faeces.</a:t>
            </a:r>
          </a:p>
          <a:p>
            <a:r>
              <a:rPr lang="en-US" sz="3600" smtClean="0"/>
              <a:t>The long duration of the carrier state enables the enteric fever bacilli to survive in the community in non- epidemic times</a:t>
            </a:r>
          </a:p>
          <a:p>
            <a:endParaRPr lang="en-US" dirty="0"/>
          </a:p>
        </p:txBody>
      </p:sp>
    </p:spTree>
    <p:extLst>
      <p:ext uri="{BB962C8B-B14F-4D97-AF65-F5344CB8AC3E}">
        <p14:creationId xmlns:p14="http://schemas.microsoft.com/office/powerpoint/2010/main" val="21652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Immune Response</a:t>
            </a:r>
            <a:endParaRPr lang="en-US"/>
          </a:p>
        </p:txBody>
      </p:sp>
      <p:sp>
        <p:nvSpPr>
          <p:cNvPr id="168963" name="Rectangle 3"/>
          <p:cNvSpPr>
            <a:spLocks noGrp="1" noChangeArrowheads="1"/>
          </p:cNvSpPr>
          <p:nvPr>
            <p:ph type="body" idx="1"/>
          </p:nvPr>
        </p:nvSpPr>
        <p:spPr>
          <a:xfrm>
            <a:off x="395536" y="1556792"/>
            <a:ext cx="8424936" cy="4968552"/>
          </a:xfrm>
        </p:spPr>
        <p:txBody>
          <a:bodyPr>
            <a:normAutofit fontScale="85000" lnSpcReduction="20000"/>
          </a:bodyPr>
          <a:lstStyle/>
          <a:p>
            <a:r>
              <a:rPr lang="en-US" dirty="0" smtClean="0"/>
              <a:t>White blood cells recognize – trigger T cells, B cells</a:t>
            </a:r>
          </a:p>
          <a:p>
            <a:r>
              <a:rPr lang="en-US" dirty="0" smtClean="0"/>
              <a:t>Two types of B cells: one to attack now, one for memory</a:t>
            </a:r>
          </a:p>
          <a:p>
            <a:r>
              <a:rPr lang="en-US" dirty="0" smtClean="0"/>
              <a:t>Macrophages and neutrophils attack bacteria, secrete interleukins, causing cell-mediated response by T-cells</a:t>
            </a:r>
          </a:p>
          <a:p>
            <a:r>
              <a:rPr lang="en-US" dirty="0" smtClean="0"/>
              <a:t>Antibodies from B cells attach to bacteria, allowing cytotoxic T cells, macrophages, and neutrophils to kill the organism</a:t>
            </a:r>
          </a:p>
          <a:p>
            <a:r>
              <a:rPr lang="en-GB" dirty="0" smtClean="0"/>
              <a:t>This is a standard immune response.</a:t>
            </a:r>
          </a:p>
          <a:p>
            <a:r>
              <a:rPr lang="en-GB" dirty="0" smtClean="0"/>
              <a:t>Most people with a healthy immune system can rid themselves of a usual Salmonella infection without the use of antibiotics.</a:t>
            </a:r>
            <a:endParaRPr lang="en-US" dirty="0" smtClean="0"/>
          </a:p>
          <a:p>
            <a:endParaRPr lang="en-US" dirty="0"/>
          </a:p>
        </p:txBody>
      </p:sp>
    </p:spTree>
    <p:extLst>
      <p:ext uri="{BB962C8B-B14F-4D97-AF65-F5344CB8AC3E}">
        <p14:creationId xmlns:p14="http://schemas.microsoft.com/office/powerpoint/2010/main" val="130810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phoid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4925"/>
            <a:ext cx="8686800" cy="6892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568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800" y="332656"/>
            <a:ext cx="7772400" cy="1143000"/>
          </a:xfrm>
        </p:spPr>
        <p:txBody>
          <a:bodyPr/>
          <a:lstStyle/>
          <a:p>
            <a:r>
              <a:rPr lang="en-US" dirty="0" smtClean="0"/>
              <a:t>Tumor Necrosis Factor-</a:t>
            </a:r>
            <a:r>
              <a:rPr lang="el-GR" dirty="0" smtClean="0"/>
              <a:t>α</a:t>
            </a:r>
            <a:endParaRPr lang="el-GR" dirty="0"/>
          </a:p>
        </p:txBody>
      </p:sp>
      <p:sp>
        <p:nvSpPr>
          <p:cNvPr id="164867" name="Rectangle 3"/>
          <p:cNvSpPr>
            <a:spLocks noGrp="1" noChangeArrowheads="1"/>
          </p:cNvSpPr>
          <p:nvPr>
            <p:ph type="body" idx="1"/>
          </p:nvPr>
        </p:nvSpPr>
        <p:spPr>
          <a:xfrm>
            <a:off x="251520" y="1196752"/>
            <a:ext cx="8640960" cy="5472608"/>
          </a:xfrm>
        </p:spPr>
        <p:txBody>
          <a:bodyPr>
            <a:normAutofit fontScale="92500" lnSpcReduction="20000"/>
          </a:bodyPr>
          <a:lstStyle/>
          <a:p>
            <a:r>
              <a:rPr lang="en-US" dirty="0" smtClean="0"/>
              <a:t>Flagella from S. </a:t>
            </a:r>
            <a:r>
              <a:rPr lang="en-US" dirty="0" err="1" smtClean="0"/>
              <a:t>Typhimurium</a:t>
            </a:r>
            <a:r>
              <a:rPr lang="en-US" dirty="0" smtClean="0"/>
              <a:t> induces expression of TNF-</a:t>
            </a:r>
            <a:r>
              <a:rPr lang="el-GR" dirty="0" smtClean="0"/>
              <a:t>α</a:t>
            </a:r>
            <a:r>
              <a:rPr lang="en-US" dirty="0" smtClean="0"/>
              <a:t> through cell-mediated </a:t>
            </a:r>
            <a:r>
              <a:rPr lang="en-US" dirty="0" err="1" smtClean="0"/>
              <a:t>reponse</a:t>
            </a:r>
            <a:endParaRPr lang="en-US" dirty="0" smtClean="0"/>
          </a:p>
          <a:p>
            <a:r>
              <a:rPr lang="en-GB" dirty="0" err="1" smtClean="0"/>
              <a:t>Tumor</a:t>
            </a:r>
            <a:r>
              <a:rPr lang="en-GB" dirty="0" smtClean="0"/>
              <a:t> Necrosis Factor-alpha is a cytokine involved in the inflammatory response.</a:t>
            </a:r>
          </a:p>
          <a:p>
            <a:r>
              <a:rPr lang="en-GB" dirty="0" smtClean="0"/>
              <a:t>A cytokine is just a chemical substance that delivers a message between different cells in the body.</a:t>
            </a:r>
            <a:endParaRPr lang="en-US" dirty="0" smtClean="0"/>
          </a:p>
          <a:p>
            <a:r>
              <a:rPr lang="en-US" dirty="0" smtClean="0"/>
              <a:t>Phase II flagella are less-potent inducers</a:t>
            </a:r>
          </a:p>
          <a:p>
            <a:r>
              <a:rPr lang="en-GB" dirty="0" smtClean="0"/>
              <a:t>Switch to Phase II causes less of an inflammatory response. </a:t>
            </a:r>
            <a:r>
              <a:rPr lang="en-US" dirty="0" smtClean="0"/>
              <a:t>Switching mechanism may provide bacteria with a way to down-regulate inflammatory response within host</a:t>
            </a:r>
            <a:endParaRPr lang="en-US" dirty="0"/>
          </a:p>
        </p:txBody>
      </p:sp>
    </p:spTree>
    <p:extLst>
      <p:ext uri="{BB962C8B-B14F-4D97-AF65-F5344CB8AC3E}">
        <p14:creationId xmlns:p14="http://schemas.microsoft.com/office/powerpoint/2010/main" val="9020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US" sz="4000" u="sng" dirty="0" smtClean="0">
                <a:solidFill>
                  <a:srgbClr val="FFFF00"/>
                </a:solidFill>
              </a:rPr>
              <a:t>LABORATORY DIAGNOSIS</a:t>
            </a:r>
            <a:endParaRPr lang="en-US" dirty="0">
              <a:solidFill>
                <a:srgbClr val="FFFF00"/>
              </a:solidFill>
            </a:endParaRPr>
          </a:p>
        </p:txBody>
      </p:sp>
      <p:sp>
        <p:nvSpPr>
          <p:cNvPr id="3" name="Content Placeholder 2"/>
          <p:cNvSpPr>
            <a:spLocks noGrp="1"/>
          </p:cNvSpPr>
          <p:nvPr>
            <p:ph idx="1"/>
          </p:nvPr>
        </p:nvSpPr>
        <p:spPr>
          <a:xfrm>
            <a:off x="323528" y="1124744"/>
            <a:ext cx="8287072" cy="5504656"/>
          </a:xfrm>
        </p:spPr>
        <p:txBody>
          <a:bodyPr>
            <a:normAutofit fontScale="92500" lnSpcReduction="20000"/>
          </a:bodyPr>
          <a:lstStyle/>
          <a:p>
            <a:pPr>
              <a:buNone/>
            </a:pPr>
            <a:r>
              <a:rPr lang="en-US" b="1" u="sng" dirty="0" smtClean="0">
                <a:solidFill>
                  <a:srgbClr val="FF0000"/>
                </a:solidFill>
              </a:rPr>
              <a:t>SPECIMEN</a:t>
            </a:r>
          </a:p>
          <a:p>
            <a:pPr>
              <a:buNone/>
            </a:pPr>
            <a:r>
              <a:rPr lang="en-US" u="sng" dirty="0" smtClean="0">
                <a:solidFill>
                  <a:srgbClr val="FFC000"/>
                </a:solidFill>
              </a:rPr>
              <a:t>In </a:t>
            </a:r>
            <a:r>
              <a:rPr lang="en-US" u="sng" dirty="0" err="1" smtClean="0">
                <a:solidFill>
                  <a:srgbClr val="FFC000"/>
                </a:solidFill>
              </a:rPr>
              <a:t>enterocolitis</a:t>
            </a:r>
            <a:endParaRPr lang="en-US" u="sng" dirty="0" smtClean="0">
              <a:solidFill>
                <a:srgbClr val="FFC000"/>
              </a:solidFill>
            </a:endParaRPr>
          </a:p>
          <a:p>
            <a:r>
              <a:rPr lang="en-US" dirty="0" smtClean="0"/>
              <a:t>Organism is isolated from a stool sample. </a:t>
            </a:r>
          </a:p>
          <a:p>
            <a:r>
              <a:rPr lang="en-US" dirty="0" smtClean="0"/>
              <a:t>Stool samples may also be positive in chronic carriers</a:t>
            </a:r>
          </a:p>
          <a:p>
            <a:pPr marL="0" indent="0">
              <a:buNone/>
            </a:pPr>
            <a:r>
              <a:rPr lang="en-US" u="sng" dirty="0" smtClean="0">
                <a:solidFill>
                  <a:srgbClr val="FFC000"/>
                </a:solidFill>
              </a:rPr>
              <a:t>In enteric  fever</a:t>
            </a:r>
          </a:p>
          <a:p>
            <a:r>
              <a:rPr lang="en-US" dirty="0" smtClean="0"/>
              <a:t>Blood culture is most likely to reveal the organism.</a:t>
            </a:r>
          </a:p>
          <a:p>
            <a:r>
              <a:rPr lang="en-US" dirty="0" smtClean="0"/>
              <a:t>Bone marrow cultures are often positive.</a:t>
            </a:r>
          </a:p>
          <a:p>
            <a:r>
              <a:rPr lang="en-US" dirty="0" smtClean="0"/>
              <a:t>Blood clot- organism can be recovered after the clot is digested with streptokinase and incubated in broth.</a:t>
            </a:r>
          </a:p>
        </p:txBody>
      </p:sp>
    </p:spTree>
    <p:extLst>
      <p:ext uri="{BB962C8B-B14F-4D97-AF65-F5344CB8AC3E}">
        <p14:creationId xmlns:p14="http://schemas.microsoft.com/office/powerpoint/2010/main" val="734036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784976" cy="6480720"/>
          </a:xfrm>
        </p:spPr>
        <p:txBody>
          <a:bodyPr>
            <a:normAutofit fontScale="92500" lnSpcReduction="20000"/>
          </a:bodyPr>
          <a:lstStyle/>
          <a:p>
            <a:pPr marL="0" indent="0">
              <a:buNone/>
            </a:pPr>
            <a:r>
              <a:rPr lang="en-US" b="1" u="sng" dirty="0" smtClean="0">
                <a:solidFill>
                  <a:srgbClr val="FF0000"/>
                </a:solidFill>
              </a:rPr>
              <a:t>CULTURE</a:t>
            </a:r>
          </a:p>
          <a:p>
            <a:r>
              <a:rPr lang="en-US" u="sng" dirty="0" smtClean="0">
                <a:solidFill>
                  <a:srgbClr val="002060"/>
                </a:solidFill>
              </a:rPr>
              <a:t>Fluid </a:t>
            </a:r>
            <a:r>
              <a:rPr lang="en-US" u="sng" dirty="0">
                <a:solidFill>
                  <a:srgbClr val="002060"/>
                </a:solidFill>
              </a:rPr>
              <a:t>enrichment media </a:t>
            </a:r>
            <a:endParaRPr lang="en-US" dirty="0" smtClean="0"/>
          </a:p>
          <a:p>
            <a:pPr lvl="1"/>
            <a:r>
              <a:rPr lang="en-US" dirty="0" err="1" smtClean="0"/>
              <a:t>Tetrathionate</a:t>
            </a:r>
            <a:r>
              <a:rPr lang="en-US" dirty="0" smtClean="0"/>
              <a:t> </a:t>
            </a:r>
            <a:r>
              <a:rPr lang="en-US" dirty="0"/>
              <a:t>or selenite </a:t>
            </a:r>
            <a:r>
              <a:rPr lang="en-US" dirty="0" smtClean="0"/>
              <a:t>broth</a:t>
            </a:r>
            <a:r>
              <a:rPr lang="en-US" dirty="0"/>
              <a:t> -these inhibit replication of normal intestinal </a:t>
            </a:r>
            <a:r>
              <a:rPr lang="en-US" dirty="0" smtClean="0"/>
              <a:t>bacteria</a:t>
            </a:r>
            <a:endParaRPr lang="en-US" dirty="0"/>
          </a:p>
          <a:p>
            <a:r>
              <a:rPr lang="en-US" u="sng" dirty="0">
                <a:solidFill>
                  <a:srgbClr val="002060"/>
                </a:solidFill>
              </a:rPr>
              <a:t>Selective media </a:t>
            </a:r>
            <a:endParaRPr lang="en-US" dirty="0" smtClean="0"/>
          </a:p>
          <a:p>
            <a:pPr lvl="1"/>
            <a:r>
              <a:rPr lang="en-US" dirty="0" err="1" smtClean="0"/>
              <a:t>Dosoxycholate</a:t>
            </a:r>
            <a:r>
              <a:rPr lang="en-US" dirty="0" smtClean="0"/>
              <a:t> </a:t>
            </a:r>
            <a:r>
              <a:rPr lang="en-US" dirty="0"/>
              <a:t>citrate agar (</a:t>
            </a:r>
            <a:r>
              <a:rPr lang="en-US" b="1" dirty="0"/>
              <a:t>DCA</a:t>
            </a:r>
            <a:r>
              <a:rPr lang="en-US" dirty="0"/>
              <a:t>), </a:t>
            </a:r>
            <a:r>
              <a:rPr lang="en-US" dirty="0" smtClean="0"/>
              <a:t>Bismuth </a:t>
            </a:r>
            <a:r>
              <a:rPr lang="en-US" dirty="0"/>
              <a:t>sulfite agar, </a:t>
            </a:r>
            <a:r>
              <a:rPr lang="en-US" dirty="0" err="1"/>
              <a:t>Hektoen</a:t>
            </a:r>
            <a:r>
              <a:rPr lang="en-US" dirty="0"/>
              <a:t> enteric (HE) </a:t>
            </a:r>
            <a:r>
              <a:rPr lang="en-US" dirty="0" smtClean="0"/>
              <a:t>medium, Brilliant </a:t>
            </a:r>
            <a:r>
              <a:rPr lang="en-US" dirty="0"/>
              <a:t>green </a:t>
            </a:r>
            <a:r>
              <a:rPr lang="en-US" dirty="0" smtClean="0"/>
              <a:t>agar, Xylose </a:t>
            </a:r>
            <a:r>
              <a:rPr lang="en-US" dirty="0"/>
              <a:t>lysine </a:t>
            </a:r>
            <a:r>
              <a:rPr lang="en-US" dirty="0" err="1"/>
              <a:t>desoxycholate</a:t>
            </a:r>
            <a:r>
              <a:rPr lang="en-US" dirty="0"/>
              <a:t> agar (</a:t>
            </a:r>
            <a:r>
              <a:rPr lang="en-US" b="1" dirty="0"/>
              <a:t>XLD</a:t>
            </a:r>
            <a:r>
              <a:rPr lang="en-US" dirty="0"/>
              <a:t>) or Salmonella-</a:t>
            </a:r>
            <a:r>
              <a:rPr lang="en-US" dirty="0" err="1"/>
              <a:t>Shigella</a:t>
            </a:r>
            <a:r>
              <a:rPr lang="en-US" dirty="0"/>
              <a:t> agar (</a:t>
            </a:r>
            <a:r>
              <a:rPr lang="en-US" b="1" dirty="0"/>
              <a:t>SS</a:t>
            </a:r>
            <a:r>
              <a:rPr lang="en-US" dirty="0"/>
              <a:t>) are used for isolation</a:t>
            </a:r>
            <a:r>
              <a:rPr lang="en-US" dirty="0" smtClean="0"/>
              <a:t>.</a:t>
            </a:r>
          </a:p>
          <a:p>
            <a:pPr lvl="1"/>
            <a:r>
              <a:rPr lang="en-US" dirty="0" smtClean="0"/>
              <a:t>EMB</a:t>
            </a:r>
            <a:r>
              <a:rPr lang="en-US" dirty="0"/>
              <a:t>, </a:t>
            </a:r>
            <a:r>
              <a:rPr lang="en-US" dirty="0" err="1"/>
              <a:t>McC</a:t>
            </a:r>
            <a:endParaRPr lang="en-US" dirty="0" smtClean="0"/>
          </a:p>
          <a:p>
            <a:pPr marL="0" indent="0" algn="ctr">
              <a:buNone/>
            </a:pPr>
            <a:r>
              <a:rPr lang="en-GB" b="1" u="sng" dirty="0"/>
              <a:t>Colonial characteristics on SS- </a:t>
            </a:r>
            <a:r>
              <a:rPr lang="en-GB" b="1" u="sng" dirty="0" smtClean="0"/>
              <a:t>Agar</a:t>
            </a:r>
            <a:endParaRPr lang="en-GB" dirty="0"/>
          </a:p>
          <a:p>
            <a:pPr lvl="3"/>
            <a:r>
              <a:rPr lang="en-GB" dirty="0"/>
              <a:t>Non-lactose fermenters</a:t>
            </a:r>
          </a:p>
          <a:p>
            <a:pPr lvl="3"/>
            <a:r>
              <a:rPr lang="en-GB" dirty="0"/>
              <a:t>Hydrogen </a:t>
            </a:r>
            <a:r>
              <a:rPr lang="en-GB" dirty="0" err="1"/>
              <a:t>sulfide</a:t>
            </a:r>
            <a:r>
              <a:rPr lang="en-GB" dirty="0"/>
              <a:t> gas production-Colonies appear </a:t>
            </a:r>
            <a:r>
              <a:rPr lang="en-GB" dirty="0" err="1"/>
              <a:t>colorless</a:t>
            </a:r>
            <a:r>
              <a:rPr lang="en-GB" dirty="0"/>
              <a:t> with black </a:t>
            </a:r>
            <a:r>
              <a:rPr lang="en-GB" dirty="0" err="1" smtClean="0"/>
              <a:t>centers</a:t>
            </a:r>
            <a:endParaRPr lang="en-US" dirty="0" smtClean="0"/>
          </a:p>
          <a:p>
            <a:r>
              <a:rPr lang="en-US" u="sng" dirty="0">
                <a:solidFill>
                  <a:srgbClr val="002060"/>
                </a:solidFill>
              </a:rPr>
              <a:t>On TSI: </a:t>
            </a:r>
            <a:r>
              <a:rPr lang="en-US" dirty="0"/>
              <a:t> Alkaline slant with an acid butt frequently with both gas and H</a:t>
            </a:r>
            <a:r>
              <a:rPr lang="en-US" baseline="-25000" dirty="0"/>
              <a:t>2</a:t>
            </a:r>
            <a:r>
              <a:rPr lang="en-US" dirty="0"/>
              <a:t>S</a:t>
            </a:r>
            <a:r>
              <a:rPr lang="en-US" dirty="0" smtClean="0"/>
              <a:t>.</a:t>
            </a:r>
            <a:endParaRPr lang="en-US" dirty="0"/>
          </a:p>
        </p:txBody>
      </p:sp>
    </p:spTree>
    <p:extLst>
      <p:ext uri="{BB962C8B-B14F-4D97-AF65-F5344CB8AC3E}">
        <p14:creationId xmlns:p14="http://schemas.microsoft.com/office/powerpoint/2010/main" val="276776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239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4500" y="5877272"/>
            <a:ext cx="5486400" cy="566738"/>
          </a:xfrm>
        </p:spPr>
        <p:txBody>
          <a:bodyPr/>
          <a:lstStyle/>
          <a:p>
            <a:r>
              <a:rPr lang="en-GB" dirty="0"/>
              <a:t>Salmonella </a:t>
            </a:r>
            <a:r>
              <a:rPr lang="en-GB" dirty="0" err="1"/>
              <a:t>typhi</a:t>
            </a:r>
            <a:r>
              <a:rPr lang="en-GB" dirty="0"/>
              <a:t> - Gram stain. </a:t>
            </a:r>
          </a:p>
        </p:txBody>
      </p:sp>
    </p:spTree>
    <p:extLst>
      <p:ext uri="{BB962C8B-B14F-4D97-AF65-F5344CB8AC3E}">
        <p14:creationId xmlns:p14="http://schemas.microsoft.com/office/powerpoint/2010/main" val="210065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cstate="print"/>
          <a:stretch>
            <a:fillRect/>
          </a:stretch>
        </p:blipFill>
        <p:spPr bwMode="auto">
          <a:xfrm>
            <a:off x="685800" y="2400053"/>
            <a:ext cx="3810000" cy="2857994"/>
          </a:xfrm>
          <a:prstGeom prst="rect">
            <a:avLst/>
          </a:prstGeom>
          <a:noFill/>
          <a:ln w="9525">
            <a:noFill/>
            <a:miter lim="800000"/>
            <a:headEnd/>
            <a:tailEnd/>
          </a:ln>
          <a:effectLst/>
        </p:spPr>
      </p:pic>
      <p:pic>
        <p:nvPicPr>
          <p:cNvPr id="7" name="Picture 2" descr="F:\Bachelor of Medicine And Bachelor of Surgery\MBChB  Year  2\MEDICAL MICROBIOLOGY\Others\enterobacteriacea practical\salmonella on DC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38675" y="177165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08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44" y="2879403"/>
            <a:ext cx="4040188" cy="639762"/>
          </a:xfrm>
        </p:spPr>
        <p:txBody>
          <a:bodyPr/>
          <a:lstStyle/>
          <a:p>
            <a:r>
              <a:rPr lang="en-GB" dirty="0"/>
              <a:t>Salmonella on SS</a:t>
            </a:r>
          </a:p>
        </p:txBody>
      </p:sp>
      <p:pic>
        <p:nvPicPr>
          <p:cNvPr id="16" name="Picture 2" descr="E:\Bachelor of Medicine And Bachelor of Surgery (MBChB)  Year  2\MEDICAL MICROBIOLOGY\Others\microbiology bacteriology\Bacteria-Salmonella on S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84777" y="3792021"/>
            <a:ext cx="4040188" cy="303090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3"/>
          </p:nvPr>
        </p:nvSpPr>
        <p:spPr/>
        <p:txBody>
          <a:bodyPr/>
          <a:lstStyle/>
          <a:p>
            <a:r>
              <a:rPr lang="en-GB" dirty="0"/>
              <a:t>Salmonella on </a:t>
            </a:r>
            <a:r>
              <a:rPr lang="en-GB" dirty="0" smtClean="0"/>
              <a:t>BA</a:t>
            </a:r>
            <a:endParaRPr lang="en-GB" dirty="0"/>
          </a:p>
        </p:txBody>
      </p:sp>
      <p:pic>
        <p:nvPicPr>
          <p:cNvPr id="8" name="Picture 2" descr="E:\Bachelor of Medicine And Bachelor of Surgery (MBChB)  Year  2\MEDICAL MICROBIOLOGY\Others\microbiology bacteriology\micro 015.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634853"/>
            <a:ext cx="4041775" cy="303133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Salmonella SS.JPG"/>
          <p:cNvPicPr>
            <a:picLocks noChangeAspect="1"/>
          </p:cNvPicPr>
          <p:nvPr/>
        </p:nvPicPr>
        <p:blipFill>
          <a:blip r:embed="rId4"/>
          <a:stretch>
            <a:fillRect/>
          </a:stretch>
        </p:blipFill>
        <p:spPr bwMode="auto">
          <a:xfrm>
            <a:off x="35496" y="44624"/>
            <a:ext cx="40324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52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332656"/>
            <a:ext cx="8496944" cy="6120680"/>
          </a:xfrm>
        </p:spPr>
        <p:txBody>
          <a:bodyPr>
            <a:normAutofit fontScale="77500" lnSpcReduction="20000"/>
          </a:bodyPr>
          <a:lstStyle/>
          <a:p>
            <a:r>
              <a:rPr lang="en-GB" dirty="0" smtClean="0"/>
              <a:t>Differentiation </a:t>
            </a:r>
            <a:r>
              <a:rPr lang="en-GB" dirty="0"/>
              <a:t>of </a:t>
            </a:r>
            <a:r>
              <a:rPr lang="en-GB" dirty="0" err="1"/>
              <a:t>Shigella</a:t>
            </a:r>
            <a:r>
              <a:rPr lang="en-GB" dirty="0"/>
              <a:t> and Salmonella from </a:t>
            </a:r>
            <a:r>
              <a:rPr lang="en-GB" dirty="0" err="1"/>
              <a:t>nonpathogenic</a:t>
            </a:r>
            <a:r>
              <a:rPr lang="en-GB" dirty="0"/>
              <a:t> </a:t>
            </a:r>
            <a:r>
              <a:rPr lang="en-GB" dirty="0" smtClean="0"/>
              <a:t>bacteria is </a:t>
            </a:r>
            <a:r>
              <a:rPr lang="en-GB" dirty="0"/>
              <a:t>accomplished by three reactions:</a:t>
            </a:r>
          </a:p>
          <a:p>
            <a:pPr lvl="1"/>
            <a:r>
              <a:rPr lang="en-GB" dirty="0" smtClean="0"/>
              <a:t>Xylose </a:t>
            </a:r>
            <a:r>
              <a:rPr lang="en-GB" dirty="0"/>
              <a:t>fermentation,</a:t>
            </a:r>
          </a:p>
          <a:p>
            <a:pPr lvl="1"/>
            <a:r>
              <a:rPr lang="en-GB" dirty="0" smtClean="0"/>
              <a:t>Lysine </a:t>
            </a:r>
            <a:r>
              <a:rPr lang="en-GB" dirty="0"/>
              <a:t>decarboxylation, and</a:t>
            </a:r>
          </a:p>
          <a:p>
            <a:pPr lvl="1"/>
            <a:r>
              <a:rPr lang="en-GB" dirty="0" smtClean="0"/>
              <a:t>Hydrogen </a:t>
            </a:r>
            <a:r>
              <a:rPr lang="en-GB" dirty="0" err="1"/>
              <a:t>sulfide</a:t>
            </a:r>
            <a:r>
              <a:rPr lang="en-GB" dirty="0"/>
              <a:t> production.</a:t>
            </a:r>
          </a:p>
          <a:p>
            <a:r>
              <a:rPr lang="en-GB" dirty="0" smtClean="0"/>
              <a:t>Xylose</a:t>
            </a:r>
            <a:r>
              <a:rPr lang="en-GB" dirty="0"/>
              <a:t>: </a:t>
            </a:r>
            <a:r>
              <a:rPr lang="en-GB" dirty="0" err="1"/>
              <a:t>enterics</a:t>
            </a:r>
            <a:r>
              <a:rPr lang="en-GB" dirty="0"/>
              <a:t> (except </a:t>
            </a:r>
            <a:r>
              <a:rPr lang="en-GB" dirty="0" err="1"/>
              <a:t>Shigella</a:t>
            </a:r>
            <a:r>
              <a:rPr lang="en-GB" dirty="0"/>
              <a:t>) ferment xylose rapidly.</a:t>
            </a:r>
          </a:p>
          <a:p>
            <a:r>
              <a:rPr lang="en-GB" dirty="0" smtClean="0"/>
              <a:t>Salmonella </a:t>
            </a:r>
            <a:r>
              <a:rPr lang="en-GB" dirty="0"/>
              <a:t>rapidly exhaust xylose and </a:t>
            </a:r>
            <a:r>
              <a:rPr lang="en-GB" dirty="0" err="1"/>
              <a:t>decarboxylate</a:t>
            </a:r>
            <a:r>
              <a:rPr lang="en-GB" dirty="0"/>
              <a:t> lysine, and </a:t>
            </a:r>
            <a:r>
              <a:rPr lang="en-GB" dirty="0" smtClean="0"/>
              <a:t>revert to </a:t>
            </a:r>
            <a:r>
              <a:rPr lang="en-GB" dirty="0"/>
              <a:t>alkaline conditions (simulates the </a:t>
            </a:r>
            <a:r>
              <a:rPr lang="en-GB" dirty="0" err="1"/>
              <a:t>Shigella</a:t>
            </a:r>
            <a:r>
              <a:rPr lang="en-GB" dirty="0"/>
              <a:t> reaction).</a:t>
            </a:r>
          </a:p>
          <a:p>
            <a:r>
              <a:rPr lang="en-GB" dirty="0" smtClean="0"/>
              <a:t>Lactose </a:t>
            </a:r>
            <a:r>
              <a:rPr lang="en-GB" dirty="0"/>
              <a:t>and sucrose, added in excess, prevent lactose fermenters </a:t>
            </a:r>
            <a:r>
              <a:rPr lang="en-GB" dirty="0" smtClean="0"/>
              <a:t>from similarly </a:t>
            </a:r>
            <a:r>
              <a:rPr lang="en-GB" dirty="0"/>
              <a:t>reverting.</a:t>
            </a:r>
          </a:p>
          <a:p>
            <a:r>
              <a:rPr lang="en-GB" dirty="0" smtClean="0"/>
              <a:t>The </a:t>
            </a:r>
            <a:r>
              <a:rPr lang="en-GB" dirty="0"/>
              <a:t>production of hydrogen </a:t>
            </a:r>
            <a:r>
              <a:rPr lang="en-GB" dirty="0" err="1"/>
              <a:t>sulfide</a:t>
            </a:r>
            <a:r>
              <a:rPr lang="en-GB" dirty="0"/>
              <a:t> under alkaline conditions results </a:t>
            </a:r>
            <a:r>
              <a:rPr lang="en-GB" dirty="0" smtClean="0"/>
              <a:t>in the </a:t>
            </a:r>
            <a:r>
              <a:rPr lang="en-GB" dirty="0"/>
              <a:t>formation of colonies with black </a:t>
            </a:r>
            <a:r>
              <a:rPr lang="en-GB" dirty="0" err="1"/>
              <a:t>centers</a:t>
            </a:r>
            <a:r>
              <a:rPr lang="en-GB" dirty="0"/>
              <a:t>, whereas, under </a:t>
            </a:r>
            <a:r>
              <a:rPr lang="en-GB" dirty="0" smtClean="0"/>
              <a:t>acidic conditions</a:t>
            </a:r>
            <a:r>
              <a:rPr lang="en-GB" dirty="0"/>
              <a:t>, this black precipitation is inhibited</a:t>
            </a:r>
          </a:p>
        </p:txBody>
      </p:sp>
    </p:spTree>
    <p:extLst>
      <p:ext uri="{BB962C8B-B14F-4D97-AF65-F5344CB8AC3E}">
        <p14:creationId xmlns:p14="http://schemas.microsoft.com/office/powerpoint/2010/main" val="146946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96752"/>
            <a:ext cx="4040188" cy="639762"/>
          </a:xfrm>
        </p:spPr>
        <p:txBody>
          <a:bodyPr/>
          <a:lstStyle/>
          <a:p>
            <a:r>
              <a:rPr lang="en-US" dirty="0"/>
              <a:t>Selenite F Broth</a:t>
            </a:r>
            <a:endParaRPr lang="en-GB" dirty="0"/>
          </a:p>
        </p:txBody>
      </p:sp>
      <p:sp>
        <p:nvSpPr>
          <p:cNvPr id="5" name="Text Placeholder 4"/>
          <p:cNvSpPr>
            <a:spLocks noGrp="1"/>
          </p:cNvSpPr>
          <p:nvPr>
            <p:ph type="body" sz="quarter" idx="3"/>
          </p:nvPr>
        </p:nvSpPr>
        <p:spPr/>
        <p:txBody>
          <a:bodyPr/>
          <a:lstStyle/>
          <a:p>
            <a:r>
              <a:rPr lang="en-GB" dirty="0"/>
              <a:t>Wilson and Blair bismuth sulphite  medium jet black colony with a metallic </a:t>
            </a:r>
            <a:r>
              <a:rPr lang="en-GB" dirty="0" smtClean="0"/>
              <a:t>sheen</a:t>
            </a:r>
            <a:endParaRPr lang="en-GB" dirty="0"/>
          </a:p>
        </p:txBody>
      </p:sp>
      <p:pic>
        <p:nvPicPr>
          <p:cNvPr id="7" name="Picture 2" descr="http://textbookofbacteriology.net/Salmonella.XLD.jpe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62494" y="2492896"/>
            <a:ext cx="3681506" cy="3687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Bachelor of Medicine And Bachelor of Surgery (MBChB)  Year  2\MEDICAL MICROBIOLOGY\Others\microbiology bacteriology\Bacteria-Selenite broth enrichment medium for Salmonella Shigella.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11410"/>
          <a:stretch/>
        </p:blipFill>
        <p:spPr bwMode="auto">
          <a:xfrm>
            <a:off x="179511" y="2276872"/>
            <a:ext cx="450678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4400" dirty="0">
                <a:solidFill>
                  <a:srgbClr val="FAFD00"/>
                </a:solidFill>
              </a:rPr>
              <a:t>XLD</a:t>
            </a:r>
            <a:endParaRPr lang="en-GB" dirty="0"/>
          </a:p>
        </p:txBody>
      </p:sp>
      <p:sp>
        <p:nvSpPr>
          <p:cNvPr id="4" name="Content Placeholder 3"/>
          <p:cNvSpPr>
            <a:spLocks noGrp="1"/>
          </p:cNvSpPr>
          <p:nvPr>
            <p:ph sz="half" idx="2"/>
          </p:nvPr>
        </p:nvSpPr>
        <p:spPr/>
        <p:txBody>
          <a:bodyPr/>
          <a:lstStyle/>
          <a:p>
            <a:r>
              <a:rPr lang="en-GB" dirty="0"/>
              <a:t>Selective and differential medium designed for the isolation of Gram-negative enteric pathogens from clinical specimens.</a:t>
            </a:r>
          </a:p>
          <a:p>
            <a:r>
              <a:rPr lang="en-GB" dirty="0"/>
              <a:t>Contains xylose, lysine, sodium </a:t>
            </a:r>
            <a:r>
              <a:rPr lang="en-GB" dirty="0" err="1"/>
              <a:t>desoxycholate</a:t>
            </a:r>
            <a:r>
              <a:rPr lang="en-GB" dirty="0"/>
              <a:t>, sodium thiosulfate and ferric ammonium citrate</a:t>
            </a:r>
            <a:r>
              <a:rPr lang="en-GB" dirty="0" smtClean="0"/>
              <a:t>.</a:t>
            </a:r>
            <a:endParaRPr lang="en-GB" dirty="0"/>
          </a:p>
        </p:txBody>
      </p:sp>
      <p:sp>
        <p:nvSpPr>
          <p:cNvPr id="5" name="Text Placeholder 4"/>
          <p:cNvSpPr>
            <a:spLocks noGrp="1"/>
          </p:cNvSpPr>
          <p:nvPr>
            <p:ph type="body" sz="quarter" idx="3"/>
          </p:nvPr>
        </p:nvSpPr>
        <p:spPr/>
        <p:txBody>
          <a:bodyPr/>
          <a:lstStyle/>
          <a:p>
            <a:r>
              <a:rPr lang="en-GB" dirty="0"/>
              <a:t>Salmonella sp. after 24 hours growth on XLD </a:t>
            </a:r>
            <a:r>
              <a:rPr lang="en-GB" dirty="0" smtClean="0"/>
              <a:t>agar</a:t>
            </a:r>
            <a:endParaRPr lang="en-GB" dirty="0"/>
          </a:p>
        </p:txBody>
      </p:sp>
      <p:pic>
        <p:nvPicPr>
          <p:cNvPr id="9" name="Picture 3" descr="Salmonella"/>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25159" y="2306778"/>
            <a:ext cx="3681506" cy="368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87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1276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17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1224136"/>
          </a:xfrm>
        </p:spPr>
        <p:txBody>
          <a:bodyPr/>
          <a:lstStyle/>
          <a:p>
            <a:r>
              <a:rPr lang="en-GB" dirty="0" smtClean="0"/>
              <a:t>SALMONELLA</a:t>
            </a:r>
            <a:endParaRPr lang="en-GB" dirty="0"/>
          </a:p>
        </p:txBody>
      </p:sp>
      <p:sp>
        <p:nvSpPr>
          <p:cNvPr id="3" name="Content Placeholder 2"/>
          <p:cNvSpPr>
            <a:spLocks noGrp="1"/>
          </p:cNvSpPr>
          <p:nvPr>
            <p:ph idx="1"/>
          </p:nvPr>
        </p:nvSpPr>
        <p:spPr>
          <a:xfrm>
            <a:off x="395536" y="1124744"/>
            <a:ext cx="8496944" cy="5400600"/>
          </a:xfrm>
        </p:spPr>
        <p:txBody>
          <a:bodyPr>
            <a:normAutofit fontScale="92500" lnSpcReduction="10000"/>
          </a:bodyPr>
          <a:lstStyle/>
          <a:p>
            <a:r>
              <a:rPr lang="en-US" sz="2800" dirty="0" smtClean="0"/>
              <a:t>Typical </a:t>
            </a:r>
            <a:r>
              <a:rPr lang="en-US" sz="2800" dirty="0"/>
              <a:t>members of the </a:t>
            </a:r>
            <a:r>
              <a:rPr lang="en-US" sz="2800" dirty="0" err="1" smtClean="0"/>
              <a:t>Enterobacteriaceae</a:t>
            </a:r>
            <a:r>
              <a:rPr lang="en-US" sz="2800" dirty="0" smtClean="0"/>
              <a:t>:(See features)</a:t>
            </a:r>
            <a:endParaRPr lang="en-US" sz="2800" dirty="0"/>
          </a:p>
          <a:p>
            <a:r>
              <a:rPr lang="en-US" sz="2800" dirty="0" smtClean="0"/>
              <a:t>Distinguished </a:t>
            </a:r>
            <a:r>
              <a:rPr lang="en-US" sz="2800" dirty="0"/>
              <a:t>from other members </a:t>
            </a:r>
            <a:r>
              <a:rPr lang="en-US" sz="2800" dirty="0" smtClean="0"/>
              <a:t>by</a:t>
            </a:r>
          </a:p>
          <a:p>
            <a:pPr lvl="1"/>
            <a:r>
              <a:rPr lang="en-US" dirty="0" smtClean="0"/>
              <a:t>Biochemical characteristics</a:t>
            </a:r>
          </a:p>
          <a:p>
            <a:pPr lvl="1"/>
            <a:r>
              <a:rPr lang="en-US" dirty="0" smtClean="0"/>
              <a:t>Antigenic </a:t>
            </a:r>
            <a:r>
              <a:rPr lang="en-US" dirty="0"/>
              <a:t>structures</a:t>
            </a:r>
            <a:r>
              <a:rPr lang="en-US" dirty="0" smtClean="0"/>
              <a:t>.</a:t>
            </a:r>
          </a:p>
          <a:p>
            <a:pPr lvl="0">
              <a:buNone/>
            </a:pPr>
            <a:r>
              <a:rPr lang="en-US" sz="2800" u="sng" dirty="0">
                <a:solidFill>
                  <a:srgbClr val="002060"/>
                </a:solidFill>
              </a:rPr>
              <a:t>Classification</a:t>
            </a:r>
            <a:r>
              <a:rPr lang="en-US" sz="2800" dirty="0">
                <a:solidFill>
                  <a:srgbClr val="7030A0"/>
                </a:solidFill>
              </a:rPr>
              <a:t>:</a:t>
            </a:r>
            <a:endParaRPr lang="en-US" sz="2800" dirty="0"/>
          </a:p>
          <a:p>
            <a:r>
              <a:rPr lang="en-US" sz="2800" b="1" u="sng" dirty="0"/>
              <a:t>Ewing</a:t>
            </a:r>
            <a:r>
              <a:rPr lang="en-US" sz="2800" dirty="0"/>
              <a:t>: </a:t>
            </a:r>
            <a:r>
              <a:rPr lang="en-US" sz="2800" i="1" dirty="0"/>
              <a:t>S. </a:t>
            </a:r>
            <a:r>
              <a:rPr lang="en-US" sz="2800" i="1" dirty="0" err="1"/>
              <a:t>typhi</a:t>
            </a:r>
            <a:r>
              <a:rPr lang="en-US" sz="2800" dirty="0"/>
              <a:t> (1 serotype), </a:t>
            </a:r>
            <a:r>
              <a:rPr lang="en-US" sz="2800" i="1" dirty="0"/>
              <a:t>S. </a:t>
            </a:r>
            <a:r>
              <a:rPr lang="en-US" sz="2800" i="1" dirty="0" err="1"/>
              <a:t>cholerasuis</a:t>
            </a:r>
            <a:r>
              <a:rPr lang="en-US" sz="2800" dirty="0"/>
              <a:t> (1 serotype) and </a:t>
            </a:r>
            <a:r>
              <a:rPr lang="en-US" sz="2800" i="1" dirty="0"/>
              <a:t>S. </a:t>
            </a:r>
            <a:r>
              <a:rPr lang="en-US" sz="2800" i="1" dirty="0" err="1"/>
              <a:t>enteritidis</a:t>
            </a:r>
            <a:r>
              <a:rPr lang="en-US" sz="2800" dirty="0"/>
              <a:t> (1500 serotypes).</a:t>
            </a:r>
          </a:p>
          <a:p>
            <a:pPr lvl="0"/>
            <a:r>
              <a:rPr lang="en-US" sz="2800" b="1" u="sng" dirty="0"/>
              <a:t>Kaufman and White</a:t>
            </a:r>
            <a:r>
              <a:rPr lang="en-US" sz="2800" dirty="0"/>
              <a:t>: Assigned species names to each serotype (about 1500 species).</a:t>
            </a:r>
          </a:p>
          <a:p>
            <a:pPr lvl="0"/>
            <a:r>
              <a:rPr lang="en-US" sz="2800" b="1" u="sng" dirty="0"/>
              <a:t>Currently</a:t>
            </a:r>
            <a:r>
              <a:rPr lang="en-US" sz="2800" dirty="0"/>
              <a:t>: Over 2000 antigenic types, serotypes of </a:t>
            </a:r>
            <a:r>
              <a:rPr lang="en-US" sz="2800" u="sng" dirty="0"/>
              <a:t>a single species</a:t>
            </a:r>
            <a:r>
              <a:rPr lang="en-US" sz="2800" dirty="0"/>
              <a:t>, </a:t>
            </a:r>
            <a:r>
              <a:rPr lang="en-US" sz="2800" i="1" dirty="0"/>
              <a:t>Salmonella </a:t>
            </a:r>
            <a:r>
              <a:rPr lang="en-US" sz="2800" i="1" dirty="0" err="1"/>
              <a:t>enterica</a:t>
            </a:r>
            <a:r>
              <a:rPr lang="en-US" sz="2800" i="1" dirty="0"/>
              <a:t>-</a:t>
            </a:r>
            <a:r>
              <a:rPr lang="en-US" sz="2800" dirty="0"/>
              <a:t>Based on DNA </a:t>
            </a:r>
            <a:r>
              <a:rPr lang="en-US" sz="2800" dirty="0" smtClean="0"/>
              <a:t>analysis</a:t>
            </a:r>
            <a:endParaRPr lang="en-US" sz="2800" dirty="0"/>
          </a:p>
          <a:p>
            <a:pPr>
              <a:buNone/>
            </a:pPr>
            <a:endParaRPr lang="en-US" sz="2800" dirty="0"/>
          </a:p>
          <a:p>
            <a:endParaRPr lang="en-GB" sz="2800" dirty="0"/>
          </a:p>
        </p:txBody>
      </p:sp>
    </p:spTree>
    <p:extLst>
      <p:ext uri="{BB962C8B-B14F-4D97-AF65-F5344CB8AC3E}">
        <p14:creationId xmlns:p14="http://schemas.microsoft.com/office/powerpoint/2010/main" val="314322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0"/>
            <a:ext cx="903231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91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achelor of Medicine And Bachelor of Surgery (MBChB)  Year  2\MEDICAL MICROBIOLOGY\Others\microbiology bacteriology\microbiology bacteriology 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8640"/>
            <a:ext cx="8128000" cy="518457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a:xfrm>
            <a:off x="508000" y="5373216"/>
            <a:ext cx="8128000" cy="1368152"/>
          </a:xfrm>
          <a:solidFill>
            <a:srgbClr val="00B050"/>
          </a:solidFill>
        </p:spPr>
        <p:txBody>
          <a:bodyPr/>
          <a:lstStyle/>
          <a:p>
            <a:r>
              <a:rPr lang="en-US" dirty="0" smtClean="0"/>
              <a:t>Salmonella on TSI </a:t>
            </a:r>
          </a:p>
          <a:p>
            <a:pPr lvl="1"/>
            <a:r>
              <a:rPr lang="en-US" dirty="0" smtClean="0"/>
              <a:t>Slant </a:t>
            </a:r>
            <a:r>
              <a:rPr lang="en-US" dirty="0"/>
              <a:t>– Pink(alkaline)</a:t>
            </a:r>
          </a:p>
          <a:p>
            <a:pPr lvl="1"/>
            <a:r>
              <a:rPr lang="en-US" dirty="0"/>
              <a:t>Butt -  Acid, </a:t>
            </a:r>
            <a:r>
              <a:rPr lang="en-US" dirty="0" smtClean="0"/>
              <a:t>Production </a:t>
            </a:r>
            <a:r>
              <a:rPr lang="en-US" dirty="0"/>
              <a:t>of  H</a:t>
            </a:r>
            <a:r>
              <a:rPr lang="en-US" baseline="-25000" dirty="0"/>
              <a:t>2</a:t>
            </a:r>
            <a:r>
              <a:rPr lang="en-US" dirty="0"/>
              <a:t>S gas and Fe</a:t>
            </a:r>
            <a:r>
              <a:rPr lang="en-US" baseline="30000" dirty="0"/>
              <a:t>2</a:t>
            </a:r>
            <a:r>
              <a:rPr lang="en-US" baseline="30000" dirty="0" smtClean="0"/>
              <a:t>+</a:t>
            </a:r>
            <a:endParaRPr lang="en-US" baseline="30000" dirty="0"/>
          </a:p>
        </p:txBody>
      </p:sp>
    </p:spTree>
    <p:extLst>
      <p:ext uri="{BB962C8B-B14F-4D97-AF65-F5344CB8AC3E}">
        <p14:creationId xmlns:p14="http://schemas.microsoft.com/office/powerpoint/2010/main" val="123547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048672"/>
          </a:xfrm>
        </p:spPr>
        <p:txBody>
          <a:bodyPr/>
          <a:lstStyle/>
          <a:p>
            <a:pPr marL="0" indent="0">
              <a:buNone/>
            </a:pPr>
            <a:r>
              <a:rPr lang="en-GB" u="sng" dirty="0" smtClean="0">
                <a:solidFill>
                  <a:srgbClr val="FF0000"/>
                </a:solidFill>
              </a:rPr>
              <a:t>BIOCHEMICAL TESTS</a:t>
            </a:r>
          </a:p>
          <a:p>
            <a:r>
              <a:rPr lang="en-US" dirty="0" smtClean="0"/>
              <a:t>Facultative </a:t>
            </a:r>
            <a:r>
              <a:rPr lang="en-US" dirty="0"/>
              <a:t>anaerobic gram negative </a:t>
            </a:r>
            <a:r>
              <a:rPr lang="en-US" dirty="0" smtClean="0"/>
              <a:t>bacilli</a:t>
            </a:r>
          </a:p>
          <a:p>
            <a:r>
              <a:rPr lang="en-GB" dirty="0" smtClean="0"/>
              <a:t>Motile</a:t>
            </a:r>
          </a:p>
          <a:p>
            <a:r>
              <a:rPr lang="en-GB" dirty="0" smtClean="0"/>
              <a:t>Oxidase negative</a:t>
            </a:r>
          </a:p>
          <a:p>
            <a:pPr marL="342900" lvl="1" indent="-342900">
              <a:buClr>
                <a:schemeClr val="tx2"/>
              </a:buClr>
            </a:pPr>
            <a:r>
              <a:rPr lang="en-GB" dirty="0" smtClean="0"/>
              <a:t>Urease negative</a:t>
            </a:r>
          </a:p>
          <a:p>
            <a:pPr marL="342900" lvl="1" indent="-342900">
              <a:buClr>
                <a:schemeClr val="tx2"/>
              </a:buClr>
            </a:pPr>
            <a:r>
              <a:rPr lang="en-US" dirty="0" smtClean="0"/>
              <a:t>Non-lactose </a:t>
            </a:r>
            <a:r>
              <a:rPr lang="en-US" dirty="0"/>
              <a:t>fermenters</a:t>
            </a:r>
            <a:r>
              <a:rPr lang="en-US" dirty="0" smtClean="0"/>
              <a:t>.</a:t>
            </a:r>
          </a:p>
        </p:txBody>
      </p:sp>
    </p:spTree>
    <p:extLst>
      <p:ext uri="{BB962C8B-B14F-4D97-AF65-F5344CB8AC3E}">
        <p14:creationId xmlns:p14="http://schemas.microsoft.com/office/powerpoint/2010/main" val="253957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6148536"/>
          </a:xfrm>
        </p:spPr>
        <p:txBody>
          <a:bodyPr>
            <a:normAutofit fontScale="85000" lnSpcReduction="10000"/>
          </a:bodyPr>
          <a:lstStyle/>
          <a:p>
            <a:pPr>
              <a:buNone/>
            </a:pPr>
            <a:r>
              <a:rPr lang="en-US" b="1" u="sng" dirty="0" smtClean="0">
                <a:solidFill>
                  <a:srgbClr val="FF0000"/>
                </a:solidFill>
              </a:rPr>
              <a:t>SEROLOGICAL TESTS</a:t>
            </a:r>
          </a:p>
          <a:p>
            <a:r>
              <a:rPr lang="en-US" u="sng" dirty="0" smtClean="0">
                <a:solidFill>
                  <a:srgbClr val="002060"/>
                </a:solidFill>
              </a:rPr>
              <a:t>Slide </a:t>
            </a:r>
            <a:r>
              <a:rPr lang="en-US" u="sng" dirty="0">
                <a:solidFill>
                  <a:srgbClr val="002060"/>
                </a:solidFill>
              </a:rPr>
              <a:t>agglutination </a:t>
            </a:r>
            <a:r>
              <a:rPr lang="en-US" u="sng" dirty="0"/>
              <a:t>-</a:t>
            </a:r>
            <a:r>
              <a:rPr lang="en-US" dirty="0"/>
              <a:t>detects presence of the somatic (O) antigen from suspicious colonies from culture plates.</a:t>
            </a:r>
          </a:p>
          <a:p>
            <a:r>
              <a:rPr lang="en-US" dirty="0"/>
              <a:t>Colonies are also </a:t>
            </a:r>
            <a:r>
              <a:rPr lang="en-US" dirty="0" err="1"/>
              <a:t>subcultured</a:t>
            </a:r>
            <a:r>
              <a:rPr lang="en-US" dirty="0"/>
              <a:t> to peptone water for determination of </a:t>
            </a:r>
            <a:r>
              <a:rPr lang="en-US" dirty="0" err="1"/>
              <a:t>flagellar</a:t>
            </a:r>
            <a:r>
              <a:rPr lang="en-US" dirty="0"/>
              <a:t> (H) antigen. </a:t>
            </a:r>
            <a:endParaRPr lang="en-US" dirty="0" smtClean="0">
              <a:solidFill>
                <a:srgbClr val="FFFF00"/>
              </a:solidFill>
            </a:endParaRPr>
          </a:p>
          <a:p>
            <a:r>
              <a:rPr lang="en-US" dirty="0" smtClean="0"/>
              <a:t> </a:t>
            </a:r>
            <a:r>
              <a:rPr lang="en-US" dirty="0" err="1" smtClean="0"/>
              <a:t>Widal</a:t>
            </a:r>
            <a:r>
              <a:rPr lang="en-US" dirty="0" smtClean="0"/>
              <a:t> test (detects O, H, Vi antigens)</a:t>
            </a:r>
          </a:p>
          <a:p>
            <a:pPr lvl="1"/>
            <a:r>
              <a:rPr lang="en-US" dirty="0" err="1" smtClean="0"/>
              <a:t>Widal</a:t>
            </a:r>
            <a:r>
              <a:rPr lang="en-US" dirty="0" smtClean="0"/>
              <a:t> test is positive if TO antigen </a:t>
            </a:r>
            <a:r>
              <a:rPr lang="en-US" u="sng" dirty="0" smtClean="0">
                <a:hlinkClick r:id="rId2" tooltip="Titer"/>
              </a:rPr>
              <a:t>titer</a:t>
            </a:r>
            <a:r>
              <a:rPr lang="en-US" dirty="0" smtClean="0"/>
              <a:t> is more than 1:160 in an active infection, or if TH antigen titer is more than 1:160 in past infection or in immunized persons. </a:t>
            </a:r>
          </a:p>
          <a:p>
            <a:r>
              <a:rPr lang="en-US" dirty="0" smtClean="0"/>
              <a:t>Test results need to be interpreted carefully in the light of past history of enteric fever, typhoid vaccination, and the general level of antibodies in the populations in endemic areas of the world</a:t>
            </a:r>
          </a:p>
          <a:p>
            <a:endParaRPr lang="en-US" dirty="0"/>
          </a:p>
        </p:txBody>
      </p:sp>
    </p:spTree>
    <p:extLst>
      <p:ext uri="{BB962C8B-B14F-4D97-AF65-F5344CB8AC3E}">
        <p14:creationId xmlns:p14="http://schemas.microsoft.com/office/powerpoint/2010/main" val="3009940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5046" y="9500"/>
            <a:ext cx="2124886" cy="461665"/>
          </a:xfrm>
          <a:prstGeom prst="rect">
            <a:avLst/>
          </a:prstGeom>
        </p:spPr>
        <p:txBody>
          <a:bodyPr wrap="square">
            <a:spAutoFit/>
          </a:bodyPr>
          <a:lstStyle/>
          <a:p>
            <a:r>
              <a:rPr lang="en-US" sz="2400" b="1" dirty="0" err="1"/>
              <a:t>Widal’s</a:t>
            </a:r>
            <a:r>
              <a:rPr lang="en-US" sz="2400" b="1" dirty="0"/>
              <a:t> Tests</a:t>
            </a:r>
            <a:endParaRPr lang="en-GB" sz="2400" b="1" dirty="0"/>
          </a:p>
        </p:txBody>
      </p:sp>
      <p:pic>
        <p:nvPicPr>
          <p:cNvPr id="1026" name="Picture 2" descr="E:\Bachelor of Medicine And Bachelor of Surgery (MBChB)  Year  2\MEDICAL MICROBIOLOGY\5. MICROBIOLOGY PRACTICALS AND DEMONSTRATIONS\Tests\Widal t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365104"/>
            <a:ext cx="759256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Bachelor of Medicine And Bachelor of Surgery (MBChB)  Year  2\MEDICAL MICROBIOLOGY\5. MICROBIOLOGY PRACTICALS AND DEMONSTRATIONS\Tests\Widal Test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8599"/>
            <a:ext cx="9144000" cy="386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9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5865515"/>
          </a:xfrm>
        </p:spPr>
        <p:txBody>
          <a:bodyPr>
            <a:normAutofit fontScale="92500"/>
          </a:bodyPr>
          <a:lstStyle/>
          <a:p>
            <a:pPr>
              <a:buNone/>
            </a:pPr>
            <a:r>
              <a:rPr lang="en-US" sz="3500" b="1" u="sng" dirty="0" smtClean="0">
                <a:solidFill>
                  <a:srgbClr val="FF0000"/>
                </a:solidFill>
              </a:rPr>
              <a:t>MOLECULAR TECHNIQUES</a:t>
            </a:r>
          </a:p>
          <a:p>
            <a:pPr>
              <a:buNone/>
            </a:pPr>
            <a:r>
              <a:rPr lang="en-US" sz="3500" u="sng" dirty="0" smtClean="0">
                <a:solidFill>
                  <a:srgbClr val="002060"/>
                </a:solidFill>
              </a:rPr>
              <a:t>Phage typing and antibiotic resistance typing </a:t>
            </a:r>
          </a:p>
          <a:p>
            <a:r>
              <a:rPr lang="en-US" sz="3900" dirty="0" smtClean="0"/>
              <a:t>Can be used to characterize common food poisoning serotypes </a:t>
            </a:r>
          </a:p>
          <a:p>
            <a:r>
              <a:rPr lang="en-US" sz="3900" dirty="0" smtClean="0"/>
              <a:t>Isolates from patients can be matched  with those from the infected food or animal source. </a:t>
            </a:r>
          </a:p>
          <a:p>
            <a:pPr marL="0" indent="0">
              <a:buNone/>
            </a:pPr>
            <a:r>
              <a:rPr lang="en-US" sz="3500" u="sng" dirty="0" smtClean="0">
                <a:solidFill>
                  <a:srgbClr val="002060"/>
                </a:solidFill>
              </a:rPr>
              <a:t>Plasmid and pulsed-field gel electrophoresis typing</a:t>
            </a:r>
          </a:p>
          <a:p>
            <a:r>
              <a:rPr lang="en-US" sz="3900" dirty="0" smtClean="0"/>
              <a:t>Differentiated strains  further</a:t>
            </a:r>
          </a:p>
          <a:p>
            <a:endParaRPr lang="en-US" dirty="0"/>
          </a:p>
        </p:txBody>
      </p:sp>
    </p:spTree>
    <p:extLst>
      <p:ext uri="{BB962C8B-B14F-4D97-AF65-F5344CB8AC3E}">
        <p14:creationId xmlns:p14="http://schemas.microsoft.com/office/powerpoint/2010/main" val="3234205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solidFill>
                  <a:srgbClr val="FFFF00"/>
                </a:solidFill>
              </a:rPr>
              <a:t>TREATMENT </a:t>
            </a:r>
            <a:endParaRPr lang="en-US" sz="3600" dirty="0">
              <a:solidFill>
                <a:srgbClr val="FFFF00"/>
              </a:solidFill>
            </a:endParaRPr>
          </a:p>
        </p:txBody>
      </p:sp>
      <p:sp>
        <p:nvSpPr>
          <p:cNvPr id="3" name="Content Placeholder 2"/>
          <p:cNvSpPr>
            <a:spLocks noGrp="1"/>
          </p:cNvSpPr>
          <p:nvPr>
            <p:ph idx="1"/>
          </p:nvPr>
        </p:nvSpPr>
        <p:spPr>
          <a:xfrm>
            <a:off x="228600" y="838200"/>
            <a:ext cx="8229600" cy="5715000"/>
          </a:xfrm>
        </p:spPr>
        <p:txBody>
          <a:bodyPr>
            <a:normAutofit lnSpcReduction="10000"/>
          </a:bodyPr>
          <a:lstStyle/>
          <a:p>
            <a:pPr>
              <a:buNone/>
            </a:pPr>
            <a:r>
              <a:rPr lang="en-US" sz="3500" u="sng" dirty="0" smtClean="0"/>
              <a:t>Enteric fever:</a:t>
            </a:r>
          </a:p>
          <a:p>
            <a:pPr>
              <a:buFont typeface="Wingdings" pitchFamily="2" charset="2"/>
              <a:buChar char="§"/>
            </a:pPr>
            <a:r>
              <a:rPr lang="en-US" sz="3500" dirty="0" smtClean="0"/>
              <a:t>Ciprofloxacin</a:t>
            </a:r>
          </a:p>
          <a:p>
            <a:pPr>
              <a:buFont typeface="Wingdings" pitchFamily="2" charset="2"/>
              <a:buChar char="§"/>
            </a:pPr>
            <a:r>
              <a:rPr lang="en-US" sz="3500" dirty="0" smtClean="0"/>
              <a:t>Ceftriaxone</a:t>
            </a:r>
          </a:p>
          <a:p>
            <a:pPr>
              <a:buNone/>
            </a:pPr>
            <a:r>
              <a:rPr lang="en-US" sz="3500" u="sng" dirty="0" smtClean="0"/>
              <a:t>Gastro- enteritis:</a:t>
            </a:r>
          </a:p>
          <a:p>
            <a:pPr>
              <a:buFont typeface="Wingdings" pitchFamily="2" charset="2"/>
              <a:buChar char="§"/>
            </a:pPr>
            <a:r>
              <a:rPr lang="en-US" sz="3500" dirty="0" smtClean="0"/>
              <a:t>Management includes replacement of fluids and electrolytes and control of nausea, vomiting and pain. </a:t>
            </a:r>
          </a:p>
          <a:p>
            <a:pPr>
              <a:buNone/>
            </a:pPr>
            <a:r>
              <a:rPr lang="en-US" sz="3500" u="sng" dirty="0" err="1" smtClean="0"/>
              <a:t>Enterocolitis</a:t>
            </a:r>
            <a:r>
              <a:rPr lang="en-US" sz="3500" dirty="0" smtClean="0"/>
              <a:t> </a:t>
            </a:r>
          </a:p>
          <a:p>
            <a:pPr>
              <a:buFont typeface="Wingdings" pitchFamily="2" charset="2"/>
              <a:buChar char="§"/>
            </a:pPr>
            <a:r>
              <a:rPr lang="en-US" sz="3500" dirty="0"/>
              <a:t>U</a:t>
            </a:r>
            <a:r>
              <a:rPr lang="en-US" sz="3500" dirty="0" smtClean="0"/>
              <a:t>sually a self-limited disease that resolves without treatment. </a:t>
            </a:r>
          </a:p>
          <a:p>
            <a:endParaRPr lang="en-US" dirty="0"/>
          </a:p>
        </p:txBody>
      </p:sp>
    </p:spTree>
    <p:extLst>
      <p:ext uri="{BB962C8B-B14F-4D97-AF65-F5344CB8AC3E}">
        <p14:creationId xmlns:p14="http://schemas.microsoft.com/office/powerpoint/2010/main" val="1905854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220544"/>
          </a:xfrm>
        </p:spPr>
        <p:txBody>
          <a:bodyPr>
            <a:normAutofit fontScale="92500" lnSpcReduction="10000"/>
          </a:bodyPr>
          <a:lstStyle/>
          <a:p>
            <a:pPr>
              <a:buNone/>
            </a:pPr>
            <a:r>
              <a:rPr lang="en-US" u="sng" dirty="0" smtClean="0"/>
              <a:t>Salmonella bacteremia: </a:t>
            </a:r>
          </a:p>
          <a:p>
            <a:pPr>
              <a:buFont typeface="Wingdings" pitchFamily="2" charset="2"/>
              <a:buChar char="§"/>
            </a:pPr>
            <a:r>
              <a:rPr lang="en-US" dirty="0"/>
              <a:t>C</a:t>
            </a:r>
            <a:r>
              <a:rPr lang="en-US" dirty="0" smtClean="0"/>
              <a:t>iprofloxacin, chloramphenicol, co-</a:t>
            </a:r>
            <a:r>
              <a:rPr lang="en-US" dirty="0" err="1" smtClean="0"/>
              <a:t>trimoxazole</a:t>
            </a:r>
            <a:r>
              <a:rPr lang="en-US" dirty="0" smtClean="0"/>
              <a:t> or high dose ampicillin.</a:t>
            </a:r>
          </a:p>
          <a:p>
            <a:pPr>
              <a:buNone/>
            </a:pPr>
            <a:r>
              <a:rPr lang="en-US" u="sng" dirty="0" smtClean="0"/>
              <a:t>Salmonella meningitis </a:t>
            </a:r>
          </a:p>
          <a:p>
            <a:pPr>
              <a:buFont typeface="Wingdings" pitchFamily="2" charset="2"/>
              <a:buChar char="§"/>
            </a:pPr>
            <a:r>
              <a:rPr lang="en-US" dirty="0" err="1" smtClean="0"/>
              <a:t>Cefotaxime</a:t>
            </a:r>
            <a:r>
              <a:rPr lang="en-US" dirty="0" smtClean="0"/>
              <a:t> and ceftriaxone - both can penetrate into the CSF.</a:t>
            </a:r>
          </a:p>
          <a:p>
            <a:pPr>
              <a:buNone/>
            </a:pPr>
            <a:r>
              <a:rPr lang="en-US" u="sng" dirty="0" smtClean="0"/>
              <a:t>Chronic asymptomatic carriers:</a:t>
            </a:r>
          </a:p>
          <a:p>
            <a:pPr>
              <a:buFont typeface="Wingdings" pitchFamily="2" charset="2"/>
              <a:buChar char="§"/>
            </a:pPr>
            <a:r>
              <a:rPr lang="en-US" dirty="0" smtClean="0"/>
              <a:t> </a:t>
            </a:r>
            <a:r>
              <a:rPr lang="en-US" dirty="0" err="1" smtClean="0"/>
              <a:t>Cholesystectomy</a:t>
            </a:r>
            <a:r>
              <a:rPr lang="en-US" dirty="0" smtClean="0"/>
              <a:t> (it poses a risk of dissemination of the organism during surgery.) </a:t>
            </a:r>
          </a:p>
          <a:p>
            <a:pPr>
              <a:buFont typeface="Wingdings" pitchFamily="2" charset="2"/>
              <a:buChar char="§"/>
            </a:pPr>
            <a:r>
              <a:rPr lang="en-US" dirty="0" smtClean="0"/>
              <a:t>In the absence of biliary disease prolonged courses of ampicillin, amoxicillin, </a:t>
            </a:r>
            <a:r>
              <a:rPr lang="en-US" dirty="0" err="1" smtClean="0"/>
              <a:t>cotrimoxazole</a:t>
            </a:r>
            <a:r>
              <a:rPr lang="en-US" dirty="0" smtClean="0"/>
              <a:t> or ciprofloxacin.</a:t>
            </a:r>
          </a:p>
        </p:txBody>
      </p:sp>
    </p:spTree>
    <p:extLst>
      <p:ext uri="{BB962C8B-B14F-4D97-AF65-F5344CB8AC3E}">
        <p14:creationId xmlns:p14="http://schemas.microsoft.com/office/powerpoint/2010/main" val="2880353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591"/>
            <a:ext cx="7920880" cy="950137"/>
          </a:xfrm>
        </p:spPr>
        <p:txBody>
          <a:bodyPr>
            <a:noAutofit/>
          </a:bodyPr>
          <a:lstStyle/>
          <a:p>
            <a:r>
              <a:rPr lang="en-US" sz="3600" b="1" u="sng" dirty="0" smtClean="0">
                <a:solidFill>
                  <a:srgbClr val="FFFF00"/>
                </a:solidFill>
              </a:rPr>
              <a:t>PREVENTION AND CONTROL.</a:t>
            </a:r>
            <a:endParaRPr lang="en-US" sz="3600" b="1" dirty="0">
              <a:solidFill>
                <a:srgbClr val="FFFF00"/>
              </a:solidFill>
            </a:endParaRPr>
          </a:p>
        </p:txBody>
      </p:sp>
      <p:sp>
        <p:nvSpPr>
          <p:cNvPr id="3" name="Content Placeholder 2"/>
          <p:cNvSpPr>
            <a:spLocks noGrp="1"/>
          </p:cNvSpPr>
          <p:nvPr>
            <p:ph idx="1"/>
          </p:nvPr>
        </p:nvSpPr>
        <p:spPr>
          <a:xfrm>
            <a:off x="457200" y="990600"/>
            <a:ext cx="8435280" cy="5606752"/>
          </a:xfrm>
        </p:spPr>
        <p:txBody>
          <a:bodyPr>
            <a:normAutofit fontScale="85000" lnSpcReduction="20000"/>
          </a:bodyPr>
          <a:lstStyle/>
          <a:p>
            <a:r>
              <a:rPr lang="en-US" b="1" dirty="0" smtClean="0"/>
              <a:t>Vaccination</a:t>
            </a:r>
            <a:r>
              <a:rPr lang="en-US" dirty="0" smtClean="0"/>
              <a:t>- </a:t>
            </a:r>
          </a:p>
          <a:p>
            <a:pPr lvl="1"/>
            <a:r>
              <a:rPr lang="en-US" dirty="0" smtClean="0"/>
              <a:t>Parenteral heat killed phenol preserved and inactivated whole vaccines containing a mixture of cultures of </a:t>
            </a:r>
            <a:r>
              <a:rPr lang="en-US" dirty="0" err="1" smtClean="0"/>
              <a:t>Typhi</a:t>
            </a:r>
            <a:r>
              <a:rPr lang="en-US" dirty="0" smtClean="0"/>
              <a:t>, </a:t>
            </a:r>
            <a:r>
              <a:rPr lang="en-US" dirty="0" err="1" smtClean="0"/>
              <a:t>Paratyphi</a:t>
            </a:r>
            <a:r>
              <a:rPr lang="en-US" dirty="0" smtClean="0"/>
              <a:t>  A and </a:t>
            </a:r>
            <a:r>
              <a:rPr lang="en-US" dirty="0" err="1" smtClean="0"/>
              <a:t>Paratyphi</a:t>
            </a:r>
            <a:r>
              <a:rPr lang="en-US" dirty="0" smtClean="0"/>
              <a:t> B (TAB</a:t>
            </a:r>
            <a:r>
              <a:rPr lang="en-US" dirty="0"/>
              <a:t>) </a:t>
            </a:r>
            <a:endParaRPr lang="en-US" dirty="0" smtClean="0"/>
          </a:p>
          <a:p>
            <a:pPr lvl="1"/>
            <a:r>
              <a:rPr lang="en-US" dirty="0"/>
              <a:t>O</a:t>
            </a:r>
            <a:r>
              <a:rPr lang="en-US" dirty="0" smtClean="0"/>
              <a:t>ral </a:t>
            </a:r>
            <a:r>
              <a:rPr lang="en-US" dirty="0"/>
              <a:t>live-attenuated </a:t>
            </a:r>
            <a:r>
              <a:rPr lang="en-US" dirty="0" smtClean="0"/>
              <a:t>vaccine</a:t>
            </a:r>
          </a:p>
          <a:p>
            <a:pPr lvl="1"/>
            <a:r>
              <a:rPr lang="en-US" dirty="0" smtClean="0"/>
              <a:t>Parenteral capsular </a:t>
            </a:r>
            <a:r>
              <a:rPr lang="en-US" dirty="0"/>
              <a:t>polysaccharide </a:t>
            </a:r>
            <a:r>
              <a:rPr lang="en-US" dirty="0" smtClean="0"/>
              <a:t>vaccine</a:t>
            </a:r>
          </a:p>
          <a:p>
            <a:r>
              <a:rPr lang="en-US" dirty="0" smtClean="0"/>
              <a:t>Public availability of </a:t>
            </a:r>
            <a:r>
              <a:rPr lang="en-US" b="1" dirty="0" smtClean="0"/>
              <a:t>treated water</a:t>
            </a:r>
          </a:p>
          <a:p>
            <a:r>
              <a:rPr lang="en-US" b="1" dirty="0" smtClean="0"/>
              <a:t>Proper disposal </a:t>
            </a:r>
            <a:r>
              <a:rPr lang="en-US" dirty="0" smtClean="0"/>
              <a:t>of human excreta.</a:t>
            </a:r>
          </a:p>
          <a:p>
            <a:r>
              <a:rPr lang="en-US" dirty="0"/>
              <a:t>P</a:t>
            </a:r>
            <a:r>
              <a:rPr lang="en-US" dirty="0" smtClean="0"/>
              <a:t>revention of contamination by food handlers</a:t>
            </a:r>
          </a:p>
          <a:p>
            <a:r>
              <a:rPr lang="en-US" dirty="0"/>
              <a:t>E</a:t>
            </a:r>
            <a:r>
              <a:rPr lang="en-US" dirty="0" smtClean="0"/>
              <a:t>limination of contamination by rodents</a:t>
            </a:r>
          </a:p>
          <a:p>
            <a:r>
              <a:rPr lang="en-US" dirty="0" smtClean="0"/>
              <a:t>Raw foodstuffs of animal origin must never have direct or indirect contact with cooked foods.</a:t>
            </a:r>
          </a:p>
          <a:p>
            <a:r>
              <a:rPr lang="en-US" dirty="0" smtClean="0"/>
              <a:t>Cooked foods should be held at temperature conditions which prevent the organism from growing.</a:t>
            </a:r>
          </a:p>
          <a:p>
            <a:pPr>
              <a:buNone/>
            </a:pPr>
            <a:endParaRPr lang="en-US" dirty="0"/>
          </a:p>
        </p:txBody>
      </p:sp>
    </p:spTree>
    <p:extLst>
      <p:ext uri="{BB962C8B-B14F-4D97-AF65-F5344CB8AC3E}">
        <p14:creationId xmlns:p14="http://schemas.microsoft.com/office/powerpoint/2010/main" val="2749011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008112"/>
          </a:xfrm>
        </p:spPr>
        <p:txBody>
          <a:bodyPr/>
          <a:lstStyle/>
          <a:p>
            <a:r>
              <a:rPr lang="en-GB" dirty="0"/>
              <a:t>ANTIGENIC </a:t>
            </a:r>
            <a:r>
              <a:rPr lang="en-GB" dirty="0" smtClean="0"/>
              <a:t>STRUCTURE</a:t>
            </a:r>
            <a:endParaRPr lang="en-GB" dirty="0"/>
          </a:p>
        </p:txBody>
      </p:sp>
      <p:sp>
        <p:nvSpPr>
          <p:cNvPr id="3" name="Content Placeholder 2"/>
          <p:cNvSpPr>
            <a:spLocks noGrp="1"/>
          </p:cNvSpPr>
          <p:nvPr>
            <p:ph idx="1"/>
          </p:nvPr>
        </p:nvSpPr>
        <p:spPr>
          <a:xfrm>
            <a:off x="179512" y="1268760"/>
            <a:ext cx="8640960" cy="5328592"/>
          </a:xfrm>
        </p:spPr>
        <p:txBody>
          <a:bodyPr/>
          <a:lstStyle/>
          <a:p>
            <a:pPr>
              <a:buNone/>
            </a:pPr>
            <a:r>
              <a:rPr lang="en-US" dirty="0"/>
              <a:t> </a:t>
            </a:r>
            <a:r>
              <a:rPr lang="en-US" b="1" dirty="0">
                <a:solidFill>
                  <a:srgbClr val="C00000"/>
                </a:solidFill>
              </a:rPr>
              <a:t>O</a:t>
            </a:r>
            <a:r>
              <a:rPr lang="en-US" dirty="0"/>
              <a:t> (somatic) and </a:t>
            </a:r>
            <a:r>
              <a:rPr lang="en-US" b="1" dirty="0">
                <a:solidFill>
                  <a:srgbClr val="C00000"/>
                </a:solidFill>
              </a:rPr>
              <a:t>H</a:t>
            </a:r>
            <a:r>
              <a:rPr lang="en-US" dirty="0"/>
              <a:t> (</a:t>
            </a:r>
            <a:r>
              <a:rPr lang="en-US" dirty="0" err="1"/>
              <a:t>flagellar</a:t>
            </a:r>
            <a:r>
              <a:rPr lang="en-US" dirty="0"/>
              <a:t>) and </a:t>
            </a:r>
            <a:r>
              <a:rPr lang="en-US" b="1" dirty="0">
                <a:solidFill>
                  <a:srgbClr val="C00000"/>
                </a:solidFill>
              </a:rPr>
              <a:t>Vi</a:t>
            </a:r>
            <a:r>
              <a:rPr lang="en-US" dirty="0"/>
              <a:t> (virulence) </a:t>
            </a:r>
          </a:p>
          <a:p>
            <a:pPr>
              <a:buNone/>
            </a:pPr>
            <a:r>
              <a:rPr lang="en-US" b="1" u="sng" dirty="0">
                <a:solidFill>
                  <a:srgbClr val="002060"/>
                </a:solidFill>
              </a:rPr>
              <a:t>O antigen  / Cell Wall Antigens. </a:t>
            </a:r>
            <a:r>
              <a:rPr lang="en-US" b="1" dirty="0" smtClean="0">
                <a:solidFill>
                  <a:srgbClr val="002060"/>
                </a:solidFill>
              </a:rPr>
              <a:t>: </a:t>
            </a:r>
            <a:endParaRPr lang="en-US" b="1" dirty="0">
              <a:solidFill>
                <a:srgbClr val="002060"/>
              </a:solidFill>
            </a:endParaRPr>
          </a:p>
          <a:p>
            <a:r>
              <a:rPr lang="en-US" dirty="0"/>
              <a:t>H</a:t>
            </a:r>
            <a:r>
              <a:rPr lang="en-US" dirty="0" smtClean="0"/>
              <a:t>eat </a:t>
            </a:r>
            <a:r>
              <a:rPr lang="en-US" dirty="0"/>
              <a:t>stable and alcohol </a:t>
            </a:r>
            <a:r>
              <a:rPr lang="en-US" dirty="0" smtClean="0"/>
              <a:t>resistant long </a:t>
            </a:r>
            <a:r>
              <a:rPr lang="en-US" dirty="0"/>
              <a:t>chain lipopolysaccharides (LPS). </a:t>
            </a:r>
          </a:p>
          <a:p>
            <a:r>
              <a:rPr lang="en-US" dirty="0"/>
              <a:t>L</a:t>
            </a:r>
            <a:r>
              <a:rPr lang="en-US" dirty="0" smtClean="0"/>
              <a:t>ocated </a:t>
            </a:r>
            <a:r>
              <a:rPr lang="en-US" dirty="0"/>
              <a:t>in the outer membrane</a:t>
            </a:r>
          </a:p>
          <a:p>
            <a:r>
              <a:rPr lang="en-US" dirty="0"/>
              <a:t>E</a:t>
            </a:r>
            <a:r>
              <a:rPr lang="en-US" dirty="0" smtClean="0"/>
              <a:t>xhibit </a:t>
            </a:r>
            <a:r>
              <a:rPr lang="en-US" dirty="0"/>
              <a:t>variation in </a:t>
            </a:r>
            <a:r>
              <a:rPr lang="en-US" b="1" dirty="0"/>
              <a:t>sugar composition </a:t>
            </a:r>
            <a:r>
              <a:rPr lang="en-US" dirty="0"/>
              <a:t>and </a:t>
            </a:r>
            <a:r>
              <a:rPr lang="en-US" b="1" dirty="0"/>
              <a:t>degree of polysaccharide branching</a:t>
            </a:r>
          </a:p>
          <a:p>
            <a:r>
              <a:rPr lang="en-US" dirty="0"/>
              <a:t>S</a:t>
            </a:r>
            <a:r>
              <a:rPr lang="en-US" dirty="0" smtClean="0"/>
              <a:t>tructural </a:t>
            </a:r>
            <a:r>
              <a:rPr lang="en-US" dirty="0"/>
              <a:t>heterogeneity contributes to the large number of </a:t>
            </a:r>
            <a:r>
              <a:rPr lang="en-US" b="1" dirty="0"/>
              <a:t>serotypes</a:t>
            </a:r>
            <a:r>
              <a:rPr lang="en-US" dirty="0"/>
              <a:t> of </a:t>
            </a:r>
            <a:r>
              <a:rPr lang="en-US" i="1" dirty="0"/>
              <a:t>S. </a:t>
            </a:r>
            <a:r>
              <a:rPr lang="en-US" i="1" dirty="0" err="1"/>
              <a:t>enterica</a:t>
            </a:r>
            <a:r>
              <a:rPr lang="en-US" dirty="0"/>
              <a:t>. </a:t>
            </a:r>
          </a:p>
        </p:txBody>
      </p:sp>
    </p:spTree>
    <p:extLst>
      <p:ext uri="{BB962C8B-B14F-4D97-AF65-F5344CB8AC3E}">
        <p14:creationId xmlns:p14="http://schemas.microsoft.com/office/powerpoint/2010/main" val="399986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buNone/>
            </a:pPr>
            <a:r>
              <a:rPr lang="en-US" b="1" dirty="0" err="1" smtClean="0">
                <a:solidFill>
                  <a:srgbClr val="002060"/>
                </a:solidFill>
              </a:rPr>
              <a:t>Flagellar</a:t>
            </a:r>
            <a:r>
              <a:rPr lang="en-US" b="1" dirty="0" smtClean="0">
                <a:solidFill>
                  <a:srgbClr val="002060"/>
                </a:solidFill>
              </a:rPr>
              <a:t> H antigens</a:t>
            </a:r>
            <a:r>
              <a:rPr lang="en-US" b="1" dirty="0" smtClean="0"/>
              <a:t>: </a:t>
            </a:r>
            <a:endParaRPr lang="en-US" b="1" dirty="0"/>
          </a:p>
          <a:p>
            <a:r>
              <a:rPr lang="en-US" dirty="0" err="1"/>
              <a:t>Flagellar</a:t>
            </a:r>
            <a:r>
              <a:rPr lang="en-US" dirty="0"/>
              <a:t> protein subunits </a:t>
            </a:r>
          </a:p>
          <a:p>
            <a:r>
              <a:rPr lang="en-US" dirty="0"/>
              <a:t>Contain epitopes: basis of flagella based serotyping.</a:t>
            </a:r>
          </a:p>
          <a:p>
            <a:r>
              <a:rPr lang="en-US" dirty="0"/>
              <a:t>E</a:t>
            </a:r>
            <a:r>
              <a:rPr lang="en-US" dirty="0" smtClean="0"/>
              <a:t>xhibit </a:t>
            </a:r>
            <a:r>
              <a:rPr lang="en-US" dirty="0"/>
              <a:t>diphasic variation: </a:t>
            </a:r>
            <a:r>
              <a:rPr lang="en-US" i="1" dirty="0"/>
              <a:t>phase 1</a:t>
            </a:r>
            <a:r>
              <a:rPr lang="en-US" dirty="0"/>
              <a:t> and </a:t>
            </a:r>
            <a:r>
              <a:rPr lang="en-US" i="1" dirty="0"/>
              <a:t>phase 2</a:t>
            </a:r>
            <a:r>
              <a:rPr lang="en-US" dirty="0"/>
              <a:t> antigens. </a:t>
            </a:r>
          </a:p>
          <a:p>
            <a:r>
              <a:rPr lang="en-US" dirty="0"/>
              <a:t>Salmonellae express only one or two </a:t>
            </a:r>
            <a:r>
              <a:rPr lang="en-US" dirty="0" err="1" smtClean="0"/>
              <a:t>flagellar</a:t>
            </a:r>
            <a:r>
              <a:rPr lang="en-US" dirty="0" smtClean="0"/>
              <a:t> phases</a:t>
            </a:r>
            <a:r>
              <a:rPr lang="en-US" dirty="0"/>
              <a:t>. </a:t>
            </a:r>
          </a:p>
          <a:p>
            <a:r>
              <a:rPr lang="en-US" dirty="0"/>
              <a:t>H</a:t>
            </a:r>
            <a:r>
              <a:rPr lang="en-US" dirty="0" smtClean="0"/>
              <a:t>eat </a:t>
            </a:r>
            <a:r>
              <a:rPr lang="en-US" dirty="0"/>
              <a:t>labile.</a:t>
            </a:r>
          </a:p>
          <a:p>
            <a:endParaRPr lang="en-US" dirty="0"/>
          </a:p>
          <a:p>
            <a:endParaRPr lang="en-GB" dirty="0"/>
          </a:p>
        </p:txBody>
      </p:sp>
      <p:pic>
        <p:nvPicPr>
          <p:cNvPr id="4" name="Picture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02387"/>
            <a:ext cx="3552453" cy="2655613"/>
          </a:xfrm>
          <a:prstGeom prst="rect">
            <a:avLst/>
          </a:prstGeom>
          <a:solidFill>
            <a:schemeClr val="tx1">
              <a:lumMod val="95000"/>
            </a:schemeClr>
          </a:solidFill>
          <a:ln>
            <a:noFill/>
          </a:ln>
          <a:effectLst/>
        </p:spPr>
      </p:pic>
    </p:spTree>
    <p:extLst>
      <p:ext uri="{BB962C8B-B14F-4D97-AF65-F5344CB8AC3E}">
        <p14:creationId xmlns:p14="http://schemas.microsoft.com/office/powerpoint/2010/main" val="39434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buNone/>
            </a:pPr>
            <a:r>
              <a:rPr lang="en-US" b="1" u="sng" dirty="0">
                <a:solidFill>
                  <a:srgbClr val="002060"/>
                </a:solidFill>
              </a:rPr>
              <a:t>Vi antigen: </a:t>
            </a:r>
          </a:p>
          <a:p>
            <a:r>
              <a:rPr lang="en-US" dirty="0"/>
              <a:t>Surface </a:t>
            </a:r>
            <a:r>
              <a:rPr lang="en-US" dirty="0" smtClean="0"/>
              <a:t>envelope polysaccharides. </a:t>
            </a:r>
            <a:endParaRPr lang="en-US" dirty="0"/>
          </a:p>
          <a:p>
            <a:r>
              <a:rPr lang="en-US" dirty="0"/>
              <a:t>May encapsulate the entire bacterium </a:t>
            </a:r>
          </a:p>
          <a:p>
            <a:r>
              <a:rPr lang="en-US" dirty="0"/>
              <a:t>Make it difficult for antibodies designed to recognize the LPS antigens. </a:t>
            </a:r>
          </a:p>
          <a:p>
            <a:r>
              <a:rPr lang="en-US" i="1" dirty="0"/>
              <a:t>Salmonella </a:t>
            </a:r>
            <a:r>
              <a:rPr lang="en-US" i="1" dirty="0" err="1"/>
              <a:t>enterica</a:t>
            </a:r>
            <a:r>
              <a:rPr lang="en-US" dirty="0"/>
              <a:t> serotype </a:t>
            </a:r>
            <a:r>
              <a:rPr lang="en-US" dirty="0" err="1"/>
              <a:t>Typhi</a:t>
            </a:r>
            <a:r>
              <a:rPr lang="en-US" dirty="0"/>
              <a:t> is the most important example which expresses this antigen.</a:t>
            </a:r>
          </a:p>
          <a:p>
            <a:endParaRPr lang="en-GB" dirty="0"/>
          </a:p>
        </p:txBody>
      </p:sp>
    </p:spTree>
    <p:extLst>
      <p:ext uri="{BB962C8B-B14F-4D97-AF65-F5344CB8AC3E}">
        <p14:creationId xmlns:p14="http://schemas.microsoft.com/office/powerpoint/2010/main" val="118312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endParaRPr lang="en-US" dirty="0"/>
          </a:p>
        </p:txBody>
      </p:sp>
      <p:sp>
        <p:nvSpPr>
          <p:cNvPr id="3" name="Content Placeholder 2"/>
          <p:cNvSpPr>
            <a:spLocks noGrp="1"/>
          </p:cNvSpPr>
          <p:nvPr>
            <p:ph idx="1"/>
          </p:nvPr>
        </p:nvSpPr>
        <p:spPr>
          <a:xfrm>
            <a:off x="179512" y="188640"/>
            <a:ext cx="8812088" cy="6516959"/>
          </a:xfrm>
        </p:spPr>
        <p:txBody>
          <a:bodyPr>
            <a:normAutofit fontScale="85000" lnSpcReduction="10000"/>
          </a:bodyPr>
          <a:lstStyle/>
          <a:p>
            <a:r>
              <a:rPr lang="en-US" dirty="0"/>
              <a:t>T</a:t>
            </a:r>
            <a:r>
              <a:rPr lang="en-US" dirty="0" smtClean="0"/>
              <a:t>he antigenic structure of any serotype of salmonella has 3 parts</a:t>
            </a:r>
          </a:p>
          <a:p>
            <a:pPr>
              <a:buNone/>
            </a:pPr>
            <a:r>
              <a:rPr lang="en-US" dirty="0" smtClean="0"/>
              <a:t>An example:</a:t>
            </a:r>
          </a:p>
          <a:p>
            <a:pPr>
              <a:buNone/>
            </a:pPr>
            <a:r>
              <a:rPr lang="en-US" dirty="0" smtClean="0">
                <a:solidFill>
                  <a:srgbClr val="7030A0"/>
                </a:solidFill>
              </a:rPr>
              <a:t>                                                                                   </a:t>
            </a:r>
            <a:r>
              <a:rPr lang="en-US" b="1" u="sng" dirty="0" smtClean="0">
                <a:solidFill>
                  <a:srgbClr val="002060"/>
                </a:solidFill>
              </a:rPr>
              <a:t>‘H’</a:t>
            </a:r>
            <a:r>
              <a:rPr lang="en-US" u="sng" dirty="0" smtClean="0">
                <a:solidFill>
                  <a:srgbClr val="002060"/>
                </a:solidFill>
              </a:rPr>
              <a:t> antigens</a:t>
            </a:r>
          </a:p>
          <a:p>
            <a:pPr>
              <a:buNone/>
            </a:pPr>
            <a:r>
              <a:rPr lang="en-US" u="sng" dirty="0" smtClean="0">
                <a:solidFill>
                  <a:srgbClr val="002060"/>
                </a:solidFill>
              </a:rPr>
              <a:t>Serotype </a:t>
            </a:r>
            <a:r>
              <a:rPr lang="en-US" dirty="0" smtClean="0">
                <a:solidFill>
                  <a:srgbClr val="0070C0"/>
                </a:solidFill>
              </a:rPr>
              <a:t>              </a:t>
            </a:r>
            <a:r>
              <a:rPr lang="en-US" b="1" u="sng" dirty="0" smtClean="0">
                <a:solidFill>
                  <a:srgbClr val="002060"/>
                </a:solidFill>
              </a:rPr>
              <a:t>‘O’</a:t>
            </a:r>
            <a:r>
              <a:rPr lang="en-US" u="sng" dirty="0" smtClean="0">
                <a:solidFill>
                  <a:srgbClr val="002060"/>
                </a:solidFill>
              </a:rPr>
              <a:t> antigens </a:t>
            </a:r>
            <a:r>
              <a:rPr lang="en-US" dirty="0" smtClean="0">
                <a:solidFill>
                  <a:srgbClr val="0070C0"/>
                </a:solidFill>
              </a:rPr>
              <a:t>               </a:t>
            </a:r>
            <a:r>
              <a:rPr lang="en-US" dirty="0" smtClean="0"/>
              <a:t>Phase 1          Phase 2</a:t>
            </a:r>
          </a:p>
          <a:p>
            <a:pPr>
              <a:buNone/>
            </a:pPr>
            <a:r>
              <a:rPr lang="en-US" dirty="0" err="1" smtClean="0"/>
              <a:t>Typhi</a:t>
            </a:r>
            <a:r>
              <a:rPr lang="en-US" dirty="0" smtClean="0"/>
              <a:t>                        9,12,(</a:t>
            </a:r>
            <a:r>
              <a:rPr lang="en-US" b="1" dirty="0" smtClean="0"/>
              <a:t>Vi</a:t>
            </a:r>
            <a:r>
              <a:rPr lang="en-US" dirty="0" smtClean="0"/>
              <a:t>)      :           d              :          -</a:t>
            </a:r>
          </a:p>
          <a:p>
            <a:pPr>
              <a:buNone/>
            </a:pPr>
            <a:r>
              <a:rPr lang="en-US" dirty="0" err="1" smtClean="0"/>
              <a:t>Paratyphi</a:t>
            </a:r>
            <a:r>
              <a:rPr lang="en-US" dirty="0" smtClean="0"/>
              <a:t> B             1,4,5,12       :           b              :         1,2</a:t>
            </a:r>
          </a:p>
          <a:p>
            <a:pPr>
              <a:buNone/>
            </a:pPr>
            <a:r>
              <a:rPr lang="en-US" dirty="0" err="1" smtClean="0"/>
              <a:t>Typhimurium</a:t>
            </a:r>
            <a:r>
              <a:rPr lang="en-US" dirty="0" smtClean="0"/>
              <a:t>          1,4,5,12      :            I               :         1,2</a:t>
            </a:r>
          </a:p>
          <a:p>
            <a:pPr>
              <a:buNone/>
            </a:pPr>
            <a:r>
              <a:rPr lang="en-US" dirty="0" smtClean="0"/>
              <a:t>   </a:t>
            </a:r>
          </a:p>
          <a:p>
            <a:r>
              <a:rPr lang="en-US" dirty="0" smtClean="0"/>
              <a:t>Phage typing:  It is useful for discriminating strains serotypes </a:t>
            </a:r>
            <a:r>
              <a:rPr lang="en-US" dirty="0" err="1" smtClean="0"/>
              <a:t>Typhimurium</a:t>
            </a:r>
            <a:r>
              <a:rPr lang="en-US" dirty="0" smtClean="0"/>
              <a:t>, Virchow, </a:t>
            </a:r>
            <a:r>
              <a:rPr lang="en-US" dirty="0" err="1" smtClean="0"/>
              <a:t>Enteritidis</a:t>
            </a:r>
            <a:r>
              <a:rPr lang="en-US" dirty="0" smtClean="0"/>
              <a:t> and </a:t>
            </a:r>
            <a:r>
              <a:rPr lang="en-US" dirty="0" err="1" smtClean="0"/>
              <a:t>Typhi</a:t>
            </a:r>
            <a:r>
              <a:rPr lang="en-US" dirty="0" smtClean="0"/>
              <a:t>.</a:t>
            </a:r>
          </a:p>
          <a:p>
            <a:pPr>
              <a:buNone/>
            </a:pPr>
            <a:endParaRPr lang="en-US" dirty="0" smtClean="0"/>
          </a:p>
          <a:p>
            <a:pPr>
              <a:buNone/>
            </a:pPr>
            <a:endParaRPr lang="en-US" dirty="0"/>
          </a:p>
        </p:txBody>
      </p:sp>
    </p:spTree>
    <p:extLst>
      <p:ext uri="{BB962C8B-B14F-4D97-AF65-F5344CB8AC3E}">
        <p14:creationId xmlns:p14="http://schemas.microsoft.com/office/powerpoint/2010/main" val="65802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32077" cy="62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2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Host Range</a:t>
            </a:r>
            <a:r>
              <a:rPr lang="en-US" dirty="0" smtClean="0"/>
              <a:t>:</a:t>
            </a:r>
            <a:endParaRPr lang="en-GB" dirty="0"/>
          </a:p>
        </p:txBody>
      </p:sp>
      <p:sp>
        <p:nvSpPr>
          <p:cNvPr id="3" name="Content Placeholder 2"/>
          <p:cNvSpPr>
            <a:spLocks noGrp="1"/>
          </p:cNvSpPr>
          <p:nvPr>
            <p:ph idx="1"/>
          </p:nvPr>
        </p:nvSpPr>
        <p:spPr>
          <a:xfrm>
            <a:off x="323528" y="1484784"/>
            <a:ext cx="8568952" cy="5112568"/>
          </a:xfrm>
        </p:spPr>
        <p:txBody>
          <a:bodyPr>
            <a:normAutofit lnSpcReduction="10000"/>
          </a:bodyPr>
          <a:lstStyle/>
          <a:p>
            <a:r>
              <a:rPr lang="en-US" dirty="0" err="1" smtClean="0"/>
              <a:t>Harboured</a:t>
            </a:r>
            <a:r>
              <a:rPr lang="en-US" dirty="0" smtClean="0"/>
              <a:t> by all vertebrae in their gut and </a:t>
            </a:r>
            <a:r>
              <a:rPr lang="en-US" dirty="0" err="1" smtClean="0"/>
              <a:t>arthopods</a:t>
            </a:r>
            <a:r>
              <a:rPr lang="en-US" dirty="0" smtClean="0"/>
              <a:t> such as flies and cockroaches</a:t>
            </a:r>
          </a:p>
          <a:p>
            <a:r>
              <a:rPr lang="en-US" dirty="0" err="1" smtClean="0"/>
              <a:t>Typhi</a:t>
            </a:r>
            <a:r>
              <a:rPr lang="en-US" dirty="0" smtClean="0"/>
              <a:t> &amp; </a:t>
            </a:r>
            <a:r>
              <a:rPr lang="en-US" dirty="0" err="1" smtClean="0"/>
              <a:t>Paratyphi</a:t>
            </a:r>
            <a:r>
              <a:rPr lang="en-US" dirty="0" smtClean="0"/>
              <a:t> A, B and C- primarily human pathogens. </a:t>
            </a:r>
          </a:p>
          <a:p>
            <a:r>
              <a:rPr lang="en-US" dirty="0" err="1" smtClean="0"/>
              <a:t>Paratyphi</a:t>
            </a:r>
            <a:r>
              <a:rPr lang="en-US" dirty="0" smtClean="0"/>
              <a:t> B- also isolated from cattle, pigs, poultry. </a:t>
            </a:r>
          </a:p>
          <a:p>
            <a:r>
              <a:rPr lang="en-US" dirty="0" smtClean="0"/>
              <a:t>Transmission: Ingestion of food and water contaminated by human and animal waste.  </a:t>
            </a:r>
          </a:p>
          <a:p>
            <a:r>
              <a:rPr lang="en-US" dirty="0" smtClean="0"/>
              <a:t>Frequent animal source: poultry, eggs, inadequately cooked meat products.</a:t>
            </a:r>
          </a:p>
        </p:txBody>
      </p:sp>
    </p:spTree>
    <p:extLst>
      <p:ext uri="{BB962C8B-B14F-4D97-AF65-F5344CB8AC3E}">
        <p14:creationId xmlns:p14="http://schemas.microsoft.com/office/powerpoint/2010/main" val="2274351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1746</Words>
  <Application>Microsoft Office PowerPoint</Application>
  <PresentationFormat>On-screen Show (4:3)</PresentationFormat>
  <Paragraphs>193</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2_TS001069040</vt:lpstr>
      <vt:lpstr>SALMONELLA</vt:lpstr>
      <vt:lpstr>PowerPoint Presentation</vt:lpstr>
      <vt:lpstr>SALMONELLA</vt:lpstr>
      <vt:lpstr>ANTIGENIC STRUCTURE</vt:lpstr>
      <vt:lpstr>PowerPoint Presentation</vt:lpstr>
      <vt:lpstr>PowerPoint Presentation</vt:lpstr>
      <vt:lpstr> </vt:lpstr>
      <vt:lpstr>PowerPoint Presentation</vt:lpstr>
      <vt:lpstr>Host Range:</vt:lpstr>
      <vt:lpstr>PATHOGENESIS</vt:lpstr>
      <vt:lpstr>PowerPoint Presentation</vt:lpstr>
      <vt:lpstr>PowerPoint Presentation</vt:lpstr>
      <vt:lpstr>CLINICAL MANIFESTATIONS (Salmonellosis)</vt:lpstr>
      <vt:lpstr>PowerPoint Presentation</vt:lpstr>
      <vt:lpstr>PowerPoint Presentation</vt:lpstr>
      <vt:lpstr>PowerPoint Presentation</vt:lpstr>
      <vt:lpstr>PowerPoint Presentation</vt:lpstr>
      <vt:lpstr>PowerPoint Presentation</vt:lpstr>
      <vt:lpstr>Immune Response</vt:lpstr>
      <vt:lpstr>Tumor Necrosis Factor-α</vt:lpstr>
      <vt:lpstr>LABORATORY DIAGNOSIS</vt:lpstr>
      <vt:lpstr>PowerPoint Presentation</vt:lpstr>
      <vt:lpstr>Salmonella typhi - Gram stain.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PREVENTION AND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SALMONELLA.pptx</dc:title>
  <dc:creator>Dr. Kimaiga H.O. MBChB (UoN)</dc:creator>
  <cp:lastModifiedBy>Dr. Kimaiga H.O. MBChB (UoN)</cp:lastModifiedBy>
  <cp:revision>32</cp:revision>
  <dcterms:created xsi:type="dcterms:W3CDTF">2013-07-09T10:51:35Z</dcterms:created>
  <dcterms:modified xsi:type="dcterms:W3CDTF">2014-01-19T09:55:03Z</dcterms:modified>
</cp:coreProperties>
</file>