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907B08-DE58-4EB1-A445-0C63E8219D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98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9ACBD-7D98-4FDE-99B0-479700343D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2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4F5B2-8ACF-4665-BAC9-07738455F5E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80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856F8E-A427-4349-8129-E72D6327AF4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1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9C3B5-6883-44AD-B001-179677537AF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06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C74E4-D48B-4165-9F57-E79A1B84193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90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CADE2A-6B4F-49D8-9665-14DCF6370B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5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3D4C6-7BAC-48CB-BDFD-CAA762E9C23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1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75280-150B-4462-A4BD-48345749F54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84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54BDA-3944-493C-AE0B-6F1DEB2BEA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9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A1832-2F8E-4903-9108-C06AC08102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9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2FE2D-A179-4C8C-BAE5-68A833DA10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95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E7C1BBB-9379-4727-8260-284834B861D2}" type="slidenum">
              <a:rPr lang="en-GB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385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160240"/>
          </a:xfrm>
        </p:spPr>
        <p:txBody>
          <a:bodyPr/>
          <a:lstStyle/>
          <a:p>
            <a:r>
              <a:rPr lang="en-US" sz="5400" dirty="0"/>
              <a:t>SHIGELLA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KIMAIGA H.O</a:t>
            </a:r>
          </a:p>
          <a:p>
            <a:r>
              <a:rPr lang="en-US" b="1" smtClean="0"/>
              <a:t>MBChB (University of Nairobi)</a:t>
            </a:r>
            <a:endParaRPr lang="en-US" b="1" dirty="0" smtClean="0"/>
          </a:p>
        </p:txBody>
      </p:sp>
      <p:pic>
        <p:nvPicPr>
          <p:cNvPr id="4" name="Picture 4" descr="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-12685"/>
            <a:ext cx="2826113" cy="207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309"/>
            <a:ext cx="2699792" cy="198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2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Bachelor of Medicine And Bachelor of Surgery (MBChB)  Year  2\MEDICAL MICROBIOLOGY\Others\microbiology bacteriology\micro 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2968"/>
            <a:ext cx="5216128" cy="391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Content Placeholder 3" descr="Shigella on SS- No H2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869450"/>
            <a:ext cx="4973712" cy="37302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12160" y="6230402"/>
            <a:ext cx="2756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Shigella</a:t>
            </a:r>
            <a:r>
              <a:rPr lang="en-US" dirty="0"/>
              <a:t> on SS- No H2S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476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Bachelor of Medicine And Bachelor of Surgery (MBChB)  Year  2\MEDICAL MICROBIOLOGY\Others\microbiology bacteriology\microbiology bacteriology 0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16632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08000" y="5373216"/>
            <a:ext cx="8128000" cy="1368152"/>
          </a:xfrm>
          <a:solidFill>
            <a:srgbClr val="00B050"/>
          </a:solidFill>
        </p:spPr>
        <p:txBody>
          <a:bodyPr/>
          <a:lstStyle/>
          <a:p>
            <a:r>
              <a:rPr lang="en-US" dirty="0"/>
              <a:t>TSI </a:t>
            </a:r>
          </a:p>
          <a:p>
            <a:pPr lvl="1"/>
            <a:r>
              <a:rPr lang="en-US" dirty="0"/>
              <a:t>Slant – Pink(alkaline)</a:t>
            </a:r>
          </a:p>
          <a:p>
            <a:pPr lvl="1"/>
            <a:r>
              <a:rPr lang="en-US" dirty="0"/>
              <a:t>Butt -  Acid, No production of  H</a:t>
            </a:r>
            <a:r>
              <a:rPr lang="en-US" baseline="-25000" dirty="0"/>
              <a:t>2</a:t>
            </a:r>
            <a:r>
              <a:rPr lang="en-US" dirty="0"/>
              <a:t>S gas and Fe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pic>
        <p:nvPicPr>
          <p:cNvPr id="4" name="Picture 2" descr="E:\Bachelor of Medicine And Bachelor of Surgery (MBChB)  Year  2\MEDICAL MICROBIOLOGY\Others\Tests\Shigella on TS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1941022" cy="381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695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792088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TREATMENT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Most cases are mild and self limiting, so are treated with oral rehydration therapy rather than with antibiotics.</a:t>
            </a:r>
          </a:p>
          <a:p>
            <a:r>
              <a:rPr lang="en-US" smtClean="0"/>
              <a:t>Antibiotics may be indicated in severe infections, patients of extreme age or the immunocompromised.</a:t>
            </a:r>
          </a:p>
          <a:p>
            <a:r>
              <a:rPr lang="en-US" smtClean="0"/>
              <a:t>Options include ciprofloxacin, co- trimoxazole </a:t>
            </a:r>
          </a:p>
          <a:p>
            <a:r>
              <a:rPr lang="en-US" smtClean="0"/>
              <a:t>Antiperistaltic drugs are contraindicated-they prolong the fever, diarrhea and excretion of the organism.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92088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PREVENTION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3600" smtClean="0"/>
              <a:t>Largely dependent on interruption of fecal oral transmission by proper sewage disposal.</a:t>
            </a:r>
          </a:p>
          <a:p>
            <a:r>
              <a:rPr lang="en-US" sz="3600" smtClean="0"/>
              <a:t>Adequate chlorination of water.</a:t>
            </a:r>
          </a:p>
          <a:p>
            <a:r>
              <a:rPr lang="en-US" sz="3600" smtClean="0"/>
              <a:t>Good personal hygiene.</a:t>
            </a:r>
          </a:p>
          <a:p>
            <a:r>
              <a:rPr lang="en-US" sz="3600" smtClean="0"/>
              <a:t>Public health education</a:t>
            </a:r>
          </a:p>
          <a:p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IMPORTANT PROPERTIES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Genus - 4 species based on serology and biochemical reactions:</a:t>
            </a:r>
            <a:endParaRPr lang="en-US" i="1" dirty="0" smtClean="0"/>
          </a:p>
          <a:p>
            <a:pPr lvl="1"/>
            <a:r>
              <a:rPr lang="en-US" dirty="0" err="1"/>
              <a:t>Serogroup</a:t>
            </a:r>
            <a:r>
              <a:rPr lang="en-US" dirty="0"/>
              <a:t> </a:t>
            </a:r>
            <a:r>
              <a:rPr lang="en-US" dirty="0" smtClean="0"/>
              <a:t>A; </a:t>
            </a:r>
            <a:r>
              <a:rPr lang="en-US" i="1" dirty="0" smtClean="0"/>
              <a:t>S. </a:t>
            </a:r>
            <a:r>
              <a:rPr lang="en-US" i="1" dirty="0" err="1" smtClean="0"/>
              <a:t>dysentriae</a:t>
            </a:r>
            <a:r>
              <a:rPr lang="en-US" i="1" dirty="0" smtClean="0"/>
              <a:t> </a:t>
            </a:r>
            <a:r>
              <a:rPr lang="en-US" dirty="0" smtClean="0"/>
              <a:t>-12 serotypes</a:t>
            </a:r>
          </a:p>
          <a:p>
            <a:pPr lvl="1"/>
            <a:r>
              <a:rPr lang="en-US" dirty="0" err="1"/>
              <a:t>Serogroup</a:t>
            </a:r>
            <a:r>
              <a:rPr lang="en-US" dirty="0"/>
              <a:t> B</a:t>
            </a:r>
            <a:r>
              <a:rPr lang="en-US" dirty="0" smtClean="0"/>
              <a:t>; </a:t>
            </a:r>
            <a:r>
              <a:rPr lang="en-US" i="1" dirty="0"/>
              <a:t>S. </a:t>
            </a:r>
            <a:r>
              <a:rPr lang="en-US" i="1" dirty="0" err="1"/>
              <a:t>flexneri</a:t>
            </a:r>
            <a:r>
              <a:rPr lang="en-US" i="1" dirty="0"/>
              <a:t> </a:t>
            </a:r>
            <a:r>
              <a:rPr lang="en-US" dirty="0"/>
              <a:t>-6 serotypes. </a:t>
            </a:r>
          </a:p>
          <a:p>
            <a:pPr lvl="1"/>
            <a:r>
              <a:rPr lang="en-US" dirty="0" err="1"/>
              <a:t>Serogroup</a:t>
            </a:r>
            <a:r>
              <a:rPr lang="en-US" dirty="0"/>
              <a:t> </a:t>
            </a:r>
            <a:r>
              <a:rPr lang="en-US" dirty="0" smtClean="0"/>
              <a:t>C; </a:t>
            </a:r>
            <a:r>
              <a:rPr lang="en-US" i="1" dirty="0" smtClean="0"/>
              <a:t>S. </a:t>
            </a:r>
            <a:r>
              <a:rPr lang="en-US" i="1" dirty="0" err="1" smtClean="0"/>
              <a:t>boydii</a:t>
            </a:r>
            <a:r>
              <a:rPr lang="en-US" i="1" dirty="0" smtClean="0"/>
              <a:t> </a:t>
            </a:r>
            <a:r>
              <a:rPr lang="en-US" dirty="0" smtClean="0"/>
              <a:t>-18 serotypes</a:t>
            </a:r>
          </a:p>
          <a:p>
            <a:pPr lvl="1"/>
            <a:r>
              <a:rPr lang="en-US" dirty="0" err="1"/>
              <a:t>Serogroup</a:t>
            </a:r>
            <a:r>
              <a:rPr lang="en-US" dirty="0"/>
              <a:t> </a:t>
            </a:r>
            <a:r>
              <a:rPr lang="en-US" dirty="0" smtClean="0"/>
              <a:t>A; </a:t>
            </a:r>
            <a:r>
              <a:rPr lang="en-US" i="1" dirty="0" smtClean="0"/>
              <a:t>S. </a:t>
            </a:r>
            <a:r>
              <a:rPr lang="en-US" i="1" dirty="0" err="1" smtClean="0"/>
              <a:t>sonnei</a:t>
            </a:r>
            <a:r>
              <a:rPr lang="en-US" i="1" dirty="0" smtClean="0"/>
              <a:t> -1 serotype. </a:t>
            </a:r>
            <a:r>
              <a:rPr lang="en-US" dirty="0" smtClean="0"/>
              <a:t>Serologically homogenous and are therefore typed by other means.</a:t>
            </a:r>
          </a:p>
          <a:p>
            <a:r>
              <a:rPr lang="en-US" dirty="0" smtClean="0"/>
              <a:t>Causes bacillary dysentery by an invasive mechanism identical to </a:t>
            </a:r>
            <a:r>
              <a:rPr lang="en-US" dirty="0" err="1" smtClean="0"/>
              <a:t>Enteroinvasive</a:t>
            </a:r>
            <a:r>
              <a:rPr lang="en-US" dirty="0" smtClean="0"/>
              <a:t> E. coli (EIEC).</a:t>
            </a:r>
          </a:p>
        </p:txBody>
      </p:sp>
    </p:spTree>
    <p:extLst>
      <p:ext uri="{BB962C8B-B14F-4D97-AF65-F5344CB8AC3E}">
        <p14:creationId xmlns:p14="http://schemas.microsoft.com/office/powerpoint/2010/main" val="11886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136904" cy="1052736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IMPORTANT PROPERTIES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They all have O antigens (polysaccharide) in their cell walls.</a:t>
            </a:r>
          </a:p>
          <a:p>
            <a:r>
              <a:rPr lang="en-US" sz="3600" dirty="0" smtClean="0"/>
              <a:t>Pathogens of man and other primates.</a:t>
            </a:r>
          </a:p>
          <a:p>
            <a:r>
              <a:rPr lang="en-US" sz="3600" dirty="0" smtClean="0"/>
              <a:t>Spread by contaminated food and water.</a:t>
            </a:r>
          </a:p>
          <a:p>
            <a:r>
              <a:rPr lang="en-US" sz="3600" dirty="0" smtClean="0"/>
              <a:t>Transmission is by the fecal oral route, with the principle factors in transmission being fingers, flies, food and </a:t>
            </a:r>
            <a:r>
              <a:rPr lang="en-US" sz="3600" dirty="0" err="1" smtClean="0"/>
              <a:t>feaces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652686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PATHOGENESIS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85000" lnSpcReduction="10000"/>
          </a:bodyPr>
          <a:lstStyle/>
          <a:p>
            <a:r>
              <a:rPr lang="en-GB" sz="3600" dirty="0" err="1"/>
              <a:t>Shigella</a:t>
            </a:r>
            <a:r>
              <a:rPr lang="en-GB" sz="3600" dirty="0"/>
              <a:t> is transmitted by the </a:t>
            </a:r>
            <a:r>
              <a:rPr lang="en-GB" sz="3600" dirty="0" smtClean="0"/>
              <a:t>Four F's </a:t>
            </a:r>
            <a:r>
              <a:rPr lang="en-GB" sz="3600" dirty="0"/>
              <a:t>- Food, Fingers, Flies, Faeces</a:t>
            </a:r>
            <a:r>
              <a:rPr lang="en-GB" sz="3600" dirty="0" smtClean="0"/>
              <a:t>.</a:t>
            </a:r>
          </a:p>
          <a:p>
            <a:r>
              <a:rPr lang="en-US" sz="3300" dirty="0" smtClean="0"/>
              <a:t>Cause disease almost exclusively in the GIT.</a:t>
            </a:r>
          </a:p>
          <a:p>
            <a:r>
              <a:rPr lang="en-US" sz="3300" dirty="0" smtClean="0"/>
              <a:t>Small infective dose, 10- 100 organisms.</a:t>
            </a:r>
          </a:p>
          <a:p>
            <a:r>
              <a:rPr lang="en-US" sz="3300" dirty="0" smtClean="0"/>
              <a:t>Site of infection- M cells in the </a:t>
            </a:r>
            <a:r>
              <a:rPr lang="en-US" sz="3300" dirty="0" err="1" smtClean="0"/>
              <a:t>Peyer’s</a:t>
            </a:r>
            <a:r>
              <a:rPr lang="en-US" sz="3300" dirty="0" smtClean="0"/>
              <a:t> patches in the large intestine. </a:t>
            </a:r>
          </a:p>
          <a:p>
            <a:r>
              <a:rPr lang="en-US" sz="3300" dirty="0" smtClean="0"/>
              <a:t>Association with intestinal mucosal cells initiates intestinal inflammation and bloody diarrhea.</a:t>
            </a:r>
          </a:p>
          <a:p>
            <a:r>
              <a:rPr lang="en-US" sz="3300" dirty="0" smtClean="0"/>
              <a:t>Bacteria multiply and spread laterally to adjacent cells and deep into the lamina </a:t>
            </a:r>
            <a:r>
              <a:rPr lang="en-US" sz="3300" dirty="0" err="1" smtClean="0"/>
              <a:t>propia</a:t>
            </a:r>
            <a:r>
              <a:rPr lang="en-US" sz="3300" dirty="0" smtClean="0"/>
              <a:t>- there is development of an inflammatory reaction with capillary thrombosis. </a:t>
            </a:r>
          </a:p>
        </p:txBody>
      </p:sp>
    </p:spTree>
    <p:extLst>
      <p:ext uri="{BB962C8B-B14F-4D97-AF65-F5344CB8AC3E}">
        <p14:creationId xmlns:p14="http://schemas.microsoft.com/office/powerpoint/2010/main" val="42621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sz="3600" smtClean="0"/>
              <a:t>Necrotic epithelial cells are sloughed and ulcers form. </a:t>
            </a:r>
          </a:p>
          <a:p>
            <a:r>
              <a:rPr lang="en-US" sz="3600" smtClean="0"/>
              <a:t>Leucocytes, red blood cells and sloughed epithelial cells can be seen microscopically in stool. </a:t>
            </a:r>
          </a:p>
          <a:p>
            <a:r>
              <a:rPr lang="en-US" sz="3600" smtClean="0"/>
              <a:t>Shigellae have innate tolerance to low PH and bile in the digestive tract. </a:t>
            </a:r>
          </a:p>
          <a:p>
            <a:r>
              <a:rPr lang="en-US" sz="3600" smtClean="0"/>
              <a:t>Eukaryotic cell invasion is linked to the presence of plasmid encoded proteins.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4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300936"/>
          </a:xfrm>
        </p:spPr>
        <p:txBody>
          <a:bodyPr>
            <a:normAutofit/>
          </a:bodyPr>
          <a:lstStyle/>
          <a:p>
            <a:r>
              <a:rPr lang="en-US" dirty="0" smtClean="0"/>
              <a:t>Lipopolysaccharide (LPS) -causes localized cytokine release with resultant inflammatory response and cellular disruption.</a:t>
            </a:r>
          </a:p>
          <a:p>
            <a:r>
              <a:rPr lang="en-US" i="1" dirty="0" smtClean="0"/>
              <a:t>Sh. </a:t>
            </a:r>
            <a:r>
              <a:rPr lang="en-US" i="1" dirty="0" err="1" smtClean="0"/>
              <a:t>dysentriae</a:t>
            </a:r>
            <a:r>
              <a:rPr lang="en-US" i="1" dirty="0" smtClean="0"/>
              <a:t> </a:t>
            </a:r>
            <a:r>
              <a:rPr lang="en-US" dirty="0" smtClean="0"/>
              <a:t>produces a potent protein toxin (</a:t>
            </a:r>
            <a:r>
              <a:rPr lang="en-US" smtClean="0"/>
              <a:t>Shiga toxin) Expression </a:t>
            </a:r>
            <a:r>
              <a:rPr lang="en-US" dirty="0" smtClean="0"/>
              <a:t>of this toxin increases under conditions of iron restriction. </a:t>
            </a:r>
          </a:p>
          <a:p>
            <a:pPr lvl="1"/>
            <a:r>
              <a:rPr lang="en-US" dirty="0" smtClean="0"/>
              <a:t>The toxin has two portions (A- biological activities, B- specific binding and uptake). </a:t>
            </a:r>
          </a:p>
          <a:p>
            <a:pPr lvl="1"/>
            <a:r>
              <a:rPr lang="en-US" dirty="0" smtClean="0"/>
              <a:t>The toxin prevents protein synthesis and causes cell death.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1354"/>
            <a:ext cx="7772400" cy="68335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CLINICAL FEATURES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sz="3600" smtClean="0"/>
              <a:t>Incubation period is 2 to 3 days. </a:t>
            </a:r>
          </a:p>
          <a:p>
            <a:r>
              <a:rPr lang="en-US" sz="3600" smtClean="0"/>
              <a:t>Initial symptom is abdominal colic followed by the onset of watery diarrhoea. </a:t>
            </a:r>
          </a:p>
          <a:p>
            <a:r>
              <a:rPr lang="en-US" sz="3600" smtClean="0"/>
              <a:t>Progresses to frequent passage of small volumes of stool consisting predominantly of bloody mucus.</a:t>
            </a:r>
          </a:p>
          <a:p>
            <a:r>
              <a:rPr lang="en-US" sz="3600" smtClean="0"/>
              <a:t>Severity of disease associated with the species and the age of the patient.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3600" i="1" smtClean="0"/>
              <a:t>Sh. dysentriae </a:t>
            </a:r>
            <a:r>
              <a:rPr lang="en-US" sz="3600" smtClean="0"/>
              <a:t>causes a more severe illness with marked prostration and paedriatic febrile convulsions.</a:t>
            </a:r>
          </a:p>
          <a:p>
            <a:r>
              <a:rPr lang="en-US" sz="3600" smtClean="0"/>
              <a:t>It is also associated with toxic megacolon and hemolytic uraemic syndrome. </a:t>
            </a:r>
          </a:p>
          <a:p>
            <a:r>
              <a:rPr lang="en-US" sz="3600" smtClean="0"/>
              <a:t>Shigella rarely invades other tissues hence septicaemia and metastatic infection rarely occurs.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162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LABORATORY DIAGNOSIS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S</a:t>
            </a:r>
            <a:r>
              <a:rPr lang="en-US" sz="3600" dirty="0" smtClean="0"/>
              <a:t>pecimen; Stool</a:t>
            </a:r>
          </a:p>
          <a:p>
            <a:pPr lvl="1"/>
            <a:r>
              <a:rPr lang="en-GB" dirty="0" err="1"/>
              <a:t>Fecal</a:t>
            </a:r>
            <a:r>
              <a:rPr lang="en-GB" dirty="0"/>
              <a:t> smear (usually methylene blue-numerous PMN’s, RBC’s and epithelial cells</a:t>
            </a:r>
          </a:p>
          <a:p>
            <a:r>
              <a:rPr lang="en-US" sz="3600" dirty="0" smtClean="0"/>
              <a:t>Gram negative bacilli</a:t>
            </a:r>
          </a:p>
          <a:p>
            <a:r>
              <a:rPr lang="en-US" sz="3600" dirty="0" smtClean="0"/>
              <a:t>Culture</a:t>
            </a:r>
          </a:p>
          <a:p>
            <a:pPr lvl="1"/>
            <a:r>
              <a:rPr lang="en-US" dirty="0" smtClean="0"/>
              <a:t>Like Salmonella- SS</a:t>
            </a:r>
            <a:r>
              <a:rPr lang="en-US" dirty="0"/>
              <a:t>, XLD or DCA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Colourless</a:t>
            </a:r>
            <a:r>
              <a:rPr lang="en-US" dirty="0"/>
              <a:t> colonies on SS and Bismuth sulfite </a:t>
            </a:r>
            <a:r>
              <a:rPr lang="en-US" dirty="0" smtClean="0"/>
              <a:t>medium</a:t>
            </a:r>
            <a:endParaRPr lang="en-US" dirty="0"/>
          </a:p>
          <a:p>
            <a:pPr lvl="1"/>
            <a:r>
              <a:rPr lang="en-US" dirty="0" smtClean="0"/>
              <a:t>NLFs on MAC agar.</a:t>
            </a:r>
          </a:p>
          <a:p>
            <a:pPr lvl="1"/>
            <a:r>
              <a:rPr lang="en-US" i="1" dirty="0" smtClean="0"/>
              <a:t>Sh. </a:t>
            </a:r>
            <a:r>
              <a:rPr lang="en-US" i="1" dirty="0" err="1" smtClean="0"/>
              <a:t>sonnei</a:t>
            </a:r>
            <a:r>
              <a:rPr lang="en-US" i="1" dirty="0" smtClean="0"/>
              <a:t> </a:t>
            </a:r>
            <a:r>
              <a:rPr lang="en-US" dirty="0" smtClean="0"/>
              <a:t>is the only late lactose fermenter (S </a:t>
            </a:r>
            <a:r>
              <a:rPr lang="en-US" dirty="0" err="1" smtClean="0"/>
              <a:t>sonnei</a:t>
            </a:r>
            <a:r>
              <a:rPr lang="en-US" dirty="0" smtClean="0"/>
              <a:t> shares antigens with </a:t>
            </a:r>
            <a:r>
              <a:rPr lang="en-US" dirty="0" err="1" smtClean="0"/>
              <a:t>Pleisomonas</a:t>
            </a:r>
            <a:r>
              <a:rPr lang="en-US" dirty="0" smtClean="0"/>
              <a:t> </a:t>
            </a:r>
            <a:r>
              <a:rPr lang="en-US" dirty="0" err="1" smtClean="0"/>
              <a:t>shigelloides</a:t>
            </a:r>
            <a:r>
              <a:rPr lang="en-US" dirty="0" smtClean="0"/>
              <a:t>; however P </a:t>
            </a:r>
            <a:r>
              <a:rPr lang="en-US" dirty="0" err="1" smtClean="0"/>
              <a:t>shigelloides</a:t>
            </a:r>
            <a:r>
              <a:rPr lang="en-US" dirty="0" smtClean="0"/>
              <a:t> is Oxidase +</a:t>
            </a:r>
            <a:r>
              <a:rPr lang="en-US" dirty="0" err="1" smtClean="0"/>
              <a:t>ve</a:t>
            </a:r>
            <a:r>
              <a:rPr lang="en-US" dirty="0" smtClean="0"/>
              <a:t> whilst </a:t>
            </a:r>
            <a:r>
              <a:rPr lang="en-US" dirty="0" err="1" smtClean="0"/>
              <a:t>Shigellae</a:t>
            </a:r>
            <a:r>
              <a:rPr lang="en-US" dirty="0" smtClean="0"/>
              <a:t> are not)</a:t>
            </a:r>
          </a:p>
          <a:p>
            <a:pPr lvl="1"/>
            <a:r>
              <a:rPr lang="en-US" dirty="0" smtClean="0"/>
              <a:t>Enrichment </a:t>
            </a:r>
            <a:r>
              <a:rPr lang="en-US" dirty="0"/>
              <a:t>cultures-Selenite F or </a:t>
            </a:r>
            <a:r>
              <a:rPr lang="en-US" dirty="0" err="1"/>
              <a:t>tetrathionate</a:t>
            </a:r>
            <a:r>
              <a:rPr lang="en-US" dirty="0"/>
              <a:t> broth-these inhibit replication of normal intestinal </a:t>
            </a:r>
            <a:r>
              <a:rPr lang="en-US" dirty="0" smtClean="0"/>
              <a:t>bacteria</a:t>
            </a:r>
          </a:p>
          <a:p>
            <a:r>
              <a:rPr lang="en-GB" sz="3600" dirty="0" err="1" smtClean="0"/>
              <a:t>Suspiscious</a:t>
            </a:r>
            <a:r>
              <a:rPr lang="en-GB" sz="3600" dirty="0" smtClean="0"/>
              <a:t> </a:t>
            </a:r>
            <a:r>
              <a:rPr lang="en-GB" sz="3600" dirty="0"/>
              <a:t>colonies- confirmed with species specific antisera followed by type specific antisera</a:t>
            </a:r>
            <a:r>
              <a:rPr lang="en-GB" sz="3600" dirty="0" smtClean="0"/>
              <a:t>.</a:t>
            </a:r>
          </a:p>
          <a:p>
            <a:r>
              <a:rPr lang="en-US" dirty="0"/>
              <a:t>Serology is NOT used to diagnose </a:t>
            </a:r>
            <a:r>
              <a:rPr lang="en-US" dirty="0" err="1"/>
              <a:t>Shigella</a:t>
            </a:r>
            <a:r>
              <a:rPr lang="en-US" dirty="0"/>
              <a:t> </a:t>
            </a:r>
            <a:r>
              <a:rPr lang="en-US" dirty="0" smtClean="0"/>
              <a:t>infections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S001069040">
  <a:themeElements>
    <a:clrScheme name="Office Them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644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2_TS001069040</vt:lpstr>
      <vt:lpstr>SHIGELLA</vt:lpstr>
      <vt:lpstr>IMPORTANT PROPERTIES</vt:lpstr>
      <vt:lpstr>IMPORTANT PROPERTIES</vt:lpstr>
      <vt:lpstr>PATHOGENESIS </vt:lpstr>
      <vt:lpstr>PowerPoint Presentation</vt:lpstr>
      <vt:lpstr>PowerPoint Presentation</vt:lpstr>
      <vt:lpstr>CLINICAL FEATURES</vt:lpstr>
      <vt:lpstr>PowerPoint Presentation</vt:lpstr>
      <vt:lpstr>LABORATORY DIAGNOSIS </vt:lpstr>
      <vt:lpstr>PowerPoint Presentation</vt:lpstr>
      <vt:lpstr>PowerPoint Presentation</vt:lpstr>
      <vt:lpstr>TREATMENT</vt:lpstr>
      <vt:lpstr>PREVENTION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SHIGELLA</dc:title>
  <dc:creator>Dr. Kimaiga H.O. MBChB (UoN)</dc:creator>
  <cp:lastModifiedBy>Dr. Kimaiga H.O. MBChB (UoN)</cp:lastModifiedBy>
  <cp:revision>12</cp:revision>
  <dcterms:created xsi:type="dcterms:W3CDTF">2013-09-07T23:13:45Z</dcterms:created>
  <dcterms:modified xsi:type="dcterms:W3CDTF">2014-01-19T13:11:42Z</dcterms:modified>
</cp:coreProperties>
</file>