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2050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3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4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5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6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7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3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067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2068" name="Rectangle 2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907B08-DE58-4EB1-A445-0C63E8219D4F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98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B9ACBD-7D98-4FDE-99B0-479700343D1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921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00050"/>
            <a:ext cx="1943100" cy="5486400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00050"/>
            <a:ext cx="5676900" cy="5486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AB4F5B2-8ACF-4665-BAC9-07738455F5E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807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609600"/>
            <a:ext cx="6781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C856F8E-A427-4349-8129-E72D6327AF45}" type="slidenum">
              <a:rPr lang="en-US" altLang="en-US">
                <a:solidFill>
                  <a:srgbClr val="FFFFFF"/>
                </a:solidFill>
              </a:rPr>
              <a:pPr/>
              <a:t>‹#›</a:t>
            </a:fld>
            <a:endParaRPr lang="en-US" alt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9214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629C3B5-6883-44AD-B001-179677537AF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06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CC74E4-D48B-4165-9F57-E79A1B841936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90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165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CADE2A-6B4F-49D8-9665-14DCF6370B1D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5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3D4C6-7BAC-48CB-BDFD-CAA762E9C23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1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A75280-150B-4462-A4BD-48345749F54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840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254BDA-3944-493C-AE0B-6F1DEB2BEADA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9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2A1832-2F8E-4903-9108-C06AC08102C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9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332FE2D-A179-4C8C-BAE5-68A833DA10FC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95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2" name="Group 18"/>
          <p:cNvGrpSpPr>
            <a:grpSpLocks/>
          </p:cNvGrpSpPr>
          <p:nvPr/>
        </p:nvGrpSpPr>
        <p:grpSpPr bwMode="auto">
          <a:xfrm>
            <a:off x="2166938" y="563563"/>
            <a:ext cx="4800600" cy="6151562"/>
            <a:chOff x="1365" y="355"/>
            <a:chExt cx="3024" cy="3875"/>
          </a:xfrm>
        </p:grpSpPr>
        <p:sp>
          <p:nvSpPr>
            <p:cNvPr id="1026" name="Freeform 2"/>
            <p:cNvSpPr>
              <a:spLocks/>
            </p:cNvSpPr>
            <p:nvPr/>
          </p:nvSpPr>
          <p:spPr bwMode="auto">
            <a:xfrm>
              <a:off x="2835" y="586"/>
              <a:ext cx="88" cy="1121"/>
            </a:xfrm>
            <a:custGeom>
              <a:avLst/>
              <a:gdLst>
                <a:gd name="T0" fmla="*/ 0 w 88"/>
                <a:gd name="T1" fmla="*/ 1120 h 1121"/>
                <a:gd name="T2" fmla="*/ 0 w 88"/>
                <a:gd name="T3" fmla="*/ 0 h 1121"/>
                <a:gd name="T4" fmla="*/ 87 w 88"/>
                <a:gd name="T5" fmla="*/ 0 h 1121"/>
                <a:gd name="T6" fmla="*/ 87 w 88"/>
                <a:gd name="T7" fmla="*/ 1085 h 1121"/>
                <a:gd name="T8" fmla="*/ 0 w 88"/>
                <a:gd name="T9" fmla="*/ 1120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" h="1121">
                  <a:moveTo>
                    <a:pt x="0" y="1120"/>
                  </a:moveTo>
                  <a:lnTo>
                    <a:pt x="0" y="0"/>
                  </a:lnTo>
                  <a:lnTo>
                    <a:pt x="87" y="0"/>
                  </a:lnTo>
                  <a:lnTo>
                    <a:pt x="87" y="1085"/>
                  </a:lnTo>
                  <a:lnTo>
                    <a:pt x="0" y="112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7" name="Freeform 3"/>
            <p:cNvSpPr>
              <a:spLocks/>
            </p:cNvSpPr>
            <p:nvPr/>
          </p:nvSpPr>
          <p:spPr bwMode="auto">
            <a:xfrm>
              <a:off x="2834" y="1900"/>
              <a:ext cx="84" cy="363"/>
            </a:xfrm>
            <a:custGeom>
              <a:avLst/>
              <a:gdLst>
                <a:gd name="T0" fmla="*/ 0 w 84"/>
                <a:gd name="T1" fmla="*/ 29 h 363"/>
                <a:gd name="T2" fmla="*/ 83 w 84"/>
                <a:gd name="T3" fmla="*/ 0 h 363"/>
                <a:gd name="T4" fmla="*/ 74 w 84"/>
                <a:gd name="T5" fmla="*/ 329 h 363"/>
                <a:gd name="T6" fmla="*/ 0 w 84"/>
                <a:gd name="T7" fmla="*/ 362 h 363"/>
                <a:gd name="T8" fmla="*/ 0 w 84"/>
                <a:gd name="T9" fmla="*/ 29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363">
                  <a:moveTo>
                    <a:pt x="0" y="29"/>
                  </a:moveTo>
                  <a:lnTo>
                    <a:pt x="83" y="0"/>
                  </a:lnTo>
                  <a:lnTo>
                    <a:pt x="74" y="329"/>
                  </a:lnTo>
                  <a:lnTo>
                    <a:pt x="0" y="362"/>
                  </a:lnTo>
                  <a:lnTo>
                    <a:pt x="0" y="2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8" name="Freeform 4"/>
            <p:cNvSpPr>
              <a:spLocks/>
            </p:cNvSpPr>
            <p:nvPr/>
          </p:nvSpPr>
          <p:spPr bwMode="auto">
            <a:xfrm>
              <a:off x="2825" y="2493"/>
              <a:ext cx="84" cy="249"/>
            </a:xfrm>
            <a:custGeom>
              <a:avLst/>
              <a:gdLst>
                <a:gd name="T0" fmla="*/ 2 w 84"/>
                <a:gd name="T1" fmla="*/ 213 h 249"/>
                <a:gd name="T2" fmla="*/ 0 w 84"/>
                <a:gd name="T3" fmla="*/ 28 h 249"/>
                <a:gd name="T4" fmla="*/ 83 w 84"/>
                <a:gd name="T5" fmla="*/ 0 h 249"/>
                <a:gd name="T6" fmla="*/ 72 w 84"/>
                <a:gd name="T7" fmla="*/ 248 h 249"/>
                <a:gd name="T8" fmla="*/ 2 w 84"/>
                <a:gd name="T9" fmla="*/ 213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249">
                  <a:moveTo>
                    <a:pt x="2" y="213"/>
                  </a:moveTo>
                  <a:lnTo>
                    <a:pt x="0" y="28"/>
                  </a:lnTo>
                  <a:lnTo>
                    <a:pt x="83" y="0"/>
                  </a:lnTo>
                  <a:lnTo>
                    <a:pt x="72" y="248"/>
                  </a:lnTo>
                  <a:lnTo>
                    <a:pt x="2" y="2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29" name="Freeform 5"/>
            <p:cNvSpPr>
              <a:spLocks/>
            </p:cNvSpPr>
            <p:nvPr/>
          </p:nvSpPr>
          <p:spPr bwMode="auto">
            <a:xfrm>
              <a:off x="2831" y="2965"/>
              <a:ext cx="52" cy="232"/>
            </a:xfrm>
            <a:custGeom>
              <a:avLst/>
              <a:gdLst>
                <a:gd name="T0" fmla="*/ 13 w 52"/>
                <a:gd name="T1" fmla="*/ 204 h 232"/>
                <a:gd name="T2" fmla="*/ 0 w 52"/>
                <a:gd name="T3" fmla="*/ 0 h 232"/>
                <a:gd name="T4" fmla="*/ 51 w 52"/>
                <a:gd name="T5" fmla="*/ 26 h 232"/>
                <a:gd name="T6" fmla="*/ 47 w 52"/>
                <a:gd name="T7" fmla="*/ 231 h 232"/>
                <a:gd name="T8" fmla="*/ 13 w 52"/>
                <a:gd name="T9" fmla="*/ 204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32">
                  <a:moveTo>
                    <a:pt x="13" y="204"/>
                  </a:moveTo>
                  <a:lnTo>
                    <a:pt x="0" y="0"/>
                  </a:lnTo>
                  <a:lnTo>
                    <a:pt x="51" y="26"/>
                  </a:lnTo>
                  <a:lnTo>
                    <a:pt x="47" y="231"/>
                  </a:lnTo>
                  <a:lnTo>
                    <a:pt x="13" y="2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2851" y="3354"/>
              <a:ext cx="36" cy="133"/>
            </a:xfrm>
            <a:custGeom>
              <a:avLst/>
              <a:gdLst>
                <a:gd name="T0" fmla="*/ 4 w 36"/>
                <a:gd name="T1" fmla="*/ 101 h 133"/>
                <a:gd name="T2" fmla="*/ 0 w 36"/>
                <a:gd name="T3" fmla="*/ 0 h 133"/>
                <a:gd name="T4" fmla="*/ 35 w 36"/>
                <a:gd name="T5" fmla="*/ 20 h 133"/>
                <a:gd name="T6" fmla="*/ 28 w 36"/>
                <a:gd name="T7" fmla="*/ 132 h 133"/>
                <a:gd name="T8" fmla="*/ 4 w 36"/>
                <a:gd name="T9" fmla="*/ 10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33">
                  <a:moveTo>
                    <a:pt x="4" y="101"/>
                  </a:moveTo>
                  <a:lnTo>
                    <a:pt x="0" y="0"/>
                  </a:lnTo>
                  <a:lnTo>
                    <a:pt x="35" y="20"/>
                  </a:lnTo>
                  <a:lnTo>
                    <a:pt x="28" y="132"/>
                  </a:lnTo>
                  <a:lnTo>
                    <a:pt x="4" y="10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2851" y="3640"/>
              <a:ext cx="30" cy="590"/>
            </a:xfrm>
            <a:custGeom>
              <a:avLst/>
              <a:gdLst>
                <a:gd name="T0" fmla="*/ 15 w 30"/>
                <a:gd name="T1" fmla="*/ 589 h 590"/>
                <a:gd name="T2" fmla="*/ 0 w 30"/>
                <a:gd name="T3" fmla="*/ 0 h 590"/>
                <a:gd name="T4" fmla="*/ 29 w 30"/>
                <a:gd name="T5" fmla="*/ 37 h 590"/>
                <a:gd name="T6" fmla="*/ 15 w 30"/>
                <a:gd name="T7" fmla="*/ 589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590">
                  <a:moveTo>
                    <a:pt x="15" y="589"/>
                  </a:moveTo>
                  <a:lnTo>
                    <a:pt x="0" y="0"/>
                  </a:lnTo>
                  <a:lnTo>
                    <a:pt x="29" y="37"/>
                  </a:lnTo>
                  <a:lnTo>
                    <a:pt x="15" y="58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2600" y="3595"/>
              <a:ext cx="233" cy="130"/>
            </a:xfrm>
            <a:custGeom>
              <a:avLst/>
              <a:gdLst>
                <a:gd name="T0" fmla="*/ 0 w 233"/>
                <a:gd name="T1" fmla="*/ 117 h 130"/>
                <a:gd name="T2" fmla="*/ 48 w 233"/>
                <a:gd name="T3" fmla="*/ 101 h 130"/>
                <a:gd name="T4" fmla="*/ 93 w 233"/>
                <a:gd name="T5" fmla="*/ 79 h 130"/>
                <a:gd name="T6" fmla="*/ 146 w 233"/>
                <a:gd name="T7" fmla="*/ 39 h 130"/>
                <a:gd name="T8" fmla="*/ 182 w 233"/>
                <a:gd name="T9" fmla="*/ 0 h 130"/>
                <a:gd name="T10" fmla="*/ 232 w 233"/>
                <a:gd name="T11" fmla="*/ 42 h 130"/>
                <a:gd name="T12" fmla="*/ 188 w 233"/>
                <a:gd name="T13" fmla="*/ 74 h 130"/>
                <a:gd name="T14" fmla="*/ 134 w 233"/>
                <a:gd name="T15" fmla="*/ 110 h 130"/>
                <a:gd name="T16" fmla="*/ 61 w 233"/>
                <a:gd name="T17" fmla="*/ 129 h 130"/>
                <a:gd name="T18" fmla="*/ 0 w 233"/>
                <a:gd name="T19" fmla="*/ 11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130">
                  <a:moveTo>
                    <a:pt x="0" y="117"/>
                  </a:moveTo>
                  <a:lnTo>
                    <a:pt x="48" y="101"/>
                  </a:lnTo>
                  <a:lnTo>
                    <a:pt x="93" y="79"/>
                  </a:lnTo>
                  <a:lnTo>
                    <a:pt x="146" y="39"/>
                  </a:lnTo>
                  <a:lnTo>
                    <a:pt x="182" y="0"/>
                  </a:lnTo>
                  <a:lnTo>
                    <a:pt x="232" y="42"/>
                  </a:lnTo>
                  <a:lnTo>
                    <a:pt x="188" y="74"/>
                  </a:lnTo>
                  <a:lnTo>
                    <a:pt x="134" y="110"/>
                  </a:lnTo>
                  <a:lnTo>
                    <a:pt x="61" y="129"/>
                  </a:lnTo>
                  <a:lnTo>
                    <a:pt x="0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2583" y="2888"/>
              <a:ext cx="465" cy="646"/>
            </a:xfrm>
            <a:custGeom>
              <a:avLst/>
              <a:gdLst>
                <a:gd name="T0" fmla="*/ 359 w 465"/>
                <a:gd name="T1" fmla="*/ 645 h 646"/>
                <a:gd name="T2" fmla="*/ 405 w 465"/>
                <a:gd name="T3" fmla="*/ 616 h 646"/>
                <a:gd name="T4" fmla="*/ 447 w 465"/>
                <a:gd name="T5" fmla="*/ 580 h 646"/>
                <a:gd name="T6" fmla="*/ 460 w 465"/>
                <a:gd name="T7" fmla="*/ 552 h 646"/>
                <a:gd name="T8" fmla="*/ 464 w 465"/>
                <a:gd name="T9" fmla="*/ 515 h 646"/>
                <a:gd name="T10" fmla="*/ 451 w 465"/>
                <a:gd name="T11" fmla="*/ 468 h 646"/>
                <a:gd name="T12" fmla="*/ 424 w 465"/>
                <a:gd name="T13" fmla="*/ 424 h 646"/>
                <a:gd name="T14" fmla="*/ 380 w 465"/>
                <a:gd name="T15" fmla="*/ 385 h 646"/>
                <a:gd name="T16" fmla="*/ 168 w 465"/>
                <a:gd name="T17" fmla="*/ 259 h 646"/>
                <a:gd name="T18" fmla="*/ 133 w 465"/>
                <a:gd name="T19" fmla="*/ 235 h 646"/>
                <a:gd name="T20" fmla="*/ 111 w 465"/>
                <a:gd name="T21" fmla="*/ 208 h 646"/>
                <a:gd name="T22" fmla="*/ 104 w 465"/>
                <a:gd name="T23" fmla="*/ 166 h 646"/>
                <a:gd name="T24" fmla="*/ 117 w 465"/>
                <a:gd name="T25" fmla="*/ 124 h 646"/>
                <a:gd name="T26" fmla="*/ 155 w 465"/>
                <a:gd name="T27" fmla="*/ 95 h 646"/>
                <a:gd name="T28" fmla="*/ 222 w 465"/>
                <a:gd name="T29" fmla="*/ 52 h 646"/>
                <a:gd name="T30" fmla="*/ 124 w 465"/>
                <a:gd name="T31" fmla="*/ 0 h 646"/>
                <a:gd name="T32" fmla="*/ 55 w 465"/>
                <a:gd name="T33" fmla="*/ 41 h 646"/>
                <a:gd name="T34" fmla="*/ 27 w 465"/>
                <a:gd name="T35" fmla="*/ 70 h 646"/>
                <a:gd name="T36" fmla="*/ 2 w 465"/>
                <a:gd name="T37" fmla="*/ 123 h 646"/>
                <a:gd name="T38" fmla="*/ 0 w 465"/>
                <a:gd name="T39" fmla="*/ 189 h 646"/>
                <a:gd name="T40" fmla="*/ 29 w 465"/>
                <a:gd name="T41" fmla="*/ 257 h 646"/>
                <a:gd name="T42" fmla="*/ 78 w 465"/>
                <a:gd name="T43" fmla="*/ 300 h 646"/>
                <a:gd name="T44" fmla="*/ 311 w 465"/>
                <a:gd name="T45" fmla="*/ 442 h 646"/>
                <a:gd name="T46" fmla="*/ 358 w 465"/>
                <a:gd name="T47" fmla="*/ 474 h 646"/>
                <a:gd name="T48" fmla="*/ 375 w 465"/>
                <a:gd name="T49" fmla="*/ 516 h 646"/>
                <a:gd name="T50" fmla="*/ 375 w 465"/>
                <a:gd name="T51" fmla="*/ 550 h 646"/>
                <a:gd name="T52" fmla="*/ 308 w 465"/>
                <a:gd name="T53" fmla="*/ 608 h 646"/>
                <a:gd name="T54" fmla="*/ 359 w 465"/>
                <a:gd name="T55" fmla="*/ 645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5" h="646">
                  <a:moveTo>
                    <a:pt x="359" y="645"/>
                  </a:moveTo>
                  <a:lnTo>
                    <a:pt x="405" y="616"/>
                  </a:lnTo>
                  <a:lnTo>
                    <a:pt x="447" y="580"/>
                  </a:lnTo>
                  <a:lnTo>
                    <a:pt x="460" y="552"/>
                  </a:lnTo>
                  <a:lnTo>
                    <a:pt x="464" y="515"/>
                  </a:lnTo>
                  <a:lnTo>
                    <a:pt x="451" y="468"/>
                  </a:lnTo>
                  <a:lnTo>
                    <a:pt x="424" y="424"/>
                  </a:lnTo>
                  <a:lnTo>
                    <a:pt x="380" y="385"/>
                  </a:lnTo>
                  <a:lnTo>
                    <a:pt x="168" y="259"/>
                  </a:lnTo>
                  <a:lnTo>
                    <a:pt x="133" y="235"/>
                  </a:lnTo>
                  <a:lnTo>
                    <a:pt x="111" y="208"/>
                  </a:lnTo>
                  <a:lnTo>
                    <a:pt x="104" y="166"/>
                  </a:lnTo>
                  <a:lnTo>
                    <a:pt x="117" y="124"/>
                  </a:lnTo>
                  <a:lnTo>
                    <a:pt x="155" y="95"/>
                  </a:lnTo>
                  <a:lnTo>
                    <a:pt x="222" y="52"/>
                  </a:lnTo>
                  <a:lnTo>
                    <a:pt x="124" y="0"/>
                  </a:lnTo>
                  <a:lnTo>
                    <a:pt x="55" y="41"/>
                  </a:lnTo>
                  <a:lnTo>
                    <a:pt x="27" y="70"/>
                  </a:lnTo>
                  <a:lnTo>
                    <a:pt x="2" y="123"/>
                  </a:lnTo>
                  <a:lnTo>
                    <a:pt x="0" y="189"/>
                  </a:lnTo>
                  <a:lnTo>
                    <a:pt x="29" y="257"/>
                  </a:lnTo>
                  <a:lnTo>
                    <a:pt x="78" y="300"/>
                  </a:lnTo>
                  <a:lnTo>
                    <a:pt x="311" y="442"/>
                  </a:lnTo>
                  <a:lnTo>
                    <a:pt x="358" y="474"/>
                  </a:lnTo>
                  <a:lnTo>
                    <a:pt x="375" y="516"/>
                  </a:lnTo>
                  <a:lnTo>
                    <a:pt x="375" y="550"/>
                  </a:lnTo>
                  <a:lnTo>
                    <a:pt x="308" y="608"/>
                  </a:lnTo>
                  <a:lnTo>
                    <a:pt x="359" y="64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2966" y="2396"/>
              <a:ext cx="318" cy="422"/>
            </a:xfrm>
            <a:custGeom>
              <a:avLst/>
              <a:gdLst>
                <a:gd name="T0" fmla="*/ 92 w 318"/>
                <a:gd name="T1" fmla="*/ 421 h 422"/>
                <a:gd name="T2" fmla="*/ 163 w 318"/>
                <a:gd name="T3" fmla="*/ 399 h 422"/>
                <a:gd name="T4" fmla="*/ 218 w 318"/>
                <a:gd name="T5" fmla="*/ 357 h 422"/>
                <a:gd name="T6" fmla="*/ 263 w 318"/>
                <a:gd name="T7" fmla="*/ 316 h 422"/>
                <a:gd name="T8" fmla="*/ 300 w 318"/>
                <a:gd name="T9" fmla="*/ 265 h 422"/>
                <a:gd name="T10" fmla="*/ 317 w 318"/>
                <a:gd name="T11" fmla="*/ 203 h 422"/>
                <a:gd name="T12" fmla="*/ 316 w 318"/>
                <a:gd name="T13" fmla="*/ 139 h 422"/>
                <a:gd name="T14" fmla="*/ 299 w 318"/>
                <a:gd name="T15" fmla="*/ 95 h 422"/>
                <a:gd name="T16" fmla="*/ 276 w 318"/>
                <a:gd name="T17" fmla="*/ 64 h 422"/>
                <a:gd name="T18" fmla="*/ 241 w 318"/>
                <a:gd name="T19" fmla="*/ 36 h 422"/>
                <a:gd name="T20" fmla="*/ 218 w 318"/>
                <a:gd name="T21" fmla="*/ 14 h 422"/>
                <a:gd name="T22" fmla="*/ 180 w 318"/>
                <a:gd name="T23" fmla="*/ 0 h 422"/>
                <a:gd name="T24" fmla="*/ 61 w 318"/>
                <a:gd name="T25" fmla="*/ 52 h 422"/>
                <a:gd name="T26" fmla="*/ 106 w 318"/>
                <a:gd name="T27" fmla="*/ 93 h 422"/>
                <a:gd name="T28" fmla="*/ 137 w 318"/>
                <a:gd name="T29" fmla="*/ 130 h 422"/>
                <a:gd name="T30" fmla="*/ 159 w 318"/>
                <a:gd name="T31" fmla="*/ 159 h 422"/>
                <a:gd name="T32" fmla="*/ 176 w 318"/>
                <a:gd name="T33" fmla="*/ 196 h 422"/>
                <a:gd name="T34" fmla="*/ 176 w 318"/>
                <a:gd name="T35" fmla="*/ 246 h 422"/>
                <a:gd name="T36" fmla="*/ 145 w 318"/>
                <a:gd name="T37" fmla="*/ 279 h 422"/>
                <a:gd name="T38" fmla="*/ 105 w 318"/>
                <a:gd name="T39" fmla="*/ 309 h 422"/>
                <a:gd name="T40" fmla="*/ 50 w 318"/>
                <a:gd name="T41" fmla="*/ 342 h 422"/>
                <a:gd name="T42" fmla="*/ 0 w 318"/>
                <a:gd name="T43" fmla="*/ 369 h 422"/>
                <a:gd name="T44" fmla="*/ 92 w 318"/>
                <a:gd name="T45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18" h="422">
                  <a:moveTo>
                    <a:pt x="92" y="421"/>
                  </a:moveTo>
                  <a:lnTo>
                    <a:pt x="163" y="399"/>
                  </a:lnTo>
                  <a:lnTo>
                    <a:pt x="218" y="357"/>
                  </a:lnTo>
                  <a:lnTo>
                    <a:pt x="263" y="316"/>
                  </a:lnTo>
                  <a:lnTo>
                    <a:pt x="300" y="265"/>
                  </a:lnTo>
                  <a:lnTo>
                    <a:pt x="317" y="203"/>
                  </a:lnTo>
                  <a:lnTo>
                    <a:pt x="316" y="139"/>
                  </a:lnTo>
                  <a:lnTo>
                    <a:pt x="299" y="95"/>
                  </a:lnTo>
                  <a:lnTo>
                    <a:pt x="276" y="64"/>
                  </a:lnTo>
                  <a:lnTo>
                    <a:pt x="241" y="36"/>
                  </a:lnTo>
                  <a:lnTo>
                    <a:pt x="218" y="14"/>
                  </a:lnTo>
                  <a:lnTo>
                    <a:pt x="180" y="0"/>
                  </a:lnTo>
                  <a:lnTo>
                    <a:pt x="61" y="52"/>
                  </a:lnTo>
                  <a:lnTo>
                    <a:pt x="106" y="93"/>
                  </a:lnTo>
                  <a:lnTo>
                    <a:pt x="137" y="130"/>
                  </a:lnTo>
                  <a:lnTo>
                    <a:pt x="159" y="159"/>
                  </a:lnTo>
                  <a:lnTo>
                    <a:pt x="176" y="196"/>
                  </a:lnTo>
                  <a:lnTo>
                    <a:pt x="176" y="246"/>
                  </a:lnTo>
                  <a:lnTo>
                    <a:pt x="145" y="279"/>
                  </a:lnTo>
                  <a:lnTo>
                    <a:pt x="105" y="309"/>
                  </a:lnTo>
                  <a:lnTo>
                    <a:pt x="50" y="342"/>
                  </a:lnTo>
                  <a:lnTo>
                    <a:pt x="0" y="369"/>
                  </a:lnTo>
                  <a:lnTo>
                    <a:pt x="92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2308" y="1190"/>
              <a:ext cx="1404" cy="1153"/>
            </a:xfrm>
            <a:custGeom>
              <a:avLst/>
              <a:gdLst>
                <a:gd name="T0" fmla="*/ 466 w 1404"/>
                <a:gd name="T1" fmla="*/ 1084 h 1153"/>
                <a:gd name="T2" fmla="*/ 370 w 1404"/>
                <a:gd name="T3" fmla="*/ 1066 h 1153"/>
                <a:gd name="T4" fmla="*/ 299 w 1404"/>
                <a:gd name="T5" fmla="*/ 1035 h 1153"/>
                <a:gd name="T6" fmla="*/ 257 w 1404"/>
                <a:gd name="T7" fmla="*/ 1002 h 1153"/>
                <a:gd name="T8" fmla="*/ 220 w 1404"/>
                <a:gd name="T9" fmla="*/ 956 h 1153"/>
                <a:gd name="T10" fmla="*/ 209 w 1404"/>
                <a:gd name="T11" fmla="*/ 914 h 1153"/>
                <a:gd name="T12" fmla="*/ 215 w 1404"/>
                <a:gd name="T13" fmla="*/ 873 h 1153"/>
                <a:gd name="T14" fmla="*/ 231 w 1404"/>
                <a:gd name="T15" fmla="*/ 836 h 1153"/>
                <a:gd name="T16" fmla="*/ 273 w 1404"/>
                <a:gd name="T17" fmla="*/ 798 h 1153"/>
                <a:gd name="T18" fmla="*/ 330 w 1404"/>
                <a:gd name="T19" fmla="*/ 774 h 1153"/>
                <a:gd name="T20" fmla="*/ 400 w 1404"/>
                <a:gd name="T21" fmla="*/ 748 h 1153"/>
                <a:gd name="T22" fmla="*/ 1110 w 1404"/>
                <a:gd name="T23" fmla="*/ 499 h 1153"/>
                <a:gd name="T24" fmla="*/ 1207 w 1404"/>
                <a:gd name="T25" fmla="*/ 451 h 1153"/>
                <a:gd name="T26" fmla="*/ 1289 w 1404"/>
                <a:gd name="T27" fmla="*/ 398 h 1153"/>
                <a:gd name="T28" fmla="*/ 1344 w 1404"/>
                <a:gd name="T29" fmla="*/ 356 h 1153"/>
                <a:gd name="T30" fmla="*/ 1381 w 1404"/>
                <a:gd name="T31" fmla="*/ 310 h 1153"/>
                <a:gd name="T32" fmla="*/ 1403 w 1404"/>
                <a:gd name="T33" fmla="*/ 249 h 1153"/>
                <a:gd name="T34" fmla="*/ 1401 w 1404"/>
                <a:gd name="T35" fmla="*/ 185 h 1153"/>
                <a:gd name="T36" fmla="*/ 1386 w 1404"/>
                <a:gd name="T37" fmla="*/ 136 h 1153"/>
                <a:gd name="T38" fmla="*/ 1370 w 1404"/>
                <a:gd name="T39" fmla="*/ 90 h 1153"/>
                <a:gd name="T40" fmla="*/ 1335 w 1404"/>
                <a:gd name="T41" fmla="*/ 55 h 1153"/>
                <a:gd name="T42" fmla="*/ 1280 w 1404"/>
                <a:gd name="T43" fmla="*/ 18 h 1153"/>
                <a:gd name="T44" fmla="*/ 1214 w 1404"/>
                <a:gd name="T45" fmla="*/ 0 h 1153"/>
                <a:gd name="T46" fmla="*/ 1172 w 1404"/>
                <a:gd name="T47" fmla="*/ 4 h 1153"/>
                <a:gd name="T48" fmla="*/ 1111 w 1404"/>
                <a:gd name="T49" fmla="*/ 7 h 1153"/>
                <a:gd name="T50" fmla="*/ 1053 w 1404"/>
                <a:gd name="T51" fmla="*/ 20 h 1153"/>
                <a:gd name="T52" fmla="*/ 989 w 1404"/>
                <a:gd name="T53" fmla="*/ 46 h 1153"/>
                <a:gd name="T54" fmla="*/ 939 w 1404"/>
                <a:gd name="T55" fmla="*/ 79 h 1153"/>
                <a:gd name="T56" fmla="*/ 899 w 1404"/>
                <a:gd name="T57" fmla="*/ 106 h 1153"/>
                <a:gd name="T58" fmla="*/ 878 w 1404"/>
                <a:gd name="T59" fmla="*/ 149 h 1153"/>
                <a:gd name="T60" fmla="*/ 897 w 1404"/>
                <a:gd name="T61" fmla="*/ 187 h 1153"/>
                <a:gd name="T62" fmla="*/ 939 w 1404"/>
                <a:gd name="T63" fmla="*/ 183 h 1153"/>
                <a:gd name="T64" fmla="*/ 987 w 1404"/>
                <a:gd name="T65" fmla="*/ 171 h 1153"/>
                <a:gd name="T66" fmla="*/ 1033 w 1404"/>
                <a:gd name="T67" fmla="*/ 158 h 1153"/>
                <a:gd name="T68" fmla="*/ 1069 w 1404"/>
                <a:gd name="T69" fmla="*/ 150 h 1153"/>
                <a:gd name="T70" fmla="*/ 1111 w 1404"/>
                <a:gd name="T71" fmla="*/ 150 h 1153"/>
                <a:gd name="T72" fmla="*/ 1154 w 1404"/>
                <a:gd name="T73" fmla="*/ 163 h 1153"/>
                <a:gd name="T74" fmla="*/ 1183 w 1404"/>
                <a:gd name="T75" fmla="*/ 204 h 1153"/>
                <a:gd name="T76" fmla="*/ 1179 w 1404"/>
                <a:gd name="T77" fmla="*/ 248 h 1153"/>
                <a:gd name="T78" fmla="*/ 1157 w 1404"/>
                <a:gd name="T79" fmla="*/ 286 h 1153"/>
                <a:gd name="T80" fmla="*/ 1121 w 1404"/>
                <a:gd name="T81" fmla="*/ 323 h 1153"/>
                <a:gd name="T82" fmla="*/ 1047 w 1404"/>
                <a:gd name="T83" fmla="*/ 361 h 1153"/>
                <a:gd name="T84" fmla="*/ 908 w 1404"/>
                <a:gd name="T85" fmla="*/ 415 h 1153"/>
                <a:gd name="T86" fmla="*/ 194 w 1404"/>
                <a:gd name="T87" fmla="*/ 675 h 1153"/>
                <a:gd name="T88" fmla="*/ 123 w 1404"/>
                <a:gd name="T89" fmla="*/ 715 h 1153"/>
                <a:gd name="T90" fmla="*/ 68 w 1404"/>
                <a:gd name="T91" fmla="*/ 763 h 1153"/>
                <a:gd name="T92" fmla="*/ 29 w 1404"/>
                <a:gd name="T93" fmla="*/ 809 h 1153"/>
                <a:gd name="T94" fmla="*/ 6 w 1404"/>
                <a:gd name="T95" fmla="*/ 858 h 1153"/>
                <a:gd name="T96" fmla="*/ 0 w 1404"/>
                <a:gd name="T97" fmla="*/ 912 h 1153"/>
                <a:gd name="T98" fmla="*/ 8 w 1404"/>
                <a:gd name="T99" fmla="*/ 952 h 1153"/>
                <a:gd name="T100" fmla="*/ 22 w 1404"/>
                <a:gd name="T101" fmla="*/ 992 h 1153"/>
                <a:gd name="T102" fmla="*/ 59 w 1404"/>
                <a:gd name="T103" fmla="*/ 1036 h 1153"/>
                <a:gd name="T104" fmla="*/ 127 w 1404"/>
                <a:gd name="T105" fmla="*/ 1095 h 1153"/>
                <a:gd name="T106" fmla="*/ 198 w 1404"/>
                <a:gd name="T107" fmla="*/ 1135 h 1153"/>
                <a:gd name="T108" fmla="*/ 273 w 1404"/>
                <a:gd name="T109" fmla="*/ 1152 h 1153"/>
                <a:gd name="T110" fmla="*/ 466 w 1404"/>
                <a:gd name="T111" fmla="*/ 1084 h 1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04" h="1153">
                  <a:moveTo>
                    <a:pt x="466" y="1084"/>
                  </a:moveTo>
                  <a:lnTo>
                    <a:pt x="370" y="1066"/>
                  </a:lnTo>
                  <a:lnTo>
                    <a:pt x="299" y="1035"/>
                  </a:lnTo>
                  <a:lnTo>
                    <a:pt x="257" y="1002"/>
                  </a:lnTo>
                  <a:lnTo>
                    <a:pt x="220" y="956"/>
                  </a:lnTo>
                  <a:lnTo>
                    <a:pt x="209" y="914"/>
                  </a:lnTo>
                  <a:lnTo>
                    <a:pt x="215" y="873"/>
                  </a:lnTo>
                  <a:lnTo>
                    <a:pt x="231" y="836"/>
                  </a:lnTo>
                  <a:lnTo>
                    <a:pt x="273" y="798"/>
                  </a:lnTo>
                  <a:lnTo>
                    <a:pt x="330" y="774"/>
                  </a:lnTo>
                  <a:lnTo>
                    <a:pt x="400" y="748"/>
                  </a:lnTo>
                  <a:lnTo>
                    <a:pt x="1110" y="499"/>
                  </a:lnTo>
                  <a:lnTo>
                    <a:pt x="1207" y="451"/>
                  </a:lnTo>
                  <a:lnTo>
                    <a:pt x="1289" y="398"/>
                  </a:lnTo>
                  <a:lnTo>
                    <a:pt x="1344" y="356"/>
                  </a:lnTo>
                  <a:lnTo>
                    <a:pt x="1381" y="310"/>
                  </a:lnTo>
                  <a:lnTo>
                    <a:pt x="1403" y="249"/>
                  </a:lnTo>
                  <a:lnTo>
                    <a:pt x="1401" y="185"/>
                  </a:lnTo>
                  <a:lnTo>
                    <a:pt x="1386" y="136"/>
                  </a:lnTo>
                  <a:lnTo>
                    <a:pt x="1370" y="90"/>
                  </a:lnTo>
                  <a:lnTo>
                    <a:pt x="1335" y="55"/>
                  </a:lnTo>
                  <a:lnTo>
                    <a:pt x="1280" y="18"/>
                  </a:lnTo>
                  <a:lnTo>
                    <a:pt x="1214" y="0"/>
                  </a:lnTo>
                  <a:lnTo>
                    <a:pt x="1172" y="4"/>
                  </a:lnTo>
                  <a:lnTo>
                    <a:pt x="1111" y="7"/>
                  </a:lnTo>
                  <a:lnTo>
                    <a:pt x="1053" y="20"/>
                  </a:lnTo>
                  <a:lnTo>
                    <a:pt x="989" y="46"/>
                  </a:lnTo>
                  <a:lnTo>
                    <a:pt x="939" y="79"/>
                  </a:lnTo>
                  <a:lnTo>
                    <a:pt x="899" y="106"/>
                  </a:lnTo>
                  <a:lnTo>
                    <a:pt x="878" y="149"/>
                  </a:lnTo>
                  <a:lnTo>
                    <a:pt x="897" y="187"/>
                  </a:lnTo>
                  <a:lnTo>
                    <a:pt x="939" y="183"/>
                  </a:lnTo>
                  <a:lnTo>
                    <a:pt x="987" y="171"/>
                  </a:lnTo>
                  <a:lnTo>
                    <a:pt x="1033" y="158"/>
                  </a:lnTo>
                  <a:lnTo>
                    <a:pt x="1069" y="150"/>
                  </a:lnTo>
                  <a:lnTo>
                    <a:pt x="1111" y="150"/>
                  </a:lnTo>
                  <a:lnTo>
                    <a:pt x="1154" y="163"/>
                  </a:lnTo>
                  <a:lnTo>
                    <a:pt x="1183" y="204"/>
                  </a:lnTo>
                  <a:lnTo>
                    <a:pt x="1179" y="248"/>
                  </a:lnTo>
                  <a:lnTo>
                    <a:pt x="1157" y="286"/>
                  </a:lnTo>
                  <a:lnTo>
                    <a:pt x="1121" y="323"/>
                  </a:lnTo>
                  <a:lnTo>
                    <a:pt x="1047" y="361"/>
                  </a:lnTo>
                  <a:lnTo>
                    <a:pt x="908" y="415"/>
                  </a:lnTo>
                  <a:lnTo>
                    <a:pt x="194" y="675"/>
                  </a:lnTo>
                  <a:lnTo>
                    <a:pt x="123" y="715"/>
                  </a:lnTo>
                  <a:lnTo>
                    <a:pt x="68" y="763"/>
                  </a:lnTo>
                  <a:lnTo>
                    <a:pt x="29" y="809"/>
                  </a:lnTo>
                  <a:lnTo>
                    <a:pt x="6" y="858"/>
                  </a:lnTo>
                  <a:lnTo>
                    <a:pt x="0" y="912"/>
                  </a:lnTo>
                  <a:lnTo>
                    <a:pt x="8" y="952"/>
                  </a:lnTo>
                  <a:lnTo>
                    <a:pt x="22" y="992"/>
                  </a:lnTo>
                  <a:lnTo>
                    <a:pt x="59" y="1036"/>
                  </a:lnTo>
                  <a:lnTo>
                    <a:pt x="127" y="1095"/>
                  </a:lnTo>
                  <a:lnTo>
                    <a:pt x="198" y="1135"/>
                  </a:lnTo>
                  <a:lnTo>
                    <a:pt x="273" y="1152"/>
                  </a:lnTo>
                  <a:lnTo>
                    <a:pt x="466" y="10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2711" y="3280"/>
              <a:ext cx="368" cy="422"/>
            </a:xfrm>
            <a:custGeom>
              <a:avLst/>
              <a:gdLst>
                <a:gd name="T0" fmla="*/ 367 w 368"/>
                <a:gd name="T1" fmla="*/ 421 h 422"/>
                <a:gd name="T2" fmla="*/ 171 w 368"/>
                <a:gd name="T3" fmla="*/ 340 h 422"/>
                <a:gd name="T4" fmla="*/ 117 w 368"/>
                <a:gd name="T5" fmla="*/ 304 h 422"/>
                <a:gd name="T6" fmla="*/ 73 w 368"/>
                <a:gd name="T7" fmla="*/ 265 h 422"/>
                <a:gd name="T8" fmla="*/ 31 w 368"/>
                <a:gd name="T9" fmla="*/ 219 h 422"/>
                <a:gd name="T10" fmla="*/ 9 w 368"/>
                <a:gd name="T11" fmla="*/ 179 h 422"/>
                <a:gd name="T12" fmla="*/ 0 w 368"/>
                <a:gd name="T13" fmla="*/ 137 h 422"/>
                <a:gd name="T14" fmla="*/ 2 w 368"/>
                <a:gd name="T15" fmla="*/ 95 h 422"/>
                <a:gd name="T16" fmla="*/ 19 w 368"/>
                <a:gd name="T17" fmla="*/ 51 h 422"/>
                <a:gd name="T18" fmla="*/ 44 w 368"/>
                <a:gd name="T19" fmla="*/ 0 h 422"/>
                <a:gd name="T20" fmla="*/ 120 w 368"/>
                <a:gd name="T21" fmla="*/ 52 h 422"/>
                <a:gd name="T22" fmla="*/ 95 w 368"/>
                <a:gd name="T23" fmla="*/ 98 h 422"/>
                <a:gd name="T24" fmla="*/ 95 w 368"/>
                <a:gd name="T25" fmla="*/ 143 h 422"/>
                <a:gd name="T26" fmla="*/ 122 w 368"/>
                <a:gd name="T27" fmla="*/ 191 h 422"/>
                <a:gd name="T28" fmla="*/ 162 w 368"/>
                <a:gd name="T29" fmla="*/ 235 h 422"/>
                <a:gd name="T30" fmla="*/ 223 w 368"/>
                <a:gd name="T31" fmla="*/ 284 h 422"/>
                <a:gd name="T32" fmla="*/ 290 w 368"/>
                <a:gd name="T33" fmla="*/ 317 h 422"/>
                <a:gd name="T34" fmla="*/ 332 w 368"/>
                <a:gd name="T35" fmla="*/ 351 h 422"/>
                <a:gd name="T36" fmla="*/ 351 w 368"/>
                <a:gd name="T37" fmla="*/ 378 h 422"/>
                <a:gd name="T38" fmla="*/ 367 w 368"/>
                <a:gd name="T39" fmla="*/ 421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8" h="422">
                  <a:moveTo>
                    <a:pt x="367" y="421"/>
                  </a:moveTo>
                  <a:lnTo>
                    <a:pt x="171" y="340"/>
                  </a:lnTo>
                  <a:lnTo>
                    <a:pt x="117" y="304"/>
                  </a:lnTo>
                  <a:lnTo>
                    <a:pt x="73" y="265"/>
                  </a:lnTo>
                  <a:lnTo>
                    <a:pt x="31" y="219"/>
                  </a:lnTo>
                  <a:lnTo>
                    <a:pt x="9" y="179"/>
                  </a:lnTo>
                  <a:lnTo>
                    <a:pt x="0" y="137"/>
                  </a:lnTo>
                  <a:lnTo>
                    <a:pt x="2" y="95"/>
                  </a:lnTo>
                  <a:lnTo>
                    <a:pt x="19" y="51"/>
                  </a:lnTo>
                  <a:lnTo>
                    <a:pt x="44" y="0"/>
                  </a:lnTo>
                  <a:lnTo>
                    <a:pt x="120" y="52"/>
                  </a:lnTo>
                  <a:lnTo>
                    <a:pt x="95" y="98"/>
                  </a:lnTo>
                  <a:lnTo>
                    <a:pt x="95" y="143"/>
                  </a:lnTo>
                  <a:lnTo>
                    <a:pt x="122" y="191"/>
                  </a:lnTo>
                  <a:lnTo>
                    <a:pt x="162" y="235"/>
                  </a:lnTo>
                  <a:lnTo>
                    <a:pt x="223" y="284"/>
                  </a:lnTo>
                  <a:lnTo>
                    <a:pt x="290" y="317"/>
                  </a:lnTo>
                  <a:lnTo>
                    <a:pt x="332" y="351"/>
                  </a:lnTo>
                  <a:lnTo>
                    <a:pt x="351" y="378"/>
                  </a:lnTo>
                  <a:lnTo>
                    <a:pt x="367" y="4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2432" y="1792"/>
              <a:ext cx="989" cy="1439"/>
            </a:xfrm>
            <a:custGeom>
              <a:avLst/>
              <a:gdLst>
                <a:gd name="T0" fmla="*/ 525 w 989"/>
                <a:gd name="T1" fmla="*/ 1438 h 1439"/>
                <a:gd name="T2" fmla="*/ 582 w 989"/>
                <a:gd name="T3" fmla="*/ 1409 h 1439"/>
                <a:gd name="T4" fmla="*/ 647 w 989"/>
                <a:gd name="T5" fmla="*/ 1355 h 1439"/>
                <a:gd name="T6" fmla="*/ 670 w 989"/>
                <a:gd name="T7" fmla="*/ 1304 h 1439"/>
                <a:gd name="T8" fmla="*/ 686 w 989"/>
                <a:gd name="T9" fmla="*/ 1255 h 1439"/>
                <a:gd name="T10" fmla="*/ 677 w 989"/>
                <a:gd name="T11" fmla="*/ 1198 h 1439"/>
                <a:gd name="T12" fmla="*/ 637 w 989"/>
                <a:gd name="T13" fmla="*/ 1125 h 1439"/>
                <a:gd name="T14" fmla="*/ 609 w 989"/>
                <a:gd name="T15" fmla="*/ 1092 h 1439"/>
                <a:gd name="T16" fmla="*/ 569 w 989"/>
                <a:gd name="T17" fmla="*/ 1063 h 1439"/>
                <a:gd name="T18" fmla="*/ 259 w 989"/>
                <a:gd name="T19" fmla="*/ 905 h 1439"/>
                <a:gd name="T20" fmla="*/ 201 w 989"/>
                <a:gd name="T21" fmla="*/ 863 h 1439"/>
                <a:gd name="T22" fmla="*/ 177 w 989"/>
                <a:gd name="T23" fmla="*/ 843 h 1439"/>
                <a:gd name="T24" fmla="*/ 160 w 989"/>
                <a:gd name="T25" fmla="*/ 800 h 1439"/>
                <a:gd name="T26" fmla="*/ 171 w 989"/>
                <a:gd name="T27" fmla="*/ 766 h 1439"/>
                <a:gd name="T28" fmla="*/ 215 w 989"/>
                <a:gd name="T29" fmla="*/ 738 h 1439"/>
                <a:gd name="T30" fmla="*/ 294 w 989"/>
                <a:gd name="T31" fmla="*/ 709 h 1439"/>
                <a:gd name="T32" fmla="*/ 780 w 989"/>
                <a:gd name="T33" fmla="*/ 521 h 1439"/>
                <a:gd name="T34" fmla="*/ 856 w 989"/>
                <a:gd name="T35" fmla="*/ 471 h 1439"/>
                <a:gd name="T36" fmla="*/ 918 w 989"/>
                <a:gd name="T37" fmla="*/ 417 h 1439"/>
                <a:gd name="T38" fmla="*/ 953 w 989"/>
                <a:gd name="T39" fmla="*/ 379 h 1439"/>
                <a:gd name="T40" fmla="*/ 984 w 989"/>
                <a:gd name="T41" fmla="*/ 334 h 1439"/>
                <a:gd name="T42" fmla="*/ 988 w 989"/>
                <a:gd name="T43" fmla="*/ 274 h 1439"/>
                <a:gd name="T44" fmla="*/ 972 w 989"/>
                <a:gd name="T45" fmla="*/ 214 h 1439"/>
                <a:gd name="T46" fmla="*/ 953 w 989"/>
                <a:gd name="T47" fmla="*/ 167 h 1439"/>
                <a:gd name="T48" fmla="*/ 920 w 989"/>
                <a:gd name="T49" fmla="*/ 126 h 1439"/>
                <a:gd name="T50" fmla="*/ 875 w 989"/>
                <a:gd name="T51" fmla="*/ 85 h 1439"/>
                <a:gd name="T52" fmla="*/ 828 w 989"/>
                <a:gd name="T53" fmla="*/ 50 h 1439"/>
                <a:gd name="T54" fmla="*/ 803 w 989"/>
                <a:gd name="T55" fmla="*/ 29 h 1439"/>
                <a:gd name="T56" fmla="*/ 756 w 989"/>
                <a:gd name="T57" fmla="*/ 0 h 1439"/>
                <a:gd name="T58" fmla="*/ 588 w 989"/>
                <a:gd name="T59" fmla="*/ 61 h 1439"/>
                <a:gd name="T60" fmla="*/ 649 w 989"/>
                <a:gd name="T61" fmla="*/ 104 h 1439"/>
                <a:gd name="T62" fmla="*/ 694 w 989"/>
                <a:gd name="T63" fmla="*/ 145 h 1439"/>
                <a:gd name="T64" fmla="*/ 739 w 989"/>
                <a:gd name="T65" fmla="*/ 182 h 1439"/>
                <a:gd name="T66" fmla="*/ 780 w 989"/>
                <a:gd name="T67" fmla="*/ 223 h 1439"/>
                <a:gd name="T68" fmla="*/ 803 w 989"/>
                <a:gd name="T69" fmla="*/ 272 h 1439"/>
                <a:gd name="T70" fmla="*/ 787 w 989"/>
                <a:gd name="T71" fmla="*/ 323 h 1439"/>
                <a:gd name="T72" fmla="*/ 729 w 989"/>
                <a:gd name="T73" fmla="*/ 369 h 1439"/>
                <a:gd name="T74" fmla="*/ 639 w 989"/>
                <a:gd name="T75" fmla="*/ 413 h 1439"/>
                <a:gd name="T76" fmla="*/ 212 w 989"/>
                <a:gd name="T77" fmla="*/ 589 h 1439"/>
                <a:gd name="T78" fmla="*/ 160 w 989"/>
                <a:gd name="T79" fmla="*/ 608 h 1439"/>
                <a:gd name="T80" fmla="*/ 88 w 989"/>
                <a:gd name="T81" fmla="*/ 653 h 1439"/>
                <a:gd name="T82" fmla="*/ 43 w 989"/>
                <a:gd name="T83" fmla="*/ 698 h 1439"/>
                <a:gd name="T84" fmla="*/ 9 w 989"/>
                <a:gd name="T85" fmla="*/ 755 h 1439"/>
                <a:gd name="T86" fmla="*/ 0 w 989"/>
                <a:gd name="T87" fmla="*/ 820 h 1439"/>
                <a:gd name="T88" fmla="*/ 10 w 989"/>
                <a:gd name="T89" fmla="*/ 872 h 1439"/>
                <a:gd name="T90" fmla="*/ 40 w 989"/>
                <a:gd name="T91" fmla="*/ 914 h 1439"/>
                <a:gd name="T92" fmla="*/ 84 w 989"/>
                <a:gd name="T93" fmla="*/ 949 h 1439"/>
                <a:gd name="T94" fmla="*/ 159 w 989"/>
                <a:gd name="T95" fmla="*/ 999 h 1439"/>
                <a:gd name="T96" fmla="*/ 487 w 989"/>
                <a:gd name="T97" fmla="*/ 1164 h 1439"/>
                <a:gd name="T98" fmla="*/ 530 w 989"/>
                <a:gd name="T99" fmla="*/ 1197 h 1439"/>
                <a:gd name="T100" fmla="*/ 569 w 989"/>
                <a:gd name="T101" fmla="*/ 1236 h 1439"/>
                <a:gd name="T102" fmla="*/ 557 w 989"/>
                <a:gd name="T103" fmla="*/ 1292 h 1439"/>
                <a:gd name="T104" fmla="*/ 502 w 989"/>
                <a:gd name="T105" fmla="*/ 1354 h 1439"/>
                <a:gd name="T106" fmla="*/ 434 w 989"/>
                <a:gd name="T107" fmla="*/ 1394 h 1439"/>
                <a:gd name="T108" fmla="*/ 525 w 989"/>
                <a:gd name="T109" fmla="*/ 1438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989" h="1439">
                  <a:moveTo>
                    <a:pt x="525" y="1438"/>
                  </a:moveTo>
                  <a:lnTo>
                    <a:pt x="582" y="1409"/>
                  </a:lnTo>
                  <a:lnTo>
                    <a:pt x="647" y="1355"/>
                  </a:lnTo>
                  <a:lnTo>
                    <a:pt x="670" y="1304"/>
                  </a:lnTo>
                  <a:lnTo>
                    <a:pt x="686" y="1255"/>
                  </a:lnTo>
                  <a:lnTo>
                    <a:pt x="677" y="1198"/>
                  </a:lnTo>
                  <a:lnTo>
                    <a:pt x="637" y="1125"/>
                  </a:lnTo>
                  <a:lnTo>
                    <a:pt x="609" y="1092"/>
                  </a:lnTo>
                  <a:lnTo>
                    <a:pt x="569" y="1063"/>
                  </a:lnTo>
                  <a:lnTo>
                    <a:pt x="259" y="905"/>
                  </a:lnTo>
                  <a:lnTo>
                    <a:pt x="201" y="863"/>
                  </a:lnTo>
                  <a:lnTo>
                    <a:pt x="177" y="843"/>
                  </a:lnTo>
                  <a:lnTo>
                    <a:pt x="160" y="800"/>
                  </a:lnTo>
                  <a:lnTo>
                    <a:pt x="171" y="766"/>
                  </a:lnTo>
                  <a:lnTo>
                    <a:pt x="215" y="738"/>
                  </a:lnTo>
                  <a:lnTo>
                    <a:pt x="294" y="709"/>
                  </a:lnTo>
                  <a:lnTo>
                    <a:pt x="780" y="521"/>
                  </a:lnTo>
                  <a:lnTo>
                    <a:pt x="856" y="471"/>
                  </a:lnTo>
                  <a:lnTo>
                    <a:pt x="918" y="417"/>
                  </a:lnTo>
                  <a:lnTo>
                    <a:pt x="953" y="379"/>
                  </a:lnTo>
                  <a:lnTo>
                    <a:pt x="984" y="334"/>
                  </a:lnTo>
                  <a:lnTo>
                    <a:pt x="988" y="274"/>
                  </a:lnTo>
                  <a:lnTo>
                    <a:pt x="972" y="214"/>
                  </a:lnTo>
                  <a:lnTo>
                    <a:pt x="953" y="167"/>
                  </a:lnTo>
                  <a:lnTo>
                    <a:pt x="920" y="126"/>
                  </a:lnTo>
                  <a:lnTo>
                    <a:pt x="875" y="85"/>
                  </a:lnTo>
                  <a:lnTo>
                    <a:pt x="828" y="50"/>
                  </a:lnTo>
                  <a:lnTo>
                    <a:pt x="803" y="29"/>
                  </a:lnTo>
                  <a:lnTo>
                    <a:pt x="756" y="0"/>
                  </a:lnTo>
                  <a:lnTo>
                    <a:pt x="588" y="61"/>
                  </a:lnTo>
                  <a:lnTo>
                    <a:pt x="649" y="104"/>
                  </a:lnTo>
                  <a:lnTo>
                    <a:pt x="694" y="145"/>
                  </a:lnTo>
                  <a:lnTo>
                    <a:pt x="739" y="182"/>
                  </a:lnTo>
                  <a:lnTo>
                    <a:pt x="780" y="223"/>
                  </a:lnTo>
                  <a:lnTo>
                    <a:pt x="803" y="272"/>
                  </a:lnTo>
                  <a:lnTo>
                    <a:pt x="787" y="323"/>
                  </a:lnTo>
                  <a:lnTo>
                    <a:pt x="729" y="369"/>
                  </a:lnTo>
                  <a:lnTo>
                    <a:pt x="639" y="413"/>
                  </a:lnTo>
                  <a:lnTo>
                    <a:pt x="212" y="589"/>
                  </a:lnTo>
                  <a:lnTo>
                    <a:pt x="160" y="608"/>
                  </a:lnTo>
                  <a:lnTo>
                    <a:pt x="88" y="653"/>
                  </a:lnTo>
                  <a:lnTo>
                    <a:pt x="43" y="698"/>
                  </a:lnTo>
                  <a:lnTo>
                    <a:pt x="9" y="755"/>
                  </a:lnTo>
                  <a:lnTo>
                    <a:pt x="0" y="820"/>
                  </a:lnTo>
                  <a:lnTo>
                    <a:pt x="10" y="872"/>
                  </a:lnTo>
                  <a:lnTo>
                    <a:pt x="40" y="914"/>
                  </a:lnTo>
                  <a:lnTo>
                    <a:pt x="84" y="949"/>
                  </a:lnTo>
                  <a:lnTo>
                    <a:pt x="159" y="999"/>
                  </a:lnTo>
                  <a:lnTo>
                    <a:pt x="487" y="1164"/>
                  </a:lnTo>
                  <a:lnTo>
                    <a:pt x="530" y="1197"/>
                  </a:lnTo>
                  <a:lnTo>
                    <a:pt x="569" y="1236"/>
                  </a:lnTo>
                  <a:lnTo>
                    <a:pt x="557" y="1292"/>
                  </a:lnTo>
                  <a:lnTo>
                    <a:pt x="502" y="1354"/>
                  </a:lnTo>
                  <a:lnTo>
                    <a:pt x="434" y="1394"/>
                  </a:lnTo>
                  <a:lnTo>
                    <a:pt x="525" y="143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2100" y="1162"/>
              <a:ext cx="669" cy="582"/>
            </a:xfrm>
            <a:custGeom>
              <a:avLst/>
              <a:gdLst>
                <a:gd name="T0" fmla="*/ 668 w 669"/>
                <a:gd name="T1" fmla="*/ 553 h 582"/>
                <a:gd name="T2" fmla="*/ 668 w 669"/>
                <a:gd name="T3" fmla="*/ 450 h 582"/>
                <a:gd name="T4" fmla="*/ 562 w 669"/>
                <a:gd name="T5" fmla="*/ 435 h 582"/>
                <a:gd name="T6" fmla="*/ 448 w 669"/>
                <a:gd name="T7" fmla="*/ 420 h 582"/>
                <a:gd name="T8" fmla="*/ 367 w 669"/>
                <a:gd name="T9" fmla="*/ 400 h 582"/>
                <a:gd name="T10" fmla="*/ 314 w 669"/>
                <a:gd name="T11" fmla="*/ 378 h 582"/>
                <a:gd name="T12" fmla="*/ 257 w 669"/>
                <a:gd name="T13" fmla="*/ 349 h 582"/>
                <a:gd name="T14" fmla="*/ 220 w 669"/>
                <a:gd name="T15" fmla="*/ 314 h 582"/>
                <a:gd name="T16" fmla="*/ 193 w 669"/>
                <a:gd name="T17" fmla="*/ 274 h 582"/>
                <a:gd name="T18" fmla="*/ 180 w 669"/>
                <a:gd name="T19" fmla="*/ 231 h 582"/>
                <a:gd name="T20" fmla="*/ 180 w 669"/>
                <a:gd name="T21" fmla="*/ 189 h 582"/>
                <a:gd name="T22" fmla="*/ 193 w 669"/>
                <a:gd name="T23" fmla="*/ 165 h 582"/>
                <a:gd name="T24" fmla="*/ 209 w 669"/>
                <a:gd name="T25" fmla="*/ 143 h 582"/>
                <a:gd name="T26" fmla="*/ 255 w 669"/>
                <a:gd name="T27" fmla="*/ 127 h 582"/>
                <a:gd name="T28" fmla="*/ 297 w 669"/>
                <a:gd name="T29" fmla="*/ 127 h 582"/>
                <a:gd name="T30" fmla="*/ 345 w 669"/>
                <a:gd name="T31" fmla="*/ 141 h 582"/>
                <a:gd name="T32" fmla="*/ 396 w 669"/>
                <a:gd name="T33" fmla="*/ 156 h 582"/>
                <a:gd name="T34" fmla="*/ 448 w 669"/>
                <a:gd name="T35" fmla="*/ 163 h 582"/>
                <a:gd name="T36" fmla="*/ 477 w 669"/>
                <a:gd name="T37" fmla="*/ 125 h 582"/>
                <a:gd name="T38" fmla="*/ 464 w 669"/>
                <a:gd name="T39" fmla="*/ 86 h 582"/>
                <a:gd name="T40" fmla="*/ 415 w 669"/>
                <a:gd name="T41" fmla="*/ 42 h 582"/>
                <a:gd name="T42" fmla="*/ 363 w 669"/>
                <a:gd name="T43" fmla="*/ 18 h 582"/>
                <a:gd name="T44" fmla="*/ 319 w 669"/>
                <a:gd name="T45" fmla="*/ 7 h 582"/>
                <a:gd name="T46" fmla="*/ 273 w 669"/>
                <a:gd name="T47" fmla="*/ 2 h 582"/>
                <a:gd name="T48" fmla="*/ 222 w 669"/>
                <a:gd name="T49" fmla="*/ 0 h 582"/>
                <a:gd name="T50" fmla="*/ 176 w 669"/>
                <a:gd name="T51" fmla="*/ 4 h 582"/>
                <a:gd name="T52" fmla="*/ 136 w 669"/>
                <a:gd name="T53" fmla="*/ 15 h 582"/>
                <a:gd name="T54" fmla="*/ 86 w 669"/>
                <a:gd name="T55" fmla="*/ 33 h 582"/>
                <a:gd name="T56" fmla="*/ 50 w 669"/>
                <a:gd name="T57" fmla="*/ 66 h 582"/>
                <a:gd name="T58" fmla="*/ 22 w 669"/>
                <a:gd name="T59" fmla="*/ 99 h 582"/>
                <a:gd name="T60" fmla="*/ 6 w 669"/>
                <a:gd name="T61" fmla="*/ 145 h 582"/>
                <a:gd name="T62" fmla="*/ 0 w 669"/>
                <a:gd name="T63" fmla="*/ 189 h 582"/>
                <a:gd name="T64" fmla="*/ 9 w 669"/>
                <a:gd name="T65" fmla="*/ 237 h 582"/>
                <a:gd name="T66" fmla="*/ 22 w 669"/>
                <a:gd name="T67" fmla="*/ 285 h 582"/>
                <a:gd name="T68" fmla="*/ 50 w 669"/>
                <a:gd name="T69" fmla="*/ 330 h 582"/>
                <a:gd name="T70" fmla="*/ 81 w 669"/>
                <a:gd name="T71" fmla="*/ 375 h 582"/>
                <a:gd name="T72" fmla="*/ 125 w 669"/>
                <a:gd name="T73" fmla="*/ 419 h 582"/>
                <a:gd name="T74" fmla="*/ 169 w 669"/>
                <a:gd name="T75" fmla="*/ 457 h 582"/>
                <a:gd name="T76" fmla="*/ 217 w 669"/>
                <a:gd name="T77" fmla="*/ 488 h 582"/>
                <a:gd name="T78" fmla="*/ 266 w 669"/>
                <a:gd name="T79" fmla="*/ 514 h 582"/>
                <a:gd name="T80" fmla="*/ 310 w 669"/>
                <a:gd name="T81" fmla="*/ 534 h 582"/>
                <a:gd name="T82" fmla="*/ 369 w 669"/>
                <a:gd name="T83" fmla="*/ 549 h 582"/>
                <a:gd name="T84" fmla="*/ 437 w 669"/>
                <a:gd name="T85" fmla="*/ 568 h 582"/>
                <a:gd name="T86" fmla="*/ 516 w 669"/>
                <a:gd name="T87" fmla="*/ 581 h 582"/>
                <a:gd name="T88" fmla="*/ 595 w 669"/>
                <a:gd name="T89" fmla="*/ 577 h 582"/>
                <a:gd name="T90" fmla="*/ 668 w 669"/>
                <a:gd name="T91" fmla="*/ 553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69" h="582">
                  <a:moveTo>
                    <a:pt x="668" y="553"/>
                  </a:moveTo>
                  <a:lnTo>
                    <a:pt x="668" y="450"/>
                  </a:lnTo>
                  <a:lnTo>
                    <a:pt x="562" y="435"/>
                  </a:lnTo>
                  <a:lnTo>
                    <a:pt x="448" y="420"/>
                  </a:lnTo>
                  <a:lnTo>
                    <a:pt x="367" y="400"/>
                  </a:lnTo>
                  <a:lnTo>
                    <a:pt x="314" y="378"/>
                  </a:lnTo>
                  <a:lnTo>
                    <a:pt x="257" y="349"/>
                  </a:lnTo>
                  <a:lnTo>
                    <a:pt x="220" y="314"/>
                  </a:lnTo>
                  <a:lnTo>
                    <a:pt x="193" y="274"/>
                  </a:lnTo>
                  <a:lnTo>
                    <a:pt x="180" y="231"/>
                  </a:lnTo>
                  <a:lnTo>
                    <a:pt x="180" y="189"/>
                  </a:lnTo>
                  <a:lnTo>
                    <a:pt x="193" y="165"/>
                  </a:lnTo>
                  <a:lnTo>
                    <a:pt x="209" y="143"/>
                  </a:lnTo>
                  <a:lnTo>
                    <a:pt x="255" y="127"/>
                  </a:lnTo>
                  <a:lnTo>
                    <a:pt x="297" y="127"/>
                  </a:lnTo>
                  <a:lnTo>
                    <a:pt x="345" y="141"/>
                  </a:lnTo>
                  <a:lnTo>
                    <a:pt x="396" y="156"/>
                  </a:lnTo>
                  <a:lnTo>
                    <a:pt x="448" y="163"/>
                  </a:lnTo>
                  <a:lnTo>
                    <a:pt x="477" y="125"/>
                  </a:lnTo>
                  <a:lnTo>
                    <a:pt x="464" y="86"/>
                  </a:lnTo>
                  <a:lnTo>
                    <a:pt x="415" y="42"/>
                  </a:lnTo>
                  <a:lnTo>
                    <a:pt x="363" y="18"/>
                  </a:lnTo>
                  <a:lnTo>
                    <a:pt x="319" y="7"/>
                  </a:lnTo>
                  <a:lnTo>
                    <a:pt x="273" y="2"/>
                  </a:lnTo>
                  <a:lnTo>
                    <a:pt x="222" y="0"/>
                  </a:lnTo>
                  <a:lnTo>
                    <a:pt x="176" y="4"/>
                  </a:lnTo>
                  <a:lnTo>
                    <a:pt x="136" y="15"/>
                  </a:lnTo>
                  <a:lnTo>
                    <a:pt x="86" y="33"/>
                  </a:lnTo>
                  <a:lnTo>
                    <a:pt x="50" y="66"/>
                  </a:lnTo>
                  <a:lnTo>
                    <a:pt x="22" y="99"/>
                  </a:lnTo>
                  <a:lnTo>
                    <a:pt x="6" y="145"/>
                  </a:lnTo>
                  <a:lnTo>
                    <a:pt x="0" y="189"/>
                  </a:lnTo>
                  <a:lnTo>
                    <a:pt x="9" y="237"/>
                  </a:lnTo>
                  <a:lnTo>
                    <a:pt x="22" y="285"/>
                  </a:lnTo>
                  <a:lnTo>
                    <a:pt x="50" y="330"/>
                  </a:lnTo>
                  <a:lnTo>
                    <a:pt x="81" y="375"/>
                  </a:lnTo>
                  <a:lnTo>
                    <a:pt x="125" y="419"/>
                  </a:lnTo>
                  <a:lnTo>
                    <a:pt x="169" y="457"/>
                  </a:lnTo>
                  <a:lnTo>
                    <a:pt x="217" y="488"/>
                  </a:lnTo>
                  <a:lnTo>
                    <a:pt x="266" y="514"/>
                  </a:lnTo>
                  <a:lnTo>
                    <a:pt x="310" y="534"/>
                  </a:lnTo>
                  <a:lnTo>
                    <a:pt x="369" y="549"/>
                  </a:lnTo>
                  <a:lnTo>
                    <a:pt x="437" y="568"/>
                  </a:lnTo>
                  <a:lnTo>
                    <a:pt x="516" y="581"/>
                  </a:lnTo>
                  <a:lnTo>
                    <a:pt x="595" y="577"/>
                  </a:lnTo>
                  <a:lnTo>
                    <a:pt x="668" y="55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1365" y="583"/>
              <a:ext cx="1413" cy="549"/>
            </a:xfrm>
            <a:custGeom>
              <a:avLst/>
              <a:gdLst>
                <a:gd name="T0" fmla="*/ 1412 w 1413"/>
                <a:gd name="T1" fmla="*/ 548 h 549"/>
                <a:gd name="T2" fmla="*/ 1316 w 1413"/>
                <a:gd name="T3" fmla="*/ 537 h 549"/>
                <a:gd name="T4" fmla="*/ 1237 w 1413"/>
                <a:gd name="T5" fmla="*/ 524 h 549"/>
                <a:gd name="T6" fmla="*/ 1179 w 1413"/>
                <a:gd name="T7" fmla="*/ 511 h 549"/>
                <a:gd name="T8" fmla="*/ 1118 w 1413"/>
                <a:gd name="T9" fmla="*/ 499 h 549"/>
                <a:gd name="T10" fmla="*/ 1060 w 1413"/>
                <a:gd name="T11" fmla="*/ 493 h 549"/>
                <a:gd name="T12" fmla="*/ 1000 w 1413"/>
                <a:gd name="T13" fmla="*/ 495 h 549"/>
                <a:gd name="T14" fmla="*/ 939 w 1413"/>
                <a:gd name="T15" fmla="*/ 499 h 549"/>
                <a:gd name="T16" fmla="*/ 894 w 1413"/>
                <a:gd name="T17" fmla="*/ 482 h 549"/>
                <a:gd name="T18" fmla="*/ 962 w 1413"/>
                <a:gd name="T19" fmla="*/ 440 h 549"/>
                <a:gd name="T20" fmla="*/ 1005 w 1413"/>
                <a:gd name="T21" fmla="*/ 411 h 549"/>
                <a:gd name="T22" fmla="*/ 1043 w 1413"/>
                <a:gd name="T23" fmla="*/ 381 h 549"/>
                <a:gd name="T24" fmla="*/ 1069 w 1413"/>
                <a:gd name="T25" fmla="*/ 348 h 549"/>
                <a:gd name="T26" fmla="*/ 962 w 1413"/>
                <a:gd name="T27" fmla="*/ 383 h 549"/>
                <a:gd name="T28" fmla="*/ 855 w 1413"/>
                <a:gd name="T29" fmla="*/ 418 h 549"/>
                <a:gd name="T30" fmla="*/ 783 w 1413"/>
                <a:gd name="T31" fmla="*/ 436 h 549"/>
                <a:gd name="T32" fmla="*/ 670 w 1413"/>
                <a:gd name="T33" fmla="*/ 449 h 549"/>
                <a:gd name="T34" fmla="*/ 597 w 1413"/>
                <a:gd name="T35" fmla="*/ 449 h 549"/>
                <a:gd name="T36" fmla="*/ 531 w 1413"/>
                <a:gd name="T37" fmla="*/ 444 h 549"/>
                <a:gd name="T38" fmla="*/ 486 w 1413"/>
                <a:gd name="T39" fmla="*/ 427 h 549"/>
                <a:gd name="T40" fmla="*/ 459 w 1413"/>
                <a:gd name="T41" fmla="*/ 407 h 549"/>
                <a:gd name="T42" fmla="*/ 527 w 1413"/>
                <a:gd name="T43" fmla="*/ 389 h 549"/>
                <a:gd name="T44" fmla="*/ 572 w 1413"/>
                <a:gd name="T45" fmla="*/ 365 h 549"/>
                <a:gd name="T46" fmla="*/ 599 w 1413"/>
                <a:gd name="T47" fmla="*/ 339 h 549"/>
                <a:gd name="T48" fmla="*/ 634 w 1413"/>
                <a:gd name="T49" fmla="*/ 308 h 549"/>
                <a:gd name="T50" fmla="*/ 544 w 1413"/>
                <a:gd name="T51" fmla="*/ 334 h 549"/>
                <a:gd name="T52" fmla="*/ 463 w 1413"/>
                <a:gd name="T53" fmla="*/ 348 h 549"/>
                <a:gd name="T54" fmla="*/ 378 w 1413"/>
                <a:gd name="T55" fmla="*/ 356 h 549"/>
                <a:gd name="T56" fmla="*/ 303 w 1413"/>
                <a:gd name="T57" fmla="*/ 352 h 549"/>
                <a:gd name="T58" fmla="*/ 254 w 1413"/>
                <a:gd name="T59" fmla="*/ 334 h 549"/>
                <a:gd name="T60" fmla="*/ 233 w 1413"/>
                <a:gd name="T61" fmla="*/ 312 h 549"/>
                <a:gd name="T62" fmla="*/ 281 w 1413"/>
                <a:gd name="T63" fmla="*/ 291 h 549"/>
                <a:gd name="T64" fmla="*/ 313 w 1413"/>
                <a:gd name="T65" fmla="*/ 269 h 549"/>
                <a:gd name="T66" fmla="*/ 341 w 1413"/>
                <a:gd name="T67" fmla="*/ 244 h 549"/>
                <a:gd name="T68" fmla="*/ 339 w 1413"/>
                <a:gd name="T69" fmla="*/ 229 h 549"/>
                <a:gd name="T70" fmla="*/ 262 w 1413"/>
                <a:gd name="T71" fmla="*/ 246 h 549"/>
                <a:gd name="T72" fmla="*/ 179 w 1413"/>
                <a:gd name="T73" fmla="*/ 255 h 549"/>
                <a:gd name="T74" fmla="*/ 109 w 1413"/>
                <a:gd name="T75" fmla="*/ 254 h 549"/>
                <a:gd name="T76" fmla="*/ 51 w 1413"/>
                <a:gd name="T77" fmla="*/ 244 h 549"/>
                <a:gd name="T78" fmla="*/ 19 w 1413"/>
                <a:gd name="T79" fmla="*/ 229 h 549"/>
                <a:gd name="T80" fmla="*/ 0 w 1413"/>
                <a:gd name="T81" fmla="*/ 205 h 549"/>
                <a:gd name="T82" fmla="*/ 120 w 1413"/>
                <a:gd name="T83" fmla="*/ 187 h 549"/>
                <a:gd name="T84" fmla="*/ 309 w 1413"/>
                <a:gd name="T85" fmla="*/ 156 h 549"/>
                <a:gd name="T86" fmla="*/ 544 w 1413"/>
                <a:gd name="T87" fmla="*/ 119 h 549"/>
                <a:gd name="T88" fmla="*/ 742 w 1413"/>
                <a:gd name="T89" fmla="*/ 71 h 549"/>
                <a:gd name="T90" fmla="*/ 926 w 1413"/>
                <a:gd name="T91" fmla="*/ 26 h 549"/>
                <a:gd name="T92" fmla="*/ 1020 w 1413"/>
                <a:gd name="T93" fmla="*/ 9 h 549"/>
                <a:gd name="T94" fmla="*/ 1098 w 1413"/>
                <a:gd name="T95" fmla="*/ 0 h 549"/>
                <a:gd name="T96" fmla="*/ 1165 w 1413"/>
                <a:gd name="T97" fmla="*/ 2 h 549"/>
                <a:gd name="T98" fmla="*/ 1211 w 1413"/>
                <a:gd name="T99" fmla="*/ 7 h 549"/>
                <a:gd name="T100" fmla="*/ 1254 w 1413"/>
                <a:gd name="T101" fmla="*/ 27 h 549"/>
                <a:gd name="T102" fmla="*/ 1288 w 1413"/>
                <a:gd name="T103" fmla="*/ 71 h 549"/>
                <a:gd name="T104" fmla="*/ 1301 w 1413"/>
                <a:gd name="T105" fmla="*/ 117 h 549"/>
                <a:gd name="T106" fmla="*/ 1316 w 1413"/>
                <a:gd name="T107" fmla="*/ 148 h 549"/>
                <a:gd name="T108" fmla="*/ 1344 w 1413"/>
                <a:gd name="T109" fmla="*/ 159 h 549"/>
                <a:gd name="T110" fmla="*/ 1384 w 1413"/>
                <a:gd name="T111" fmla="*/ 156 h 549"/>
                <a:gd name="T112" fmla="*/ 1412 w 1413"/>
                <a:gd name="T113" fmla="*/ 145 h 549"/>
                <a:gd name="T114" fmla="*/ 1412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1412" y="548"/>
                  </a:moveTo>
                  <a:lnTo>
                    <a:pt x="1316" y="537"/>
                  </a:lnTo>
                  <a:lnTo>
                    <a:pt x="1237" y="524"/>
                  </a:lnTo>
                  <a:lnTo>
                    <a:pt x="1179" y="511"/>
                  </a:lnTo>
                  <a:lnTo>
                    <a:pt x="1118" y="499"/>
                  </a:lnTo>
                  <a:lnTo>
                    <a:pt x="1060" y="493"/>
                  </a:lnTo>
                  <a:lnTo>
                    <a:pt x="1000" y="495"/>
                  </a:lnTo>
                  <a:lnTo>
                    <a:pt x="939" y="499"/>
                  </a:lnTo>
                  <a:lnTo>
                    <a:pt x="894" y="482"/>
                  </a:lnTo>
                  <a:lnTo>
                    <a:pt x="962" y="440"/>
                  </a:lnTo>
                  <a:lnTo>
                    <a:pt x="1005" y="411"/>
                  </a:lnTo>
                  <a:lnTo>
                    <a:pt x="1043" y="381"/>
                  </a:lnTo>
                  <a:lnTo>
                    <a:pt x="1069" y="348"/>
                  </a:lnTo>
                  <a:lnTo>
                    <a:pt x="962" y="383"/>
                  </a:lnTo>
                  <a:lnTo>
                    <a:pt x="855" y="418"/>
                  </a:lnTo>
                  <a:lnTo>
                    <a:pt x="783" y="436"/>
                  </a:lnTo>
                  <a:lnTo>
                    <a:pt x="670" y="449"/>
                  </a:lnTo>
                  <a:lnTo>
                    <a:pt x="597" y="449"/>
                  </a:lnTo>
                  <a:lnTo>
                    <a:pt x="531" y="444"/>
                  </a:lnTo>
                  <a:lnTo>
                    <a:pt x="486" y="427"/>
                  </a:lnTo>
                  <a:lnTo>
                    <a:pt x="459" y="407"/>
                  </a:lnTo>
                  <a:lnTo>
                    <a:pt x="527" y="389"/>
                  </a:lnTo>
                  <a:lnTo>
                    <a:pt x="572" y="365"/>
                  </a:lnTo>
                  <a:lnTo>
                    <a:pt x="599" y="339"/>
                  </a:lnTo>
                  <a:lnTo>
                    <a:pt x="634" y="308"/>
                  </a:lnTo>
                  <a:lnTo>
                    <a:pt x="544" y="334"/>
                  </a:lnTo>
                  <a:lnTo>
                    <a:pt x="463" y="348"/>
                  </a:lnTo>
                  <a:lnTo>
                    <a:pt x="378" y="356"/>
                  </a:lnTo>
                  <a:lnTo>
                    <a:pt x="303" y="352"/>
                  </a:lnTo>
                  <a:lnTo>
                    <a:pt x="254" y="334"/>
                  </a:lnTo>
                  <a:lnTo>
                    <a:pt x="233" y="312"/>
                  </a:lnTo>
                  <a:lnTo>
                    <a:pt x="281" y="291"/>
                  </a:lnTo>
                  <a:lnTo>
                    <a:pt x="313" y="269"/>
                  </a:lnTo>
                  <a:lnTo>
                    <a:pt x="341" y="244"/>
                  </a:lnTo>
                  <a:lnTo>
                    <a:pt x="339" y="229"/>
                  </a:lnTo>
                  <a:lnTo>
                    <a:pt x="262" y="246"/>
                  </a:lnTo>
                  <a:lnTo>
                    <a:pt x="179" y="255"/>
                  </a:lnTo>
                  <a:lnTo>
                    <a:pt x="109" y="254"/>
                  </a:lnTo>
                  <a:lnTo>
                    <a:pt x="51" y="244"/>
                  </a:lnTo>
                  <a:lnTo>
                    <a:pt x="19" y="229"/>
                  </a:lnTo>
                  <a:lnTo>
                    <a:pt x="0" y="205"/>
                  </a:lnTo>
                  <a:lnTo>
                    <a:pt x="120" y="187"/>
                  </a:lnTo>
                  <a:lnTo>
                    <a:pt x="309" y="156"/>
                  </a:lnTo>
                  <a:lnTo>
                    <a:pt x="544" y="119"/>
                  </a:lnTo>
                  <a:lnTo>
                    <a:pt x="742" y="71"/>
                  </a:lnTo>
                  <a:lnTo>
                    <a:pt x="926" y="26"/>
                  </a:lnTo>
                  <a:lnTo>
                    <a:pt x="1020" y="9"/>
                  </a:lnTo>
                  <a:lnTo>
                    <a:pt x="1098" y="0"/>
                  </a:lnTo>
                  <a:lnTo>
                    <a:pt x="1165" y="2"/>
                  </a:lnTo>
                  <a:lnTo>
                    <a:pt x="1211" y="7"/>
                  </a:lnTo>
                  <a:lnTo>
                    <a:pt x="1254" y="27"/>
                  </a:lnTo>
                  <a:lnTo>
                    <a:pt x="1288" y="71"/>
                  </a:lnTo>
                  <a:lnTo>
                    <a:pt x="1301" y="117"/>
                  </a:lnTo>
                  <a:lnTo>
                    <a:pt x="1316" y="148"/>
                  </a:lnTo>
                  <a:lnTo>
                    <a:pt x="1344" y="159"/>
                  </a:lnTo>
                  <a:lnTo>
                    <a:pt x="1384" y="156"/>
                  </a:lnTo>
                  <a:lnTo>
                    <a:pt x="1412" y="145"/>
                  </a:lnTo>
                  <a:lnTo>
                    <a:pt x="1412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2785" y="355"/>
              <a:ext cx="187" cy="19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auto">
            <a:xfrm>
              <a:off x="2976" y="583"/>
              <a:ext cx="1413" cy="549"/>
            </a:xfrm>
            <a:custGeom>
              <a:avLst/>
              <a:gdLst>
                <a:gd name="T0" fmla="*/ 0 w 1413"/>
                <a:gd name="T1" fmla="*/ 548 h 549"/>
                <a:gd name="T2" fmla="*/ 96 w 1413"/>
                <a:gd name="T3" fmla="*/ 537 h 549"/>
                <a:gd name="T4" fmla="*/ 175 w 1413"/>
                <a:gd name="T5" fmla="*/ 524 h 549"/>
                <a:gd name="T6" fmla="*/ 233 w 1413"/>
                <a:gd name="T7" fmla="*/ 511 h 549"/>
                <a:gd name="T8" fmla="*/ 294 w 1413"/>
                <a:gd name="T9" fmla="*/ 499 h 549"/>
                <a:gd name="T10" fmla="*/ 352 w 1413"/>
                <a:gd name="T11" fmla="*/ 493 h 549"/>
                <a:gd name="T12" fmla="*/ 412 w 1413"/>
                <a:gd name="T13" fmla="*/ 495 h 549"/>
                <a:gd name="T14" fmla="*/ 473 w 1413"/>
                <a:gd name="T15" fmla="*/ 499 h 549"/>
                <a:gd name="T16" fmla="*/ 518 w 1413"/>
                <a:gd name="T17" fmla="*/ 482 h 549"/>
                <a:gd name="T18" fmla="*/ 450 w 1413"/>
                <a:gd name="T19" fmla="*/ 440 h 549"/>
                <a:gd name="T20" fmla="*/ 407 w 1413"/>
                <a:gd name="T21" fmla="*/ 411 h 549"/>
                <a:gd name="T22" fmla="*/ 369 w 1413"/>
                <a:gd name="T23" fmla="*/ 381 h 549"/>
                <a:gd name="T24" fmla="*/ 343 w 1413"/>
                <a:gd name="T25" fmla="*/ 348 h 549"/>
                <a:gd name="T26" fmla="*/ 450 w 1413"/>
                <a:gd name="T27" fmla="*/ 383 h 549"/>
                <a:gd name="T28" fmla="*/ 557 w 1413"/>
                <a:gd name="T29" fmla="*/ 418 h 549"/>
                <a:gd name="T30" fmla="*/ 629 w 1413"/>
                <a:gd name="T31" fmla="*/ 436 h 549"/>
                <a:gd name="T32" fmla="*/ 742 w 1413"/>
                <a:gd name="T33" fmla="*/ 449 h 549"/>
                <a:gd name="T34" fmla="*/ 815 w 1413"/>
                <a:gd name="T35" fmla="*/ 449 h 549"/>
                <a:gd name="T36" fmla="*/ 881 w 1413"/>
                <a:gd name="T37" fmla="*/ 444 h 549"/>
                <a:gd name="T38" fmla="*/ 926 w 1413"/>
                <a:gd name="T39" fmla="*/ 427 h 549"/>
                <a:gd name="T40" fmla="*/ 953 w 1413"/>
                <a:gd name="T41" fmla="*/ 407 h 549"/>
                <a:gd name="T42" fmla="*/ 885 w 1413"/>
                <a:gd name="T43" fmla="*/ 389 h 549"/>
                <a:gd name="T44" fmla="*/ 840 w 1413"/>
                <a:gd name="T45" fmla="*/ 365 h 549"/>
                <a:gd name="T46" fmla="*/ 809 w 1413"/>
                <a:gd name="T47" fmla="*/ 339 h 549"/>
                <a:gd name="T48" fmla="*/ 778 w 1413"/>
                <a:gd name="T49" fmla="*/ 308 h 549"/>
                <a:gd name="T50" fmla="*/ 868 w 1413"/>
                <a:gd name="T51" fmla="*/ 334 h 549"/>
                <a:gd name="T52" fmla="*/ 949 w 1413"/>
                <a:gd name="T53" fmla="*/ 348 h 549"/>
                <a:gd name="T54" fmla="*/ 1034 w 1413"/>
                <a:gd name="T55" fmla="*/ 356 h 549"/>
                <a:gd name="T56" fmla="*/ 1109 w 1413"/>
                <a:gd name="T57" fmla="*/ 352 h 549"/>
                <a:gd name="T58" fmla="*/ 1158 w 1413"/>
                <a:gd name="T59" fmla="*/ 334 h 549"/>
                <a:gd name="T60" fmla="*/ 1179 w 1413"/>
                <a:gd name="T61" fmla="*/ 312 h 549"/>
                <a:gd name="T62" fmla="*/ 1131 w 1413"/>
                <a:gd name="T63" fmla="*/ 291 h 549"/>
                <a:gd name="T64" fmla="*/ 1099 w 1413"/>
                <a:gd name="T65" fmla="*/ 269 h 549"/>
                <a:gd name="T66" fmla="*/ 1071 w 1413"/>
                <a:gd name="T67" fmla="*/ 244 h 549"/>
                <a:gd name="T68" fmla="*/ 1073 w 1413"/>
                <a:gd name="T69" fmla="*/ 229 h 549"/>
                <a:gd name="T70" fmla="*/ 1150 w 1413"/>
                <a:gd name="T71" fmla="*/ 246 h 549"/>
                <a:gd name="T72" fmla="*/ 1233 w 1413"/>
                <a:gd name="T73" fmla="*/ 255 h 549"/>
                <a:gd name="T74" fmla="*/ 1311 w 1413"/>
                <a:gd name="T75" fmla="*/ 253 h 549"/>
                <a:gd name="T76" fmla="*/ 1361 w 1413"/>
                <a:gd name="T77" fmla="*/ 244 h 549"/>
                <a:gd name="T78" fmla="*/ 1393 w 1413"/>
                <a:gd name="T79" fmla="*/ 229 h 549"/>
                <a:gd name="T80" fmla="*/ 1412 w 1413"/>
                <a:gd name="T81" fmla="*/ 205 h 549"/>
                <a:gd name="T82" fmla="*/ 1292 w 1413"/>
                <a:gd name="T83" fmla="*/ 187 h 549"/>
                <a:gd name="T84" fmla="*/ 1087 w 1413"/>
                <a:gd name="T85" fmla="*/ 158 h 549"/>
                <a:gd name="T86" fmla="*/ 868 w 1413"/>
                <a:gd name="T87" fmla="*/ 119 h 549"/>
                <a:gd name="T88" fmla="*/ 670 w 1413"/>
                <a:gd name="T89" fmla="*/ 71 h 549"/>
                <a:gd name="T90" fmla="*/ 486 w 1413"/>
                <a:gd name="T91" fmla="*/ 26 h 549"/>
                <a:gd name="T92" fmla="*/ 392 w 1413"/>
                <a:gd name="T93" fmla="*/ 9 h 549"/>
                <a:gd name="T94" fmla="*/ 314 w 1413"/>
                <a:gd name="T95" fmla="*/ 0 h 549"/>
                <a:gd name="T96" fmla="*/ 247 w 1413"/>
                <a:gd name="T97" fmla="*/ 2 h 549"/>
                <a:gd name="T98" fmla="*/ 201 w 1413"/>
                <a:gd name="T99" fmla="*/ 7 h 549"/>
                <a:gd name="T100" fmla="*/ 158 w 1413"/>
                <a:gd name="T101" fmla="*/ 27 h 549"/>
                <a:gd name="T102" fmla="*/ 124 w 1413"/>
                <a:gd name="T103" fmla="*/ 71 h 549"/>
                <a:gd name="T104" fmla="*/ 111 w 1413"/>
                <a:gd name="T105" fmla="*/ 117 h 549"/>
                <a:gd name="T106" fmla="*/ 96 w 1413"/>
                <a:gd name="T107" fmla="*/ 148 h 549"/>
                <a:gd name="T108" fmla="*/ 68 w 1413"/>
                <a:gd name="T109" fmla="*/ 159 h 549"/>
                <a:gd name="T110" fmla="*/ 28 w 1413"/>
                <a:gd name="T111" fmla="*/ 156 h 549"/>
                <a:gd name="T112" fmla="*/ 0 w 1413"/>
                <a:gd name="T113" fmla="*/ 145 h 549"/>
                <a:gd name="T114" fmla="*/ 0 w 1413"/>
                <a:gd name="T115" fmla="*/ 548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413" h="549">
                  <a:moveTo>
                    <a:pt x="0" y="548"/>
                  </a:moveTo>
                  <a:lnTo>
                    <a:pt x="96" y="537"/>
                  </a:lnTo>
                  <a:lnTo>
                    <a:pt x="175" y="524"/>
                  </a:lnTo>
                  <a:lnTo>
                    <a:pt x="233" y="511"/>
                  </a:lnTo>
                  <a:lnTo>
                    <a:pt x="294" y="499"/>
                  </a:lnTo>
                  <a:lnTo>
                    <a:pt x="352" y="493"/>
                  </a:lnTo>
                  <a:lnTo>
                    <a:pt x="412" y="495"/>
                  </a:lnTo>
                  <a:lnTo>
                    <a:pt x="473" y="499"/>
                  </a:lnTo>
                  <a:lnTo>
                    <a:pt x="518" y="482"/>
                  </a:lnTo>
                  <a:lnTo>
                    <a:pt x="450" y="440"/>
                  </a:lnTo>
                  <a:lnTo>
                    <a:pt x="407" y="411"/>
                  </a:lnTo>
                  <a:lnTo>
                    <a:pt x="369" y="381"/>
                  </a:lnTo>
                  <a:lnTo>
                    <a:pt x="343" y="348"/>
                  </a:lnTo>
                  <a:lnTo>
                    <a:pt x="450" y="383"/>
                  </a:lnTo>
                  <a:lnTo>
                    <a:pt x="557" y="418"/>
                  </a:lnTo>
                  <a:lnTo>
                    <a:pt x="629" y="436"/>
                  </a:lnTo>
                  <a:lnTo>
                    <a:pt x="742" y="449"/>
                  </a:lnTo>
                  <a:lnTo>
                    <a:pt x="815" y="449"/>
                  </a:lnTo>
                  <a:lnTo>
                    <a:pt x="881" y="444"/>
                  </a:lnTo>
                  <a:lnTo>
                    <a:pt x="926" y="427"/>
                  </a:lnTo>
                  <a:lnTo>
                    <a:pt x="953" y="407"/>
                  </a:lnTo>
                  <a:lnTo>
                    <a:pt x="885" y="389"/>
                  </a:lnTo>
                  <a:lnTo>
                    <a:pt x="840" y="365"/>
                  </a:lnTo>
                  <a:lnTo>
                    <a:pt x="809" y="339"/>
                  </a:lnTo>
                  <a:lnTo>
                    <a:pt x="778" y="308"/>
                  </a:lnTo>
                  <a:lnTo>
                    <a:pt x="868" y="334"/>
                  </a:lnTo>
                  <a:lnTo>
                    <a:pt x="949" y="348"/>
                  </a:lnTo>
                  <a:lnTo>
                    <a:pt x="1034" y="356"/>
                  </a:lnTo>
                  <a:lnTo>
                    <a:pt x="1109" y="352"/>
                  </a:lnTo>
                  <a:lnTo>
                    <a:pt x="1158" y="334"/>
                  </a:lnTo>
                  <a:lnTo>
                    <a:pt x="1179" y="312"/>
                  </a:lnTo>
                  <a:lnTo>
                    <a:pt x="1131" y="291"/>
                  </a:lnTo>
                  <a:lnTo>
                    <a:pt x="1099" y="269"/>
                  </a:lnTo>
                  <a:lnTo>
                    <a:pt x="1071" y="244"/>
                  </a:lnTo>
                  <a:lnTo>
                    <a:pt x="1073" y="229"/>
                  </a:lnTo>
                  <a:lnTo>
                    <a:pt x="1150" y="246"/>
                  </a:lnTo>
                  <a:lnTo>
                    <a:pt x="1233" y="255"/>
                  </a:lnTo>
                  <a:lnTo>
                    <a:pt x="1311" y="253"/>
                  </a:lnTo>
                  <a:lnTo>
                    <a:pt x="1361" y="244"/>
                  </a:lnTo>
                  <a:lnTo>
                    <a:pt x="1393" y="229"/>
                  </a:lnTo>
                  <a:lnTo>
                    <a:pt x="1412" y="205"/>
                  </a:lnTo>
                  <a:lnTo>
                    <a:pt x="1292" y="187"/>
                  </a:lnTo>
                  <a:lnTo>
                    <a:pt x="1087" y="158"/>
                  </a:lnTo>
                  <a:lnTo>
                    <a:pt x="868" y="119"/>
                  </a:lnTo>
                  <a:lnTo>
                    <a:pt x="670" y="71"/>
                  </a:lnTo>
                  <a:lnTo>
                    <a:pt x="486" y="26"/>
                  </a:lnTo>
                  <a:lnTo>
                    <a:pt x="392" y="9"/>
                  </a:lnTo>
                  <a:lnTo>
                    <a:pt x="314" y="0"/>
                  </a:lnTo>
                  <a:lnTo>
                    <a:pt x="247" y="2"/>
                  </a:lnTo>
                  <a:lnTo>
                    <a:pt x="201" y="7"/>
                  </a:lnTo>
                  <a:lnTo>
                    <a:pt x="158" y="27"/>
                  </a:lnTo>
                  <a:lnTo>
                    <a:pt x="124" y="71"/>
                  </a:lnTo>
                  <a:lnTo>
                    <a:pt x="111" y="117"/>
                  </a:lnTo>
                  <a:lnTo>
                    <a:pt x="96" y="148"/>
                  </a:lnTo>
                  <a:lnTo>
                    <a:pt x="68" y="159"/>
                  </a:lnTo>
                  <a:lnTo>
                    <a:pt x="28" y="156"/>
                  </a:lnTo>
                  <a:lnTo>
                    <a:pt x="0" y="145"/>
                  </a:lnTo>
                  <a:lnTo>
                    <a:pt x="0" y="5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104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000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716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BE7C1BBB-9379-4727-8260-284834B861D2}" type="slidenum">
              <a:rPr lang="en-GB" smtClean="0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 smtClean="0">
              <a:solidFill>
                <a:srgbClr val="FFFFFF"/>
              </a:solidFill>
            </a:endParaRPr>
          </a:p>
        </p:txBody>
      </p:sp>
      <p:sp>
        <p:nvSpPr>
          <p:cNvPr id="1047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8385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2160240"/>
          </a:xfrm>
        </p:spPr>
        <p:txBody>
          <a:bodyPr/>
          <a:lstStyle/>
          <a:p>
            <a:r>
              <a:rPr lang="en-US" sz="5400" dirty="0"/>
              <a:t>SHIGELLA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smtClean="0"/>
              <a:t>KIMAIGA H.O</a:t>
            </a:r>
          </a:p>
          <a:p>
            <a:r>
              <a:rPr lang="en-US" b="1" smtClean="0"/>
              <a:t>MBChB (University of Nairobi)</a:t>
            </a:r>
            <a:endParaRPr lang="en-US" b="1" dirty="0" smtClean="0"/>
          </a:p>
        </p:txBody>
      </p:sp>
      <p:pic>
        <p:nvPicPr>
          <p:cNvPr id="4" name="Picture 4" descr="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-12685"/>
            <a:ext cx="2826113" cy="2078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309"/>
            <a:ext cx="2699792" cy="1985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2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achelor of Medicine And Bachelor of Surgery (MBChB)  Year  2\MEDICAL MICROBIOLOGY\Others\microbiology bacteriology\micro 0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2968"/>
            <a:ext cx="5216128" cy="391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Content Placeholder 3" descr="Shigella on SS- No H2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3928" y="2869450"/>
            <a:ext cx="4973712" cy="373028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012160" y="6230402"/>
            <a:ext cx="2756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Shigella</a:t>
            </a:r>
            <a:r>
              <a:rPr lang="en-US" dirty="0"/>
              <a:t> on SS- No H2S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8476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Bachelor of Medicine And Bachelor of Surgery (MBChB)  Year  2\MEDICAL MICROBIOLOGY\Others\microbiology bacteriology\microbiology bacteriology 0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16632"/>
            <a:ext cx="8128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08000" y="5373216"/>
            <a:ext cx="8128000" cy="1368152"/>
          </a:xfrm>
          <a:solidFill>
            <a:srgbClr val="00B050"/>
          </a:solidFill>
        </p:spPr>
        <p:txBody>
          <a:bodyPr/>
          <a:lstStyle/>
          <a:p>
            <a:r>
              <a:rPr lang="en-US" dirty="0"/>
              <a:t>TSI </a:t>
            </a:r>
          </a:p>
          <a:p>
            <a:pPr lvl="1"/>
            <a:r>
              <a:rPr lang="en-US" dirty="0"/>
              <a:t>Slant – Pink(alkaline)</a:t>
            </a:r>
          </a:p>
          <a:p>
            <a:pPr lvl="1"/>
            <a:r>
              <a:rPr lang="en-US" dirty="0"/>
              <a:t>Butt -  Acid, No production of  H</a:t>
            </a:r>
            <a:r>
              <a:rPr lang="en-US" baseline="-25000" dirty="0"/>
              <a:t>2</a:t>
            </a:r>
            <a:r>
              <a:rPr lang="en-US" dirty="0"/>
              <a:t>S gas and Fe</a:t>
            </a:r>
            <a:r>
              <a:rPr lang="en-US" baseline="30000" dirty="0"/>
              <a:t>2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pic>
        <p:nvPicPr>
          <p:cNvPr id="4" name="Picture 2" descr="E:\Bachelor of Medicine And Bachelor of Surgery (MBChB)  Year  2\MEDICAL MICROBIOLOGY\Others\Tests\Shigella on TS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32656"/>
            <a:ext cx="1941022" cy="3811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695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792088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TREATMENT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Most cases are mild and self limiting, so are treated with oral rehydration therapy rather than with antibiotics.</a:t>
            </a:r>
          </a:p>
          <a:p>
            <a:r>
              <a:rPr lang="en-US" smtClean="0"/>
              <a:t>Antibiotics may be indicated in severe infections, patients of extreme age or the immunocompromised.</a:t>
            </a:r>
          </a:p>
          <a:p>
            <a:r>
              <a:rPr lang="en-US" smtClean="0"/>
              <a:t>Options include ciprofloxacin, co- trimoxazole </a:t>
            </a:r>
          </a:p>
          <a:p>
            <a:r>
              <a:rPr lang="en-US" smtClean="0"/>
              <a:t>Antiperistaltic drugs are contraindicated-they prolong the fever, diarrhea and excretion of the organism.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32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792088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PREVENTION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sz="3600" smtClean="0"/>
              <a:t>Largely dependent on interruption of fecal oral transmission by proper sewage disposal.</a:t>
            </a:r>
          </a:p>
          <a:p>
            <a:r>
              <a:rPr lang="en-US" sz="3600" smtClean="0"/>
              <a:t>Adequate chlorination of water.</a:t>
            </a:r>
          </a:p>
          <a:p>
            <a:r>
              <a:rPr lang="en-US" sz="3600" smtClean="0"/>
              <a:t>Good personal hygiene.</a:t>
            </a:r>
          </a:p>
          <a:p>
            <a:r>
              <a:rPr lang="en-US" sz="3600" smtClean="0"/>
              <a:t>Public health education</a:t>
            </a:r>
          </a:p>
          <a:p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29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27384"/>
            <a:ext cx="7772400" cy="1143000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IMPORTANT PROPERTIES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Genus - 4 species based on serology and biochemical reactions:</a:t>
            </a:r>
            <a:endParaRPr lang="en-US" i="1" dirty="0" smtClean="0"/>
          </a:p>
          <a:p>
            <a:pPr lvl="1"/>
            <a:r>
              <a:rPr lang="en-US" dirty="0" err="1"/>
              <a:t>Serogroup</a:t>
            </a:r>
            <a:r>
              <a:rPr lang="en-US" dirty="0"/>
              <a:t> </a:t>
            </a:r>
            <a:r>
              <a:rPr lang="en-US" dirty="0" smtClean="0"/>
              <a:t>A; </a:t>
            </a:r>
            <a:r>
              <a:rPr lang="en-US" i="1" dirty="0" smtClean="0"/>
              <a:t>S. </a:t>
            </a:r>
            <a:r>
              <a:rPr lang="en-US" i="1" dirty="0" err="1" smtClean="0"/>
              <a:t>dysentriae</a:t>
            </a:r>
            <a:r>
              <a:rPr lang="en-US" i="1" dirty="0" smtClean="0"/>
              <a:t> </a:t>
            </a:r>
            <a:r>
              <a:rPr lang="en-US" dirty="0" smtClean="0"/>
              <a:t>-12 serotypes</a:t>
            </a:r>
          </a:p>
          <a:p>
            <a:pPr lvl="1"/>
            <a:r>
              <a:rPr lang="en-US" dirty="0" err="1"/>
              <a:t>Serogroup</a:t>
            </a:r>
            <a:r>
              <a:rPr lang="en-US" dirty="0"/>
              <a:t> B</a:t>
            </a:r>
            <a:r>
              <a:rPr lang="en-US" dirty="0" smtClean="0"/>
              <a:t>; </a:t>
            </a:r>
            <a:r>
              <a:rPr lang="en-US" i="1" dirty="0"/>
              <a:t>S. </a:t>
            </a:r>
            <a:r>
              <a:rPr lang="en-US" i="1" dirty="0" err="1"/>
              <a:t>flexneri</a:t>
            </a:r>
            <a:r>
              <a:rPr lang="en-US" i="1" dirty="0"/>
              <a:t> </a:t>
            </a:r>
            <a:r>
              <a:rPr lang="en-US" dirty="0"/>
              <a:t>-6 serotypes. </a:t>
            </a:r>
          </a:p>
          <a:p>
            <a:pPr lvl="1"/>
            <a:r>
              <a:rPr lang="en-US" dirty="0" err="1"/>
              <a:t>Serogroup</a:t>
            </a:r>
            <a:r>
              <a:rPr lang="en-US" dirty="0"/>
              <a:t> </a:t>
            </a:r>
            <a:r>
              <a:rPr lang="en-US" dirty="0" smtClean="0"/>
              <a:t>C; </a:t>
            </a:r>
            <a:r>
              <a:rPr lang="en-US" i="1" dirty="0" smtClean="0"/>
              <a:t>S. </a:t>
            </a:r>
            <a:r>
              <a:rPr lang="en-US" i="1" dirty="0" err="1" smtClean="0"/>
              <a:t>boydii</a:t>
            </a:r>
            <a:r>
              <a:rPr lang="en-US" i="1" dirty="0" smtClean="0"/>
              <a:t> </a:t>
            </a:r>
            <a:r>
              <a:rPr lang="en-US" dirty="0" smtClean="0"/>
              <a:t>-18 serotypes</a:t>
            </a:r>
          </a:p>
          <a:p>
            <a:pPr lvl="1"/>
            <a:r>
              <a:rPr lang="en-US" dirty="0" err="1"/>
              <a:t>Serogroup</a:t>
            </a:r>
            <a:r>
              <a:rPr lang="en-US" dirty="0"/>
              <a:t> </a:t>
            </a:r>
            <a:r>
              <a:rPr lang="en-US" dirty="0" smtClean="0"/>
              <a:t>A; </a:t>
            </a:r>
            <a:r>
              <a:rPr lang="en-US" i="1" dirty="0" smtClean="0"/>
              <a:t>S. </a:t>
            </a:r>
            <a:r>
              <a:rPr lang="en-US" i="1" dirty="0" err="1" smtClean="0"/>
              <a:t>sonnei</a:t>
            </a:r>
            <a:r>
              <a:rPr lang="en-US" i="1" dirty="0" smtClean="0"/>
              <a:t> -1 serotype. </a:t>
            </a:r>
            <a:r>
              <a:rPr lang="en-US" dirty="0" smtClean="0"/>
              <a:t>Serologically homogenous and are therefore typed by other means.</a:t>
            </a:r>
          </a:p>
          <a:p>
            <a:r>
              <a:rPr lang="en-US" dirty="0" smtClean="0"/>
              <a:t>Causes bacillary dysentery by an invasive mechanism identical to </a:t>
            </a:r>
            <a:r>
              <a:rPr lang="en-US" dirty="0" err="1" smtClean="0"/>
              <a:t>Enteroinvasive</a:t>
            </a:r>
            <a:r>
              <a:rPr lang="en-US" dirty="0" smtClean="0"/>
              <a:t> E. coli (EIEC).</a:t>
            </a:r>
          </a:p>
        </p:txBody>
      </p:sp>
    </p:spTree>
    <p:extLst>
      <p:ext uri="{BB962C8B-B14F-4D97-AF65-F5344CB8AC3E}">
        <p14:creationId xmlns:p14="http://schemas.microsoft.com/office/powerpoint/2010/main" val="11886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136904" cy="1052736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IMPORTANT PROPERTIES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They all have O antigens (polysaccharide) in their cell walls.</a:t>
            </a:r>
          </a:p>
          <a:p>
            <a:r>
              <a:rPr lang="en-US" sz="3600" dirty="0" smtClean="0"/>
              <a:t>Pathogens of man and other primates.</a:t>
            </a:r>
          </a:p>
          <a:p>
            <a:r>
              <a:rPr lang="en-US" sz="3600" dirty="0" smtClean="0"/>
              <a:t>Spread by contaminated food and water.</a:t>
            </a:r>
          </a:p>
          <a:p>
            <a:r>
              <a:rPr lang="en-US" sz="3600" dirty="0" smtClean="0"/>
              <a:t>Transmission is by the fecal oral route, with the principle factors in transmission being fingers, flies, food and </a:t>
            </a:r>
            <a:r>
              <a:rPr lang="en-US" sz="3600" dirty="0" err="1" smtClean="0"/>
              <a:t>feaces</a:t>
            </a:r>
            <a:r>
              <a:rPr lang="en-US" sz="3600" dirty="0" smtClean="0"/>
              <a:t>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896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7772400" cy="652686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PATHOGENESIS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91200"/>
          </a:xfrm>
        </p:spPr>
        <p:txBody>
          <a:bodyPr>
            <a:normAutofit fontScale="85000" lnSpcReduction="10000"/>
          </a:bodyPr>
          <a:lstStyle/>
          <a:p>
            <a:r>
              <a:rPr lang="en-GB" sz="3600" dirty="0" err="1"/>
              <a:t>Shigella</a:t>
            </a:r>
            <a:r>
              <a:rPr lang="en-GB" sz="3600" dirty="0"/>
              <a:t> is transmitted by the </a:t>
            </a:r>
            <a:r>
              <a:rPr lang="en-GB" sz="3600" dirty="0" smtClean="0"/>
              <a:t>Four F's </a:t>
            </a:r>
            <a:r>
              <a:rPr lang="en-GB" sz="3600" dirty="0"/>
              <a:t>- Food, Fingers, Flies, Faeces</a:t>
            </a:r>
            <a:r>
              <a:rPr lang="en-GB" sz="3600" dirty="0" smtClean="0"/>
              <a:t>.</a:t>
            </a:r>
          </a:p>
          <a:p>
            <a:r>
              <a:rPr lang="en-US" sz="3300" dirty="0" smtClean="0"/>
              <a:t>Cause disease almost exclusively in the GIT.</a:t>
            </a:r>
          </a:p>
          <a:p>
            <a:r>
              <a:rPr lang="en-US" sz="3300" dirty="0" smtClean="0"/>
              <a:t>Small infective dose, 10- 100 organisms.</a:t>
            </a:r>
          </a:p>
          <a:p>
            <a:r>
              <a:rPr lang="en-US" sz="3300" dirty="0" smtClean="0"/>
              <a:t>Site of infection- M cells in the </a:t>
            </a:r>
            <a:r>
              <a:rPr lang="en-US" sz="3300" dirty="0" err="1" smtClean="0"/>
              <a:t>Peyer’s</a:t>
            </a:r>
            <a:r>
              <a:rPr lang="en-US" sz="3300" dirty="0" smtClean="0"/>
              <a:t> patches in the large intestine. </a:t>
            </a:r>
          </a:p>
          <a:p>
            <a:r>
              <a:rPr lang="en-US" sz="3300" dirty="0" smtClean="0"/>
              <a:t>Association with intestinal mucosal cells initiates intestinal inflammation and bloody diarrhea.</a:t>
            </a:r>
          </a:p>
          <a:p>
            <a:r>
              <a:rPr lang="en-US" sz="3300" dirty="0" smtClean="0"/>
              <a:t>Bacteria multiply and spread laterally to adjacent cells and deep into the lamina </a:t>
            </a:r>
            <a:r>
              <a:rPr lang="en-US" sz="3300" dirty="0" err="1" smtClean="0"/>
              <a:t>propia</a:t>
            </a:r>
            <a:r>
              <a:rPr lang="en-US" sz="3300" dirty="0" smtClean="0"/>
              <a:t>- there is development of an inflammatory reaction with capillary thrombosis. </a:t>
            </a:r>
          </a:p>
        </p:txBody>
      </p:sp>
    </p:spTree>
    <p:extLst>
      <p:ext uri="{BB962C8B-B14F-4D97-AF65-F5344CB8AC3E}">
        <p14:creationId xmlns:p14="http://schemas.microsoft.com/office/powerpoint/2010/main" val="426218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91200"/>
          </a:xfrm>
        </p:spPr>
        <p:txBody>
          <a:bodyPr>
            <a:normAutofit lnSpcReduction="10000"/>
          </a:bodyPr>
          <a:lstStyle/>
          <a:p>
            <a:r>
              <a:rPr lang="en-US" sz="3600" smtClean="0"/>
              <a:t>Necrotic epithelial cells are sloughed and ulcers form. </a:t>
            </a:r>
          </a:p>
          <a:p>
            <a:r>
              <a:rPr lang="en-US" sz="3600" smtClean="0"/>
              <a:t>Leucocytes, red blood cells and sloughed epithelial cells can be seen microscopically in stool. </a:t>
            </a:r>
          </a:p>
          <a:p>
            <a:r>
              <a:rPr lang="en-US" sz="3600" smtClean="0"/>
              <a:t>Shigellae have innate tolerance to low PH and bile in the digestive tract. </a:t>
            </a:r>
          </a:p>
          <a:p>
            <a:r>
              <a:rPr lang="en-US" sz="3600" smtClean="0"/>
              <a:t>Eukaryotic cell invasion is linked to the presence of plasmid encoded proteins.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34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404664"/>
            <a:ext cx="8363272" cy="6300936"/>
          </a:xfrm>
        </p:spPr>
        <p:txBody>
          <a:bodyPr>
            <a:normAutofit/>
          </a:bodyPr>
          <a:lstStyle/>
          <a:p>
            <a:r>
              <a:rPr lang="en-US" dirty="0" smtClean="0"/>
              <a:t>Lipopolysaccharide (LPS) -causes localized cytokine release with resultant inflammatory response and cellular disruption.</a:t>
            </a:r>
          </a:p>
          <a:p>
            <a:r>
              <a:rPr lang="en-US" i="1" dirty="0" smtClean="0"/>
              <a:t>Sh. </a:t>
            </a:r>
            <a:r>
              <a:rPr lang="en-US" i="1" dirty="0" err="1" smtClean="0"/>
              <a:t>dysentriae</a:t>
            </a:r>
            <a:r>
              <a:rPr lang="en-US" i="1" dirty="0" smtClean="0"/>
              <a:t> </a:t>
            </a:r>
            <a:r>
              <a:rPr lang="en-US" dirty="0" smtClean="0"/>
              <a:t>produces a potent protein toxin (</a:t>
            </a:r>
            <a:r>
              <a:rPr lang="en-US" smtClean="0"/>
              <a:t>Shiga toxin) Expression </a:t>
            </a:r>
            <a:r>
              <a:rPr lang="en-US" dirty="0" smtClean="0"/>
              <a:t>of this toxin increases under conditions of iron restriction. </a:t>
            </a:r>
          </a:p>
          <a:p>
            <a:pPr lvl="1"/>
            <a:r>
              <a:rPr lang="en-US" dirty="0" smtClean="0"/>
              <a:t>The toxin has two portions (A- biological activities, B- specific binding and uptake). </a:t>
            </a:r>
          </a:p>
          <a:p>
            <a:pPr lvl="1"/>
            <a:r>
              <a:rPr lang="en-US" dirty="0" smtClean="0"/>
              <a:t>The toxin prevents protein synthesis and causes cell death.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1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81354"/>
            <a:ext cx="7772400" cy="683350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CLINICAL FEATURES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/>
          </a:bodyPr>
          <a:lstStyle/>
          <a:p>
            <a:r>
              <a:rPr lang="en-US" sz="3600" smtClean="0"/>
              <a:t>Incubation period is 2 to 3 days. </a:t>
            </a:r>
          </a:p>
          <a:p>
            <a:r>
              <a:rPr lang="en-US" sz="3600" smtClean="0"/>
              <a:t>Initial symptom is abdominal colic followed by the onset of watery diarrhoea. </a:t>
            </a:r>
          </a:p>
          <a:p>
            <a:r>
              <a:rPr lang="en-US" sz="3600" smtClean="0"/>
              <a:t>Progresses to frequent passage of small volumes of stool consisting predominantly of bloody mucus.</a:t>
            </a:r>
          </a:p>
          <a:p>
            <a:r>
              <a:rPr lang="en-US" sz="3600" smtClean="0"/>
              <a:t>Severity of disease associated with the species and the age of the patient.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74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sz="3600" i="1" smtClean="0"/>
              <a:t>Sh. dysentriae </a:t>
            </a:r>
            <a:r>
              <a:rPr lang="en-US" sz="3600" smtClean="0"/>
              <a:t>causes a more severe illness with marked prostration and paedriatic febrile convulsions.</a:t>
            </a:r>
          </a:p>
          <a:p>
            <a:r>
              <a:rPr lang="en-US" sz="3600" smtClean="0"/>
              <a:t>It is also associated with toxic megacolon and hemolytic uraemic syndrome. </a:t>
            </a:r>
          </a:p>
          <a:p>
            <a:r>
              <a:rPr lang="en-US" sz="3600" smtClean="0"/>
              <a:t>Shigella rarely invades other tissues hence septicaemia and metastatic infection rarely occurs.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650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162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rgbClr val="FFFF00"/>
                </a:solidFill>
              </a:rPr>
              <a:t>LABORATORY DIAGNOSIS 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S</a:t>
            </a:r>
            <a:r>
              <a:rPr lang="en-US" sz="3600" dirty="0" smtClean="0"/>
              <a:t>pecimen; Stool</a:t>
            </a:r>
          </a:p>
          <a:p>
            <a:pPr lvl="1"/>
            <a:r>
              <a:rPr lang="en-GB" dirty="0" err="1"/>
              <a:t>Fecal</a:t>
            </a:r>
            <a:r>
              <a:rPr lang="en-GB" dirty="0"/>
              <a:t> smear (usually methylene blue-numerous PMN’s, RBC’s and epithelial cells</a:t>
            </a:r>
          </a:p>
          <a:p>
            <a:r>
              <a:rPr lang="en-US" sz="3600" dirty="0" smtClean="0"/>
              <a:t>Gram negative bacilli</a:t>
            </a:r>
          </a:p>
          <a:p>
            <a:r>
              <a:rPr lang="en-US" sz="3600" dirty="0" smtClean="0"/>
              <a:t>Culture</a:t>
            </a:r>
          </a:p>
          <a:p>
            <a:pPr lvl="1"/>
            <a:r>
              <a:rPr lang="en-US" dirty="0" smtClean="0"/>
              <a:t>Like Salmonella- SS</a:t>
            </a:r>
            <a:r>
              <a:rPr lang="en-US" dirty="0"/>
              <a:t>, XLD or DCA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/>
              <a:t>Colourless</a:t>
            </a:r>
            <a:r>
              <a:rPr lang="en-US" dirty="0"/>
              <a:t> colonies on SS and Bismuth sulfite </a:t>
            </a:r>
            <a:r>
              <a:rPr lang="en-US" dirty="0" smtClean="0"/>
              <a:t>medium</a:t>
            </a:r>
            <a:endParaRPr lang="en-US" dirty="0"/>
          </a:p>
          <a:p>
            <a:pPr lvl="1"/>
            <a:r>
              <a:rPr lang="en-US" dirty="0" smtClean="0"/>
              <a:t>NLFs on MAC agar.</a:t>
            </a:r>
          </a:p>
          <a:p>
            <a:pPr lvl="1"/>
            <a:r>
              <a:rPr lang="en-US" i="1" dirty="0" smtClean="0"/>
              <a:t>Sh. </a:t>
            </a:r>
            <a:r>
              <a:rPr lang="en-US" i="1" dirty="0" err="1" smtClean="0"/>
              <a:t>sonnei</a:t>
            </a:r>
            <a:r>
              <a:rPr lang="en-US" i="1" dirty="0" smtClean="0"/>
              <a:t> </a:t>
            </a:r>
            <a:r>
              <a:rPr lang="en-US" dirty="0" smtClean="0"/>
              <a:t>is the only late lactose fermenter (S </a:t>
            </a:r>
            <a:r>
              <a:rPr lang="en-US" dirty="0" err="1" smtClean="0"/>
              <a:t>sonnei</a:t>
            </a:r>
            <a:r>
              <a:rPr lang="en-US" dirty="0" smtClean="0"/>
              <a:t> shares antigens with </a:t>
            </a:r>
            <a:r>
              <a:rPr lang="en-US" dirty="0" err="1" smtClean="0"/>
              <a:t>Pleisomonas</a:t>
            </a:r>
            <a:r>
              <a:rPr lang="en-US" dirty="0" smtClean="0"/>
              <a:t> </a:t>
            </a:r>
            <a:r>
              <a:rPr lang="en-US" dirty="0" err="1" smtClean="0"/>
              <a:t>shigelloides</a:t>
            </a:r>
            <a:r>
              <a:rPr lang="en-US" dirty="0" smtClean="0"/>
              <a:t>; however P </a:t>
            </a:r>
            <a:r>
              <a:rPr lang="en-US" dirty="0" err="1" smtClean="0"/>
              <a:t>shigelloides</a:t>
            </a:r>
            <a:r>
              <a:rPr lang="en-US" dirty="0" smtClean="0"/>
              <a:t> is Oxidase +</a:t>
            </a:r>
            <a:r>
              <a:rPr lang="en-US" dirty="0" err="1" smtClean="0"/>
              <a:t>ve</a:t>
            </a:r>
            <a:r>
              <a:rPr lang="en-US" dirty="0" smtClean="0"/>
              <a:t> whilst </a:t>
            </a:r>
            <a:r>
              <a:rPr lang="en-US" dirty="0" err="1" smtClean="0"/>
              <a:t>Shigellae</a:t>
            </a:r>
            <a:r>
              <a:rPr lang="en-US" dirty="0" smtClean="0"/>
              <a:t> are not)</a:t>
            </a:r>
          </a:p>
          <a:p>
            <a:pPr lvl="1"/>
            <a:r>
              <a:rPr lang="en-US" dirty="0" smtClean="0"/>
              <a:t>Enrichment </a:t>
            </a:r>
            <a:r>
              <a:rPr lang="en-US" dirty="0"/>
              <a:t>cultures-Selenite F or </a:t>
            </a:r>
            <a:r>
              <a:rPr lang="en-US" dirty="0" err="1"/>
              <a:t>tetrathionate</a:t>
            </a:r>
            <a:r>
              <a:rPr lang="en-US" dirty="0"/>
              <a:t> broth-these inhibit replication of normal intestinal </a:t>
            </a:r>
            <a:r>
              <a:rPr lang="en-US" dirty="0" smtClean="0"/>
              <a:t>bacteria</a:t>
            </a:r>
          </a:p>
          <a:p>
            <a:r>
              <a:rPr lang="en-GB" sz="3600" dirty="0" err="1" smtClean="0"/>
              <a:t>Suspiscious</a:t>
            </a:r>
            <a:r>
              <a:rPr lang="en-GB" sz="3600" dirty="0" smtClean="0"/>
              <a:t> </a:t>
            </a:r>
            <a:r>
              <a:rPr lang="en-GB" sz="3600" dirty="0"/>
              <a:t>colonies- confirmed with species specific antisera followed by type specific antisera</a:t>
            </a:r>
            <a:r>
              <a:rPr lang="en-GB" sz="3600" dirty="0" smtClean="0"/>
              <a:t>.</a:t>
            </a:r>
          </a:p>
          <a:p>
            <a:r>
              <a:rPr lang="en-US" dirty="0"/>
              <a:t>Serology is NOT used to diagnose </a:t>
            </a:r>
            <a:r>
              <a:rPr lang="en-US" dirty="0" err="1"/>
              <a:t>Shigella</a:t>
            </a:r>
            <a:r>
              <a:rPr lang="en-US" dirty="0"/>
              <a:t> </a:t>
            </a:r>
            <a:r>
              <a:rPr lang="en-US" dirty="0" smtClean="0"/>
              <a:t>infections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7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S001069040">
  <a:themeElements>
    <a:clrScheme name="Office Theme 1">
      <a:dk1>
        <a:srgbClr val="000000"/>
      </a:dk1>
      <a:lt1>
        <a:srgbClr val="FFFFFF"/>
      </a:lt1>
      <a:dk2>
        <a:srgbClr val="7F00FF"/>
      </a:dk2>
      <a:lt2>
        <a:srgbClr val="FAFD00"/>
      </a:lt2>
      <a:accent1>
        <a:srgbClr val="B50069"/>
      </a:accent1>
      <a:accent2>
        <a:srgbClr val="FF7F00"/>
      </a:accent2>
      <a:accent3>
        <a:srgbClr val="C0AAFF"/>
      </a:accent3>
      <a:accent4>
        <a:srgbClr val="DADADA"/>
      </a:accent4>
      <a:accent5>
        <a:srgbClr val="D7AAB9"/>
      </a:accent5>
      <a:accent6>
        <a:srgbClr val="E77200"/>
      </a:accent6>
      <a:hlink>
        <a:srgbClr val="FF00FF"/>
      </a:hlink>
      <a:folHlink>
        <a:srgbClr val="B760F9"/>
      </a:folHlink>
    </a:clrScheme>
    <a:fontScheme name="Office Theme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7F00FF"/>
        </a:dk2>
        <a:lt2>
          <a:srgbClr val="FAFD00"/>
        </a:lt2>
        <a:accent1>
          <a:srgbClr val="B50069"/>
        </a:accent1>
        <a:accent2>
          <a:srgbClr val="FF7F00"/>
        </a:accent2>
        <a:accent3>
          <a:srgbClr val="C0AAFF"/>
        </a:accent3>
        <a:accent4>
          <a:srgbClr val="DADADA"/>
        </a:accent4>
        <a:accent5>
          <a:srgbClr val="D7AAB9"/>
        </a:accent5>
        <a:accent6>
          <a:srgbClr val="E77200"/>
        </a:accent6>
        <a:hlink>
          <a:srgbClr val="FF00FF"/>
        </a:hlink>
        <a:folHlink>
          <a:srgbClr val="B760F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B760F9"/>
        </a:lt1>
        <a:dk2>
          <a:srgbClr val="7B00E4"/>
        </a:dk2>
        <a:lt2>
          <a:srgbClr val="280049"/>
        </a:lt2>
        <a:accent1>
          <a:srgbClr val="FFFFFF"/>
        </a:accent1>
        <a:accent2>
          <a:srgbClr val="FFFF00"/>
        </a:accent2>
        <a:accent3>
          <a:srgbClr val="D8B6FB"/>
        </a:accent3>
        <a:accent4>
          <a:srgbClr val="000000"/>
        </a:accent4>
        <a:accent5>
          <a:srgbClr val="FFFFFF"/>
        </a:accent5>
        <a:accent6>
          <a:srgbClr val="E7E700"/>
        </a:accent6>
        <a:hlink>
          <a:srgbClr val="FF00FF"/>
        </a:hlink>
        <a:folHlink>
          <a:srgbClr val="DFB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DADADA"/>
        </a:lt2>
        <a:accent1>
          <a:srgbClr val="F2F2F2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7F7F7"/>
        </a:accent5>
        <a:accent6>
          <a:srgbClr val="838383"/>
        </a:accent6>
        <a:hlink>
          <a:srgbClr val="DADADA"/>
        </a:hlink>
        <a:folHlink>
          <a:srgbClr val="67676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644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2_TS001069040</vt:lpstr>
      <vt:lpstr>SHIGELLA</vt:lpstr>
      <vt:lpstr>IMPORTANT PROPERTIES</vt:lpstr>
      <vt:lpstr>IMPORTANT PROPERTIES</vt:lpstr>
      <vt:lpstr>PATHOGENESIS </vt:lpstr>
      <vt:lpstr>PowerPoint Presentation</vt:lpstr>
      <vt:lpstr>PowerPoint Presentation</vt:lpstr>
      <vt:lpstr>CLINICAL FEATURES</vt:lpstr>
      <vt:lpstr>PowerPoint Presentation</vt:lpstr>
      <vt:lpstr>LABORATORY DIAGNOSIS </vt:lpstr>
      <vt:lpstr>PowerPoint Presentation</vt:lpstr>
      <vt:lpstr>PowerPoint Presentation</vt:lpstr>
      <vt:lpstr>TREATMENT</vt:lpstr>
      <vt:lpstr>PREVENTION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SHIGELLA</dc:title>
  <dc:creator>Dr. Kimaiga H.O. MBChB (UoN)</dc:creator>
  <cp:lastModifiedBy>Dr. Kimaiga H.O. MBChB (UoN)</cp:lastModifiedBy>
  <cp:revision>12</cp:revision>
  <dcterms:created xsi:type="dcterms:W3CDTF">2013-09-07T23:13:45Z</dcterms:created>
  <dcterms:modified xsi:type="dcterms:W3CDTF">2014-01-19T13:11:42Z</dcterms:modified>
</cp:coreProperties>
</file>