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7"/>
  </p:notesMasterIdLst>
  <p:sldIdLst>
    <p:sldId id="353" r:id="rId2"/>
    <p:sldId id="355" r:id="rId3"/>
    <p:sldId id="356" r:id="rId4"/>
    <p:sldId id="357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75" r:id="rId23"/>
    <p:sldId id="376" r:id="rId24"/>
    <p:sldId id="377" r:id="rId25"/>
    <p:sldId id="378" r:id="rId26"/>
    <p:sldId id="379" r:id="rId27"/>
    <p:sldId id="380" r:id="rId28"/>
    <p:sldId id="381" r:id="rId29"/>
    <p:sldId id="382" r:id="rId30"/>
    <p:sldId id="383" r:id="rId31"/>
    <p:sldId id="384" r:id="rId32"/>
    <p:sldId id="385" r:id="rId33"/>
    <p:sldId id="386" r:id="rId34"/>
    <p:sldId id="387" r:id="rId35"/>
    <p:sldId id="388" r:id="rId36"/>
    <p:sldId id="389" r:id="rId37"/>
    <p:sldId id="390" r:id="rId38"/>
    <p:sldId id="391" r:id="rId39"/>
    <p:sldId id="392" r:id="rId40"/>
    <p:sldId id="393" r:id="rId41"/>
    <p:sldId id="394" r:id="rId42"/>
    <p:sldId id="395" r:id="rId43"/>
    <p:sldId id="396" r:id="rId44"/>
    <p:sldId id="397" r:id="rId45"/>
    <p:sldId id="398" r:id="rId46"/>
    <p:sldId id="399" r:id="rId47"/>
    <p:sldId id="400" r:id="rId48"/>
    <p:sldId id="401" r:id="rId49"/>
    <p:sldId id="402" r:id="rId50"/>
    <p:sldId id="403" r:id="rId51"/>
    <p:sldId id="404" r:id="rId52"/>
    <p:sldId id="405" r:id="rId53"/>
    <p:sldId id="406" r:id="rId54"/>
    <p:sldId id="407" r:id="rId55"/>
    <p:sldId id="408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E28F1-30A6-4DB6-A80F-B13EB11FB046}" type="datetimeFigureOut">
              <a:rPr lang="en-GB" smtClean="0"/>
              <a:t>16/01/2014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305BA-F077-4827-BCBF-22AA017AC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817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FBB447-CB27-4259-A9C3-637A3B75E0E5}" type="slidenum">
              <a:rPr lang="en-US" smtClean="0">
                <a:solidFill>
                  <a:prstClr val="black"/>
                </a:solidFill>
              </a:rPr>
              <a:pPr eaLnBrk="1" hangingPunct="1"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305BA-F077-4827-BCBF-22AA017AC55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941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E277A-F5EE-4F02-A157-83DF5540D949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6" name="Group 18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2050" name="Freeform 2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067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1907B08-DE58-4EB1-A445-0C63E8219D4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2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B9ACBD-7D98-4FDE-99B0-479700343D1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5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0005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0005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B4F5B2-8ACF-4665-BAC9-07738455F5E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02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6781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C856F8E-A427-4349-8129-E72D6327AF4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295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29C3B5-6883-44AD-B001-179677537AF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28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CC74E4-D48B-4165-9F57-E79A1B84193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13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CADE2A-6B4F-49D8-9665-14DCF6370B1D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689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83D4C6-7BAC-48CB-BDFD-CAA762E9C23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082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A75280-150B-4462-A4BD-48345749F54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95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254BDA-3944-493C-AE0B-6F1DEB2BEADA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36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2A1832-2F8E-4903-9108-C06AC08102C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008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32FE2D-A179-4C8C-BAE5-68A833DA10F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96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1026" name="Freeform 2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04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000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716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E7C1BBB-9379-4727-8260-284834B861D2}" type="slidenum">
              <a:rPr lang="en-GB" smtClean="0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1513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en.wikipedia.org/wiki/File:Pseudomonas_aeruginosa_pyocyanin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8208912" cy="2304256"/>
          </a:xfrm>
        </p:spPr>
        <p:txBody>
          <a:bodyPr/>
          <a:lstStyle/>
          <a:p>
            <a:pPr lvl="0"/>
            <a:r>
              <a:rPr lang="en-US" dirty="0" smtClean="0"/>
              <a:t>NON-FERMENTATIVE GRAM-NEGATIVE BACTERIA/ NON- LACTOSE FERMENTERS</a:t>
            </a:r>
            <a:endParaRPr lang="en-US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55576" y="4005064"/>
            <a:ext cx="8077200" cy="1499616"/>
          </a:xfrm>
        </p:spPr>
        <p:txBody>
          <a:bodyPr/>
          <a:lstStyle/>
          <a:p>
            <a:pPr algn="ctr"/>
            <a:r>
              <a:rPr lang="en-US" b="1" dirty="0" smtClean="0"/>
              <a:t>KIMAIGA H.O</a:t>
            </a:r>
          </a:p>
          <a:p>
            <a:pPr algn="ctr"/>
            <a:r>
              <a:rPr lang="en-US" b="1" dirty="0" smtClean="0"/>
              <a:t>MBChB (University of Nairobi)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509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936104"/>
          </a:xfrm>
        </p:spPr>
        <p:txBody>
          <a:bodyPr/>
          <a:lstStyle/>
          <a:p>
            <a:r>
              <a:rPr lang="en-GB" dirty="0" smtClean="0"/>
              <a:t>Non-lactose fermenters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400600"/>
          </a:xfrm>
        </p:spPr>
        <p:txBody>
          <a:bodyPr numCol="2">
            <a:normAutofit fontScale="92500" lnSpcReduction="10000"/>
          </a:bodyPr>
          <a:lstStyle/>
          <a:p>
            <a:r>
              <a:rPr lang="en-GB" dirty="0" smtClean="0"/>
              <a:t>Pseudomonas</a:t>
            </a:r>
          </a:p>
          <a:p>
            <a:pPr lvl="1"/>
            <a:r>
              <a:rPr lang="en-GB" i="1" dirty="0" smtClean="0"/>
              <a:t>P. </a:t>
            </a:r>
            <a:r>
              <a:rPr lang="en-GB" i="1" dirty="0" err="1" smtClean="0"/>
              <a:t>aeruginosa</a:t>
            </a:r>
            <a:r>
              <a:rPr lang="en-GB" i="1" dirty="0"/>
              <a:t>: </a:t>
            </a:r>
            <a:r>
              <a:rPr lang="en-GB" dirty="0" smtClean="0"/>
              <a:t>Main pathogenic spp. </a:t>
            </a:r>
            <a:r>
              <a:rPr lang="en-GB" dirty="0"/>
              <a:t>O</a:t>
            </a:r>
            <a:r>
              <a:rPr lang="en-GB" dirty="0" smtClean="0"/>
              <a:t>pportunistic </a:t>
            </a:r>
            <a:r>
              <a:rPr lang="en-GB" dirty="0"/>
              <a:t>infections of multiple sites</a:t>
            </a:r>
          </a:p>
          <a:p>
            <a:pPr lvl="1"/>
            <a:r>
              <a:rPr lang="en-GB" i="1" dirty="0" smtClean="0"/>
              <a:t>P. </a:t>
            </a:r>
            <a:r>
              <a:rPr lang="en-GB" i="1" dirty="0" err="1"/>
              <a:t>Fluorescens</a:t>
            </a:r>
            <a:endParaRPr lang="en-GB" i="1" dirty="0"/>
          </a:p>
          <a:p>
            <a:pPr lvl="1"/>
            <a:r>
              <a:rPr lang="en-GB" i="1" dirty="0" smtClean="0"/>
              <a:t>P. </a:t>
            </a:r>
            <a:r>
              <a:rPr lang="en-GB" i="1" dirty="0" err="1"/>
              <a:t>Putida</a:t>
            </a:r>
            <a:r>
              <a:rPr lang="en-GB" i="1" dirty="0"/>
              <a:t> </a:t>
            </a:r>
          </a:p>
          <a:p>
            <a:r>
              <a:rPr lang="en-GB" dirty="0" err="1" smtClean="0"/>
              <a:t>Burkholderia</a:t>
            </a:r>
            <a:r>
              <a:rPr lang="en-GB" dirty="0" smtClean="0"/>
              <a:t> </a:t>
            </a:r>
          </a:p>
          <a:p>
            <a:pPr lvl="1"/>
            <a:r>
              <a:rPr lang="en-GB" i="1" dirty="0" smtClean="0"/>
              <a:t>B. </a:t>
            </a:r>
            <a:r>
              <a:rPr lang="en-GB" i="1" dirty="0" err="1"/>
              <a:t>pseudomallei</a:t>
            </a:r>
            <a:r>
              <a:rPr lang="en-GB" i="1" dirty="0"/>
              <a:t>: </a:t>
            </a:r>
            <a:r>
              <a:rPr lang="en-GB" dirty="0"/>
              <a:t>opportunistic pulmonary infections</a:t>
            </a:r>
          </a:p>
          <a:p>
            <a:pPr lvl="1"/>
            <a:r>
              <a:rPr lang="en-GB" i="1" dirty="0" smtClean="0"/>
              <a:t>B. mallei</a:t>
            </a:r>
          </a:p>
          <a:p>
            <a:pPr lvl="1"/>
            <a:r>
              <a:rPr lang="en-GB" i="1" dirty="0" smtClean="0"/>
              <a:t>B. </a:t>
            </a:r>
            <a:r>
              <a:rPr lang="en-GB" i="1" dirty="0" err="1"/>
              <a:t>cepacia</a:t>
            </a:r>
            <a:r>
              <a:rPr lang="en-GB" i="1" dirty="0"/>
              <a:t>: </a:t>
            </a:r>
            <a:r>
              <a:rPr lang="en-GB" dirty="0" smtClean="0"/>
              <a:t>RT infection in cystic fibrosis patients, UTI, opportunistic infections</a:t>
            </a:r>
          </a:p>
          <a:p>
            <a:r>
              <a:rPr lang="en-GB" dirty="0" err="1" smtClean="0"/>
              <a:t>Stenotrophomonas</a:t>
            </a:r>
            <a:r>
              <a:rPr lang="en-GB" i="1" dirty="0" smtClean="0"/>
              <a:t> </a:t>
            </a:r>
          </a:p>
          <a:p>
            <a:pPr lvl="1"/>
            <a:r>
              <a:rPr lang="en-GB" i="1" dirty="0" smtClean="0"/>
              <a:t>S. </a:t>
            </a:r>
            <a:r>
              <a:rPr lang="en-GB" i="1" dirty="0" err="1"/>
              <a:t>maltophilia</a:t>
            </a:r>
            <a:r>
              <a:rPr lang="en-GB" i="1" dirty="0"/>
              <a:t>: </a:t>
            </a:r>
            <a:r>
              <a:rPr lang="en-GB" dirty="0" smtClean="0"/>
              <a:t>opportunistic infections</a:t>
            </a:r>
          </a:p>
          <a:p>
            <a:r>
              <a:rPr lang="en-GB" dirty="0" err="1"/>
              <a:t>Acinetobacter</a:t>
            </a:r>
            <a:r>
              <a:rPr lang="en-GB" dirty="0"/>
              <a:t> </a:t>
            </a:r>
            <a:r>
              <a:rPr lang="en-GB" dirty="0" smtClean="0"/>
              <a:t>species</a:t>
            </a:r>
          </a:p>
          <a:p>
            <a:pPr lvl="1"/>
            <a:r>
              <a:rPr lang="en-GB" i="1" dirty="0" smtClean="0"/>
              <a:t>A. </a:t>
            </a:r>
            <a:r>
              <a:rPr lang="en-GB" i="1" dirty="0" err="1" smtClean="0"/>
              <a:t>baumannii</a:t>
            </a:r>
            <a:endParaRPr lang="en-GB" i="1" dirty="0" smtClean="0"/>
          </a:p>
          <a:p>
            <a:r>
              <a:rPr lang="en-GB" dirty="0"/>
              <a:t>Moraxella</a:t>
            </a:r>
          </a:p>
          <a:p>
            <a:r>
              <a:rPr lang="en-GB" i="1" dirty="0" err="1"/>
              <a:t>Achromobacter</a:t>
            </a:r>
            <a:r>
              <a:rPr lang="en-GB" i="1" dirty="0"/>
              <a:t> </a:t>
            </a:r>
            <a:r>
              <a:rPr lang="en-GB" i="1" dirty="0" err="1" smtClean="0"/>
              <a:t>xylosoxidans</a:t>
            </a:r>
            <a:endParaRPr lang="en-GB" i="1" dirty="0" smtClean="0"/>
          </a:p>
        </p:txBody>
      </p:sp>
    </p:spTree>
    <p:extLst>
      <p:ext uri="{BB962C8B-B14F-4D97-AF65-F5344CB8AC3E}">
        <p14:creationId xmlns:p14="http://schemas.microsoft.com/office/powerpoint/2010/main" val="917199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720080"/>
          </a:xfrm>
        </p:spPr>
        <p:txBody>
          <a:bodyPr/>
          <a:lstStyle/>
          <a:p>
            <a:r>
              <a:rPr lang="en-US" i="1" u="sng" dirty="0">
                <a:effectLst/>
              </a:rPr>
              <a:t>Pseudomonas </a:t>
            </a:r>
            <a:r>
              <a:rPr lang="en-US" i="1" u="sng" dirty="0" err="1" smtClean="0">
                <a:effectLst/>
              </a:rPr>
              <a:t>Aeruginosa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472608"/>
          </a:xfrm>
        </p:spPr>
        <p:txBody>
          <a:bodyPr>
            <a:normAutofit fontScale="92500" lnSpcReduction="10000"/>
          </a:bodyPr>
          <a:lstStyle/>
          <a:p>
            <a:pPr lvl="0" fontAlgn="ctr"/>
            <a:r>
              <a:rPr lang="en-US" dirty="0">
                <a:effectLst/>
              </a:rPr>
              <a:t>Part of the normal flora in the large intestine of humans and other animals</a:t>
            </a:r>
            <a:endParaRPr lang="en-GB" sz="2400" dirty="0">
              <a:effectLst/>
            </a:endParaRPr>
          </a:p>
          <a:p>
            <a:pPr lvl="0" fontAlgn="ctr"/>
            <a:r>
              <a:rPr lang="en-US" dirty="0">
                <a:effectLst/>
              </a:rPr>
              <a:t>Also occurs in the environment – soil, water and sewage </a:t>
            </a:r>
            <a:endParaRPr lang="en-GB" sz="2400" dirty="0">
              <a:effectLst/>
            </a:endParaRPr>
          </a:p>
          <a:p>
            <a:pPr lvl="0" fontAlgn="ctr"/>
            <a:r>
              <a:rPr lang="en-US" dirty="0">
                <a:effectLst/>
              </a:rPr>
              <a:t>Adapts to its environment – can survive/remain viable even in places which are unfavorable for the survival of other bacteria – places can be reservoirs</a:t>
            </a:r>
            <a:endParaRPr lang="en-GB" sz="2400" dirty="0">
              <a:effectLst/>
            </a:endParaRPr>
          </a:p>
          <a:p>
            <a:pPr lvl="1" fontAlgn="ctr"/>
            <a:r>
              <a:rPr lang="en-US" dirty="0">
                <a:effectLst/>
              </a:rPr>
              <a:t>Moist places and </a:t>
            </a:r>
            <a:r>
              <a:rPr lang="en-US" dirty="0" err="1">
                <a:effectLst/>
              </a:rPr>
              <a:t>equipments</a:t>
            </a:r>
            <a:r>
              <a:rPr lang="en-US" dirty="0">
                <a:effectLst/>
              </a:rPr>
              <a:t> in hospitals – wards, bathrooms, kitchen</a:t>
            </a:r>
            <a:endParaRPr lang="en-GB" sz="2000" dirty="0">
              <a:effectLst/>
            </a:endParaRPr>
          </a:p>
          <a:p>
            <a:pPr lvl="1" fontAlgn="ctr"/>
            <a:r>
              <a:rPr lang="en-US" dirty="0">
                <a:effectLst/>
              </a:rPr>
              <a:t>Can contaminate medication – eye drops</a:t>
            </a:r>
            <a:endParaRPr lang="en-GB" sz="2000" dirty="0">
              <a:effectLst/>
            </a:endParaRPr>
          </a:p>
          <a:p>
            <a:pPr lvl="1" fontAlgn="ctr"/>
            <a:r>
              <a:rPr lang="en-US" dirty="0">
                <a:effectLst/>
              </a:rPr>
              <a:t>Diluted disinfectants including antiseptics</a:t>
            </a:r>
            <a:endParaRPr lang="en-GB" sz="2000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7761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dirty="0"/>
              <a:t>AERUGINOSA: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Aerobic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Exotoxin A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Rod/ Resistance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UTIs, burns, injuries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Green-blue dressings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Iron-containing lesions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Negative gram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 err="1"/>
              <a:t>Odor</a:t>
            </a:r>
            <a:r>
              <a:rPr lang="en-GB" dirty="0"/>
              <a:t> of grapes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Slime capsule sometimes (in CF </a:t>
            </a:r>
            <a:r>
              <a:rPr lang="en-GB" dirty="0" err="1"/>
              <a:t>pt</a:t>
            </a:r>
            <a:r>
              <a:rPr lang="en-GB" dirty="0"/>
              <a:t>)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 err="1"/>
              <a:t>Adherin</a:t>
            </a:r>
            <a:r>
              <a:rPr lang="en-GB" dirty="0"/>
              <a:t> </a:t>
            </a:r>
            <a:r>
              <a:rPr lang="en-GB" dirty="0" err="1"/>
              <a:t>pili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698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936104"/>
          </a:xfrm>
        </p:spPr>
        <p:txBody>
          <a:bodyPr/>
          <a:lstStyle/>
          <a:p>
            <a:r>
              <a:rPr lang="en-GB" dirty="0"/>
              <a:t>Pathogenesis and </a:t>
            </a:r>
            <a:r>
              <a:rPr lang="en-GB" dirty="0" smtClean="0"/>
              <a:t>Immunity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4006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P. </a:t>
            </a:r>
            <a:r>
              <a:rPr lang="en-GB" dirty="0" err="1"/>
              <a:t>aeruginosa</a:t>
            </a:r>
            <a:r>
              <a:rPr lang="en-GB" dirty="0"/>
              <a:t>  is present in moist environments </a:t>
            </a:r>
            <a:endParaRPr lang="en-GB" dirty="0" smtClean="0"/>
          </a:p>
          <a:p>
            <a:pPr lvl="1"/>
            <a:r>
              <a:rPr lang="en-GB" dirty="0" smtClean="0"/>
              <a:t>Disinfectants</a:t>
            </a:r>
            <a:r>
              <a:rPr lang="en-GB" dirty="0"/>
              <a:t>, soaps, eye drops, irrigation fluids, dialysis fluids, hydrotherapy baths, and showerheads (</a:t>
            </a:r>
            <a:r>
              <a:rPr lang="en-GB" dirty="0" smtClean="0"/>
              <a:t>nosocomial/ hospitals</a:t>
            </a:r>
            <a:r>
              <a:rPr lang="en-GB" dirty="0"/>
              <a:t>. </a:t>
            </a:r>
            <a:r>
              <a:rPr lang="en-GB" dirty="0" smtClean="0"/>
              <a:t> </a:t>
            </a:r>
            <a:r>
              <a:rPr lang="en-GB" dirty="0"/>
              <a:t>sources</a:t>
            </a:r>
            <a:r>
              <a:rPr lang="en-GB" dirty="0" smtClean="0"/>
              <a:t>)</a:t>
            </a:r>
          </a:p>
          <a:p>
            <a:pPr lvl="1"/>
            <a:r>
              <a:rPr lang="en-GB" dirty="0"/>
              <a:t>Swimming pools, hot tubs, contact lens solution, cosmetics, illicit injectable drugs (community sources)</a:t>
            </a:r>
          </a:p>
          <a:p>
            <a:r>
              <a:rPr lang="en-GB" dirty="0" smtClean="0"/>
              <a:t>It is pathogenic when contacts into areas without normal </a:t>
            </a:r>
            <a:r>
              <a:rPr lang="en-GB" dirty="0" err="1" smtClean="0"/>
              <a:t>defenses</a:t>
            </a:r>
            <a:r>
              <a:rPr lang="en-GB" dirty="0" smtClean="0"/>
              <a:t>, e.g., </a:t>
            </a:r>
          </a:p>
          <a:p>
            <a:pPr lvl="1"/>
            <a:r>
              <a:rPr lang="en-GB" dirty="0" smtClean="0"/>
              <a:t>Damaged mucous </a:t>
            </a:r>
            <a:r>
              <a:rPr lang="en-GB" dirty="0"/>
              <a:t>membrane and </a:t>
            </a:r>
            <a:r>
              <a:rPr lang="en-GB" dirty="0" smtClean="0"/>
              <a:t>skin</a:t>
            </a:r>
          </a:p>
          <a:p>
            <a:pPr lvl="1"/>
            <a:r>
              <a:rPr lang="en-GB" dirty="0" smtClean="0"/>
              <a:t>Usage </a:t>
            </a:r>
            <a:r>
              <a:rPr lang="en-GB" dirty="0"/>
              <a:t>of intravenous or urinary catheters.</a:t>
            </a:r>
          </a:p>
          <a:p>
            <a:pPr lvl="1"/>
            <a:r>
              <a:rPr lang="en-GB" dirty="0" smtClean="0"/>
              <a:t>Neutropenia </a:t>
            </a:r>
            <a:r>
              <a:rPr lang="en-GB" dirty="0"/>
              <a:t>(as in cancer therapy</a:t>
            </a:r>
            <a:r>
              <a:rPr lang="en-GB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66166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264696"/>
          </a:xfrm>
        </p:spPr>
        <p:txBody>
          <a:bodyPr/>
          <a:lstStyle/>
          <a:p>
            <a:r>
              <a:rPr lang="en-GB" dirty="0"/>
              <a:t>Invasive and toxigenic. It attaches to and colonizes the mucous membrane or skin, invade locally, and produces systemic diseases and </a:t>
            </a:r>
            <a:r>
              <a:rPr lang="en-GB" dirty="0" err="1"/>
              <a:t>septicemia</a:t>
            </a:r>
            <a:r>
              <a:rPr lang="en-GB" dirty="0"/>
              <a:t>.</a:t>
            </a:r>
          </a:p>
          <a:p>
            <a:r>
              <a:rPr lang="en-GB" dirty="0"/>
              <a:t>Resistant to many antibiotics. It becomes dominant when more susceptible bacteria of the normal flora are suppressed.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745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936104"/>
          </a:xfrm>
        </p:spPr>
        <p:txBody>
          <a:bodyPr/>
          <a:lstStyle/>
          <a:p>
            <a:r>
              <a:rPr lang="en-GB" dirty="0" smtClean="0"/>
              <a:t>Virulence and pathologic properties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400600"/>
          </a:xfrm>
        </p:spPr>
        <p:txBody>
          <a:bodyPr>
            <a:normAutofit/>
          </a:bodyPr>
          <a:lstStyle/>
          <a:p>
            <a:pPr fontAlgn="ctr"/>
            <a:r>
              <a:rPr lang="en-US" dirty="0" err="1" smtClean="0">
                <a:effectLst/>
              </a:rPr>
              <a:t>Exopolysaccharide</a:t>
            </a:r>
            <a:endParaRPr lang="en-GB" sz="2400" dirty="0">
              <a:effectLst/>
            </a:endParaRPr>
          </a:p>
          <a:p>
            <a:pPr lvl="1" fontAlgn="ctr"/>
            <a:r>
              <a:rPr lang="en-US" dirty="0">
                <a:effectLst/>
              </a:rPr>
              <a:t>Similar to capsular material</a:t>
            </a:r>
            <a:endParaRPr lang="en-GB" sz="2200" dirty="0">
              <a:effectLst/>
            </a:endParaRPr>
          </a:p>
          <a:p>
            <a:pPr lvl="1" fontAlgn="ctr"/>
            <a:r>
              <a:rPr lang="en-US" dirty="0">
                <a:effectLst/>
              </a:rPr>
              <a:t>Not possessed by all strains</a:t>
            </a:r>
            <a:endParaRPr lang="en-GB" sz="2200" dirty="0">
              <a:effectLst/>
            </a:endParaRPr>
          </a:p>
          <a:p>
            <a:pPr lvl="1" fontAlgn="ctr"/>
            <a:r>
              <a:rPr lang="en-US" dirty="0">
                <a:effectLst/>
              </a:rPr>
              <a:t>Strains which posses the </a:t>
            </a:r>
            <a:r>
              <a:rPr lang="en-US" dirty="0" err="1">
                <a:effectLst/>
              </a:rPr>
              <a:t>exopolysaccharide</a:t>
            </a:r>
            <a:r>
              <a:rPr lang="en-US" dirty="0">
                <a:effectLst/>
              </a:rPr>
              <a:t> are isolated more frequently in association with lung infections in </a:t>
            </a:r>
            <a:r>
              <a:rPr lang="en-US" dirty="0" err="1">
                <a:effectLst/>
              </a:rPr>
              <a:t>pts</a:t>
            </a:r>
            <a:r>
              <a:rPr lang="en-US" dirty="0">
                <a:effectLst/>
              </a:rPr>
              <a:t> with an abnormality of the lungs- </a:t>
            </a:r>
            <a:r>
              <a:rPr lang="en-US" b="1" dirty="0">
                <a:effectLst/>
              </a:rPr>
              <a:t>cystic fibrosis</a:t>
            </a:r>
            <a:endParaRPr lang="en-GB" sz="2200" dirty="0">
              <a:effectLst/>
            </a:endParaRPr>
          </a:p>
          <a:p>
            <a:pPr lvl="1" fontAlgn="ctr"/>
            <a:r>
              <a:rPr lang="en-US" dirty="0" err="1">
                <a:effectLst/>
              </a:rPr>
              <a:t>Exopolysaccharide</a:t>
            </a:r>
            <a:endParaRPr lang="en-GB" sz="2200" dirty="0">
              <a:effectLst/>
            </a:endParaRPr>
          </a:p>
          <a:p>
            <a:pPr lvl="2" fontAlgn="ctr"/>
            <a:r>
              <a:rPr lang="en-US" dirty="0">
                <a:effectLst/>
              </a:rPr>
              <a:t>Enhance adherence to the lung tissue and epithelial cells </a:t>
            </a:r>
            <a:endParaRPr lang="en-GB" dirty="0">
              <a:effectLst/>
            </a:endParaRPr>
          </a:p>
          <a:p>
            <a:pPr lvl="2" fontAlgn="ctr"/>
            <a:r>
              <a:rPr lang="en-US" dirty="0">
                <a:effectLst/>
              </a:rPr>
              <a:t>Protects bacterial cells from phagocytic cells of host 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87016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08712"/>
          </a:xfrm>
        </p:spPr>
        <p:txBody>
          <a:bodyPr>
            <a:normAutofit fontScale="85000" lnSpcReduction="20000"/>
          </a:bodyPr>
          <a:lstStyle/>
          <a:p>
            <a:pPr fontAlgn="ctr"/>
            <a:r>
              <a:rPr lang="en-US" dirty="0" err="1" smtClean="0">
                <a:effectLst/>
              </a:rPr>
              <a:t>Pili</a:t>
            </a:r>
            <a:r>
              <a:rPr lang="en-US" dirty="0" smtClean="0">
                <a:effectLst/>
              </a:rPr>
              <a:t> – attachment or adherence on hosts epithelial surface</a:t>
            </a:r>
            <a:endParaRPr lang="en-GB" sz="2400" dirty="0" smtClean="0">
              <a:effectLst/>
            </a:endParaRPr>
          </a:p>
          <a:p>
            <a:pPr fontAlgn="ctr"/>
            <a:r>
              <a:rPr lang="en-US" dirty="0" smtClean="0">
                <a:effectLst/>
              </a:rPr>
              <a:t>Toxins</a:t>
            </a:r>
            <a:endParaRPr lang="en-GB" sz="2400" dirty="0">
              <a:effectLst/>
            </a:endParaRPr>
          </a:p>
          <a:p>
            <a:pPr lvl="1" fontAlgn="ctr"/>
            <a:r>
              <a:rPr lang="en-US" dirty="0">
                <a:effectLst/>
              </a:rPr>
              <a:t>Endotoxin - Cell wall lipopolysaccharide</a:t>
            </a:r>
            <a:endParaRPr lang="en-GB" sz="2200" dirty="0">
              <a:effectLst/>
            </a:endParaRPr>
          </a:p>
          <a:p>
            <a:pPr lvl="1" fontAlgn="ctr"/>
            <a:r>
              <a:rPr lang="en-US" dirty="0">
                <a:effectLst/>
              </a:rPr>
              <a:t>Exotoxin - Exotoxin A inhibits hosts cell protein synthesis, causing tissue destruction and necrosis</a:t>
            </a:r>
            <a:endParaRPr lang="en-GB" sz="2200" dirty="0">
              <a:effectLst/>
            </a:endParaRPr>
          </a:p>
          <a:p>
            <a:pPr fontAlgn="ctr"/>
            <a:r>
              <a:rPr lang="en-US" dirty="0">
                <a:effectLst/>
              </a:rPr>
              <a:t>Extracellular enzymes – </a:t>
            </a:r>
            <a:r>
              <a:rPr lang="en-GB" dirty="0">
                <a:effectLst/>
              </a:rPr>
              <a:t>S and T: Cytotoxic to host cells. </a:t>
            </a:r>
            <a:endParaRPr lang="en-GB" sz="2400" dirty="0">
              <a:effectLst/>
            </a:endParaRPr>
          </a:p>
          <a:p>
            <a:pPr fontAlgn="ctr"/>
            <a:r>
              <a:rPr lang="en-US" dirty="0" err="1">
                <a:effectLst/>
              </a:rPr>
              <a:t>Elastases</a:t>
            </a:r>
            <a:r>
              <a:rPr lang="en-US" dirty="0">
                <a:effectLst/>
              </a:rPr>
              <a:t> – </a:t>
            </a:r>
            <a:r>
              <a:rPr lang="en-GB" dirty="0">
                <a:effectLst/>
              </a:rPr>
              <a:t>Helps bacteria spread and inhibit neutrophil </a:t>
            </a:r>
            <a:r>
              <a:rPr lang="en-GB" dirty="0" err="1">
                <a:effectLst/>
              </a:rPr>
              <a:t>chemotaxis</a:t>
            </a:r>
            <a:r>
              <a:rPr lang="en-GB" dirty="0">
                <a:effectLst/>
              </a:rPr>
              <a:t>; induces antibodies in chronic infections.</a:t>
            </a:r>
            <a:endParaRPr lang="en-GB" sz="2400" dirty="0">
              <a:effectLst/>
            </a:endParaRPr>
          </a:p>
          <a:p>
            <a:pPr fontAlgn="ctr"/>
            <a:r>
              <a:rPr lang="en-US" dirty="0" err="1">
                <a:effectLst/>
              </a:rPr>
              <a:t>Hemolysins</a:t>
            </a:r>
            <a:endParaRPr lang="en-GB" sz="2400" dirty="0">
              <a:effectLst/>
            </a:endParaRPr>
          </a:p>
          <a:p>
            <a:pPr lvl="1" fontAlgn="ctr"/>
            <a:r>
              <a:rPr lang="en-US" dirty="0">
                <a:effectLst/>
              </a:rPr>
              <a:t>Phospholipase C;</a:t>
            </a:r>
            <a:endParaRPr lang="en-GB" sz="2200" dirty="0">
              <a:effectLst/>
            </a:endParaRPr>
          </a:p>
          <a:p>
            <a:pPr lvl="1" fontAlgn="ctr"/>
            <a:r>
              <a:rPr lang="en-US" dirty="0" err="1">
                <a:effectLst/>
              </a:rPr>
              <a:t>Rhamnolipid</a:t>
            </a:r>
            <a:r>
              <a:rPr lang="en-US" dirty="0">
                <a:effectLst/>
              </a:rPr>
              <a:t>, also inhibits </a:t>
            </a:r>
            <a:r>
              <a:rPr lang="en-US" dirty="0" err="1">
                <a:effectLst/>
              </a:rPr>
              <a:t>ciliary</a:t>
            </a:r>
            <a:r>
              <a:rPr lang="en-US" dirty="0">
                <a:effectLst/>
              </a:rPr>
              <a:t> activity</a:t>
            </a:r>
            <a:r>
              <a:rPr lang="en-US" dirty="0" smtClean="0">
                <a:effectLst/>
              </a:rPr>
              <a:t>.</a:t>
            </a:r>
            <a:endParaRPr lang="en-GB" sz="2400" dirty="0">
              <a:effectLst/>
            </a:endParaRPr>
          </a:p>
          <a:p>
            <a:pPr fontAlgn="ctr"/>
            <a:r>
              <a:rPr lang="en-US" dirty="0" err="1">
                <a:effectLst/>
              </a:rPr>
              <a:t>Pyocyanin</a:t>
            </a:r>
            <a:r>
              <a:rPr lang="en-US" dirty="0">
                <a:effectLst/>
              </a:rPr>
              <a:t>: Catalyzes production of toxic forms of oxygen that cause tissue damage.</a:t>
            </a:r>
            <a:endParaRPr lang="en-GB" sz="2400" dirty="0">
              <a:effectLst/>
            </a:endParaRPr>
          </a:p>
          <a:p>
            <a:pPr fontAlgn="ctr"/>
            <a:r>
              <a:rPr lang="en-US" dirty="0">
                <a:effectLst/>
              </a:rPr>
              <a:t>Fluorescein pigment functions as </a:t>
            </a:r>
            <a:r>
              <a:rPr lang="en-US" dirty="0" err="1" smtClean="0">
                <a:effectLst/>
              </a:rPr>
              <a:t>siderophores</a:t>
            </a:r>
            <a:endParaRPr lang="en-GB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17153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g27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594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34672" cy="1354410"/>
          </a:xfrm>
        </p:spPr>
        <p:txBody>
          <a:bodyPr/>
          <a:lstStyle/>
          <a:p>
            <a:r>
              <a:rPr lang="en-GB" dirty="0"/>
              <a:t>Predisposing factors and Infections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640960" cy="4968552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Neutropaenia </a:t>
            </a:r>
            <a:r>
              <a:rPr lang="it-IT" dirty="0"/>
              <a:t>e.g. in leukaemia – septicaemia</a:t>
            </a:r>
          </a:p>
          <a:p>
            <a:r>
              <a:rPr lang="en-GB" dirty="0" smtClean="0"/>
              <a:t>Burns </a:t>
            </a:r>
            <a:r>
              <a:rPr lang="en-GB" dirty="0"/>
              <a:t>–wound infection and septicaemia</a:t>
            </a:r>
          </a:p>
          <a:p>
            <a:r>
              <a:rPr lang="en-GB" dirty="0" smtClean="0"/>
              <a:t>Cystic </a:t>
            </a:r>
            <a:r>
              <a:rPr lang="en-GB" dirty="0"/>
              <a:t>fibrosis – pneumonia</a:t>
            </a:r>
          </a:p>
          <a:p>
            <a:r>
              <a:rPr lang="en-GB" dirty="0" err="1" smtClean="0"/>
              <a:t>Trachoestomies</a:t>
            </a:r>
            <a:r>
              <a:rPr lang="en-GB" dirty="0" smtClean="0"/>
              <a:t> </a:t>
            </a:r>
            <a:r>
              <a:rPr lang="en-GB" dirty="0"/>
              <a:t>– wound colonisation and pneumonia</a:t>
            </a:r>
          </a:p>
          <a:p>
            <a:r>
              <a:rPr lang="en-GB" dirty="0" smtClean="0"/>
              <a:t>Cystoscopy </a:t>
            </a:r>
            <a:r>
              <a:rPr lang="en-GB" dirty="0"/>
              <a:t>and catheterization – urinary tract infection</a:t>
            </a:r>
          </a:p>
          <a:p>
            <a:r>
              <a:rPr lang="en-GB" dirty="0" smtClean="0"/>
              <a:t>Trauma </a:t>
            </a:r>
            <a:r>
              <a:rPr lang="en-GB" dirty="0"/>
              <a:t>– osteomyelitis</a:t>
            </a:r>
          </a:p>
          <a:p>
            <a:r>
              <a:rPr lang="en-GB" dirty="0" smtClean="0"/>
              <a:t>Surgical </a:t>
            </a:r>
            <a:r>
              <a:rPr lang="en-GB" dirty="0"/>
              <a:t>operation – wound infections</a:t>
            </a:r>
          </a:p>
          <a:p>
            <a:r>
              <a:rPr lang="en-GB" dirty="0" smtClean="0"/>
              <a:t>Neurosurgical </a:t>
            </a:r>
            <a:r>
              <a:rPr lang="en-GB" dirty="0"/>
              <a:t>operation – meningitis</a:t>
            </a:r>
          </a:p>
          <a:p>
            <a:r>
              <a:rPr lang="en-GB" dirty="0" smtClean="0"/>
              <a:t>Corneal </a:t>
            </a:r>
            <a:r>
              <a:rPr lang="en-GB" dirty="0"/>
              <a:t>injury – </a:t>
            </a:r>
            <a:r>
              <a:rPr lang="en-GB" dirty="0" err="1"/>
              <a:t>panophthalmitis</a:t>
            </a:r>
            <a:endParaRPr lang="en-GB" dirty="0"/>
          </a:p>
          <a:p>
            <a:r>
              <a:rPr lang="en-GB" dirty="0" smtClean="0"/>
              <a:t>Diabetes </a:t>
            </a:r>
            <a:r>
              <a:rPr lang="en-GB" dirty="0"/>
              <a:t>– malignant otitis </a:t>
            </a:r>
            <a:r>
              <a:rPr lang="en-GB" dirty="0" err="1"/>
              <a:t>externa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506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936104"/>
          </a:xfrm>
        </p:spPr>
        <p:txBody>
          <a:bodyPr/>
          <a:lstStyle/>
          <a:p>
            <a:r>
              <a:rPr lang="en-GB" dirty="0" smtClean="0"/>
              <a:t>Clinical manifestations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400600"/>
          </a:xfrm>
        </p:spPr>
        <p:txBody>
          <a:bodyPr>
            <a:normAutofit fontScale="92500" lnSpcReduction="20000"/>
          </a:bodyPr>
          <a:lstStyle/>
          <a:p>
            <a:r>
              <a:rPr lang="en-GB" i="1" dirty="0" err="1" smtClean="0">
                <a:solidFill>
                  <a:srgbClr val="FFFF00"/>
                </a:solidFill>
              </a:rPr>
              <a:t>Mneuminic</a:t>
            </a:r>
            <a:r>
              <a:rPr lang="en-GB" i="1" dirty="0" smtClean="0">
                <a:solidFill>
                  <a:srgbClr val="FFFF00"/>
                </a:solidFill>
              </a:rPr>
              <a:t>; BE  PSEUDO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B</a:t>
            </a:r>
            <a:r>
              <a:rPr lang="en-GB" dirty="0" smtClean="0"/>
              <a:t>urns, wound, skin and </a:t>
            </a:r>
            <a:r>
              <a:rPr lang="en-GB" dirty="0"/>
              <a:t>nail </a:t>
            </a:r>
            <a:r>
              <a:rPr lang="en-GB" dirty="0" smtClean="0"/>
              <a:t>infections. </a:t>
            </a:r>
          </a:p>
          <a:p>
            <a:pPr lvl="1"/>
            <a:r>
              <a:rPr lang="en-GB" dirty="0" smtClean="0"/>
              <a:t>Blue-green </a:t>
            </a:r>
            <a:r>
              <a:rPr lang="en-GB" dirty="0"/>
              <a:t>pus. </a:t>
            </a:r>
          </a:p>
          <a:p>
            <a:pPr lvl="1"/>
            <a:r>
              <a:rPr lang="en-GB" dirty="0" err="1"/>
              <a:t>Verdoglobin</a:t>
            </a:r>
            <a:r>
              <a:rPr lang="en-GB" dirty="0"/>
              <a:t> or fluorescent pigment detected in wounds, burns, or urine by UV fluorescence.</a:t>
            </a:r>
          </a:p>
          <a:p>
            <a:r>
              <a:rPr lang="en-GB" dirty="0">
                <a:solidFill>
                  <a:srgbClr val="FFFF00"/>
                </a:solidFill>
              </a:rPr>
              <a:t>E</a:t>
            </a:r>
            <a:r>
              <a:rPr lang="en-GB" dirty="0" smtClean="0"/>
              <a:t>ye </a:t>
            </a:r>
            <a:r>
              <a:rPr lang="en-GB" dirty="0"/>
              <a:t>infections: Corneal ulcer. </a:t>
            </a:r>
          </a:p>
          <a:p>
            <a:pPr lvl="1"/>
            <a:r>
              <a:rPr lang="en-GB" dirty="0" smtClean="0"/>
              <a:t>Contamination </a:t>
            </a:r>
            <a:r>
              <a:rPr lang="en-GB" dirty="0"/>
              <a:t>of eye drops and contact </a:t>
            </a:r>
            <a:r>
              <a:rPr lang="en-GB" dirty="0" smtClean="0"/>
              <a:t>lenses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P</a:t>
            </a:r>
            <a:r>
              <a:rPr lang="en-GB" dirty="0" smtClean="0"/>
              <a:t>ulmonary </a:t>
            </a:r>
            <a:r>
              <a:rPr lang="en-GB" dirty="0"/>
              <a:t>infection</a:t>
            </a:r>
          </a:p>
          <a:p>
            <a:pPr lvl="1"/>
            <a:r>
              <a:rPr lang="en-GB" dirty="0"/>
              <a:t>Necrotizing pneumonia in </a:t>
            </a:r>
            <a:r>
              <a:rPr lang="en-GB" dirty="0" smtClean="0"/>
              <a:t>cystic fibrosis patients </a:t>
            </a:r>
            <a:r>
              <a:rPr lang="en-GB" dirty="0"/>
              <a:t>(diffuse, bilateral bronchopneumonia with </a:t>
            </a:r>
            <a:r>
              <a:rPr lang="en-GB" dirty="0" err="1"/>
              <a:t>microabscess</a:t>
            </a:r>
            <a:r>
              <a:rPr lang="en-GB" dirty="0"/>
              <a:t> and necrosis).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M</a:t>
            </a:r>
            <a:r>
              <a:rPr lang="en-GB" dirty="0" smtClean="0"/>
              <a:t>eningitis </a:t>
            </a:r>
            <a:r>
              <a:rPr lang="en-GB" dirty="0"/>
              <a:t>(when introduced by lumbar puncture).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369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Pseudomonas/ </a:t>
            </a:r>
            <a:r>
              <a:rPr lang="en-US" dirty="0" err="1" smtClean="0"/>
              <a:t>Alcaligenes</a:t>
            </a:r>
            <a:r>
              <a:rPr lang="en-US" dirty="0" smtClean="0"/>
              <a:t>/ </a:t>
            </a:r>
            <a:r>
              <a:rPr lang="en-US" dirty="0" err="1" smtClean="0"/>
              <a:t>Acinetobacter</a:t>
            </a:r>
            <a:endParaRPr lang="en-US" dirty="0" smtClean="0"/>
          </a:p>
          <a:p>
            <a:r>
              <a:rPr lang="en-US" dirty="0" err="1" smtClean="0"/>
              <a:t>Pleisomonas</a:t>
            </a:r>
            <a:r>
              <a:rPr lang="en-US" dirty="0" smtClean="0"/>
              <a:t>/ </a:t>
            </a:r>
            <a:r>
              <a:rPr lang="en-US" dirty="0" err="1" smtClean="0"/>
              <a:t>Aeromonas</a:t>
            </a:r>
            <a:endParaRPr lang="en-US" dirty="0" smtClean="0"/>
          </a:p>
          <a:p>
            <a:r>
              <a:rPr lang="en-US" dirty="0" err="1" smtClean="0"/>
              <a:t>Vibrios</a:t>
            </a:r>
            <a:endParaRPr lang="en-US" dirty="0" smtClean="0"/>
          </a:p>
          <a:p>
            <a:r>
              <a:rPr lang="en-US" dirty="0" smtClean="0"/>
              <a:t>Campylobacter</a:t>
            </a:r>
            <a:r>
              <a:rPr lang="en-US" dirty="0"/>
              <a:t>/ Helicobacter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041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08712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FFFF00"/>
                </a:solidFill>
              </a:rPr>
              <a:t>S</a:t>
            </a:r>
            <a:r>
              <a:rPr lang="en-GB" dirty="0"/>
              <a:t>epsis: most cases originate from infections of lower RT, UT, and skin and soft tissue.</a:t>
            </a:r>
          </a:p>
          <a:p>
            <a:pPr lvl="1"/>
            <a:r>
              <a:rPr lang="en-GB" dirty="0" err="1"/>
              <a:t>Ecthyma</a:t>
            </a:r>
            <a:r>
              <a:rPr lang="en-GB" dirty="0"/>
              <a:t> </a:t>
            </a:r>
            <a:r>
              <a:rPr lang="en-GB" dirty="0" err="1"/>
              <a:t>gangrenosum</a:t>
            </a:r>
            <a:r>
              <a:rPr lang="en-GB" dirty="0"/>
              <a:t> in sepsis: </a:t>
            </a:r>
            <a:r>
              <a:rPr lang="en-GB" dirty="0" err="1"/>
              <a:t>hemorrhagic</a:t>
            </a:r>
            <a:r>
              <a:rPr lang="en-GB" dirty="0"/>
              <a:t> necrosis of skin, often do not contain pus. </a:t>
            </a:r>
          </a:p>
          <a:p>
            <a:r>
              <a:rPr lang="en-GB" dirty="0">
                <a:solidFill>
                  <a:srgbClr val="FFFF00"/>
                </a:solidFill>
              </a:rPr>
              <a:t>E</a:t>
            </a:r>
            <a:r>
              <a:rPr lang="en-GB" dirty="0"/>
              <a:t>ndocarditis seen in intravenous drug abusers.</a:t>
            </a:r>
          </a:p>
          <a:p>
            <a:r>
              <a:rPr lang="en-GB" dirty="0">
                <a:solidFill>
                  <a:srgbClr val="FFFF00"/>
                </a:solidFill>
              </a:rPr>
              <a:t>U</a:t>
            </a:r>
            <a:r>
              <a:rPr lang="en-GB" dirty="0"/>
              <a:t>rinary tract infection- Primarily in patients with long-term indwelling urinary catheters.</a:t>
            </a:r>
          </a:p>
          <a:p>
            <a:r>
              <a:rPr lang="en-GB" dirty="0" smtClean="0"/>
              <a:t>Ear </a:t>
            </a:r>
            <a:r>
              <a:rPr lang="en-GB" dirty="0"/>
              <a:t>infections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O</a:t>
            </a:r>
            <a:r>
              <a:rPr lang="en-GB" dirty="0" smtClean="0"/>
              <a:t>titis </a:t>
            </a:r>
            <a:r>
              <a:rPr lang="en-GB" dirty="0" err="1"/>
              <a:t>externa</a:t>
            </a:r>
            <a:r>
              <a:rPr lang="en-GB" dirty="0"/>
              <a:t>: mild in swimmers; malignant (invasive) in diabetic patients. </a:t>
            </a:r>
            <a:r>
              <a:rPr lang="en-GB" dirty="0" smtClean="0"/>
              <a:t>Can </a:t>
            </a:r>
            <a:r>
              <a:rPr lang="en-GB" dirty="0"/>
              <a:t>be acquired from contaminated water in a swimming pool – swimmer’s ear.</a:t>
            </a:r>
          </a:p>
          <a:p>
            <a:pPr lvl="1"/>
            <a:r>
              <a:rPr lang="en-GB" dirty="0" smtClean="0"/>
              <a:t>Chronic </a:t>
            </a:r>
            <a:r>
              <a:rPr lang="en-GB" dirty="0"/>
              <a:t>otitis media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8436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fig27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844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936104"/>
          </a:xfrm>
        </p:spPr>
        <p:txBody>
          <a:bodyPr/>
          <a:lstStyle/>
          <a:p>
            <a:r>
              <a:rPr lang="en-GB" dirty="0"/>
              <a:t>Laboratory </a:t>
            </a:r>
            <a:r>
              <a:rPr lang="en-GB" dirty="0" smtClean="0"/>
              <a:t>Diagnosis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400600"/>
          </a:xfrm>
        </p:spPr>
        <p:txBody>
          <a:bodyPr>
            <a:normAutofit/>
          </a:bodyPr>
          <a:lstStyle/>
          <a:p>
            <a:pPr fontAlgn="ctr"/>
            <a:r>
              <a:rPr lang="en-US" dirty="0" smtClean="0">
                <a:effectLst/>
              </a:rPr>
              <a:t>Specimens</a:t>
            </a:r>
            <a:endParaRPr lang="en-GB" sz="2400" dirty="0">
              <a:effectLst/>
            </a:endParaRPr>
          </a:p>
          <a:p>
            <a:pPr lvl="1" fontAlgn="ctr"/>
            <a:r>
              <a:rPr lang="en-GB" dirty="0">
                <a:effectLst/>
              </a:rPr>
              <a:t>Pus, spinal fluid, sputum, </a:t>
            </a:r>
            <a:r>
              <a:rPr lang="en-US" dirty="0">
                <a:effectLst/>
              </a:rPr>
              <a:t>Swabs from burns or ulcers or s</a:t>
            </a:r>
            <a:r>
              <a:rPr lang="en-GB" dirty="0">
                <a:effectLst/>
              </a:rPr>
              <a:t>kin lesion </a:t>
            </a:r>
            <a:r>
              <a:rPr lang="en-US" dirty="0">
                <a:effectLst/>
              </a:rPr>
              <a:t>wounds, blood for culture, urine</a:t>
            </a:r>
            <a:endParaRPr lang="en-GB" sz="2200" dirty="0">
              <a:effectLst/>
            </a:endParaRPr>
          </a:p>
          <a:p>
            <a:pPr fontAlgn="ctr"/>
            <a:r>
              <a:rPr lang="en-US" dirty="0">
                <a:effectLst/>
              </a:rPr>
              <a:t>Gram stain of smears </a:t>
            </a:r>
            <a:endParaRPr lang="en-US" dirty="0" smtClean="0">
              <a:effectLst/>
            </a:endParaRPr>
          </a:p>
          <a:p>
            <a:pPr lvl="1" fontAlgn="ctr"/>
            <a:r>
              <a:rPr lang="en-US" dirty="0">
                <a:effectLst/>
              </a:rPr>
              <a:t>Gram –</a:t>
            </a:r>
            <a:r>
              <a:rPr lang="en-US" dirty="0" err="1">
                <a:effectLst/>
              </a:rPr>
              <a:t>ve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bacilli</a:t>
            </a:r>
          </a:p>
          <a:p>
            <a:pPr fontAlgn="ctr"/>
            <a:r>
              <a:rPr lang="en-US" dirty="0" smtClean="0">
                <a:effectLst/>
              </a:rPr>
              <a:t>Microscopic examination</a:t>
            </a:r>
          </a:p>
          <a:p>
            <a:pPr lvl="1" fontAlgn="ctr"/>
            <a:r>
              <a:rPr lang="en-GB" dirty="0">
                <a:effectLst/>
              </a:rPr>
              <a:t>N</a:t>
            </a:r>
            <a:r>
              <a:rPr lang="en-GB" dirty="0" smtClean="0">
                <a:effectLst/>
              </a:rPr>
              <a:t>on </a:t>
            </a:r>
            <a:r>
              <a:rPr lang="en-GB" dirty="0">
                <a:effectLst/>
              </a:rPr>
              <a:t>spore forming</a:t>
            </a:r>
          </a:p>
          <a:p>
            <a:pPr lvl="1" fontAlgn="ctr"/>
            <a:r>
              <a:rPr lang="en-GB" dirty="0">
                <a:effectLst/>
              </a:rPr>
              <a:t>C</a:t>
            </a:r>
            <a:r>
              <a:rPr lang="en-GB" dirty="0" smtClean="0">
                <a:effectLst/>
              </a:rPr>
              <a:t>apsulated </a:t>
            </a:r>
          </a:p>
          <a:p>
            <a:pPr lvl="1" fontAlgn="ctr"/>
            <a:r>
              <a:rPr lang="en-GB" dirty="0" err="1" smtClean="0">
                <a:effectLst/>
              </a:rPr>
              <a:t>Piliated</a:t>
            </a:r>
            <a:r>
              <a:rPr lang="en-GB" dirty="0">
                <a:effectLst/>
              </a:rPr>
              <a:t>, flagellated and hence </a:t>
            </a:r>
            <a:r>
              <a:rPr lang="en-GB" dirty="0" smtClean="0">
                <a:effectLst/>
              </a:rPr>
              <a:t>motile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34740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640871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Culture Media – forming NLF colonies</a:t>
            </a:r>
            <a:endParaRPr lang="en-GB" dirty="0" smtClean="0"/>
          </a:p>
          <a:p>
            <a:pPr lvl="1"/>
            <a:r>
              <a:rPr lang="en-US" dirty="0" smtClean="0"/>
              <a:t>MAC – Used to grow pure specimen, </a:t>
            </a:r>
            <a:r>
              <a:rPr lang="en-GB" dirty="0" smtClean="0"/>
              <a:t>Produces </a:t>
            </a:r>
            <a:r>
              <a:rPr lang="en-GB" dirty="0" err="1" smtClean="0"/>
              <a:t>colorless</a:t>
            </a:r>
            <a:r>
              <a:rPr lang="en-GB" dirty="0" smtClean="0"/>
              <a:t> colonies (as it does not ferment lactose)</a:t>
            </a:r>
          </a:p>
          <a:p>
            <a:pPr lvl="1"/>
            <a:r>
              <a:rPr lang="en-US" dirty="0" err="1" smtClean="0"/>
              <a:t>Cetrimide</a:t>
            </a:r>
            <a:r>
              <a:rPr lang="en-US" dirty="0" smtClean="0"/>
              <a:t> agar - </a:t>
            </a:r>
            <a:r>
              <a:rPr lang="en-GB" dirty="0" smtClean="0"/>
              <a:t>Selective plate used if specimen is not pure. </a:t>
            </a:r>
            <a:r>
              <a:rPr lang="en-GB" dirty="0" err="1" smtClean="0"/>
              <a:t>Pyocyanin</a:t>
            </a:r>
            <a:r>
              <a:rPr lang="en-GB" dirty="0" smtClean="0"/>
              <a:t> produced</a:t>
            </a:r>
            <a:endParaRPr lang="en-US" dirty="0" smtClean="0"/>
          </a:p>
          <a:p>
            <a:pPr lvl="1"/>
            <a:r>
              <a:rPr lang="en-US" dirty="0" smtClean="0"/>
              <a:t>Nutrient agar </a:t>
            </a:r>
            <a:endParaRPr lang="en-GB" dirty="0" smtClean="0"/>
          </a:p>
          <a:p>
            <a:pPr lvl="1"/>
            <a:r>
              <a:rPr lang="en-US" dirty="0" smtClean="0"/>
              <a:t>CLED </a:t>
            </a:r>
          </a:p>
          <a:p>
            <a:pPr lvl="1"/>
            <a:r>
              <a:rPr lang="en-GB" dirty="0" smtClean="0"/>
              <a:t>Blood agar plate - b-</a:t>
            </a:r>
            <a:r>
              <a:rPr lang="en-GB" dirty="0" err="1" smtClean="0"/>
              <a:t>hemolysis</a:t>
            </a:r>
            <a:r>
              <a:rPr lang="en-GB" dirty="0" smtClean="0"/>
              <a:t>, </a:t>
            </a:r>
          </a:p>
          <a:p>
            <a:pPr lvl="1"/>
            <a:r>
              <a:rPr lang="en-GB" dirty="0" smtClean="0"/>
              <a:t>Grape-like sweet smell due to amino </a:t>
            </a:r>
            <a:r>
              <a:rPr lang="en-GB" dirty="0" err="1" smtClean="0"/>
              <a:t>acetophenone</a:t>
            </a:r>
            <a:endParaRPr lang="en-GB" dirty="0" smtClean="0"/>
          </a:p>
          <a:p>
            <a:pPr lvl="1"/>
            <a:r>
              <a:rPr lang="en-US" dirty="0" smtClean="0"/>
              <a:t>Obligate /strict aerobe- </a:t>
            </a:r>
            <a:r>
              <a:rPr lang="en-GB" dirty="0" smtClean="0"/>
              <a:t>Requirement of oxygen for growth, They have oxidative respiration(Not fermentative)</a:t>
            </a:r>
          </a:p>
          <a:p>
            <a:pPr lvl="1"/>
            <a:r>
              <a:rPr lang="en-GB" dirty="0" smtClean="0"/>
              <a:t>Grow at 42 °c </a:t>
            </a:r>
            <a:r>
              <a:rPr lang="en-US" dirty="0" smtClean="0"/>
              <a:t>for 18 - 24 </a:t>
            </a:r>
            <a:r>
              <a:rPr lang="en-US" dirty="0" err="1" smtClean="0"/>
              <a:t>hrs</a:t>
            </a:r>
            <a:r>
              <a:rPr lang="en-US" dirty="0" smtClean="0"/>
              <a:t> </a:t>
            </a:r>
            <a:endParaRPr lang="en-GB" dirty="0" smtClean="0"/>
          </a:p>
          <a:p>
            <a:pPr lvl="1"/>
            <a:r>
              <a:rPr lang="en-GB" dirty="0" smtClean="0"/>
              <a:t>They also have a metallic sheen described as having feathered edges</a:t>
            </a:r>
          </a:p>
          <a:p>
            <a:pPr fontAlgn="ctr"/>
            <a:r>
              <a:rPr lang="en-US" dirty="0" smtClean="0">
                <a:effectLst/>
              </a:rPr>
              <a:t>Colonial morphology</a:t>
            </a:r>
          </a:p>
          <a:p>
            <a:pPr lvl="1" fontAlgn="ctr"/>
            <a:r>
              <a:rPr lang="en-US" dirty="0" smtClean="0">
                <a:effectLst/>
              </a:rPr>
              <a:t>Approximately </a:t>
            </a:r>
            <a:r>
              <a:rPr lang="en-US" dirty="0">
                <a:effectLst/>
              </a:rPr>
              <a:t>2mm in diameter </a:t>
            </a:r>
            <a:r>
              <a:rPr lang="en-US" dirty="0" smtClean="0">
                <a:effectLst/>
              </a:rPr>
              <a:t>, Low </a:t>
            </a:r>
            <a:r>
              <a:rPr lang="en-US" dirty="0">
                <a:effectLst/>
              </a:rPr>
              <a:t>convex </a:t>
            </a:r>
            <a:r>
              <a:rPr lang="en-GB" sz="2200" dirty="0" smtClean="0">
                <a:effectLst/>
              </a:rPr>
              <a:t>, </a:t>
            </a:r>
            <a:r>
              <a:rPr lang="en-US" dirty="0" smtClean="0">
                <a:effectLst/>
              </a:rPr>
              <a:t>Irregular </a:t>
            </a:r>
            <a:r>
              <a:rPr lang="en-US" dirty="0">
                <a:effectLst/>
              </a:rPr>
              <a:t>surface </a:t>
            </a:r>
            <a:r>
              <a:rPr lang="en-GB" sz="2200" dirty="0" smtClean="0">
                <a:effectLst/>
              </a:rPr>
              <a:t>, </a:t>
            </a:r>
            <a:r>
              <a:rPr lang="en-US" dirty="0" smtClean="0">
                <a:effectLst/>
              </a:rPr>
              <a:t>Dry </a:t>
            </a:r>
            <a:r>
              <a:rPr lang="en-US" dirty="0">
                <a:effectLst/>
              </a:rPr>
              <a:t>surface</a:t>
            </a:r>
            <a:endParaRPr lang="en-GB" sz="2200" dirty="0">
              <a:effectLst/>
            </a:endParaRPr>
          </a:p>
          <a:p>
            <a:pPr lvl="1" fontAlgn="ctr"/>
            <a:r>
              <a:rPr lang="en-US" dirty="0" err="1">
                <a:effectLst/>
              </a:rPr>
              <a:t>Mucoid</a:t>
            </a:r>
            <a:r>
              <a:rPr lang="en-US" dirty="0">
                <a:effectLst/>
              </a:rPr>
              <a:t> colonies from </a:t>
            </a:r>
            <a:r>
              <a:rPr lang="en-GB" dirty="0"/>
              <a:t>encapsulated </a:t>
            </a:r>
            <a:r>
              <a:rPr lang="en-GB" dirty="0" smtClean="0"/>
              <a:t>strains</a:t>
            </a:r>
          </a:p>
          <a:p>
            <a:pPr lvl="1" fontAlgn="ctr"/>
            <a:r>
              <a:rPr lang="en-GB" dirty="0">
                <a:effectLst/>
              </a:rPr>
              <a:t>Pigmented </a:t>
            </a:r>
            <a:r>
              <a:rPr lang="en-GB" dirty="0" smtClean="0">
                <a:effectLst/>
              </a:rPr>
              <a:t>colonies</a:t>
            </a:r>
          </a:p>
          <a:p>
            <a:pPr lvl="2" fontAlgn="ctr"/>
            <a:r>
              <a:rPr lang="en-US" dirty="0" err="1">
                <a:effectLst/>
              </a:rPr>
              <a:t>Pyocyanin</a:t>
            </a:r>
            <a:r>
              <a:rPr lang="en-US" dirty="0">
                <a:effectLst/>
              </a:rPr>
              <a:t>- blue, </a:t>
            </a:r>
            <a:r>
              <a:rPr lang="en-US" dirty="0" err="1">
                <a:effectLst/>
              </a:rPr>
              <a:t>nonfluorescent</a:t>
            </a:r>
            <a:endParaRPr lang="en-GB" sz="1800" dirty="0">
              <a:effectLst/>
            </a:endParaRPr>
          </a:p>
          <a:p>
            <a:pPr lvl="2" fontAlgn="ctr"/>
            <a:r>
              <a:rPr lang="en-US" dirty="0" err="1">
                <a:effectLst/>
              </a:rPr>
              <a:t>Pyoverdin</a:t>
            </a:r>
            <a:r>
              <a:rPr lang="en-US" dirty="0">
                <a:effectLst/>
              </a:rPr>
              <a:t> – fluorescent  green pigment</a:t>
            </a:r>
            <a:endParaRPr lang="en-GB" sz="1800" dirty="0">
              <a:effectLst/>
            </a:endParaRPr>
          </a:p>
          <a:p>
            <a:pPr lvl="2" fontAlgn="ctr"/>
            <a:r>
              <a:rPr lang="en-GB" dirty="0" err="1">
                <a:effectLst/>
              </a:rPr>
              <a:t>P</a:t>
            </a:r>
            <a:r>
              <a:rPr lang="en-GB" dirty="0" err="1" smtClean="0">
                <a:effectLst/>
              </a:rPr>
              <a:t>yorubin</a:t>
            </a:r>
            <a:r>
              <a:rPr lang="en-GB" dirty="0" smtClean="0">
                <a:effectLst/>
              </a:rPr>
              <a:t>(brown/red</a:t>
            </a:r>
            <a:r>
              <a:rPr lang="en-GB" dirty="0">
                <a:effectLst/>
              </a:rPr>
              <a:t>) </a:t>
            </a:r>
            <a:endParaRPr lang="en-GB" dirty="0" smtClean="0">
              <a:effectLst/>
            </a:endParaRPr>
          </a:p>
          <a:p>
            <a:pPr lvl="2" fontAlgn="ctr"/>
            <a:r>
              <a:rPr lang="en-GB" dirty="0">
                <a:effectLst/>
              </a:rPr>
              <a:t>F</a:t>
            </a:r>
            <a:r>
              <a:rPr lang="en-GB" dirty="0" smtClean="0">
                <a:effectLst/>
              </a:rPr>
              <a:t>luorescein(yellow-green)</a:t>
            </a:r>
            <a:endParaRPr lang="en-GB" dirty="0" smtClean="0"/>
          </a:p>
          <a:p>
            <a:pPr lvl="2" fontAlgn="ctr"/>
            <a:r>
              <a:rPr lang="en-US" dirty="0" smtClean="0">
                <a:effectLst/>
              </a:rPr>
              <a:t>Nb</a:t>
            </a:r>
            <a:r>
              <a:rPr lang="en-US" dirty="0">
                <a:effectLst/>
              </a:rPr>
              <a:t>. Other pigments observed in less commonly encountered strains</a:t>
            </a:r>
            <a:endParaRPr lang="en-GB" sz="1600" dirty="0">
              <a:effectLst/>
            </a:endParaRPr>
          </a:p>
          <a:p>
            <a:pPr lvl="3" fontAlgn="ctr"/>
            <a:r>
              <a:rPr lang="en-US" dirty="0" err="1">
                <a:effectLst/>
              </a:rPr>
              <a:t>Pyorubin</a:t>
            </a:r>
            <a:r>
              <a:rPr lang="en-US" dirty="0">
                <a:effectLst/>
              </a:rPr>
              <a:t> – red</a:t>
            </a:r>
            <a:endParaRPr lang="en-GB" sz="1400" dirty="0">
              <a:effectLst/>
            </a:endParaRPr>
          </a:p>
          <a:p>
            <a:pPr lvl="3" fontAlgn="ctr"/>
            <a:r>
              <a:rPr lang="en-US" dirty="0" err="1">
                <a:effectLst/>
              </a:rPr>
              <a:t>pyomelanin</a:t>
            </a:r>
            <a:r>
              <a:rPr lang="en-US" dirty="0">
                <a:effectLst/>
              </a:rPr>
              <a:t> – black</a:t>
            </a:r>
            <a:endParaRPr lang="en-GB" sz="1400" dirty="0">
              <a:effectLst/>
            </a:endParaRP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8021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>
            <a:normAutofit fontScale="77500" lnSpcReduction="20000"/>
          </a:bodyPr>
          <a:lstStyle/>
          <a:p>
            <a:pPr fontAlgn="ctr"/>
            <a:r>
              <a:rPr lang="en-US" dirty="0" smtClean="0">
                <a:effectLst/>
              </a:rPr>
              <a:t>Gram </a:t>
            </a:r>
            <a:r>
              <a:rPr lang="en-US" dirty="0">
                <a:effectLst/>
              </a:rPr>
              <a:t>stain and microscopic examination of colonies </a:t>
            </a:r>
          </a:p>
          <a:p>
            <a:pPr fontAlgn="ctr"/>
            <a:r>
              <a:rPr lang="en-US" dirty="0" smtClean="0">
                <a:effectLst/>
              </a:rPr>
              <a:t>Biochemical tests </a:t>
            </a:r>
          </a:p>
          <a:p>
            <a:pPr lvl="1" fontAlgn="ctr"/>
            <a:r>
              <a:rPr lang="en-US" dirty="0">
                <a:effectLst/>
              </a:rPr>
              <a:t>Mainly to differentiate from NLF </a:t>
            </a:r>
            <a:r>
              <a:rPr lang="en-US" dirty="0" err="1">
                <a:effectLst/>
              </a:rPr>
              <a:t>enterobacteriaceae</a:t>
            </a:r>
            <a:endParaRPr lang="en-US" dirty="0">
              <a:effectLst/>
            </a:endParaRPr>
          </a:p>
          <a:p>
            <a:pPr lvl="1" fontAlgn="ctr"/>
            <a:r>
              <a:rPr lang="en-US" dirty="0"/>
              <a:t>Oxidase positive</a:t>
            </a:r>
          </a:p>
          <a:p>
            <a:pPr lvl="2" fontAlgn="ctr"/>
            <a:r>
              <a:rPr lang="en-US" dirty="0" smtClean="0">
                <a:effectLst/>
              </a:rPr>
              <a:t>Oxidative </a:t>
            </a:r>
            <a:r>
              <a:rPr lang="en-US" dirty="0">
                <a:effectLst/>
              </a:rPr>
              <a:t>method of respiration – </a:t>
            </a:r>
            <a:r>
              <a:rPr lang="en-US" dirty="0" err="1">
                <a:effectLst/>
              </a:rPr>
              <a:t>enterobacteriaceae</a:t>
            </a:r>
            <a:r>
              <a:rPr lang="en-US" dirty="0">
                <a:effectLst/>
              </a:rPr>
              <a:t> are fermentative</a:t>
            </a:r>
          </a:p>
          <a:p>
            <a:pPr lvl="1" fontAlgn="ctr"/>
            <a:r>
              <a:rPr lang="en-US" dirty="0"/>
              <a:t>Urease –</a:t>
            </a:r>
            <a:r>
              <a:rPr lang="en-US" dirty="0" err="1"/>
              <a:t>ve</a:t>
            </a:r>
            <a:endParaRPr lang="en-US" dirty="0"/>
          </a:p>
          <a:p>
            <a:pPr lvl="2" fontAlgn="ctr"/>
            <a:r>
              <a:rPr lang="en-US" dirty="0" smtClean="0">
                <a:effectLst/>
              </a:rPr>
              <a:t>Sugar </a:t>
            </a:r>
            <a:r>
              <a:rPr lang="en-US" dirty="0">
                <a:effectLst/>
              </a:rPr>
              <a:t>fermentation and urease production tests –</a:t>
            </a:r>
            <a:r>
              <a:rPr lang="en-US" dirty="0" err="1">
                <a:effectLst/>
              </a:rPr>
              <a:t>ve</a:t>
            </a:r>
            <a:r>
              <a:rPr lang="en-US" dirty="0">
                <a:effectLst/>
              </a:rPr>
              <a:t> - </a:t>
            </a:r>
            <a:r>
              <a:rPr lang="en-US" dirty="0" err="1">
                <a:effectLst/>
              </a:rPr>
              <a:t>enterobacteriaceae</a:t>
            </a:r>
            <a:r>
              <a:rPr lang="en-US" dirty="0">
                <a:effectLst/>
              </a:rPr>
              <a:t> are positive </a:t>
            </a:r>
          </a:p>
          <a:p>
            <a:pPr lvl="1" fontAlgn="ctr"/>
            <a:r>
              <a:rPr lang="en-US" dirty="0">
                <a:effectLst/>
              </a:rPr>
              <a:t>Positive cytochrome oxidase reaction, while </a:t>
            </a:r>
            <a:r>
              <a:rPr lang="en-US" dirty="0" err="1">
                <a:effectLst/>
              </a:rPr>
              <a:t>enterobacteriaceae</a:t>
            </a:r>
            <a:r>
              <a:rPr lang="en-US" dirty="0">
                <a:effectLst/>
              </a:rPr>
              <a:t> is negative </a:t>
            </a:r>
            <a:endParaRPr lang="en-US" dirty="0" smtClean="0">
              <a:effectLst/>
            </a:endParaRPr>
          </a:p>
          <a:p>
            <a:pPr lvl="1"/>
            <a:r>
              <a:rPr lang="en-GB" dirty="0" smtClean="0"/>
              <a:t>TSI </a:t>
            </a:r>
            <a:r>
              <a:rPr lang="en-GB" dirty="0"/>
              <a:t>–No sugars fermented hence</a:t>
            </a:r>
          </a:p>
          <a:p>
            <a:pPr lvl="2"/>
            <a:r>
              <a:rPr lang="en-GB" dirty="0"/>
              <a:t>Slant – Pink(alkaline)</a:t>
            </a:r>
          </a:p>
          <a:p>
            <a:pPr lvl="2"/>
            <a:r>
              <a:rPr lang="en-GB" dirty="0"/>
              <a:t>Butt -  Pink(alkaline) No production of  H2S gas and Fe2+</a:t>
            </a:r>
            <a:endParaRPr lang="en-US" dirty="0"/>
          </a:p>
          <a:p>
            <a:pPr fontAlgn="ctr"/>
            <a:r>
              <a:rPr lang="en-US" dirty="0">
                <a:effectLst/>
              </a:rPr>
              <a:t>Further identification by</a:t>
            </a:r>
            <a:endParaRPr lang="en-GB" sz="2200" dirty="0">
              <a:effectLst/>
            </a:endParaRPr>
          </a:p>
          <a:p>
            <a:pPr lvl="1" fontAlgn="ctr"/>
            <a:r>
              <a:rPr lang="en-US" dirty="0">
                <a:effectLst/>
              </a:rPr>
              <a:t>Serotyping based on the (somatic) O and (flagella) H antigens</a:t>
            </a:r>
            <a:endParaRPr lang="en-GB" dirty="0">
              <a:effectLst/>
            </a:endParaRPr>
          </a:p>
          <a:p>
            <a:pPr lvl="1" fontAlgn="ctr"/>
            <a:r>
              <a:rPr lang="en-US" dirty="0">
                <a:effectLst/>
              </a:rPr>
              <a:t>Phage typing</a:t>
            </a:r>
            <a:endParaRPr lang="en-GB" dirty="0">
              <a:effectLst/>
            </a:endParaRPr>
          </a:p>
          <a:p>
            <a:pPr lvl="1" fontAlgn="ctr"/>
            <a:r>
              <a:rPr lang="en-US" dirty="0">
                <a:effectLst/>
              </a:rPr>
              <a:t>Other methods of typing.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6918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864096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95000"/>
                  </a:schemeClr>
                </a:solidFill>
              </a:rPr>
              <a:t>Pseudomonas </a:t>
            </a:r>
            <a:r>
              <a:rPr lang="en-GB" dirty="0" err="1" smtClean="0">
                <a:solidFill>
                  <a:schemeClr val="tx1">
                    <a:lumMod val="95000"/>
                  </a:schemeClr>
                </a:solidFill>
              </a:rPr>
              <a:t>aeruginosa</a:t>
            </a:r>
            <a:r>
              <a:rPr lang="en-GB" dirty="0" smtClean="0">
                <a:solidFill>
                  <a:schemeClr val="tx1">
                    <a:lumMod val="95000"/>
                  </a:schemeClr>
                </a:solidFill>
              </a:rPr>
              <a:t> negative Gram stain</a:t>
            </a:r>
            <a:endParaRPr lang="en-GB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027" name="Picture 3" descr="E:\Bachelor of Medicine And Bachelor of Surgery (MBChB)  Year  2\MEDICAL MICROBIOLOGY\Others\New folder\Pseudomonas sp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76872"/>
            <a:ext cx="4368923" cy="327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Bachelor of Medicine And Bachelor of Surgery (MBChB)  Year  2\MEDICAL MICROBIOLOGY\Others\New folder\Pseudomon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86581"/>
            <a:ext cx="4355976" cy="326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354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upload.wikimedia.org/wikipedia/commons/thumb/5/5e/Pseudomonas_aeruginosa_pyocyanin.jpg/220px-Pseudomonas_aeruginosa_pyocyanin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0"/>
            <a:ext cx="3324622" cy="31409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396716" y="0"/>
            <a:ext cx="19673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Production of </a:t>
            </a:r>
            <a:r>
              <a:rPr lang="en-GB" dirty="0" err="1"/>
              <a:t>pyocyanin</a:t>
            </a:r>
            <a:r>
              <a:rPr lang="en-GB" dirty="0"/>
              <a:t>, water-soluble green pigment of </a:t>
            </a:r>
            <a:r>
              <a:rPr lang="en-GB" i="1" dirty="0"/>
              <a:t>Pseudomonas </a:t>
            </a:r>
            <a:r>
              <a:rPr lang="en-GB" i="1" dirty="0" err="1"/>
              <a:t>aeruginosa</a:t>
            </a:r>
            <a:r>
              <a:rPr lang="en-GB" dirty="0"/>
              <a:t>. (left tube)</a:t>
            </a:r>
          </a:p>
        </p:txBody>
      </p:sp>
      <p:sp>
        <p:nvSpPr>
          <p:cNvPr id="3" name="Rectangle 2"/>
          <p:cNvSpPr/>
          <p:nvPr/>
        </p:nvSpPr>
        <p:spPr>
          <a:xfrm>
            <a:off x="5830471" y="6452465"/>
            <a:ext cx="3233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Stoke's</a:t>
            </a:r>
            <a:r>
              <a:rPr lang="en-GB" dirty="0"/>
              <a:t> method Pseudomonas</a:t>
            </a:r>
          </a:p>
        </p:txBody>
      </p:sp>
      <p:pic>
        <p:nvPicPr>
          <p:cNvPr id="2051" name="Picture 3" descr="E:\Bachelor of Medicine And Bachelor of Surgery (MBChB)  Year  2\MEDICAL MICROBIOLOGY\Others\New folder\Stoke's method Pseudomon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592" y="2276872"/>
            <a:ext cx="5567458" cy="417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Bachelor of Medicine And Bachelor of Surgery (MBChB)  Year  2\MEDICAL MICROBIOLOGY\Others\microbiology bacteriology\Pseudomonas TS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140967"/>
            <a:ext cx="1502437" cy="368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47664" y="5025950"/>
            <a:ext cx="17754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Pseudomonas TSI(alkaline slant and Butt)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938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seudomonas spp (2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76799" y="1447800"/>
            <a:ext cx="3508375" cy="2631281"/>
          </a:xfrm>
        </p:spPr>
      </p:pic>
      <p:pic>
        <p:nvPicPr>
          <p:cNvPr id="5" name="Picture 4" descr="Pseudomonas on CL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1447800"/>
            <a:ext cx="3759200" cy="2590800"/>
          </a:xfrm>
          <a:prstGeom prst="rect">
            <a:avLst/>
          </a:prstGeom>
        </p:spPr>
      </p:pic>
      <p:pic>
        <p:nvPicPr>
          <p:cNvPr id="6" name="Picture 5" descr="Pseudomonas on N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4038600"/>
            <a:ext cx="3505200" cy="2590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43532" y="548680"/>
            <a:ext cx="43205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Pseudomonas Culture-Pigments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237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Bachelor of Medicine And Bachelor of Surgery (MBChB)  Year  2\MEDICAL MICROBIOLOGY\Others\New folder\Pseudomonas spp cultures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50" y="0"/>
            <a:ext cx="9151549" cy="686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322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95536" y="260648"/>
            <a:ext cx="7772400" cy="1143000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n-GB" sz="2400" dirty="0">
                <a:solidFill>
                  <a:srgbClr val="FFFFFF"/>
                </a:solidFill>
                <a:ea typeface="+mn-ea"/>
                <a:cs typeface="+mn-cs"/>
              </a:rPr>
              <a:t>Pseudomonas on </a:t>
            </a:r>
            <a:r>
              <a:rPr lang="en-GB" sz="2400" dirty="0" smtClean="0">
                <a:solidFill>
                  <a:srgbClr val="FFFFFF"/>
                </a:solidFill>
                <a:ea typeface="+mn-ea"/>
                <a:cs typeface="+mn-cs"/>
              </a:rPr>
              <a:t>NA- Note pigmentations</a:t>
            </a:r>
            <a:endParaRPr lang="en-GB" dirty="0"/>
          </a:p>
        </p:txBody>
      </p:sp>
      <p:pic>
        <p:nvPicPr>
          <p:cNvPr id="4098" name="Picture 2" descr="E:\Bachelor of Medicine And Bachelor of Surgery (MBChB)  Year  2\MEDICAL MICROBIOLOGY\Others\New folder\Pseudomonas spp Pigment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45232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014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7772400" cy="1143000"/>
          </a:xfrm>
        </p:spPr>
        <p:txBody>
          <a:bodyPr/>
          <a:lstStyle/>
          <a:p>
            <a:r>
              <a:rPr lang="en-US" sz="3600" dirty="0" smtClean="0"/>
              <a:t>Non-Fermentative Gram-Negative Bacteria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56792"/>
            <a:ext cx="8640960" cy="5112568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Nonfermentative</a:t>
            </a:r>
            <a:r>
              <a:rPr lang="en-US" dirty="0" smtClean="0"/>
              <a:t> for glucose (TSI = alkaline over no reaction)</a:t>
            </a:r>
          </a:p>
          <a:p>
            <a:r>
              <a:rPr lang="en-GB" dirty="0" smtClean="0"/>
              <a:t>Oxidase-positive for </a:t>
            </a:r>
            <a:r>
              <a:rPr lang="en-US" dirty="0" smtClean="0"/>
              <a:t>glucose (Hugh-</a:t>
            </a:r>
            <a:r>
              <a:rPr lang="en-US" dirty="0" err="1" smtClean="0"/>
              <a:t>Leifson</a:t>
            </a:r>
            <a:r>
              <a:rPr lang="en-US" dirty="0" smtClean="0"/>
              <a:t> O-F glucose positive)</a:t>
            </a:r>
          </a:p>
          <a:p>
            <a:r>
              <a:rPr lang="en-US" dirty="0" err="1" smtClean="0"/>
              <a:t>Asaccharolytic</a:t>
            </a:r>
            <a:r>
              <a:rPr lang="en-US" dirty="0" smtClean="0"/>
              <a:t> for glucose (Hugh-</a:t>
            </a:r>
            <a:r>
              <a:rPr lang="en-US" dirty="0" err="1" smtClean="0"/>
              <a:t>Leifson</a:t>
            </a:r>
            <a:r>
              <a:rPr lang="en-US" dirty="0" smtClean="0"/>
              <a:t> O-F glucose negative)</a:t>
            </a:r>
          </a:p>
          <a:p>
            <a:r>
              <a:rPr lang="en-US" dirty="0" smtClean="0"/>
              <a:t>Cytochrome oxidase positive or negative</a:t>
            </a:r>
          </a:p>
          <a:p>
            <a:r>
              <a:rPr lang="en-GB" dirty="0"/>
              <a:t>Gram-negative rods. </a:t>
            </a:r>
          </a:p>
          <a:p>
            <a:r>
              <a:rPr lang="en-GB" dirty="0"/>
              <a:t>Motile with polar flagella.</a:t>
            </a:r>
          </a:p>
          <a:p>
            <a:r>
              <a:rPr lang="en-GB" dirty="0"/>
              <a:t>Obligate aerobe</a:t>
            </a:r>
            <a:r>
              <a:rPr lang="en-GB" dirty="0" smtClean="0"/>
              <a:t>.</a:t>
            </a:r>
          </a:p>
          <a:p>
            <a:pPr lvl="0" fontAlgn="ctr"/>
            <a:r>
              <a:rPr lang="en-US" dirty="0">
                <a:effectLst/>
              </a:rPr>
              <a:t>Group of motile gram -</a:t>
            </a:r>
            <a:r>
              <a:rPr lang="en-US" dirty="0" err="1">
                <a:effectLst/>
              </a:rPr>
              <a:t>ve</a:t>
            </a:r>
            <a:r>
              <a:rPr lang="en-US" dirty="0">
                <a:effectLst/>
              </a:rPr>
              <a:t> bacilli</a:t>
            </a:r>
            <a:endParaRPr lang="en-GB" sz="2400" dirty="0">
              <a:effectLst/>
            </a:endParaRPr>
          </a:p>
          <a:p>
            <a:pPr lvl="0" fontAlgn="ctr"/>
            <a:r>
              <a:rPr lang="en-US" dirty="0" smtClean="0">
                <a:effectLst/>
              </a:rPr>
              <a:t>May </a:t>
            </a:r>
            <a:r>
              <a:rPr lang="en-US" dirty="0">
                <a:effectLst/>
              </a:rPr>
              <a:t>or may not produce pigment in culture </a:t>
            </a:r>
            <a:endParaRPr lang="en-GB" sz="2400" dirty="0">
              <a:effectLst/>
            </a:endParaRPr>
          </a:p>
          <a:p>
            <a:r>
              <a:rPr lang="en-GB" dirty="0" smtClean="0"/>
              <a:t>Resistant </a:t>
            </a:r>
            <a:r>
              <a:rPr lang="en-GB" dirty="0"/>
              <a:t>to multiple drugs.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414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Pseudomonas on BA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Pseudomonas on </a:t>
            </a:r>
            <a:r>
              <a:rPr lang="en-GB" dirty="0" smtClean="0"/>
              <a:t>CLED</a:t>
            </a:r>
            <a:endParaRPr lang="en-GB" dirty="0"/>
          </a:p>
        </p:txBody>
      </p:sp>
      <p:pic>
        <p:nvPicPr>
          <p:cNvPr id="11" name="Picture 3" descr="E:\Bachelor of Medicine And Bachelor of Surgery (MBChB)  Year  2\MEDICAL MICROBIOLOGY\Others\New folder\Pseudomonas spp. B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E:\Bachelor of Medicine And Bachelor of Surgery (MBChB)  Year  2\MEDICAL MICROBIOLOGY\Others\New folder\Pseudomonas CLED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394480"/>
            <a:ext cx="4041775" cy="351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2892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Bachelor of Medicine And Bachelor of Surgery (MBChB)  Year  2\MEDICAL MICROBIOLOGY\Others\microbiology bacteriology\Pseudomonas and Proteus on C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9188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95536" y="260648"/>
            <a:ext cx="7772400" cy="1143000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n-GB" sz="2400" dirty="0">
                <a:solidFill>
                  <a:srgbClr val="FFFFFF"/>
                </a:solidFill>
                <a:ea typeface="+mn-ea"/>
                <a:cs typeface="+mn-cs"/>
              </a:rPr>
              <a:t>Pseudomonas </a:t>
            </a:r>
            <a:r>
              <a:rPr lang="en-GB" sz="2400" dirty="0" smtClean="0">
                <a:solidFill>
                  <a:srgbClr val="FFFFFF"/>
                </a:solidFill>
                <a:ea typeface="+mn-ea"/>
                <a:cs typeface="+mn-cs"/>
              </a:rPr>
              <a:t>on BA and MAC</a:t>
            </a:r>
            <a:endParaRPr lang="en-GB" dirty="0"/>
          </a:p>
        </p:txBody>
      </p:sp>
      <p:pic>
        <p:nvPicPr>
          <p:cNvPr id="5122" name="Picture 2" descr="E:\Bachelor of Medicine And Bachelor of Surgery (MBChB)  Year  2\MEDICAL MICROBIOLOGY\Others\New folder\Pseudomonas spp. on BA &amp; M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16" y="1268760"/>
            <a:ext cx="920341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Bachelor of Medicine And Bachelor of Surgery (MBChB)  Year  2\MEDICAL MICROBIOLOGY\Others\microbiology bacteriology\Pseudoonas spp. MAC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689" y="1268760"/>
            <a:ext cx="4699311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1630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008112"/>
          </a:xfrm>
        </p:spPr>
        <p:txBody>
          <a:bodyPr/>
          <a:lstStyle/>
          <a:p>
            <a:pPr lvl="0"/>
            <a:r>
              <a:rPr lang="en-US" dirty="0">
                <a:effectLst/>
              </a:rPr>
              <a:t>Antimicrobial </a:t>
            </a:r>
            <a:r>
              <a:rPr lang="en-US" dirty="0" smtClean="0">
                <a:effectLst/>
              </a:rPr>
              <a:t>susceptibility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184576"/>
          </a:xfrm>
        </p:spPr>
        <p:txBody>
          <a:bodyPr>
            <a:normAutofit fontScale="92500" lnSpcReduction="20000"/>
          </a:bodyPr>
          <a:lstStyle/>
          <a:p>
            <a:pPr lvl="0" fontAlgn="ctr"/>
            <a:r>
              <a:rPr lang="en-US" dirty="0" smtClean="0">
                <a:effectLst/>
              </a:rPr>
              <a:t>Resistant </a:t>
            </a:r>
            <a:r>
              <a:rPr lang="en-US" dirty="0">
                <a:effectLst/>
              </a:rPr>
              <a:t>to many antimicrobial agents and disinfectants commonly used </a:t>
            </a:r>
            <a:endParaRPr lang="en-GB" sz="2400" dirty="0">
              <a:effectLst/>
            </a:endParaRPr>
          </a:p>
          <a:p>
            <a:pPr lvl="0" fontAlgn="ctr"/>
            <a:r>
              <a:rPr lang="en-US" dirty="0">
                <a:effectLst/>
              </a:rPr>
              <a:t>Resistance is natural or acquired</a:t>
            </a:r>
            <a:endParaRPr lang="en-GB" sz="2400" dirty="0">
              <a:effectLst/>
            </a:endParaRPr>
          </a:p>
          <a:p>
            <a:pPr lvl="1" fontAlgn="ctr"/>
            <a:r>
              <a:rPr lang="en-US" dirty="0">
                <a:effectLst/>
              </a:rPr>
              <a:t>Acquired resistance is mostly due to resistance factors transferred from other gram –</a:t>
            </a:r>
            <a:r>
              <a:rPr lang="en-US" dirty="0" err="1">
                <a:effectLst/>
              </a:rPr>
              <a:t>ve</a:t>
            </a:r>
            <a:r>
              <a:rPr lang="en-US" dirty="0">
                <a:effectLst/>
              </a:rPr>
              <a:t> bacilli</a:t>
            </a:r>
            <a:endParaRPr lang="en-GB" sz="2000" dirty="0">
              <a:effectLst/>
            </a:endParaRPr>
          </a:p>
          <a:p>
            <a:pPr lvl="0" fontAlgn="ctr"/>
            <a:r>
              <a:rPr lang="en-US" dirty="0">
                <a:effectLst/>
              </a:rPr>
              <a:t>In vitro susceptibility tests necessary esp. in isolated cases </a:t>
            </a:r>
            <a:endParaRPr lang="en-GB" sz="2400" dirty="0">
              <a:effectLst/>
            </a:endParaRPr>
          </a:p>
          <a:p>
            <a:pPr lvl="0" fontAlgn="ctr"/>
            <a:r>
              <a:rPr lang="en-US" dirty="0">
                <a:effectLst/>
              </a:rPr>
              <a:t>Generally may be susceptible to </a:t>
            </a:r>
            <a:endParaRPr lang="en-GB" sz="2400" dirty="0">
              <a:effectLst/>
            </a:endParaRPr>
          </a:p>
          <a:p>
            <a:pPr lvl="1" fontAlgn="ctr"/>
            <a:r>
              <a:rPr lang="en-US" dirty="0">
                <a:effectLst/>
              </a:rPr>
              <a:t>Aminoglycosides – gentamicin, </a:t>
            </a:r>
            <a:r>
              <a:rPr lang="en-US" dirty="0" err="1">
                <a:effectLst/>
              </a:rPr>
              <a:t>Amikacin</a:t>
            </a:r>
            <a:endParaRPr lang="en-GB" sz="2000" dirty="0">
              <a:effectLst/>
            </a:endParaRPr>
          </a:p>
          <a:p>
            <a:pPr lvl="1" fontAlgn="ctr"/>
            <a:r>
              <a:rPr lang="en-US" dirty="0" err="1">
                <a:effectLst/>
              </a:rPr>
              <a:t>Penicillins</a:t>
            </a:r>
            <a:r>
              <a:rPr lang="en-US" dirty="0">
                <a:effectLst/>
              </a:rPr>
              <a:t> – </a:t>
            </a:r>
            <a:r>
              <a:rPr lang="en-US" dirty="0" err="1">
                <a:effectLst/>
              </a:rPr>
              <a:t>carbenicillin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piperacillin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ticaricillin</a:t>
            </a:r>
            <a:endParaRPr lang="en-GB" sz="2000" dirty="0">
              <a:effectLst/>
            </a:endParaRPr>
          </a:p>
          <a:p>
            <a:pPr lvl="1" fontAlgn="ctr"/>
            <a:r>
              <a:rPr lang="en-US" dirty="0" err="1">
                <a:effectLst/>
              </a:rPr>
              <a:t>Cephalosporins</a:t>
            </a:r>
            <a:r>
              <a:rPr lang="en-US" dirty="0">
                <a:effectLst/>
              </a:rPr>
              <a:t> – </a:t>
            </a:r>
            <a:r>
              <a:rPr lang="en-US" dirty="0" err="1">
                <a:effectLst/>
              </a:rPr>
              <a:t>ceftrazidime</a:t>
            </a:r>
            <a:endParaRPr lang="en-GB" sz="2000" dirty="0">
              <a:effectLst/>
            </a:endParaRPr>
          </a:p>
          <a:p>
            <a:pPr lvl="2" fontAlgn="ctr"/>
            <a:r>
              <a:rPr lang="en-US" dirty="0" err="1">
                <a:effectLst/>
              </a:rPr>
              <a:t>Fluoroquinolones</a:t>
            </a:r>
            <a:r>
              <a:rPr lang="en-US" dirty="0">
                <a:effectLst/>
              </a:rPr>
              <a:t> –</a:t>
            </a:r>
            <a:endParaRPr lang="en-GB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965846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936104"/>
          </a:xfrm>
        </p:spPr>
        <p:txBody>
          <a:bodyPr/>
          <a:lstStyle/>
          <a:p>
            <a:r>
              <a:rPr lang="en-GB" dirty="0" smtClean="0"/>
              <a:t>Treatment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400600"/>
          </a:xfrm>
        </p:spPr>
        <p:txBody>
          <a:bodyPr>
            <a:normAutofit fontScale="85000" lnSpcReduction="10000"/>
          </a:bodyPr>
          <a:lstStyle/>
          <a:p>
            <a:r>
              <a:rPr lang="en-GB" dirty="0" err="1"/>
              <a:t>Antipseudomonal</a:t>
            </a:r>
            <a:r>
              <a:rPr lang="en-GB" dirty="0"/>
              <a:t> </a:t>
            </a:r>
            <a:r>
              <a:rPr lang="en-GB" dirty="0" smtClean="0"/>
              <a:t>antibiotics</a:t>
            </a:r>
          </a:p>
          <a:p>
            <a:pPr lvl="1"/>
            <a:r>
              <a:rPr lang="en-GB" dirty="0" err="1" smtClean="0">
                <a:effectLst/>
              </a:rPr>
              <a:t>Ticarcillin</a:t>
            </a:r>
            <a:endParaRPr lang="en-GB" dirty="0" smtClean="0">
              <a:effectLst/>
            </a:endParaRPr>
          </a:p>
          <a:p>
            <a:pPr lvl="1"/>
            <a:r>
              <a:rPr lang="en-GB" dirty="0" err="1" smtClean="0">
                <a:effectLst/>
              </a:rPr>
              <a:t>Piperacillin</a:t>
            </a:r>
            <a:endParaRPr lang="en-GB" dirty="0" smtClean="0">
              <a:effectLst/>
            </a:endParaRPr>
          </a:p>
          <a:p>
            <a:pPr lvl="1"/>
            <a:r>
              <a:rPr lang="en-GB" dirty="0" err="1" smtClean="0">
                <a:effectLst/>
              </a:rPr>
              <a:t>Carbenicillin</a:t>
            </a:r>
            <a:endParaRPr lang="en-GB" dirty="0">
              <a:effectLst/>
            </a:endParaRPr>
          </a:p>
          <a:p>
            <a:r>
              <a:rPr lang="en-GB" dirty="0" smtClean="0"/>
              <a:t>Combined </a:t>
            </a:r>
            <a:r>
              <a:rPr lang="en-GB" dirty="0"/>
              <a:t>antibiotic therapy </a:t>
            </a:r>
            <a:r>
              <a:rPr lang="en-GB" dirty="0" smtClean="0"/>
              <a:t>used to </a:t>
            </a:r>
            <a:r>
              <a:rPr lang="en-GB" dirty="0"/>
              <a:t>avoid resistance that develops rapidly when single drugs are employed. </a:t>
            </a:r>
            <a:endParaRPr lang="en-GB" dirty="0" smtClean="0"/>
          </a:p>
          <a:p>
            <a:r>
              <a:rPr lang="en-GB" dirty="0" smtClean="0"/>
              <a:t>Avoid </a:t>
            </a:r>
            <a:r>
              <a:rPr lang="en-GB" dirty="0"/>
              <a:t>using inappropriate broad-spectrum antibiotics, which can suppress the normal flora and permit overgrowth of resistant pseudomonads.</a:t>
            </a:r>
          </a:p>
          <a:p>
            <a:r>
              <a:rPr lang="en-GB" dirty="0"/>
              <a:t>Injection of </a:t>
            </a:r>
            <a:r>
              <a:rPr lang="en-GB" dirty="0" err="1"/>
              <a:t>hyperimmune</a:t>
            </a:r>
            <a:r>
              <a:rPr lang="en-GB" dirty="0"/>
              <a:t> globulin and granulocyte transfusion to augment compromised immune function for selected patients.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076056" y="1124744"/>
            <a:ext cx="4067944" cy="107721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dirty="0" err="1" smtClean="0"/>
              <a:t>Mneumonic</a:t>
            </a:r>
            <a:r>
              <a:rPr lang="en-GB" sz="1600" dirty="0" smtClean="0"/>
              <a:t>; how </a:t>
            </a:r>
            <a:r>
              <a:rPr lang="en-GB" sz="1600" dirty="0"/>
              <a:t>to </a:t>
            </a:r>
            <a:r>
              <a:rPr lang="en-GB" sz="1600" dirty="0" smtClean="0"/>
              <a:t>kill pseudomonas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 smtClean="0"/>
              <a:t>1-Tie </a:t>
            </a:r>
            <a:r>
              <a:rPr lang="en-GB" sz="1600" dirty="0"/>
              <a:t>it up (</a:t>
            </a:r>
            <a:r>
              <a:rPr lang="en-GB" sz="1600" dirty="0" err="1" smtClean="0"/>
              <a:t>ticarcillin</a:t>
            </a:r>
            <a:r>
              <a:rPr lang="en-GB" sz="1600" dirty="0" smtClean="0"/>
              <a:t>)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 smtClean="0"/>
              <a:t>2-Hit </a:t>
            </a:r>
            <a:r>
              <a:rPr lang="en-GB" sz="1600" dirty="0"/>
              <a:t>it with a pipe (</a:t>
            </a:r>
            <a:r>
              <a:rPr lang="en-GB" sz="1600" dirty="0" err="1"/>
              <a:t>pipercillin</a:t>
            </a:r>
            <a:r>
              <a:rPr lang="en-GB" sz="1600" dirty="0" smtClean="0"/>
              <a:t>)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 smtClean="0"/>
              <a:t>3-Run </a:t>
            </a:r>
            <a:r>
              <a:rPr lang="en-GB" sz="1600" dirty="0"/>
              <a:t>over it with a car </a:t>
            </a:r>
            <a:r>
              <a:rPr lang="en-GB" sz="1600" dirty="0" smtClean="0"/>
              <a:t>(</a:t>
            </a:r>
            <a:r>
              <a:rPr lang="en-GB" sz="1600" dirty="0" err="1"/>
              <a:t>Carbenicillin</a:t>
            </a:r>
            <a:r>
              <a:rPr lang="en-GB" sz="1600" dirty="0" smtClean="0"/>
              <a:t>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2361548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936104"/>
          </a:xfrm>
        </p:spPr>
        <p:txBody>
          <a:bodyPr/>
          <a:lstStyle/>
          <a:p>
            <a:r>
              <a:rPr lang="en-GB" dirty="0" smtClean="0"/>
              <a:t>Prevention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4006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Pseudomonas spp. normally inhabit soil, water, and vegetation and can be isolated from the skin, throat, and stool of healthy persons.</a:t>
            </a:r>
          </a:p>
          <a:p>
            <a:r>
              <a:rPr lang="en-GB" dirty="0"/>
              <a:t>Spread is from patient to patient via contact with fomites or by ingestion of contaminated food and water.</a:t>
            </a:r>
          </a:p>
          <a:p>
            <a:r>
              <a:rPr lang="en-GB" dirty="0"/>
              <a:t>Methods for control of infection are similar to those for other nosocomial pathogens.</a:t>
            </a:r>
          </a:p>
          <a:p>
            <a:r>
              <a:rPr lang="en-GB" dirty="0"/>
              <a:t>Special attention should be paid to sinks, water baths, showers, hot tubs, and other wet areas.</a:t>
            </a:r>
          </a:p>
          <a:p>
            <a:r>
              <a:rPr lang="en-GB" dirty="0"/>
              <a:t>High risk population: patients with </a:t>
            </a:r>
            <a:r>
              <a:rPr lang="en-GB" dirty="0" err="1"/>
              <a:t>leukemia</a:t>
            </a:r>
            <a:r>
              <a:rPr lang="en-GB" dirty="0"/>
              <a:t>, burns, cystic fibrosis, and immunosuppression. </a:t>
            </a:r>
          </a:p>
        </p:txBody>
      </p:sp>
    </p:spTree>
    <p:extLst>
      <p:ext uri="{BB962C8B-B14F-4D97-AF65-F5344CB8AC3E}">
        <p14:creationId xmlns:p14="http://schemas.microsoft.com/office/powerpoint/2010/main" val="6304745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936104"/>
          </a:xfrm>
        </p:spPr>
        <p:txBody>
          <a:bodyPr/>
          <a:lstStyle/>
          <a:p>
            <a:r>
              <a:rPr lang="en-GB" dirty="0"/>
              <a:t>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4006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Patients at high risk should not be admitted to a ward  where cases of pseudomonas infection are present.</a:t>
            </a:r>
          </a:p>
          <a:p>
            <a:r>
              <a:rPr lang="en-GB" dirty="0" smtClean="0"/>
              <a:t>Patients </a:t>
            </a:r>
            <a:r>
              <a:rPr lang="en-GB" dirty="0"/>
              <a:t>infected with P. </a:t>
            </a:r>
            <a:r>
              <a:rPr lang="en-GB" dirty="0" err="1"/>
              <a:t>aeruginosa</a:t>
            </a:r>
            <a:r>
              <a:rPr lang="en-GB" dirty="0"/>
              <a:t> should be isolated.</a:t>
            </a:r>
          </a:p>
          <a:p>
            <a:r>
              <a:rPr lang="en-GB" dirty="0" smtClean="0"/>
              <a:t>Sterilize all </a:t>
            </a:r>
            <a:r>
              <a:rPr lang="en-GB" dirty="0"/>
              <a:t>instruments, apparatus, and </a:t>
            </a:r>
            <a:r>
              <a:rPr lang="en-GB" dirty="0" smtClean="0"/>
              <a:t>dressing; antimicrobial </a:t>
            </a:r>
            <a:r>
              <a:rPr lang="en-GB" dirty="0"/>
              <a:t>and other therapeutic substances.</a:t>
            </a:r>
          </a:p>
          <a:p>
            <a:r>
              <a:rPr lang="en-GB" dirty="0" smtClean="0"/>
              <a:t>Monitor </a:t>
            </a:r>
            <a:r>
              <a:rPr lang="en-GB" dirty="0"/>
              <a:t>clinically relevant isolates of P. </a:t>
            </a:r>
            <a:r>
              <a:rPr lang="en-GB" dirty="0" err="1"/>
              <a:t>aeruginosa</a:t>
            </a:r>
            <a:r>
              <a:rPr lang="en-GB" dirty="0"/>
              <a:t> by a suitable typing system to identify epidemic strains.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0946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008112"/>
          </a:xfrm>
        </p:spPr>
        <p:txBody>
          <a:bodyPr/>
          <a:lstStyle/>
          <a:p>
            <a:r>
              <a:rPr lang="en-US" sz="3600" i="1" u="sng" dirty="0" smtClean="0">
                <a:effectLst/>
              </a:rPr>
              <a:t>Pseudomonas </a:t>
            </a:r>
            <a:r>
              <a:rPr lang="en-US" sz="3600" i="1" u="sng" dirty="0" err="1" smtClean="0">
                <a:effectLst/>
              </a:rPr>
              <a:t>fluorescens</a:t>
            </a:r>
            <a:r>
              <a:rPr lang="en-US" sz="3600" i="1" u="sng" dirty="0" smtClean="0">
                <a:effectLst/>
              </a:rPr>
              <a:t> and Pseudomonas </a:t>
            </a:r>
            <a:r>
              <a:rPr lang="en-US" sz="3600" i="1" u="sng" dirty="0" err="1" smtClean="0">
                <a:effectLst/>
              </a:rPr>
              <a:t>putida</a:t>
            </a:r>
            <a:endParaRPr lang="en-GB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184576"/>
          </a:xfrm>
        </p:spPr>
        <p:txBody>
          <a:bodyPr/>
          <a:lstStyle/>
          <a:p>
            <a:pPr lvl="0" fontAlgn="ctr"/>
            <a:r>
              <a:rPr lang="en-US" dirty="0">
                <a:effectLst/>
              </a:rPr>
              <a:t>Morphologically similar to p. </a:t>
            </a:r>
            <a:r>
              <a:rPr lang="en-US" dirty="0" err="1">
                <a:effectLst/>
              </a:rPr>
              <a:t>Aeruginosa</a:t>
            </a:r>
            <a:endParaRPr lang="en-GB" dirty="0">
              <a:effectLst/>
            </a:endParaRPr>
          </a:p>
          <a:p>
            <a:pPr lvl="0" fontAlgn="ctr"/>
            <a:r>
              <a:rPr lang="en-US" dirty="0">
                <a:effectLst/>
              </a:rPr>
              <a:t>Less commonly encountered in association with disease </a:t>
            </a:r>
            <a:endParaRPr lang="en-GB" dirty="0">
              <a:effectLst/>
            </a:endParaRPr>
          </a:p>
          <a:p>
            <a:pPr lvl="0" fontAlgn="ctr"/>
            <a:r>
              <a:rPr lang="en-US" dirty="0">
                <a:effectLst/>
              </a:rPr>
              <a:t>Occasionally isolated as contaminants of stored fluids</a:t>
            </a:r>
            <a:endParaRPr lang="en-GB" dirty="0">
              <a:effectLst/>
            </a:endParaRPr>
          </a:p>
          <a:p>
            <a:pPr lvl="0" fontAlgn="ctr"/>
            <a:r>
              <a:rPr lang="en-US" dirty="0">
                <a:effectLst/>
              </a:rPr>
              <a:t>Capable of growing at low temp such as 4 ° c </a:t>
            </a:r>
            <a:endParaRPr lang="en-GB" dirty="0">
              <a:effectLst/>
            </a:endParaRPr>
          </a:p>
          <a:p>
            <a:pPr lvl="0" fontAlgn="ctr"/>
            <a:r>
              <a:rPr lang="en-US" dirty="0">
                <a:effectLst/>
              </a:rPr>
              <a:t>Differentiated from Ps. </a:t>
            </a:r>
            <a:r>
              <a:rPr lang="en-US" dirty="0" err="1">
                <a:effectLst/>
              </a:rPr>
              <a:t>Aeruginosa</a:t>
            </a:r>
            <a:r>
              <a:rPr lang="en-US" dirty="0">
                <a:effectLst/>
              </a:rPr>
              <a:t> by oxidative tests 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71702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496944" cy="1224136"/>
          </a:xfrm>
        </p:spPr>
        <p:txBody>
          <a:bodyPr/>
          <a:lstStyle/>
          <a:p>
            <a:r>
              <a:rPr lang="en-US" sz="4000" dirty="0" smtClean="0"/>
              <a:t>Pseudomonas </a:t>
            </a:r>
            <a:r>
              <a:rPr lang="en-US" sz="4000" dirty="0" err="1" smtClean="0"/>
              <a:t>fluorescens</a:t>
            </a:r>
            <a:r>
              <a:rPr lang="en-US" sz="4000" dirty="0" smtClean="0"/>
              <a:t> and P. </a:t>
            </a:r>
            <a:r>
              <a:rPr lang="en-US" sz="4000" dirty="0" err="1" smtClean="0"/>
              <a:t>putida</a:t>
            </a:r>
            <a:r>
              <a:rPr lang="en-US" sz="4000" dirty="0" smtClean="0"/>
              <a:t>: Types of Infectious Disease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00808"/>
            <a:ext cx="8812088" cy="500479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Fluorescent group of Pseudomonas = P. </a:t>
            </a:r>
            <a:r>
              <a:rPr lang="en-US" dirty="0" err="1" smtClean="0"/>
              <a:t>aeruginosa</a:t>
            </a:r>
            <a:r>
              <a:rPr lang="en-US" dirty="0" smtClean="0"/>
              <a:t>, P. </a:t>
            </a:r>
            <a:r>
              <a:rPr lang="en-US" dirty="0" err="1" smtClean="0"/>
              <a:t>fluorescens</a:t>
            </a:r>
            <a:r>
              <a:rPr lang="en-US" dirty="0" smtClean="0"/>
              <a:t>, P. </a:t>
            </a:r>
            <a:r>
              <a:rPr lang="en-US" dirty="0" err="1" smtClean="0"/>
              <a:t>putida</a:t>
            </a:r>
            <a:endParaRPr lang="en-US" dirty="0" smtClean="0"/>
          </a:p>
          <a:p>
            <a:r>
              <a:rPr lang="en-US" dirty="0" smtClean="0"/>
              <a:t>P. </a:t>
            </a:r>
            <a:r>
              <a:rPr lang="en-US" dirty="0" err="1" smtClean="0"/>
              <a:t>fluorescens</a:t>
            </a:r>
            <a:r>
              <a:rPr lang="en-US" dirty="0" smtClean="0"/>
              <a:t> and P. </a:t>
            </a:r>
            <a:r>
              <a:rPr lang="en-US" dirty="0" err="1" smtClean="0"/>
              <a:t>putida</a:t>
            </a:r>
            <a:r>
              <a:rPr lang="en-US" dirty="0" smtClean="0"/>
              <a:t> generally not significant clinically</a:t>
            </a:r>
          </a:p>
          <a:p>
            <a:r>
              <a:rPr lang="en-US" dirty="0" smtClean="0"/>
              <a:t>P. </a:t>
            </a:r>
            <a:r>
              <a:rPr lang="en-US" dirty="0" err="1" smtClean="0"/>
              <a:t>fluorescens</a:t>
            </a:r>
            <a:r>
              <a:rPr lang="en-US" dirty="0" smtClean="0"/>
              <a:t> and P. </a:t>
            </a:r>
            <a:r>
              <a:rPr lang="en-US" dirty="0" err="1" smtClean="0"/>
              <a:t>putida</a:t>
            </a:r>
            <a:r>
              <a:rPr lang="en-US" dirty="0" smtClean="0"/>
              <a:t> associated with transfusion acquired bacteremia (source=skin of blood donor)</a:t>
            </a:r>
          </a:p>
          <a:p>
            <a:r>
              <a:rPr lang="en-US" dirty="0" smtClean="0"/>
              <a:t>P. </a:t>
            </a:r>
            <a:r>
              <a:rPr lang="en-US" dirty="0" err="1" smtClean="0"/>
              <a:t>fluorescens</a:t>
            </a:r>
            <a:r>
              <a:rPr lang="en-US" dirty="0" smtClean="0"/>
              <a:t> associated with </a:t>
            </a:r>
            <a:r>
              <a:rPr lang="en-US" dirty="0" err="1" smtClean="0"/>
              <a:t>pseudobacteremia</a:t>
            </a:r>
            <a:r>
              <a:rPr lang="en-US" dirty="0" smtClean="0"/>
              <a:t> due to infusion of contaminated solutions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7865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008112"/>
          </a:xfrm>
        </p:spPr>
        <p:txBody>
          <a:bodyPr/>
          <a:lstStyle/>
          <a:p>
            <a:r>
              <a:rPr lang="en-CA" i="1" u="sng" dirty="0" err="1">
                <a:effectLst/>
              </a:rPr>
              <a:t>Burkholderia</a:t>
            </a:r>
            <a:r>
              <a:rPr lang="en-CA" i="1" u="sng" dirty="0">
                <a:effectLst/>
              </a:rPr>
              <a:t> </a:t>
            </a:r>
            <a:r>
              <a:rPr lang="en-CA" i="1" u="sng" dirty="0" err="1">
                <a:effectLst/>
              </a:rPr>
              <a:t>pseudomallei</a:t>
            </a:r>
            <a:endParaRPr lang="en-GB" u="sng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184576"/>
          </a:xfrm>
        </p:spPr>
        <p:txBody>
          <a:bodyPr>
            <a:normAutofit fontScale="85000" lnSpcReduction="20000"/>
          </a:bodyPr>
          <a:lstStyle/>
          <a:p>
            <a:pPr lvl="0" fontAlgn="ctr"/>
            <a:r>
              <a:rPr lang="en-US" dirty="0">
                <a:effectLst/>
              </a:rPr>
              <a:t>A saprophyte associated with animal infections; animal disease  – </a:t>
            </a:r>
            <a:r>
              <a:rPr lang="en-US" dirty="0" err="1">
                <a:effectLst/>
              </a:rPr>
              <a:t>meliodosis</a:t>
            </a:r>
            <a:endParaRPr lang="en-GB" sz="2400" dirty="0">
              <a:effectLst/>
            </a:endParaRPr>
          </a:p>
          <a:p>
            <a:pPr lvl="0" fontAlgn="ctr"/>
            <a:r>
              <a:rPr lang="en-US" dirty="0">
                <a:effectLst/>
              </a:rPr>
              <a:t>Human infections occur accidentally from environmental sources – through broken skin and possibly inhalation and ingestion</a:t>
            </a:r>
            <a:endParaRPr lang="en-GB" sz="2400" dirty="0">
              <a:effectLst/>
            </a:endParaRPr>
          </a:p>
          <a:p>
            <a:pPr lvl="1" fontAlgn="ctr"/>
            <a:r>
              <a:rPr lang="en-US" dirty="0">
                <a:effectLst/>
              </a:rPr>
              <a:t>R</a:t>
            </a:r>
            <a:r>
              <a:rPr lang="en-US" dirty="0" smtClean="0">
                <a:effectLst/>
              </a:rPr>
              <a:t>esults </a:t>
            </a:r>
            <a:r>
              <a:rPr lang="en-US" dirty="0">
                <a:effectLst/>
              </a:rPr>
              <a:t>in asymptomatic infection or a localized </a:t>
            </a:r>
            <a:r>
              <a:rPr lang="en-US" dirty="0" err="1">
                <a:effectLst/>
              </a:rPr>
              <a:t>suppurative</a:t>
            </a:r>
            <a:r>
              <a:rPr lang="en-US" dirty="0">
                <a:effectLst/>
              </a:rPr>
              <a:t> lesion at the inoculation site. Possible</a:t>
            </a:r>
            <a:endParaRPr lang="en-GB" sz="2000" dirty="0">
              <a:effectLst/>
            </a:endParaRPr>
          </a:p>
          <a:p>
            <a:pPr lvl="0" fontAlgn="ctr"/>
            <a:r>
              <a:rPr lang="en-US" dirty="0">
                <a:effectLst/>
              </a:rPr>
              <a:t>C</a:t>
            </a:r>
            <a:r>
              <a:rPr lang="en-US" dirty="0" smtClean="0">
                <a:effectLst/>
              </a:rPr>
              <a:t>ompilations </a:t>
            </a:r>
            <a:r>
              <a:rPr lang="en-US" dirty="0">
                <a:effectLst/>
              </a:rPr>
              <a:t>– septicemia and further spread</a:t>
            </a:r>
            <a:endParaRPr lang="en-GB" sz="2400" dirty="0">
              <a:effectLst/>
            </a:endParaRPr>
          </a:p>
          <a:p>
            <a:pPr lvl="0" fontAlgn="ctr"/>
            <a:r>
              <a:rPr lang="en-US" dirty="0">
                <a:effectLst/>
              </a:rPr>
              <a:t>Common manifestation include primary pneumonitis, skin lesions and  </a:t>
            </a:r>
            <a:r>
              <a:rPr lang="en-US" dirty="0" err="1">
                <a:effectLst/>
              </a:rPr>
              <a:t>septiceaemia</a:t>
            </a:r>
            <a:r>
              <a:rPr lang="en-US" dirty="0">
                <a:effectLst/>
              </a:rPr>
              <a:t> </a:t>
            </a:r>
            <a:endParaRPr lang="en-GB" sz="2400" dirty="0">
              <a:effectLst/>
            </a:endParaRPr>
          </a:p>
          <a:p>
            <a:pPr lvl="0" fontAlgn="ctr"/>
            <a:r>
              <a:rPr lang="en-US" dirty="0">
                <a:effectLst/>
              </a:rPr>
              <a:t>Shows susceptibility to several antimicrobials agents such as tetracycline, amoxicillin, chloramphenicol, </a:t>
            </a:r>
            <a:r>
              <a:rPr lang="en-US" dirty="0" err="1">
                <a:effectLst/>
              </a:rPr>
              <a:t>piperacillin</a:t>
            </a:r>
            <a:r>
              <a:rPr lang="en-US" dirty="0">
                <a:effectLst/>
              </a:rPr>
              <a:t> </a:t>
            </a:r>
            <a:endParaRPr lang="en-GB" sz="2400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8302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Hugh-Leifson OF versus TSI Medium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TSI AGAR SLANT</a:t>
            </a:r>
          </a:p>
          <a:p>
            <a:pPr lvl="1"/>
            <a:r>
              <a:rPr lang="en-US" dirty="0" smtClean="0"/>
              <a:t>Total protein = 2.6 g%</a:t>
            </a:r>
          </a:p>
          <a:p>
            <a:pPr lvl="1"/>
            <a:r>
              <a:rPr lang="en-US" dirty="0" smtClean="0"/>
              <a:t>Total carbohydrate = 2.1 g%</a:t>
            </a:r>
          </a:p>
          <a:p>
            <a:pPr lvl="1"/>
            <a:r>
              <a:rPr lang="en-US" dirty="0" smtClean="0"/>
              <a:t>Protein to carbohydrate (w/w) = 1.2</a:t>
            </a:r>
          </a:p>
          <a:p>
            <a:r>
              <a:rPr lang="en-US" dirty="0" smtClean="0"/>
              <a:t>OF BROTH MEDIUM</a:t>
            </a:r>
          </a:p>
          <a:p>
            <a:pPr lvl="1"/>
            <a:r>
              <a:rPr lang="en-US" dirty="0" smtClean="0"/>
              <a:t>Total protein = 0.2 g%</a:t>
            </a:r>
          </a:p>
          <a:p>
            <a:pPr lvl="1"/>
            <a:r>
              <a:rPr lang="en-US" dirty="0" smtClean="0"/>
              <a:t>Total carbohydrate = 1.0 g%</a:t>
            </a:r>
          </a:p>
          <a:p>
            <a:pPr lvl="1"/>
            <a:r>
              <a:rPr lang="en-US" dirty="0" smtClean="0"/>
              <a:t>Protein to carbohydrate (w/w) = 0.2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374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008112"/>
          </a:xfrm>
        </p:spPr>
        <p:txBody>
          <a:bodyPr/>
          <a:lstStyle/>
          <a:p>
            <a:r>
              <a:rPr lang="en-US" u="sng" dirty="0">
                <a:effectLst/>
              </a:rPr>
              <a:t>P. </a:t>
            </a:r>
            <a:r>
              <a:rPr lang="en-US" u="sng" dirty="0" smtClean="0">
                <a:effectLst/>
              </a:rPr>
              <a:t>Mallei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184576"/>
          </a:xfrm>
        </p:spPr>
        <p:txBody>
          <a:bodyPr>
            <a:normAutofit fontScale="85000" lnSpcReduction="20000"/>
          </a:bodyPr>
          <a:lstStyle/>
          <a:p>
            <a:pPr fontAlgn="ctr"/>
            <a:r>
              <a:rPr lang="en-CA" dirty="0">
                <a:effectLst/>
              </a:rPr>
              <a:t>C</a:t>
            </a:r>
            <a:r>
              <a:rPr lang="en-CA" dirty="0" smtClean="0">
                <a:effectLst/>
              </a:rPr>
              <a:t>losely </a:t>
            </a:r>
            <a:r>
              <a:rPr lang="en-CA" dirty="0">
                <a:effectLst/>
              </a:rPr>
              <a:t>related to </a:t>
            </a:r>
            <a:r>
              <a:rPr lang="en-CA" i="1" dirty="0">
                <a:effectLst/>
              </a:rPr>
              <a:t>B. </a:t>
            </a:r>
            <a:r>
              <a:rPr lang="en-CA" i="1" dirty="0" err="1">
                <a:effectLst/>
              </a:rPr>
              <a:t>pseudomallei</a:t>
            </a:r>
            <a:r>
              <a:rPr lang="en-CA" dirty="0">
                <a:effectLst/>
              </a:rPr>
              <a:t> genetically</a:t>
            </a:r>
            <a:endParaRPr lang="en-GB" dirty="0">
              <a:effectLst/>
            </a:endParaRPr>
          </a:p>
          <a:p>
            <a:pPr lvl="0" fontAlgn="ctr"/>
            <a:r>
              <a:rPr lang="en-US" dirty="0" smtClean="0">
                <a:effectLst/>
              </a:rPr>
              <a:t>Primary </a:t>
            </a:r>
            <a:r>
              <a:rPr lang="en-US" dirty="0">
                <a:effectLst/>
              </a:rPr>
              <a:t>pathogen of </a:t>
            </a:r>
            <a:r>
              <a:rPr lang="en-US" dirty="0" smtClean="0">
                <a:effectLst/>
              </a:rPr>
              <a:t>donkeys, horses </a:t>
            </a:r>
            <a:r>
              <a:rPr lang="en-US" dirty="0">
                <a:effectLst/>
              </a:rPr>
              <a:t>and mules causing – a pulmonary infection and </a:t>
            </a:r>
            <a:r>
              <a:rPr lang="en-US" dirty="0" err="1">
                <a:effectLst/>
              </a:rPr>
              <a:t>subcut</a:t>
            </a:r>
            <a:r>
              <a:rPr lang="en-US" dirty="0">
                <a:effectLst/>
              </a:rPr>
              <a:t> ulcerative lesion</a:t>
            </a:r>
            <a:endParaRPr lang="en-GB" dirty="0">
              <a:effectLst/>
            </a:endParaRPr>
          </a:p>
          <a:p>
            <a:pPr lvl="0" fontAlgn="ctr"/>
            <a:r>
              <a:rPr lang="en-US" dirty="0">
                <a:effectLst/>
              </a:rPr>
              <a:t>Rarely acquired accidentally by human via broken skin or contact with infected discharges form animals.</a:t>
            </a:r>
            <a:endParaRPr lang="en-GB" dirty="0">
              <a:effectLst/>
            </a:endParaRPr>
          </a:p>
          <a:p>
            <a:pPr lvl="0" fontAlgn="ctr"/>
            <a:r>
              <a:rPr lang="en-US" dirty="0">
                <a:effectLst/>
              </a:rPr>
              <a:t>Colonially manifests as – an ulcer on the skin or mucous membranes – abscesses, </a:t>
            </a:r>
            <a:r>
              <a:rPr lang="en-US" dirty="0" err="1">
                <a:effectLst/>
              </a:rPr>
              <a:t>lymphoangitis</a:t>
            </a:r>
            <a:r>
              <a:rPr lang="en-US" dirty="0">
                <a:effectLst/>
              </a:rPr>
              <a:t>, pneumonia</a:t>
            </a:r>
            <a:endParaRPr lang="en-GB" dirty="0">
              <a:effectLst/>
            </a:endParaRPr>
          </a:p>
          <a:p>
            <a:pPr lvl="0" fontAlgn="ctr"/>
            <a:r>
              <a:rPr lang="en-US" dirty="0">
                <a:effectLst/>
              </a:rPr>
              <a:t>Lab test – serology to detect and demonstrate rising antibody levels, culture and identification from specimens obtained from lesions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730128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936104"/>
          </a:xfrm>
        </p:spPr>
        <p:txBody>
          <a:bodyPr/>
          <a:lstStyle/>
          <a:p>
            <a:r>
              <a:rPr lang="en-GB" i="1" dirty="0" err="1"/>
              <a:t>Stenotrophomonas</a:t>
            </a:r>
            <a:r>
              <a:rPr lang="en-GB" i="1" dirty="0"/>
              <a:t> </a:t>
            </a:r>
            <a:r>
              <a:rPr lang="en-GB" i="1" dirty="0" err="1" smtClean="0"/>
              <a:t>maltophilia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400600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A common </a:t>
            </a:r>
            <a:r>
              <a:rPr lang="en-GB" dirty="0" err="1"/>
              <a:t>nonfermentative</a:t>
            </a:r>
            <a:r>
              <a:rPr lang="en-GB" dirty="0"/>
              <a:t>, gram-negative isolate.</a:t>
            </a:r>
          </a:p>
          <a:p>
            <a:r>
              <a:rPr lang="en-GB" dirty="0"/>
              <a:t>Widely distributed including moist hospital environments (respiratory therapy equipment)</a:t>
            </a:r>
          </a:p>
          <a:p>
            <a:r>
              <a:rPr lang="en-GB" dirty="0"/>
              <a:t>Colonizer of human respiratory tract in a hospital setting</a:t>
            </a:r>
          </a:p>
          <a:p>
            <a:r>
              <a:rPr lang="en-GB" dirty="0"/>
              <a:t>It infects debilitated or </a:t>
            </a:r>
            <a:r>
              <a:rPr lang="en-GB" dirty="0" err="1"/>
              <a:t>immunocompromised</a:t>
            </a:r>
            <a:r>
              <a:rPr lang="en-GB" dirty="0"/>
              <a:t> persons, and causes a wide spectrum of diseases, including wound infections, </a:t>
            </a:r>
            <a:r>
              <a:rPr lang="en-GB" dirty="0" smtClean="0"/>
              <a:t>UTI, </a:t>
            </a:r>
            <a:r>
              <a:rPr lang="en-GB" dirty="0"/>
              <a:t>pneumonia, sepsis, meningitis, </a:t>
            </a:r>
            <a:r>
              <a:rPr lang="en-GB" dirty="0" err="1"/>
              <a:t>bacteremia</a:t>
            </a:r>
            <a:r>
              <a:rPr lang="en-GB" dirty="0"/>
              <a:t>, </a:t>
            </a:r>
            <a:r>
              <a:rPr lang="en-GB" dirty="0" smtClean="0"/>
              <a:t>endocarditis</a:t>
            </a:r>
            <a:r>
              <a:rPr lang="en-GB" dirty="0"/>
              <a:t>, ambulatory </a:t>
            </a:r>
            <a:r>
              <a:rPr lang="en-GB" dirty="0" smtClean="0"/>
              <a:t>peritoneal-dialysis </a:t>
            </a:r>
            <a:r>
              <a:rPr lang="en-GB" dirty="0"/>
              <a:t>related peritonitis, </a:t>
            </a:r>
            <a:endParaRPr lang="en-GB" dirty="0" smtClean="0"/>
          </a:p>
          <a:p>
            <a:r>
              <a:rPr lang="en-GB" dirty="0" smtClean="0"/>
              <a:t>It </a:t>
            </a:r>
            <a:r>
              <a:rPr lang="en-GB" dirty="0"/>
              <a:t>is resistant to many commonly used antibiotics, and patients receiving long-term antibiotic therapy are particularly at risk for acquiring infections.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18595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05800" cy="914400"/>
          </a:xfrm>
        </p:spPr>
        <p:txBody>
          <a:bodyPr/>
          <a:lstStyle/>
          <a:p>
            <a:r>
              <a:rPr lang="en-US" dirty="0" smtClean="0"/>
              <a:t>Modes of Infection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001000" cy="4343400"/>
          </a:xfrm>
        </p:spPr>
        <p:txBody>
          <a:bodyPr/>
          <a:lstStyle/>
          <a:p>
            <a:r>
              <a:rPr lang="en-US" dirty="0" smtClean="0"/>
              <a:t>Colonization of hospital patients by environmental sources</a:t>
            </a:r>
          </a:p>
          <a:p>
            <a:r>
              <a:rPr lang="en-US" dirty="0" smtClean="0"/>
              <a:t>Introduction of organisms into normally sterile sites by medical instrumentation (similar to </a:t>
            </a:r>
            <a:r>
              <a:rPr lang="en-US" dirty="0" err="1" smtClean="0"/>
              <a:t>Acinetobacter</a:t>
            </a:r>
            <a:r>
              <a:rPr lang="en-US" dirty="0" smtClean="0"/>
              <a:t>)</a:t>
            </a:r>
          </a:p>
          <a:p>
            <a:r>
              <a:rPr lang="en-GB" dirty="0" smtClean="0"/>
              <a:t>Infections may be acquired from contaminated disinfectants, respiratory therapy and monitoring  equipment, and ice machines.</a:t>
            </a:r>
          </a:p>
        </p:txBody>
      </p:sp>
    </p:spTree>
    <p:extLst>
      <p:ext uri="{BB962C8B-B14F-4D97-AF65-F5344CB8AC3E}">
        <p14:creationId xmlns:p14="http://schemas.microsoft.com/office/powerpoint/2010/main" val="127444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936104"/>
          </a:xfrm>
        </p:spPr>
        <p:txBody>
          <a:bodyPr/>
          <a:lstStyle/>
          <a:p>
            <a:r>
              <a:rPr lang="en-GB" dirty="0" err="1"/>
              <a:t>Burkholderia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400600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They colonize the moist environmental surfaces and are commonly associated with nosocomial infections.</a:t>
            </a:r>
          </a:p>
          <a:p>
            <a:r>
              <a:rPr lang="en-GB" i="1" dirty="0"/>
              <a:t>B. </a:t>
            </a:r>
            <a:r>
              <a:rPr lang="en-GB" i="1" dirty="0" err="1"/>
              <a:t>cepacia</a:t>
            </a:r>
            <a:r>
              <a:rPr lang="en-GB" i="1" dirty="0"/>
              <a:t> </a:t>
            </a:r>
            <a:r>
              <a:rPr lang="en-GB" dirty="0"/>
              <a:t>and </a:t>
            </a:r>
            <a:r>
              <a:rPr lang="en-GB" i="1" dirty="0"/>
              <a:t>B. </a:t>
            </a:r>
            <a:r>
              <a:rPr lang="en-GB" i="1" dirty="0" err="1"/>
              <a:t>pseudomallei</a:t>
            </a:r>
            <a:r>
              <a:rPr lang="en-GB" dirty="0"/>
              <a:t> are important pathogens.</a:t>
            </a:r>
          </a:p>
          <a:p>
            <a:r>
              <a:rPr lang="en-GB" i="1" dirty="0"/>
              <a:t>B. </a:t>
            </a:r>
            <a:r>
              <a:rPr lang="en-GB" i="1" dirty="0" err="1"/>
              <a:t>cepacia</a:t>
            </a:r>
            <a:r>
              <a:rPr lang="en-GB" i="1" dirty="0"/>
              <a:t> </a:t>
            </a:r>
            <a:r>
              <a:rPr lang="en-GB" dirty="0"/>
              <a:t>causes RT infections particularly in cystic fibrosis patients, UT infections and </a:t>
            </a:r>
            <a:r>
              <a:rPr lang="en-GB" dirty="0" err="1"/>
              <a:t>septicemia</a:t>
            </a:r>
            <a:r>
              <a:rPr lang="en-GB" dirty="0"/>
              <a:t>. Usually non-fatal except for RT infections in CF patients.</a:t>
            </a:r>
          </a:p>
          <a:p>
            <a:r>
              <a:rPr lang="en-GB" i="1" dirty="0"/>
              <a:t>B. </a:t>
            </a:r>
            <a:r>
              <a:rPr lang="en-GB" i="1" dirty="0" err="1"/>
              <a:t>pseudomallei</a:t>
            </a:r>
            <a:r>
              <a:rPr lang="en-GB" i="1" dirty="0"/>
              <a:t> </a:t>
            </a:r>
            <a:r>
              <a:rPr lang="en-GB" dirty="0"/>
              <a:t>usually causes opportunistic infections, but may sometimes infect previously healthy persons. Infection by this organism may result in asymptomatic infection, acute </a:t>
            </a:r>
            <a:r>
              <a:rPr lang="en-GB" dirty="0" err="1"/>
              <a:t>suppurative</a:t>
            </a:r>
            <a:r>
              <a:rPr lang="en-GB" dirty="0"/>
              <a:t> cutaneous infection that may progress to sepsis, and chronic pulmonary infection ranging in severity from mild bronchitis to necrotizing pneumonia.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87149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008112"/>
          </a:xfrm>
        </p:spPr>
        <p:txBody>
          <a:bodyPr/>
          <a:lstStyle/>
          <a:p>
            <a:r>
              <a:rPr lang="en-GB" dirty="0"/>
              <a:t>Other non-carbohydrate fermenters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184576"/>
          </a:xfrm>
        </p:spPr>
        <p:txBody>
          <a:bodyPr>
            <a:normAutofit fontScale="92500"/>
          </a:bodyPr>
          <a:lstStyle/>
          <a:p>
            <a:pPr lvl="0" fontAlgn="ctr"/>
            <a:r>
              <a:rPr lang="en-US" dirty="0">
                <a:effectLst/>
              </a:rPr>
              <a:t>Saprophytes are part of normal flora</a:t>
            </a:r>
            <a:endParaRPr lang="en-GB" dirty="0">
              <a:effectLst/>
            </a:endParaRPr>
          </a:p>
          <a:p>
            <a:pPr lvl="0" fontAlgn="ctr"/>
            <a:r>
              <a:rPr lang="en-US" dirty="0">
                <a:effectLst/>
              </a:rPr>
              <a:t>Saprophytes in the environment may be </a:t>
            </a:r>
            <a:endParaRPr lang="en-GB" sz="2400" dirty="0">
              <a:effectLst/>
            </a:endParaRPr>
          </a:p>
          <a:p>
            <a:pPr lvl="1" fontAlgn="ctr"/>
            <a:r>
              <a:rPr lang="en-US" dirty="0">
                <a:effectLst/>
              </a:rPr>
              <a:t>Isolated from animals </a:t>
            </a:r>
            <a:endParaRPr lang="en-GB" sz="2000" dirty="0">
              <a:effectLst/>
            </a:endParaRPr>
          </a:p>
          <a:p>
            <a:pPr lvl="1" fontAlgn="ctr"/>
            <a:r>
              <a:rPr lang="en-US" dirty="0">
                <a:effectLst/>
              </a:rPr>
              <a:t>Associated with opportunistic infections in </a:t>
            </a:r>
            <a:r>
              <a:rPr lang="en-US" dirty="0" smtClean="0">
                <a:effectLst/>
              </a:rPr>
              <a:t>humans</a:t>
            </a:r>
            <a:endParaRPr lang="en-GB" dirty="0"/>
          </a:p>
          <a:p>
            <a:pPr lvl="0" fontAlgn="ctr"/>
            <a:r>
              <a:rPr lang="en-US" dirty="0" smtClean="0">
                <a:effectLst/>
              </a:rPr>
              <a:t>Gram </a:t>
            </a:r>
            <a:r>
              <a:rPr lang="en-US" dirty="0">
                <a:effectLst/>
              </a:rPr>
              <a:t>–</a:t>
            </a:r>
            <a:r>
              <a:rPr lang="en-US" dirty="0" err="1">
                <a:effectLst/>
              </a:rPr>
              <a:t>ve</a:t>
            </a:r>
            <a:r>
              <a:rPr lang="en-US" dirty="0">
                <a:effectLst/>
              </a:rPr>
              <a:t> bacilli</a:t>
            </a:r>
            <a:endParaRPr lang="en-GB" dirty="0">
              <a:effectLst/>
            </a:endParaRPr>
          </a:p>
          <a:p>
            <a:pPr lvl="0" fontAlgn="ctr"/>
            <a:r>
              <a:rPr lang="en-US" dirty="0">
                <a:effectLst/>
              </a:rPr>
              <a:t>Occasionally cause disease in human as opportunistic infections</a:t>
            </a:r>
            <a:endParaRPr lang="en-GB" dirty="0">
              <a:effectLst/>
            </a:endParaRPr>
          </a:p>
          <a:p>
            <a:pPr lvl="0" fontAlgn="ctr"/>
            <a:r>
              <a:rPr lang="en-US" dirty="0">
                <a:effectLst/>
              </a:rPr>
              <a:t>Morphologically resemble other pathogens and are to be differentiated from common pathogens.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31690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008112"/>
          </a:xfrm>
        </p:spPr>
        <p:txBody>
          <a:bodyPr/>
          <a:lstStyle/>
          <a:p>
            <a:r>
              <a:rPr lang="en-US" u="sng" dirty="0" err="1">
                <a:effectLst/>
              </a:rPr>
              <a:t>Alcaligenes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184576"/>
          </a:xfrm>
        </p:spPr>
        <p:txBody>
          <a:bodyPr/>
          <a:lstStyle/>
          <a:p>
            <a:pPr fontAlgn="ctr"/>
            <a:r>
              <a:rPr lang="en-US" dirty="0" smtClean="0">
                <a:effectLst/>
              </a:rPr>
              <a:t>Gram </a:t>
            </a:r>
            <a:r>
              <a:rPr lang="en-US" dirty="0">
                <a:effectLst/>
              </a:rPr>
              <a:t>–</a:t>
            </a:r>
            <a:r>
              <a:rPr lang="en-US" dirty="0" err="1">
                <a:effectLst/>
              </a:rPr>
              <a:t>ve</a:t>
            </a:r>
            <a:r>
              <a:rPr lang="en-US" dirty="0">
                <a:effectLst/>
              </a:rPr>
              <a:t> motile bacilli</a:t>
            </a:r>
            <a:endParaRPr lang="en-GB" sz="2400" dirty="0">
              <a:effectLst/>
            </a:endParaRPr>
          </a:p>
          <a:p>
            <a:pPr fontAlgn="ctr"/>
            <a:r>
              <a:rPr lang="en-US" dirty="0">
                <a:effectLst/>
              </a:rPr>
              <a:t>Normal flora in the large intestine  also </a:t>
            </a:r>
            <a:r>
              <a:rPr lang="en-US" dirty="0" err="1">
                <a:effectLst/>
              </a:rPr>
              <a:t>Saprocytes</a:t>
            </a:r>
            <a:r>
              <a:rPr lang="en-US" dirty="0">
                <a:effectLst/>
              </a:rPr>
              <a:t> </a:t>
            </a:r>
            <a:endParaRPr lang="en-GB" sz="2400" dirty="0">
              <a:effectLst/>
            </a:endParaRPr>
          </a:p>
          <a:p>
            <a:pPr fontAlgn="ctr"/>
            <a:r>
              <a:rPr lang="en-US" dirty="0">
                <a:effectLst/>
              </a:rPr>
              <a:t>Similarities with salmonella </a:t>
            </a:r>
            <a:r>
              <a:rPr lang="en-US" dirty="0" err="1">
                <a:effectLst/>
              </a:rPr>
              <a:t>typhi</a:t>
            </a:r>
            <a:endParaRPr lang="en-GB" sz="2400" dirty="0">
              <a:effectLst/>
            </a:endParaRPr>
          </a:p>
          <a:p>
            <a:pPr fontAlgn="ctr"/>
            <a:r>
              <a:rPr lang="en-US" dirty="0">
                <a:effectLst/>
              </a:rPr>
              <a:t>Do not grow in S</a:t>
            </a:r>
            <a:r>
              <a:rPr lang="en-US" dirty="0" smtClean="0">
                <a:effectLst/>
              </a:rPr>
              <a:t>almonella </a:t>
            </a:r>
            <a:r>
              <a:rPr lang="en-US" dirty="0" err="1">
                <a:effectLst/>
              </a:rPr>
              <a:t>Shigella</a:t>
            </a:r>
            <a:r>
              <a:rPr lang="en-US" dirty="0">
                <a:effectLst/>
              </a:rPr>
              <a:t> medium</a:t>
            </a:r>
            <a:endParaRPr lang="en-GB" sz="2400" dirty="0">
              <a:effectLst/>
            </a:endParaRPr>
          </a:p>
          <a:p>
            <a:pPr fontAlgn="ctr"/>
            <a:r>
              <a:rPr lang="en-US" dirty="0">
                <a:effectLst/>
              </a:rPr>
              <a:t>Strict aerobes –</a:t>
            </a:r>
            <a:endParaRPr lang="en-GB" sz="2400" dirty="0">
              <a:effectLst/>
            </a:endParaRPr>
          </a:p>
          <a:p>
            <a:pPr lvl="1" fontAlgn="ctr"/>
            <a:r>
              <a:rPr lang="en-US" dirty="0">
                <a:effectLst/>
              </a:rPr>
              <a:t>O</a:t>
            </a:r>
            <a:r>
              <a:rPr lang="en-US" dirty="0" smtClean="0">
                <a:effectLst/>
              </a:rPr>
              <a:t>xidase </a:t>
            </a:r>
            <a:r>
              <a:rPr lang="en-US" dirty="0">
                <a:effectLst/>
              </a:rPr>
              <a:t>+</a:t>
            </a:r>
            <a:r>
              <a:rPr lang="en-US" dirty="0" err="1">
                <a:effectLst/>
              </a:rPr>
              <a:t>ve</a:t>
            </a:r>
            <a:r>
              <a:rPr lang="en-US" dirty="0">
                <a:effectLst/>
              </a:rPr>
              <a:t>, lactose fermentation test –</a:t>
            </a:r>
            <a:r>
              <a:rPr lang="en-US" dirty="0" err="1">
                <a:effectLst/>
              </a:rPr>
              <a:t>ve</a:t>
            </a:r>
            <a:endParaRPr lang="en-GB" sz="2200" dirty="0">
              <a:effectLst/>
            </a:endParaRPr>
          </a:p>
          <a:p>
            <a:pPr fontAlgn="ctr"/>
            <a:r>
              <a:rPr lang="en-US" dirty="0">
                <a:effectLst/>
              </a:rPr>
              <a:t>Uncommon causing agent of opportunistic infections</a:t>
            </a:r>
            <a:r>
              <a:rPr lang="en-US" dirty="0" smtClean="0">
                <a:effectLst/>
              </a:rPr>
              <a:t>.</a:t>
            </a:r>
            <a:endParaRPr lang="en-GB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487231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>
                <a:effectLst/>
              </a:rPr>
              <a:t>Acinetobacter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184576"/>
          </a:xfrm>
        </p:spPr>
        <p:txBody>
          <a:bodyPr>
            <a:normAutofit fontScale="77500" lnSpcReduction="20000"/>
          </a:bodyPr>
          <a:lstStyle/>
          <a:p>
            <a:pPr fontAlgn="ctr"/>
            <a:r>
              <a:rPr lang="en-US" dirty="0">
                <a:effectLst/>
              </a:rPr>
              <a:t>A commensals on skin and mucous membranes- normal flora on skin</a:t>
            </a:r>
            <a:endParaRPr lang="en-GB" sz="2400" dirty="0">
              <a:effectLst/>
            </a:endParaRPr>
          </a:p>
          <a:p>
            <a:pPr fontAlgn="ctr"/>
            <a:r>
              <a:rPr lang="en-US" dirty="0" smtClean="0">
                <a:effectLst/>
              </a:rPr>
              <a:t>Retains viability in various parts of the hospital </a:t>
            </a:r>
            <a:r>
              <a:rPr lang="en-US" dirty="0" err="1" smtClean="0">
                <a:effectLst/>
              </a:rPr>
              <a:t>e.g</a:t>
            </a:r>
            <a:r>
              <a:rPr lang="en-US" dirty="0" smtClean="0">
                <a:effectLst/>
              </a:rPr>
              <a:t>  </a:t>
            </a:r>
            <a:r>
              <a:rPr lang="en-GB" dirty="0">
                <a:effectLst/>
              </a:rPr>
              <a:t>medical instrumentation (intravenous or urinary catheters, endotracheal tubes or tracheostomies, respiratory care equipment) in debilitated hospital patients (antibiotic treatment, surgery, intensive care units, surgery</a:t>
            </a:r>
            <a:r>
              <a:rPr lang="en-GB" dirty="0" smtClean="0">
                <a:effectLst/>
              </a:rPr>
              <a:t>)</a:t>
            </a:r>
            <a:endParaRPr lang="en-GB" sz="2400" dirty="0" smtClean="0">
              <a:effectLst/>
            </a:endParaRPr>
          </a:p>
          <a:p>
            <a:pPr fontAlgn="ctr"/>
            <a:r>
              <a:rPr lang="en-US" dirty="0" smtClean="0">
                <a:effectLst/>
              </a:rPr>
              <a:t>Associated </a:t>
            </a:r>
            <a:r>
              <a:rPr lang="en-US" dirty="0">
                <a:effectLst/>
              </a:rPr>
              <a:t>with </a:t>
            </a:r>
            <a:r>
              <a:rPr lang="en-US" dirty="0" smtClean="0">
                <a:effectLst/>
              </a:rPr>
              <a:t>hospital </a:t>
            </a:r>
            <a:r>
              <a:rPr lang="en-US" dirty="0">
                <a:effectLst/>
              </a:rPr>
              <a:t>acquired infections </a:t>
            </a:r>
            <a:endParaRPr lang="en-GB" sz="2400" dirty="0">
              <a:effectLst/>
            </a:endParaRPr>
          </a:p>
          <a:p>
            <a:pPr lvl="1" fontAlgn="ctr"/>
            <a:r>
              <a:rPr lang="en-US" dirty="0">
                <a:effectLst/>
              </a:rPr>
              <a:t>Meningitis </a:t>
            </a:r>
            <a:endParaRPr lang="en-GB" sz="2200" dirty="0">
              <a:effectLst/>
            </a:endParaRPr>
          </a:p>
          <a:p>
            <a:pPr lvl="1" fontAlgn="ctr"/>
            <a:r>
              <a:rPr lang="en-US" dirty="0">
                <a:effectLst/>
              </a:rPr>
              <a:t>Wound infections </a:t>
            </a:r>
            <a:endParaRPr lang="en-GB" sz="2200" dirty="0">
              <a:effectLst/>
            </a:endParaRPr>
          </a:p>
          <a:p>
            <a:pPr lvl="1" fontAlgn="ctr"/>
            <a:r>
              <a:rPr lang="en-US" dirty="0">
                <a:effectLst/>
              </a:rPr>
              <a:t>Pneumonia</a:t>
            </a:r>
            <a:endParaRPr lang="en-GB" sz="2200" dirty="0">
              <a:effectLst/>
            </a:endParaRPr>
          </a:p>
          <a:p>
            <a:pPr lvl="1" fontAlgn="ctr"/>
            <a:r>
              <a:rPr lang="en-US" dirty="0" smtClean="0">
                <a:effectLst/>
              </a:rPr>
              <a:t>Septicemia</a:t>
            </a:r>
          </a:p>
          <a:p>
            <a:pPr lvl="0"/>
            <a:r>
              <a:rPr lang="en-CA" dirty="0" err="1">
                <a:effectLst/>
              </a:rPr>
              <a:t>Spp</a:t>
            </a:r>
            <a:r>
              <a:rPr lang="en-CA" dirty="0">
                <a:effectLst/>
              </a:rPr>
              <a:t> associated with most </a:t>
            </a:r>
            <a:r>
              <a:rPr lang="en-CA" dirty="0" err="1">
                <a:effectLst/>
              </a:rPr>
              <a:t>infxns</a:t>
            </a:r>
            <a:r>
              <a:rPr lang="en-CA" dirty="0">
                <a:effectLst/>
              </a:rPr>
              <a:t> is </a:t>
            </a:r>
            <a:r>
              <a:rPr lang="en-CA" i="1" dirty="0" err="1">
                <a:effectLst/>
              </a:rPr>
              <a:t>Acinetobacter</a:t>
            </a:r>
            <a:r>
              <a:rPr lang="en-CA" i="1" dirty="0">
                <a:effectLst/>
              </a:rPr>
              <a:t> </a:t>
            </a:r>
            <a:r>
              <a:rPr lang="en-CA" i="1" dirty="0" err="1">
                <a:effectLst/>
              </a:rPr>
              <a:t>baumanii</a:t>
            </a:r>
            <a:endParaRPr lang="en-GB" dirty="0">
              <a:effectLst/>
            </a:endParaRPr>
          </a:p>
          <a:p>
            <a:pPr lvl="0"/>
            <a:r>
              <a:rPr lang="en-CA" dirty="0">
                <a:effectLst/>
              </a:rPr>
              <a:t>Organism show ↑ resistance to commonly used </a:t>
            </a:r>
            <a:r>
              <a:rPr lang="en-CA" dirty="0" smtClean="0">
                <a:effectLst/>
              </a:rPr>
              <a:t>antibiotics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57009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04664"/>
            <a:ext cx="8568952" cy="5688632"/>
          </a:xfrm>
        </p:spPr>
        <p:txBody>
          <a:bodyPr/>
          <a:lstStyle/>
          <a:p>
            <a:pPr fontAlgn="ctr"/>
            <a:r>
              <a:rPr lang="en-US" dirty="0" smtClean="0">
                <a:effectLst/>
              </a:rPr>
              <a:t>Properties </a:t>
            </a:r>
          </a:p>
          <a:p>
            <a:pPr lvl="1" fontAlgn="ctr"/>
            <a:r>
              <a:rPr lang="en-US" dirty="0" smtClean="0">
                <a:effectLst/>
              </a:rPr>
              <a:t>Short </a:t>
            </a:r>
            <a:r>
              <a:rPr lang="en-US" dirty="0">
                <a:effectLst/>
              </a:rPr>
              <a:t>gram –</a:t>
            </a:r>
            <a:r>
              <a:rPr lang="en-US" dirty="0" err="1">
                <a:effectLst/>
              </a:rPr>
              <a:t>ve</a:t>
            </a:r>
            <a:r>
              <a:rPr lang="en-US" dirty="0">
                <a:effectLst/>
              </a:rPr>
              <a:t> bacilli or </a:t>
            </a:r>
            <a:r>
              <a:rPr lang="en-US" dirty="0" err="1" smtClean="0">
                <a:effectLst/>
              </a:rPr>
              <a:t>cocco</a:t>
            </a:r>
            <a:r>
              <a:rPr lang="en-US" dirty="0" smtClean="0">
                <a:effectLst/>
              </a:rPr>
              <a:t>-bacilli</a:t>
            </a:r>
          </a:p>
          <a:p>
            <a:pPr lvl="1" fontAlgn="ctr"/>
            <a:r>
              <a:rPr lang="en-US" dirty="0">
                <a:effectLst/>
              </a:rPr>
              <a:t>T</a:t>
            </a:r>
            <a:r>
              <a:rPr lang="en-US" dirty="0" smtClean="0">
                <a:effectLst/>
              </a:rPr>
              <a:t>end </a:t>
            </a:r>
            <a:r>
              <a:rPr lang="en-US" dirty="0">
                <a:effectLst/>
              </a:rPr>
              <a:t>to occur in pairs resembling diplococcic – similar to </a:t>
            </a:r>
            <a:r>
              <a:rPr lang="en-US" dirty="0" err="1">
                <a:effectLst/>
              </a:rPr>
              <a:t>neisseria</a:t>
            </a:r>
            <a:endParaRPr lang="en-GB" sz="2000" dirty="0">
              <a:effectLst/>
            </a:endParaRPr>
          </a:p>
          <a:p>
            <a:pPr lvl="1" fontAlgn="ctr"/>
            <a:r>
              <a:rPr lang="en-US" dirty="0" smtClean="0">
                <a:effectLst/>
              </a:rPr>
              <a:t>Strict </a:t>
            </a:r>
            <a:r>
              <a:rPr lang="en-US" dirty="0">
                <a:effectLst/>
              </a:rPr>
              <a:t>aerobes </a:t>
            </a:r>
            <a:endParaRPr lang="en-US" dirty="0" smtClean="0">
              <a:effectLst/>
            </a:endParaRPr>
          </a:p>
          <a:p>
            <a:pPr lvl="1" fontAlgn="ctr"/>
            <a:r>
              <a:rPr lang="en-GB" dirty="0" smtClean="0">
                <a:effectLst/>
              </a:rPr>
              <a:t>Oxidase </a:t>
            </a:r>
            <a:r>
              <a:rPr lang="en-GB" dirty="0">
                <a:effectLst/>
              </a:rPr>
              <a:t>–</a:t>
            </a:r>
            <a:r>
              <a:rPr lang="en-GB" dirty="0" err="1">
                <a:effectLst/>
              </a:rPr>
              <a:t>ve</a:t>
            </a:r>
            <a:r>
              <a:rPr lang="en-GB" dirty="0">
                <a:effectLst/>
              </a:rPr>
              <a:t>(to differentiate them from Neisseria since they resemble Neisseria)</a:t>
            </a:r>
          </a:p>
          <a:p>
            <a:pPr lvl="1" fontAlgn="ctr"/>
            <a:r>
              <a:rPr lang="en-GB" dirty="0">
                <a:effectLst/>
              </a:rPr>
              <a:t>They also don’t occur </a:t>
            </a:r>
            <a:r>
              <a:rPr lang="en-GB" dirty="0" err="1">
                <a:effectLst/>
              </a:rPr>
              <a:t>intracellularly</a:t>
            </a:r>
            <a:endParaRPr lang="en-GB" dirty="0">
              <a:effectLst/>
            </a:endParaRPr>
          </a:p>
          <a:p>
            <a:pPr fontAlgn="ctr"/>
            <a:r>
              <a:rPr lang="en-US" dirty="0" smtClean="0">
                <a:effectLst/>
              </a:rPr>
              <a:t>Species </a:t>
            </a:r>
            <a:r>
              <a:rPr lang="en-US" dirty="0">
                <a:effectLst/>
              </a:rPr>
              <a:t>occasionally as causative agents and common in hospital acquired infections</a:t>
            </a:r>
            <a:endParaRPr lang="en-GB" sz="2400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8940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5976664" cy="1008112"/>
          </a:xfrm>
        </p:spPr>
        <p:txBody>
          <a:bodyPr/>
          <a:lstStyle/>
          <a:p>
            <a:r>
              <a:rPr lang="en-US" u="sng" dirty="0" smtClean="0">
                <a:effectLst/>
              </a:rPr>
              <a:t>LEGIONELLA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184576"/>
          </a:xfrm>
        </p:spPr>
        <p:txBody>
          <a:bodyPr>
            <a:normAutofit/>
          </a:bodyPr>
          <a:lstStyle/>
          <a:p>
            <a:pPr fontAlgn="ctr"/>
            <a:r>
              <a:rPr lang="en-US" dirty="0" smtClean="0">
                <a:effectLst/>
              </a:rPr>
              <a:t>Numerous </a:t>
            </a:r>
            <a:r>
              <a:rPr lang="en-US" dirty="0" err="1">
                <a:effectLst/>
              </a:rPr>
              <a:t>spp</a:t>
            </a:r>
            <a:endParaRPr lang="en-GB" sz="2400" dirty="0">
              <a:effectLst/>
            </a:endParaRPr>
          </a:p>
          <a:p>
            <a:pPr fontAlgn="ctr"/>
            <a:r>
              <a:rPr lang="en-US" dirty="0">
                <a:effectLst/>
              </a:rPr>
              <a:t>Main pathogenic </a:t>
            </a:r>
            <a:r>
              <a:rPr lang="en-US" dirty="0" err="1">
                <a:effectLst/>
              </a:rPr>
              <a:t>spp</a:t>
            </a:r>
            <a:r>
              <a:rPr lang="en-US" dirty="0">
                <a:effectLst/>
              </a:rPr>
              <a:t> – </a:t>
            </a:r>
            <a:r>
              <a:rPr lang="en-US" dirty="0" smtClean="0">
                <a:effectLst/>
              </a:rPr>
              <a:t>legionella </a:t>
            </a:r>
            <a:r>
              <a:rPr lang="en-US" dirty="0" err="1" smtClean="0">
                <a:effectLst/>
              </a:rPr>
              <a:t>pneumophila</a:t>
            </a:r>
            <a:r>
              <a:rPr lang="en-US" dirty="0" smtClean="0">
                <a:effectLst/>
              </a:rPr>
              <a:t> (Lung loving)</a:t>
            </a:r>
          </a:p>
          <a:p>
            <a:pPr fontAlgn="ctr"/>
            <a:r>
              <a:rPr lang="en-GB" dirty="0">
                <a:effectLst/>
              </a:rPr>
              <a:t>A</a:t>
            </a:r>
            <a:r>
              <a:rPr lang="en-GB" dirty="0" smtClean="0">
                <a:effectLst/>
              </a:rPr>
              <a:t>ssociated </a:t>
            </a:r>
            <a:r>
              <a:rPr lang="en-GB" dirty="0">
                <a:effectLst/>
              </a:rPr>
              <a:t>with hot water systems and air </a:t>
            </a:r>
            <a:r>
              <a:rPr lang="en-GB" dirty="0" smtClean="0">
                <a:effectLst/>
              </a:rPr>
              <a:t>conditioning</a:t>
            </a:r>
            <a:endParaRPr lang="en-US" dirty="0" smtClean="0">
              <a:effectLst/>
            </a:endParaRPr>
          </a:p>
          <a:p>
            <a:pPr marL="0" indent="0" fontAlgn="ctr">
              <a:buNone/>
            </a:pPr>
            <a:r>
              <a:rPr lang="en-US" b="1" u="sng" dirty="0" smtClean="0">
                <a:effectLst/>
              </a:rPr>
              <a:t>Morphology</a:t>
            </a:r>
          </a:p>
          <a:p>
            <a:pPr fontAlgn="ctr"/>
            <a:r>
              <a:rPr lang="en-US" dirty="0" smtClean="0">
                <a:effectLst/>
              </a:rPr>
              <a:t>Gram </a:t>
            </a:r>
            <a:r>
              <a:rPr lang="en-US" dirty="0">
                <a:effectLst/>
              </a:rPr>
              <a:t>–</a:t>
            </a:r>
            <a:r>
              <a:rPr lang="en-US" dirty="0" err="1">
                <a:effectLst/>
              </a:rPr>
              <a:t>ve</a:t>
            </a:r>
            <a:r>
              <a:rPr lang="en-US" dirty="0">
                <a:effectLst/>
              </a:rPr>
              <a:t> bacilli which do not stain easily by gram’s method – stainable by </a:t>
            </a:r>
            <a:r>
              <a:rPr lang="en-US" dirty="0" smtClean="0">
                <a:effectLst/>
              </a:rPr>
              <a:t>silver</a:t>
            </a:r>
            <a:endParaRPr lang="en-GB" sz="2400" dirty="0">
              <a:effectLst/>
            </a:endParaRP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192" y="260648"/>
            <a:ext cx="2741534" cy="1657672"/>
          </a:xfrm>
          <a:prstGeom prst="rect">
            <a:avLst/>
          </a:prstGeom>
          <a:ln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</p:pic>
    </p:spTree>
    <p:extLst>
      <p:ext uri="{BB962C8B-B14F-4D97-AF65-F5344CB8AC3E}">
        <p14:creationId xmlns:p14="http://schemas.microsoft.com/office/powerpoint/2010/main" val="12348795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Clinical manifestations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u="sng" dirty="0" err="1"/>
              <a:t>Legionellosis</a:t>
            </a:r>
            <a:r>
              <a:rPr lang="en-GB" b="1" u="sng" dirty="0"/>
              <a:t> </a:t>
            </a:r>
          </a:p>
          <a:p>
            <a:r>
              <a:rPr lang="en-GB" dirty="0" smtClean="0"/>
              <a:t>Characterized </a:t>
            </a:r>
            <a:r>
              <a:rPr lang="en-GB" dirty="0"/>
              <a:t>by rising fever (up to 41 ºC), cough, </a:t>
            </a:r>
            <a:r>
              <a:rPr lang="en-GB" dirty="0" err="1"/>
              <a:t>diarrhea</a:t>
            </a:r>
            <a:r>
              <a:rPr lang="en-GB" dirty="0"/>
              <a:t>, and </a:t>
            </a:r>
            <a:r>
              <a:rPr lang="en-GB" dirty="0" smtClean="0"/>
              <a:t> abdominal </a:t>
            </a:r>
            <a:r>
              <a:rPr lang="en-GB" dirty="0"/>
              <a:t>pain. </a:t>
            </a:r>
            <a:endParaRPr lang="en-GB" dirty="0" smtClean="0"/>
          </a:p>
          <a:p>
            <a:r>
              <a:rPr lang="en-GB" dirty="0" smtClean="0"/>
              <a:t>Pneumonia </a:t>
            </a:r>
            <a:r>
              <a:rPr lang="en-GB" dirty="0"/>
              <a:t>is the most severe disease, progressing to impaired </a:t>
            </a:r>
            <a:r>
              <a:rPr lang="en-GB" dirty="0" smtClean="0"/>
              <a:t>respiration </a:t>
            </a:r>
            <a:r>
              <a:rPr lang="en-GB" dirty="0"/>
              <a:t>and organ </a:t>
            </a:r>
            <a:r>
              <a:rPr lang="en-GB" dirty="0" smtClean="0"/>
              <a:t>function.</a:t>
            </a:r>
          </a:p>
          <a:p>
            <a:r>
              <a:rPr lang="en-US" dirty="0">
                <a:effectLst/>
              </a:rPr>
              <a:t>R</a:t>
            </a:r>
            <a:r>
              <a:rPr lang="en-US" dirty="0" smtClean="0">
                <a:effectLst/>
              </a:rPr>
              <a:t>espiratory </a:t>
            </a:r>
            <a:r>
              <a:rPr lang="en-US" dirty="0">
                <a:effectLst/>
              </a:rPr>
              <a:t>tract infection of variable severity – can occur sporadically or in epidemics</a:t>
            </a:r>
            <a:endParaRPr lang="en-GB" sz="2200" dirty="0">
              <a:effectLst/>
            </a:endParaRPr>
          </a:p>
          <a:p>
            <a:pPr lvl="1" fontAlgn="ctr"/>
            <a:r>
              <a:rPr lang="en-US" dirty="0">
                <a:effectLst/>
              </a:rPr>
              <a:t>Other infections </a:t>
            </a:r>
            <a:endParaRPr lang="en-GB" sz="2200" dirty="0">
              <a:effectLst/>
            </a:endParaRPr>
          </a:p>
          <a:p>
            <a:pPr fontAlgn="ctr"/>
            <a:r>
              <a:rPr lang="en-US" dirty="0">
                <a:effectLst/>
              </a:rPr>
              <a:t>Can manifest as a severe form of pneumonia – legionnaire’s </a:t>
            </a:r>
            <a:r>
              <a:rPr lang="en-US" dirty="0" smtClean="0">
                <a:effectLst/>
              </a:rPr>
              <a:t>disease</a:t>
            </a:r>
            <a:endParaRPr lang="en-GB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43602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Growth of Gram-Negative Non-Fermenters on TSI Agar Slants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Non-fermentative gram-negative bacteria grow abundantly within 16-18 hours of inoculation on the surface of TSI agar slants.</a:t>
            </a:r>
          </a:p>
          <a:p>
            <a:r>
              <a:rPr lang="en-US" smtClean="0"/>
              <a:t>But they neither grow in nor acidify the butt of TSI slants.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11544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Transmission: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568952" cy="5544616"/>
          </a:xfrm>
        </p:spPr>
        <p:txBody>
          <a:bodyPr/>
          <a:lstStyle/>
          <a:p>
            <a:r>
              <a:rPr lang="en-GB" dirty="0" smtClean="0"/>
              <a:t>Usually </a:t>
            </a:r>
            <a:r>
              <a:rPr lang="en-GB" dirty="0"/>
              <a:t>a nosocomial or opportunistic disease. Legionella appears to be widely </a:t>
            </a:r>
            <a:r>
              <a:rPr lang="en-GB" dirty="0" smtClean="0"/>
              <a:t> distributed </a:t>
            </a:r>
            <a:r>
              <a:rPr lang="en-GB" dirty="0"/>
              <a:t>in aqueous habitats such as tap water, cooling towers, spas, </a:t>
            </a:r>
            <a:r>
              <a:rPr lang="en-GB" dirty="0" smtClean="0"/>
              <a:t>ponds, in </a:t>
            </a:r>
            <a:r>
              <a:rPr lang="en-GB" dirty="0"/>
              <a:t>addition, other fresh water sources. </a:t>
            </a:r>
          </a:p>
          <a:p>
            <a:r>
              <a:rPr lang="en-GB" dirty="0"/>
              <a:t>The organism can be released during aerosol formation and are often carried for </a:t>
            </a:r>
            <a:r>
              <a:rPr lang="en-GB" dirty="0" smtClean="0"/>
              <a:t>long </a:t>
            </a:r>
            <a:r>
              <a:rPr lang="en-GB" dirty="0"/>
              <a:t>distances. Cases have been traced to supermarket vegetables sprayers, air </a:t>
            </a:r>
            <a:r>
              <a:rPr lang="en-GB" dirty="0" smtClean="0"/>
              <a:t> conditioning </a:t>
            </a:r>
            <a:r>
              <a:rPr lang="en-GB" dirty="0"/>
              <a:t>towers, etc. </a:t>
            </a:r>
          </a:p>
        </p:txBody>
      </p:sp>
    </p:spTree>
    <p:extLst>
      <p:ext uri="{BB962C8B-B14F-4D97-AF65-F5344CB8AC3E}">
        <p14:creationId xmlns:p14="http://schemas.microsoft.com/office/powerpoint/2010/main" val="1538997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Laboratory diagnosis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496944" cy="4968552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effectLst/>
              </a:rPr>
              <a:t>Fastidious growth in the lab – a special medium formulated for its growth – contains required minerals,</a:t>
            </a:r>
            <a:r>
              <a:rPr lang="en-GB" sz="2400" dirty="0">
                <a:effectLst/>
              </a:rPr>
              <a:t> </a:t>
            </a:r>
            <a:r>
              <a:rPr lang="en-US" dirty="0">
                <a:effectLst/>
              </a:rPr>
              <a:t>amino acids and other nutrients</a:t>
            </a:r>
          </a:p>
          <a:p>
            <a:r>
              <a:rPr lang="en-US" dirty="0"/>
              <a:t>Gram positive rods</a:t>
            </a:r>
          </a:p>
          <a:p>
            <a:r>
              <a:rPr lang="en-US" dirty="0"/>
              <a:t>Don’t stain easily with Gram stain –stained by silver impregnation methods and fluorescent stains</a:t>
            </a:r>
          </a:p>
          <a:p>
            <a:r>
              <a:rPr lang="en-US" dirty="0"/>
              <a:t>Slow growth 3-5 days or </a:t>
            </a:r>
            <a:r>
              <a:rPr lang="en-US" dirty="0" err="1"/>
              <a:t>upto</a:t>
            </a:r>
            <a:r>
              <a:rPr lang="en-US" dirty="0"/>
              <a:t> 21 days</a:t>
            </a:r>
          </a:p>
          <a:p>
            <a:pPr fontAlgn="ctr"/>
            <a:r>
              <a:rPr lang="en-GB" dirty="0"/>
              <a:t>DNA probes and fluorescent antibody techniques are also used. </a:t>
            </a:r>
            <a:r>
              <a:rPr lang="en-US" dirty="0">
                <a:effectLst/>
              </a:rPr>
              <a:t>Impregnation and fluorescent antibody stains</a:t>
            </a:r>
            <a:endParaRPr lang="en-GB" sz="2400" dirty="0">
              <a:effectLst/>
            </a:endParaRPr>
          </a:p>
          <a:p>
            <a:pPr fontAlgn="ctr"/>
            <a:r>
              <a:rPr lang="en-US" dirty="0">
                <a:effectLst/>
              </a:rPr>
              <a:t>Associated with warm moist environs and aquatic habitats – fresh water lakes, rivers, tanks, </a:t>
            </a:r>
            <a:r>
              <a:rPr lang="en-US" dirty="0" smtClean="0">
                <a:effectLst/>
              </a:rPr>
              <a:t>pipes</a:t>
            </a:r>
            <a:endParaRPr lang="en-GB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80448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Treatment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en-US" dirty="0" smtClean="0">
                <a:effectLst/>
              </a:rPr>
              <a:t>Susceptibility </a:t>
            </a:r>
            <a:r>
              <a:rPr lang="en-US" dirty="0">
                <a:effectLst/>
              </a:rPr>
              <a:t>to several antimicrobial agents – erythromycin, ciprofloxacin, </a:t>
            </a:r>
            <a:r>
              <a:rPr lang="en-US" dirty="0" err="1" smtClean="0">
                <a:effectLst/>
              </a:rPr>
              <a:t>azithromyc</a:t>
            </a:r>
            <a:endParaRPr lang="en-GB" dirty="0"/>
          </a:p>
          <a:p>
            <a:r>
              <a:rPr lang="en-GB" dirty="0"/>
              <a:t>Chlorination and regular cleaning of artificial </a:t>
            </a:r>
            <a:r>
              <a:rPr lang="en-GB" dirty="0" smtClean="0"/>
              <a:t>habitats </a:t>
            </a:r>
            <a:r>
              <a:rPr lang="en-GB" dirty="0"/>
              <a:t>are of some benefit. </a:t>
            </a:r>
            <a:r>
              <a:rPr lang="en-US" dirty="0" smtClean="0">
                <a:effectLst/>
              </a:rPr>
              <a:t>in.</a:t>
            </a:r>
            <a:endParaRPr lang="en-GB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027163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008112"/>
          </a:xfrm>
        </p:spPr>
        <p:txBody>
          <a:bodyPr/>
          <a:lstStyle/>
          <a:p>
            <a:r>
              <a:rPr lang="en-US" u="sng" dirty="0" err="1">
                <a:effectLst/>
              </a:rPr>
              <a:t>Kingella</a:t>
            </a:r>
            <a:r>
              <a:rPr lang="en-US" u="sng" dirty="0">
                <a:effectLst/>
              </a:rPr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184576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Kingella</a:t>
            </a:r>
            <a:r>
              <a:rPr lang="en-US" dirty="0"/>
              <a:t> </a:t>
            </a:r>
            <a:r>
              <a:rPr lang="en-US" dirty="0" err="1"/>
              <a:t>kingae</a:t>
            </a:r>
            <a:r>
              <a:rPr lang="en-US" dirty="0"/>
              <a:t> </a:t>
            </a:r>
          </a:p>
          <a:p>
            <a:r>
              <a:rPr lang="en-US" dirty="0"/>
              <a:t>Oxidase +</a:t>
            </a:r>
            <a:r>
              <a:rPr lang="en-US" dirty="0" err="1"/>
              <a:t>ve</a:t>
            </a:r>
            <a:r>
              <a:rPr lang="en-US" dirty="0"/>
              <a:t> </a:t>
            </a:r>
          </a:p>
          <a:p>
            <a:r>
              <a:rPr lang="en-US" dirty="0"/>
              <a:t>Gram negative rod or </a:t>
            </a:r>
            <a:r>
              <a:rPr lang="en-US" dirty="0" err="1"/>
              <a:t>coccobacillary</a:t>
            </a:r>
            <a:endParaRPr lang="en-US" dirty="0"/>
          </a:p>
          <a:p>
            <a:r>
              <a:rPr lang="en-US" dirty="0"/>
              <a:t>Non-motile </a:t>
            </a:r>
          </a:p>
          <a:p>
            <a:r>
              <a:rPr lang="en-US" dirty="0"/>
              <a:t>Hemolytic on BA</a:t>
            </a:r>
          </a:p>
          <a:p>
            <a:pPr fontAlgn="ctr"/>
            <a:r>
              <a:rPr lang="en-US" dirty="0">
                <a:effectLst/>
              </a:rPr>
              <a:t>Encountered as commensals in the upper respiratory tract</a:t>
            </a:r>
            <a:endParaRPr lang="en-GB" sz="2400" dirty="0">
              <a:effectLst/>
            </a:endParaRPr>
          </a:p>
          <a:p>
            <a:pPr fontAlgn="ctr"/>
            <a:r>
              <a:rPr lang="en-US" dirty="0">
                <a:effectLst/>
              </a:rPr>
              <a:t>Are Catalase negative ferment glucose </a:t>
            </a:r>
            <a:endParaRPr lang="en-GB" sz="2400" dirty="0">
              <a:effectLst/>
            </a:endParaRPr>
          </a:p>
          <a:p>
            <a:pPr fontAlgn="ctr"/>
            <a:r>
              <a:rPr lang="en-US" dirty="0">
                <a:effectLst/>
              </a:rPr>
              <a:t>Uncommon causative agents of opportunistic infections mostly in children </a:t>
            </a:r>
            <a:endParaRPr lang="en-GB" sz="2400" dirty="0">
              <a:effectLst/>
            </a:endParaRPr>
          </a:p>
          <a:p>
            <a:pPr lvl="1" fontAlgn="ctr"/>
            <a:r>
              <a:rPr lang="en-US" dirty="0">
                <a:effectLst/>
              </a:rPr>
              <a:t>Associated with bacteremia </a:t>
            </a:r>
            <a:endParaRPr lang="en-US" dirty="0"/>
          </a:p>
          <a:p>
            <a:pPr fontAlgn="ctr"/>
            <a:endParaRPr lang="en-GB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747660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008112"/>
          </a:xfrm>
        </p:spPr>
        <p:txBody>
          <a:bodyPr/>
          <a:lstStyle/>
          <a:p>
            <a:r>
              <a:rPr lang="en-US" u="sng" dirty="0" err="1">
                <a:effectLst/>
              </a:rPr>
              <a:t>Plesiomonas</a:t>
            </a:r>
            <a:r>
              <a:rPr lang="en-US" u="sng" dirty="0">
                <a:effectLst/>
              </a:rPr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184576"/>
          </a:xfrm>
        </p:spPr>
        <p:txBody>
          <a:bodyPr/>
          <a:lstStyle/>
          <a:p>
            <a:pPr fontAlgn="ctr"/>
            <a:r>
              <a:rPr lang="en-US" dirty="0" smtClean="0">
                <a:effectLst/>
              </a:rPr>
              <a:t>P. </a:t>
            </a:r>
            <a:r>
              <a:rPr lang="en-US" dirty="0" err="1">
                <a:effectLst/>
              </a:rPr>
              <a:t>Shigelloides</a:t>
            </a:r>
            <a:r>
              <a:rPr lang="en-US" dirty="0">
                <a:effectLst/>
              </a:rPr>
              <a:t> </a:t>
            </a:r>
            <a:endParaRPr lang="en-GB" sz="2400" dirty="0">
              <a:effectLst/>
            </a:endParaRPr>
          </a:p>
          <a:p>
            <a:pPr fontAlgn="ctr"/>
            <a:r>
              <a:rPr lang="en-US" dirty="0">
                <a:effectLst/>
              </a:rPr>
              <a:t>Gram negative bacillus with polar flagella </a:t>
            </a:r>
            <a:endParaRPr lang="en-GB" sz="2400" dirty="0">
              <a:effectLst/>
            </a:endParaRPr>
          </a:p>
          <a:p>
            <a:pPr fontAlgn="ctr"/>
            <a:r>
              <a:rPr lang="en-US" dirty="0">
                <a:effectLst/>
              </a:rPr>
              <a:t>Associated with fresh water fish and </a:t>
            </a:r>
            <a:r>
              <a:rPr lang="en-US" dirty="0" err="1">
                <a:effectLst/>
              </a:rPr>
              <a:t>diahorreal</a:t>
            </a:r>
            <a:r>
              <a:rPr lang="en-US" dirty="0">
                <a:effectLst/>
              </a:rPr>
              <a:t> stool in humans </a:t>
            </a:r>
            <a:endParaRPr lang="en-GB" sz="2400" dirty="0">
              <a:effectLst/>
            </a:endParaRPr>
          </a:p>
          <a:p>
            <a:pPr fontAlgn="ctr"/>
            <a:r>
              <a:rPr lang="en-US" dirty="0">
                <a:effectLst/>
              </a:rPr>
              <a:t>Has some similarities with </a:t>
            </a:r>
            <a:r>
              <a:rPr lang="en-US" dirty="0" err="1">
                <a:effectLst/>
              </a:rPr>
              <a:t>shigella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sonnei</a:t>
            </a:r>
            <a:r>
              <a:rPr lang="en-US" dirty="0">
                <a:effectLst/>
              </a:rPr>
              <a:t> </a:t>
            </a:r>
            <a:endParaRPr lang="en-GB" sz="2400" dirty="0">
              <a:effectLst/>
            </a:endParaRPr>
          </a:p>
          <a:p>
            <a:pPr fontAlgn="ctr"/>
            <a:r>
              <a:rPr lang="en-US" dirty="0">
                <a:effectLst/>
              </a:rPr>
              <a:t>Oxidase positive </a:t>
            </a:r>
            <a:endParaRPr lang="en-GB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667276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008112"/>
          </a:xfrm>
        </p:spPr>
        <p:txBody>
          <a:bodyPr/>
          <a:lstStyle/>
          <a:p>
            <a:r>
              <a:rPr lang="en-US" u="sng" dirty="0" err="1">
                <a:effectLst/>
              </a:rPr>
              <a:t>Aeromonas</a:t>
            </a:r>
            <a:r>
              <a:rPr lang="en-US" u="sng" dirty="0">
                <a:effectLst/>
              </a:rPr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184576"/>
          </a:xfrm>
        </p:spPr>
        <p:txBody>
          <a:bodyPr/>
          <a:lstStyle/>
          <a:p>
            <a:pPr fontAlgn="ctr"/>
            <a:r>
              <a:rPr lang="en-US" dirty="0" smtClean="0">
                <a:effectLst/>
              </a:rPr>
              <a:t>A. </a:t>
            </a:r>
            <a:r>
              <a:rPr lang="en-US" dirty="0">
                <a:effectLst/>
              </a:rPr>
              <a:t>hydrophilic </a:t>
            </a:r>
            <a:endParaRPr lang="en-GB" sz="2400" dirty="0">
              <a:effectLst/>
            </a:endParaRPr>
          </a:p>
          <a:p>
            <a:pPr fontAlgn="ctr"/>
            <a:r>
              <a:rPr lang="en-US" dirty="0">
                <a:effectLst/>
              </a:rPr>
              <a:t>Fresh water habitat </a:t>
            </a:r>
            <a:endParaRPr lang="en-GB" sz="2400" dirty="0">
              <a:effectLst/>
            </a:endParaRPr>
          </a:p>
          <a:p>
            <a:pPr fontAlgn="ctr"/>
            <a:r>
              <a:rPr lang="en-US" dirty="0">
                <a:effectLst/>
              </a:rPr>
              <a:t>Diarrheal illness clinically associated </a:t>
            </a:r>
            <a:endParaRPr lang="en-GB" sz="2400" dirty="0">
              <a:effectLst/>
            </a:endParaRPr>
          </a:p>
          <a:p>
            <a:pPr fontAlgn="ctr"/>
            <a:r>
              <a:rPr lang="en-US" dirty="0">
                <a:effectLst/>
              </a:rPr>
              <a:t>Aerobic /facultative anaerobe oxidase +</a:t>
            </a:r>
            <a:r>
              <a:rPr lang="en-US" dirty="0" err="1">
                <a:effectLst/>
              </a:rPr>
              <a:t>ve</a:t>
            </a:r>
            <a:endParaRPr lang="en-GB" sz="2400" dirty="0">
              <a:effectLst/>
            </a:endParaRPr>
          </a:p>
          <a:p>
            <a:pPr fontAlgn="ctr"/>
            <a:r>
              <a:rPr lang="en-US" dirty="0">
                <a:effectLst/>
              </a:rPr>
              <a:t>Colonies on BA morphologically resemble </a:t>
            </a:r>
            <a:r>
              <a:rPr lang="en-US" dirty="0" err="1">
                <a:effectLst/>
              </a:rPr>
              <a:t>enterobacter</a:t>
            </a:r>
            <a:r>
              <a:rPr lang="en-US" dirty="0">
                <a:effectLst/>
              </a:rPr>
              <a:t> </a:t>
            </a:r>
            <a:endParaRPr lang="en-GB" sz="2400" dirty="0">
              <a:effectLst/>
            </a:endParaRPr>
          </a:p>
          <a:p>
            <a:pPr lvl="1" fontAlgn="ctr"/>
            <a:r>
              <a:rPr lang="en-US" dirty="0">
                <a:effectLst/>
              </a:rPr>
              <a:t>Colonies with complete hemolysis on </a:t>
            </a:r>
            <a:r>
              <a:rPr lang="en-US" dirty="0" smtClean="0">
                <a:effectLst/>
              </a:rPr>
              <a:t>BA</a:t>
            </a:r>
            <a:endParaRPr lang="en-GB" sz="2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23068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ca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"/>
            <a:ext cx="46482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02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Growth of Oxidative Non-Fermenters in Hugh-Leifson OF Broth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Growth with acidification of broth in Hugh-Leifson tube not sealed by mineral oil (oxidative tube)</a:t>
            </a:r>
          </a:p>
          <a:p>
            <a:r>
              <a:rPr lang="en-US" smtClean="0"/>
              <a:t>No growth in Hugh-Leifson tube sealed by a layer of mineral oil (fermentative tube)</a:t>
            </a:r>
          </a:p>
          <a:p>
            <a:r>
              <a:rPr lang="en-US" smtClean="0"/>
              <a:t>Substrates utilized: glucose, lactose, maltose, xylose, mannitol, sucrose, adonitil, dulcitol</a:t>
            </a:r>
          </a:p>
        </p:txBody>
      </p:sp>
    </p:spTree>
    <p:extLst>
      <p:ext uri="{BB962C8B-B14F-4D97-AF65-F5344CB8AC3E}">
        <p14:creationId xmlns:p14="http://schemas.microsoft.com/office/powerpoint/2010/main" val="826629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sca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800"/>
            <a:ext cx="4724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0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Growth of Asaccharolytic Non-Fermenters in Hugh-Leifson OF Broth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Growth without acidification but with  alkalinization of broth in Hugh-Leifson tube not sealed by mineral oil (oxidative tube)</a:t>
            </a:r>
          </a:p>
          <a:p>
            <a:r>
              <a:rPr lang="en-US" smtClean="0"/>
              <a:t>No growth in Hugh-Leifson tube sealed by a layer of mineral oil (fermentative tube)</a:t>
            </a:r>
          </a:p>
        </p:txBody>
      </p:sp>
    </p:spTree>
    <p:extLst>
      <p:ext uri="{BB962C8B-B14F-4D97-AF65-F5344CB8AC3E}">
        <p14:creationId xmlns:p14="http://schemas.microsoft.com/office/powerpoint/2010/main" val="572601390"/>
      </p:ext>
    </p:extLst>
  </p:cSld>
  <p:clrMapOvr>
    <a:masterClrMapping/>
  </p:clrMapOvr>
</p:sld>
</file>

<file path=ppt/theme/theme1.xml><?xml version="1.0" encoding="utf-8"?>
<a:theme xmlns:a="http://schemas.openxmlformats.org/drawingml/2006/main" name="2_TS001069040">
  <a:themeElements>
    <a:clrScheme name="Office Theme 1">
      <a:dk1>
        <a:srgbClr val="000000"/>
      </a:dk1>
      <a:lt1>
        <a:srgbClr val="FFFFFF"/>
      </a:lt1>
      <a:dk2>
        <a:srgbClr val="7F00FF"/>
      </a:dk2>
      <a:lt2>
        <a:srgbClr val="FAFD00"/>
      </a:lt2>
      <a:accent1>
        <a:srgbClr val="B50069"/>
      </a:accent1>
      <a:accent2>
        <a:srgbClr val="FF7F00"/>
      </a:accent2>
      <a:accent3>
        <a:srgbClr val="C0AAFF"/>
      </a:accent3>
      <a:accent4>
        <a:srgbClr val="DADADA"/>
      </a:accent4>
      <a:accent5>
        <a:srgbClr val="D7AAB9"/>
      </a:accent5>
      <a:accent6>
        <a:srgbClr val="E77200"/>
      </a:accent6>
      <a:hlink>
        <a:srgbClr val="FF00FF"/>
      </a:hlink>
      <a:folHlink>
        <a:srgbClr val="B760F9"/>
      </a:folHlink>
    </a:clrScheme>
    <a:fontScheme name="Office Theme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7F00FF"/>
        </a:dk2>
        <a:lt2>
          <a:srgbClr val="FAFD00"/>
        </a:lt2>
        <a:accent1>
          <a:srgbClr val="B50069"/>
        </a:accent1>
        <a:accent2>
          <a:srgbClr val="FF7F00"/>
        </a:accent2>
        <a:accent3>
          <a:srgbClr val="C0AAFF"/>
        </a:accent3>
        <a:accent4>
          <a:srgbClr val="DADADA"/>
        </a:accent4>
        <a:accent5>
          <a:srgbClr val="D7AAB9"/>
        </a:accent5>
        <a:accent6>
          <a:srgbClr val="E77200"/>
        </a:accent6>
        <a:hlink>
          <a:srgbClr val="FF00FF"/>
        </a:hlink>
        <a:folHlink>
          <a:srgbClr val="B760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B760F9"/>
        </a:lt1>
        <a:dk2>
          <a:srgbClr val="7B00E4"/>
        </a:dk2>
        <a:lt2>
          <a:srgbClr val="280049"/>
        </a:lt2>
        <a:accent1>
          <a:srgbClr val="FFFFFF"/>
        </a:accent1>
        <a:accent2>
          <a:srgbClr val="FFFF00"/>
        </a:accent2>
        <a:accent3>
          <a:srgbClr val="D8B6FB"/>
        </a:accent3>
        <a:accent4>
          <a:srgbClr val="000000"/>
        </a:accent4>
        <a:accent5>
          <a:srgbClr val="FFFFFF"/>
        </a:accent5>
        <a:accent6>
          <a:srgbClr val="E7E700"/>
        </a:accent6>
        <a:hlink>
          <a:srgbClr val="FF00FF"/>
        </a:hlink>
        <a:folHlink>
          <a:srgbClr val="DFB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DADADA"/>
        </a:lt2>
        <a:accent1>
          <a:srgbClr val="F2F2F2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7F7F7"/>
        </a:accent5>
        <a:accent6>
          <a:srgbClr val="838383"/>
        </a:accent6>
        <a:hlink>
          <a:srgbClr val="DADADA"/>
        </a:hlink>
        <a:folHlink>
          <a:srgbClr val="676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2640</Words>
  <Application>Microsoft Office PowerPoint</Application>
  <PresentationFormat>On-screen Show (4:3)</PresentationFormat>
  <Paragraphs>325</Paragraphs>
  <Slides>55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2_TS001069040</vt:lpstr>
      <vt:lpstr>NON-FERMENTATIVE GRAM-NEGATIVE BACTERIA/ NON- LACTOSE FERMENTERS</vt:lpstr>
      <vt:lpstr>PowerPoint Presentation</vt:lpstr>
      <vt:lpstr>Non-Fermentative Gram-Negative Bacteria</vt:lpstr>
      <vt:lpstr>Hugh-Leifson OF versus TSI Medium</vt:lpstr>
      <vt:lpstr>Growth of Gram-Negative Non-Fermenters on TSI Agar Slants</vt:lpstr>
      <vt:lpstr>PowerPoint Presentation</vt:lpstr>
      <vt:lpstr>Growth of Oxidative Non-Fermenters in Hugh-Leifson OF Broth </vt:lpstr>
      <vt:lpstr>PowerPoint Presentation</vt:lpstr>
      <vt:lpstr>Growth of Asaccharolytic Non-Fermenters in Hugh-Leifson OF Broth</vt:lpstr>
      <vt:lpstr>Non-lactose fermenters</vt:lpstr>
      <vt:lpstr>Pseudomonas Aeruginosa</vt:lpstr>
      <vt:lpstr>PowerPoint Presentation</vt:lpstr>
      <vt:lpstr>Pathogenesis and Immunity</vt:lpstr>
      <vt:lpstr>PowerPoint Presentation</vt:lpstr>
      <vt:lpstr>Virulence and pathologic properties</vt:lpstr>
      <vt:lpstr>PowerPoint Presentation</vt:lpstr>
      <vt:lpstr>PowerPoint Presentation</vt:lpstr>
      <vt:lpstr>Predisposing factors and Infections</vt:lpstr>
      <vt:lpstr>Clinical manifestations</vt:lpstr>
      <vt:lpstr>PowerPoint Presentation</vt:lpstr>
      <vt:lpstr>PowerPoint Presentation</vt:lpstr>
      <vt:lpstr>Laboratory Diagnosis</vt:lpstr>
      <vt:lpstr>PowerPoint Presentation</vt:lpstr>
      <vt:lpstr>PowerPoint Presentation</vt:lpstr>
      <vt:lpstr>Pseudomonas aeruginosa negative Gram stain</vt:lpstr>
      <vt:lpstr>PowerPoint Presentation</vt:lpstr>
      <vt:lpstr>PowerPoint Presentation</vt:lpstr>
      <vt:lpstr>PowerPoint Presentation</vt:lpstr>
      <vt:lpstr>Pseudomonas on NA- Note pigmentations</vt:lpstr>
      <vt:lpstr>PowerPoint Presentation</vt:lpstr>
      <vt:lpstr>PowerPoint Presentation</vt:lpstr>
      <vt:lpstr>Pseudomonas on BA and MAC</vt:lpstr>
      <vt:lpstr>Antimicrobial susceptibility</vt:lpstr>
      <vt:lpstr>Treatment</vt:lpstr>
      <vt:lpstr>Prevention</vt:lpstr>
      <vt:lpstr>Control</vt:lpstr>
      <vt:lpstr>Pseudomonas fluorescens and Pseudomonas putida</vt:lpstr>
      <vt:lpstr>Pseudomonas fluorescens and P. putida: Types of Infectious Disease</vt:lpstr>
      <vt:lpstr>Burkholderia pseudomallei</vt:lpstr>
      <vt:lpstr>P. Mallei</vt:lpstr>
      <vt:lpstr>Stenotrophomonas maltophilia</vt:lpstr>
      <vt:lpstr>Modes of Infection</vt:lpstr>
      <vt:lpstr>Burkholderia</vt:lpstr>
      <vt:lpstr>Other non-carbohydrate fermenters</vt:lpstr>
      <vt:lpstr>Alcaligenes</vt:lpstr>
      <vt:lpstr>Acinetobacter</vt:lpstr>
      <vt:lpstr>PowerPoint Presentation</vt:lpstr>
      <vt:lpstr>LEGIONELLA </vt:lpstr>
      <vt:lpstr>Clinical manifestations</vt:lpstr>
      <vt:lpstr>Transmission:  </vt:lpstr>
      <vt:lpstr>Laboratory diagnosis</vt:lpstr>
      <vt:lpstr>Treatment</vt:lpstr>
      <vt:lpstr>Kingella </vt:lpstr>
      <vt:lpstr>Plesiomonas </vt:lpstr>
      <vt:lpstr>Aeromonas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NON-FERMENTATIVE GRAM-NEGATIVE</dc:title>
  <dc:creator>Dr. Kimaiga H.O. MBChB (UoN)</dc:creator>
  <cp:lastModifiedBy>Dr. Kimaiga H.O. MBChB (UoN)</cp:lastModifiedBy>
  <cp:revision>40</cp:revision>
  <dcterms:created xsi:type="dcterms:W3CDTF">2013-09-08T14:52:16Z</dcterms:created>
  <dcterms:modified xsi:type="dcterms:W3CDTF">2014-01-15T21:03:16Z</dcterms:modified>
</cp:coreProperties>
</file>