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D184-7AD2-4E02-A994-F17A9870A2F3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2724-5AE0-4645-8298-1B5868E1A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D184-7AD2-4E02-A994-F17A9870A2F3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2724-5AE0-4645-8298-1B5868E1A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D184-7AD2-4E02-A994-F17A9870A2F3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2724-5AE0-4645-8298-1B5868E1A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D184-7AD2-4E02-A994-F17A9870A2F3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2724-5AE0-4645-8298-1B5868E1A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D184-7AD2-4E02-A994-F17A9870A2F3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2724-5AE0-4645-8298-1B5868E1A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D184-7AD2-4E02-A994-F17A9870A2F3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2724-5AE0-4645-8298-1B5868E1A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D184-7AD2-4E02-A994-F17A9870A2F3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2724-5AE0-4645-8298-1B5868E1A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D184-7AD2-4E02-A994-F17A9870A2F3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2724-5AE0-4645-8298-1B5868E1A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D184-7AD2-4E02-A994-F17A9870A2F3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2724-5AE0-4645-8298-1B5868E1A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D184-7AD2-4E02-A994-F17A9870A2F3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2724-5AE0-4645-8298-1B5868E1A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D184-7AD2-4E02-A994-F17A9870A2F3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2724-5AE0-4645-8298-1B5868E1A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CD184-7AD2-4E02-A994-F17A9870A2F3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72724-5AE0-4645-8298-1B5868E1A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&amp;esrc=s&amp;source=images&amp;cd=&amp;cad=rja&amp;uact=8&amp;ved=0ahUKEwjAks_HyPjTAhWDI1AKHecSAs4QjRwIBw&amp;url=http://biologyboom.com/krebs-cycle-tricarboxylic-acid-cycle/&amp;psig=AFQjCNGwLCC5dPtmU2mHUUFwEDyYDEAmSg&amp;ust=149516673880539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29539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DIABETES MELLITUS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world prevalence: more than 220 million 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 referring to all states characterized by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sustained hyperglycemia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GTT  necessary  because  renal tubules adapt to high glucose loads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 I and Type II  are distinguished by assaying for insulin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Prof Okongo\Desktop\glucosetolerancetest[1]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5952"/>
          <a:stretch>
            <a:fillRect/>
          </a:stretch>
        </p:blipFill>
        <p:spPr>
          <a:xfrm>
            <a:off x="1458096" y="1600200"/>
            <a:ext cx="6227808" cy="4525963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Prof Okongo\Desktop\84f668e1a9865952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447800"/>
            <a:ext cx="8915400" cy="5257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 sensitivity test</a:t>
            </a:r>
            <a:endParaRPr lang="en-US" dirty="0"/>
          </a:p>
        </p:txBody>
      </p:sp>
      <p:pic>
        <p:nvPicPr>
          <p:cNvPr id="4" name="Picture 2" descr="C:\Users\Prof Okongo\Desktop\INSULIN SENSITIVITY TEST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9322"/>
          <a:stretch>
            <a:fillRect/>
          </a:stretch>
        </p:blipFill>
        <p:spPr>
          <a:xfrm>
            <a:off x="152400" y="1219200"/>
            <a:ext cx="7543800" cy="5638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Explanation of the symptoms of Diabetes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High blood glucose concentration</a:t>
            </a:r>
          </a:p>
          <a:p>
            <a:pPr>
              <a:buFontTx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Failure of glucose to enter muscle and adipose tissue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(insulin deficiency or insulin resistance  in most cases)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Increased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mobilization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utilization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fatty acids for energy</a:t>
            </a:r>
          </a:p>
          <a:p>
            <a:pPr>
              <a:buFontTx/>
              <a:buNone/>
            </a:pPr>
            <a:r>
              <a:rPr lang="en-US" dirty="0" smtClean="0"/>
              <a:t>4. Oxidation of fatty  acids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Reduction of metabolic products of glucose metabolism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Kreb’s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cycle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 Ketacidosis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Image result for krebs cycle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Documents and Settings\Administrator\Desktop\CoA 1fa_coa[1]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contrast="20000"/>
          </a:blip>
          <a:srcRect/>
          <a:stretch>
            <a:fillRect/>
          </a:stretch>
        </p:blipFill>
        <p:spPr>
          <a:xfrm>
            <a:off x="304800" y="381000"/>
            <a:ext cx="8839200" cy="6248401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Documents and Settings\Administrator\Desktop\623ketonebod[1]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7999"/>
          </a:xfr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Ketoacidosis</a:t>
            </a:r>
            <a:endParaRPr lang="en-US" dirty="0"/>
          </a:p>
        </p:txBody>
      </p:sp>
      <p:pic>
        <p:nvPicPr>
          <p:cNvPr id="4" name="Picture 2" descr="C:\Documents and Settings\Administrator\Desktop\585px-Ketone_bodies_synthesis.svg[1]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" y="609600"/>
            <a:ext cx="9144000" cy="6248399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dirty="0" smtClean="0"/>
              <a:t>7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Oxidative damage to neurons, blood vessels and micro vascular system by:</a:t>
            </a:r>
          </a:p>
          <a:p>
            <a:pPr>
              <a:buFontTx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Activation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aldose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reductase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→ formation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sorbital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→↓cellular Na-K ATPase</a:t>
            </a:r>
          </a:p>
          <a:p>
            <a:pPr marL="514350" indent="-514350">
              <a:buFontTx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ii. NON ENZYZMATIC GLYCATION: formation of </a:t>
            </a:r>
          </a:p>
          <a:p>
            <a:pPr marL="514350" indent="-514350">
              <a:buFontTx/>
              <a:buNone/>
              <a:defRPr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amadori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products →formation of advanced glycosylation products(AGEs)</a:t>
            </a:r>
          </a:p>
          <a:p>
            <a:pPr>
              <a:buFontTx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iii. AGEs</a:t>
            </a:r>
          </a:p>
          <a:p>
            <a:pPr>
              <a:buFontTx/>
              <a:buAutoNum type="romanL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Type 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insulin dependent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insulin dependent diabetes mellitus - IDDM):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Characterized by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absolute  insulin deficiency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caused by autoimmune-mediated destruction of insulin producing  B-cells in the pancreas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Develops before the age of 40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Also called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juvenile diabetes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AGPs: advanced glycation products</a:t>
            </a:r>
          </a:p>
          <a:p>
            <a:pPr marL="1828800" lvl="3" indent="-571500">
              <a:buFontTx/>
              <a:buAutoNum type="romanLcPeriod"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cross-link with cell matrix proteins</a:t>
            </a:r>
          </a:p>
          <a:p>
            <a:pPr marL="1828800" lvl="3" indent="-571500">
              <a:buFontTx/>
              <a:buAutoNum type="romanLcPeriod"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damage blood vessels</a:t>
            </a:r>
          </a:p>
          <a:p>
            <a:pPr marL="1828800" lvl="3" indent="-571500">
              <a:buFontTx/>
              <a:buAutoNum type="romanLcPeriod"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interfere with leukocyte responses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 The metabolic syndrome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disorder of energy utilization and storage, diagnosed by a co-occurrence of three of the following medical conditions</a:t>
            </a:r>
          </a:p>
          <a:p>
            <a:pPr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(It is a lipid-sugar syndrome)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Prof Okongo\Desktop\ds00522_im04175_mcdc7_metabolicsyndromethu_jpg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381000"/>
            <a:ext cx="8382000" cy="6705600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514350" indent="-514350">
              <a:buFontTx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elevated fasting plasma glucose,</a:t>
            </a:r>
          </a:p>
          <a:p>
            <a:pPr marL="514350" indent="-514350">
              <a:buFontTx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abdominal (central) obesity, </a:t>
            </a:r>
          </a:p>
          <a:p>
            <a:pPr marL="514350" indent="-514350">
              <a:buFontTx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elevated blood pressure </a:t>
            </a:r>
          </a:p>
          <a:p>
            <a:pPr marL="514350" indent="-514350"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 high serum triglycerides, and </a:t>
            </a:r>
          </a:p>
          <a:p>
            <a:pPr marL="514350" indent="-514350"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v.  low high-density cholesterol (HDL) levels</a:t>
            </a:r>
            <a:r>
              <a:rPr lang="en-US" dirty="0" smtClean="0"/>
              <a:t>.</a:t>
            </a:r>
          </a:p>
          <a:p>
            <a:pPr marL="514350" indent="-514350">
              <a:buFontTx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Metabolic syndrome increases the risk of developing cardiovascular disease, particularly heart failure, and clinical diabetes</a:t>
            </a:r>
          </a:p>
          <a:p>
            <a:pPr marL="514350" indent="-514350">
              <a:buFontTx/>
              <a:buAutoNum type="romanL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FontTx/>
              <a:buNone/>
              <a:defRPr/>
            </a:pP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Type II-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 non-insulin-dependent diabetes mellitus(NIDDM). May be caused by: </a:t>
            </a:r>
          </a:p>
          <a:p>
            <a:pPr marL="971550" lvl="1" indent="-514350">
              <a:buFontTx/>
              <a:buAutoNum type="arabicPeriod"/>
              <a:defRPr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Tissue insulin resistance due to</a:t>
            </a:r>
          </a:p>
          <a:p>
            <a:pPr marL="971550" lvl="1" indent="-514350">
              <a:buFont typeface="Arial" pitchFamily="34" charset="0"/>
              <a:buChar char="•"/>
              <a:defRPr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obesity ( or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weight gain)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Arial" charset="0"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metabolic syndrome –both due to effects of free fatty acids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Arial" charset="0"/>
              <a:buChar char="•"/>
            </a:pP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hyper secretion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of hyperglycemic hormone (s)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Prof Okongo\Desktop\Type-2-Diabetes-Risk-Factors-Death-to-Diabetes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28600"/>
            <a:ext cx="9144000" cy="6477000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Tx/>
              <a:buAutoNum type="arabicPeriod" startAt="2"/>
              <a:defRPr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Other diseases e.g. polycystic ovary syndrome</a:t>
            </a:r>
          </a:p>
          <a:p>
            <a:pPr marL="971550" lvl="1" indent="-514350">
              <a:buFontTx/>
              <a:buAutoNum type="arabicPeriod" startAt="2"/>
              <a:defRPr/>
            </a:pPr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Tx/>
              <a:buAutoNum type="arabicPeriod" startAt="2"/>
              <a:defRPr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Insulin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hyposecretion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due to overstimulation of B cells by high sugar intake,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Classical clinical symptoms: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Elevated blood glucose concentration 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Polyuria, Glycosuria, Polydypsia and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Polyphagia</a:t>
            </a:r>
          </a:p>
          <a:p>
            <a:pPr>
              <a:buNone/>
            </a:pPr>
            <a:r>
              <a:rPr lang="en-US" b="1" dirty="0" smtClean="0"/>
              <a:t>Other symptoms of diabetes mellitus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Glycosylated</a:t>
            </a:r>
            <a:r>
              <a:rPr lang="en-US" dirty="0" smtClean="0"/>
              <a:t> hemoglobin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Formation of Advanced </a:t>
            </a:r>
            <a:r>
              <a:rPr lang="en-US" dirty="0" err="1" smtClean="0"/>
              <a:t>Gycosylated</a:t>
            </a:r>
            <a:r>
              <a:rPr lang="en-US" dirty="0" smtClean="0"/>
              <a:t> end-products--AGEs ( rate  depends on blood glucose levels)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Weakness or fatigue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err="1" smtClean="0"/>
              <a:t>Keto</a:t>
            </a:r>
            <a:r>
              <a:rPr lang="en-US" i="1" dirty="0" smtClean="0"/>
              <a:t>-acidosis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Atherosclerosis which may result in: stroke, myocardial infarction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AGEs cause multiorgan micro vascular damage: diabetic nephropathy, neuropathy, retinopathy etc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Reduced resistance to infections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GLUCOSE TOLERANCE TEST (CURVE)</a:t>
            </a:r>
          </a:p>
          <a:p>
            <a:pPr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a normal fasting person ingests 1 gram of glucose per kg of body weight blood glucose  rises to 120-140mg/ dL and falls back below normal in about two hours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 diabetic person blood glucose concentration rises much higher is and always above 110mg/dL after 2 hours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from sampling at short intervals can be used to plot a curve (Glucose tolerance curve)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508</Words>
  <Application>Microsoft Office PowerPoint</Application>
  <PresentationFormat>On-screen Show (4:3)</PresentationFormat>
  <Paragraphs>61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DIABETES MELLITUS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Insulin sensitivity test</vt:lpstr>
      <vt:lpstr>Slide 14</vt:lpstr>
      <vt:lpstr>Slide 15</vt:lpstr>
      <vt:lpstr>Slide 16</vt:lpstr>
      <vt:lpstr>Slide 17</vt:lpstr>
      <vt:lpstr>Ketoacidosis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MELLITUS</dc:title>
  <dc:creator>Prof Okongo</dc:creator>
  <cp:lastModifiedBy>Prof Okongo</cp:lastModifiedBy>
  <cp:revision>20</cp:revision>
  <dcterms:created xsi:type="dcterms:W3CDTF">2018-08-28T07:49:04Z</dcterms:created>
  <dcterms:modified xsi:type="dcterms:W3CDTF">2018-08-28T09:12:32Z</dcterms:modified>
</cp:coreProperties>
</file>