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AD4AB-917B-40BB-B8C3-3D986E0EE39F}" type="datetimeFigureOut">
              <a:rPr lang="en-GB" smtClean="0"/>
              <a:t>19/01/2014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7E08B-FC0E-4A0D-ADD0-40D94AD53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6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5FE779-C29A-4DB9-B84C-6EEB622AB22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6F5EC-4D33-4910-974A-6D91D44A4883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0AB133-9390-43CE-9F6A-220EEAB03AC2}" type="slidenum">
              <a:rPr lang="en-US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2050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067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907B08-DE58-4EB1-A445-0C63E8219D4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B9ACBD-7D98-4FDE-99B0-479700343D1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0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0005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0005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4F5B2-8ACF-4665-BAC9-07738455F5E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21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856F8E-A427-4349-8129-E72D6327AF4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7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9C3B5-6883-44AD-B001-179677537AF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CC74E4-D48B-4165-9F57-E79A1B84193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CADE2A-6B4F-49D8-9665-14DCF6370B1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83D4C6-7BAC-48CB-BDFD-CAA762E9C23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A75280-150B-4462-A4BD-48345749F54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8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254BDA-3944-493C-AE0B-6F1DEB2BEAD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4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A1832-2F8E-4903-9108-C06AC08102C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4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32FE2D-A179-4C8C-BAE5-68A833DA10F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2" name="Group 18"/>
          <p:cNvGrpSpPr>
            <a:grpSpLocks/>
          </p:cNvGrpSpPr>
          <p:nvPr/>
        </p:nvGrpSpPr>
        <p:grpSpPr bwMode="auto">
          <a:xfrm>
            <a:off x="2166938" y="563563"/>
            <a:ext cx="4800600" cy="6151562"/>
            <a:chOff x="1365" y="355"/>
            <a:chExt cx="3024" cy="3875"/>
          </a:xfrm>
        </p:grpSpPr>
        <p:sp>
          <p:nvSpPr>
            <p:cNvPr id="1026" name="Freeform 2"/>
            <p:cNvSpPr>
              <a:spLocks/>
            </p:cNvSpPr>
            <p:nvPr/>
          </p:nvSpPr>
          <p:spPr bwMode="auto">
            <a:xfrm>
              <a:off x="2835" y="586"/>
              <a:ext cx="88" cy="1121"/>
            </a:xfrm>
            <a:custGeom>
              <a:avLst/>
              <a:gdLst>
                <a:gd name="T0" fmla="*/ 0 w 88"/>
                <a:gd name="T1" fmla="*/ 1120 h 1121"/>
                <a:gd name="T2" fmla="*/ 0 w 88"/>
                <a:gd name="T3" fmla="*/ 0 h 1121"/>
                <a:gd name="T4" fmla="*/ 87 w 88"/>
                <a:gd name="T5" fmla="*/ 0 h 1121"/>
                <a:gd name="T6" fmla="*/ 87 w 88"/>
                <a:gd name="T7" fmla="*/ 1085 h 1121"/>
                <a:gd name="T8" fmla="*/ 0 w 88"/>
                <a:gd name="T9" fmla="*/ 112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121">
                  <a:moveTo>
                    <a:pt x="0" y="1120"/>
                  </a:moveTo>
                  <a:lnTo>
                    <a:pt x="0" y="0"/>
                  </a:lnTo>
                  <a:lnTo>
                    <a:pt x="87" y="0"/>
                  </a:lnTo>
                  <a:lnTo>
                    <a:pt x="87" y="1085"/>
                  </a:lnTo>
                  <a:lnTo>
                    <a:pt x="0" y="112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2834" y="1900"/>
              <a:ext cx="84" cy="363"/>
            </a:xfrm>
            <a:custGeom>
              <a:avLst/>
              <a:gdLst>
                <a:gd name="T0" fmla="*/ 0 w 84"/>
                <a:gd name="T1" fmla="*/ 29 h 363"/>
                <a:gd name="T2" fmla="*/ 83 w 84"/>
                <a:gd name="T3" fmla="*/ 0 h 363"/>
                <a:gd name="T4" fmla="*/ 74 w 84"/>
                <a:gd name="T5" fmla="*/ 329 h 363"/>
                <a:gd name="T6" fmla="*/ 0 w 84"/>
                <a:gd name="T7" fmla="*/ 362 h 363"/>
                <a:gd name="T8" fmla="*/ 0 w 84"/>
                <a:gd name="T9" fmla="*/ 2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363">
                  <a:moveTo>
                    <a:pt x="0" y="29"/>
                  </a:moveTo>
                  <a:lnTo>
                    <a:pt x="83" y="0"/>
                  </a:lnTo>
                  <a:lnTo>
                    <a:pt x="74" y="329"/>
                  </a:lnTo>
                  <a:lnTo>
                    <a:pt x="0" y="362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2825" y="2493"/>
              <a:ext cx="84" cy="249"/>
            </a:xfrm>
            <a:custGeom>
              <a:avLst/>
              <a:gdLst>
                <a:gd name="T0" fmla="*/ 2 w 84"/>
                <a:gd name="T1" fmla="*/ 213 h 249"/>
                <a:gd name="T2" fmla="*/ 0 w 84"/>
                <a:gd name="T3" fmla="*/ 28 h 249"/>
                <a:gd name="T4" fmla="*/ 83 w 84"/>
                <a:gd name="T5" fmla="*/ 0 h 249"/>
                <a:gd name="T6" fmla="*/ 72 w 84"/>
                <a:gd name="T7" fmla="*/ 248 h 249"/>
                <a:gd name="T8" fmla="*/ 2 w 84"/>
                <a:gd name="T9" fmla="*/ 21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49">
                  <a:moveTo>
                    <a:pt x="2" y="213"/>
                  </a:moveTo>
                  <a:lnTo>
                    <a:pt x="0" y="28"/>
                  </a:lnTo>
                  <a:lnTo>
                    <a:pt x="83" y="0"/>
                  </a:lnTo>
                  <a:lnTo>
                    <a:pt x="72" y="248"/>
                  </a:lnTo>
                  <a:lnTo>
                    <a:pt x="2" y="2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2831" y="2965"/>
              <a:ext cx="52" cy="232"/>
            </a:xfrm>
            <a:custGeom>
              <a:avLst/>
              <a:gdLst>
                <a:gd name="T0" fmla="*/ 13 w 52"/>
                <a:gd name="T1" fmla="*/ 204 h 232"/>
                <a:gd name="T2" fmla="*/ 0 w 52"/>
                <a:gd name="T3" fmla="*/ 0 h 232"/>
                <a:gd name="T4" fmla="*/ 51 w 52"/>
                <a:gd name="T5" fmla="*/ 26 h 232"/>
                <a:gd name="T6" fmla="*/ 47 w 52"/>
                <a:gd name="T7" fmla="*/ 231 h 232"/>
                <a:gd name="T8" fmla="*/ 13 w 52"/>
                <a:gd name="T9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2">
                  <a:moveTo>
                    <a:pt x="13" y="204"/>
                  </a:moveTo>
                  <a:lnTo>
                    <a:pt x="0" y="0"/>
                  </a:lnTo>
                  <a:lnTo>
                    <a:pt x="51" y="26"/>
                  </a:lnTo>
                  <a:lnTo>
                    <a:pt x="47" y="231"/>
                  </a:lnTo>
                  <a:lnTo>
                    <a:pt x="13" y="20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51" y="3354"/>
              <a:ext cx="36" cy="133"/>
            </a:xfrm>
            <a:custGeom>
              <a:avLst/>
              <a:gdLst>
                <a:gd name="T0" fmla="*/ 4 w 36"/>
                <a:gd name="T1" fmla="*/ 101 h 133"/>
                <a:gd name="T2" fmla="*/ 0 w 36"/>
                <a:gd name="T3" fmla="*/ 0 h 133"/>
                <a:gd name="T4" fmla="*/ 35 w 36"/>
                <a:gd name="T5" fmla="*/ 20 h 133"/>
                <a:gd name="T6" fmla="*/ 28 w 36"/>
                <a:gd name="T7" fmla="*/ 132 h 133"/>
                <a:gd name="T8" fmla="*/ 4 w 36"/>
                <a:gd name="T9" fmla="*/ 10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33">
                  <a:moveTo>
                    <a:pt x="4" y="101"/>
                  </a:moveTo>
                  <a:lnTo>
                    <a:pt x="0" y="0"/>
                  </a:lnTo>
                  <a:lnTo>
                    <a:pt x="35" y="20"/>
                  </a:lnTo>
                  <a:lnTo>
                    <a:pt x="28" y="132"/>
                  </a:lnTo>
                  <a:lnTo>
                    <a:pt x="4" y="10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851" y="3640"/>
              <a:ext cx="30" cy="590"/>
            </a:xfrm>
            <a:custGeom>
              <a:avLst/>
              <a:gdLst>
                <a:gd name="T0" fmla="*/ 15 w 30"/>
                <a:gd name="T1" fmla="*/ 589 h 590"/>
                <a:gd name="T2" fmla="*/ 0 w 30"/>
                <a:gd name="T3" fmla="*/ 0 h 590"/>
                <a:gd name="T4" fmla="*/ 29 w 30"/>
                <a:gd name="T5" fmla="*/ 37 h 590"/>
                <a:gd name="T6" fmla="*/ 15 w 30"/>
                <a:gd name="T7" fmla="*/ 589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590">
                  <a:moveTo>
                    <a:pt x="15" y="589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15" y="58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00" y="3595"/>
              <a:ext cx="233" cy="130"/>
            </a:xfrm>
            <a:custGeom>
              <a:avLst/>
              <a:gdLst>
                <a:gd name="T0" fmla="*/ 0 w 233"/>
                <a:gd name="T1" fmla="*/ 117 h 130"/>
                <a:gd name="T2" fmla="*/ 48 w 233"/>
                <a:gd name="T3" fmla="*/ 101 h 130"/>
                <a:gd name="T4" fmla="*/ 93 w 233"/>
                <a:gd name="T5" fmla="*/ 79 h 130"/>
                <a:gd name="T6" fmla="*/ 146 w 233"/>
                <a:gd name="T7" fmla="*/ 39 h 130"/>
                <a:gd name="T8" fmla="*/ 182 w 233"/>
                <a:gd name="T9" fmla="*/ 0 h 130"/>
                <a:gd name="T10" fmla="*/ 232 w 233"/>
                <a:gd name="T11" fmla="*/ 42 h 130"/>
                <a:gd name="T12" fmla="*/ 188 w 233"/>
                <a:gd name="T13" fmla="*/ 74 h 130"/>
                <a:gd name="T14" fmla="*/ 134 w 233"/>
                <a:gd name="T15" fmla="*/ 110 h 130"/>
                <a:gd name="T16" fmla="*/ 61 w 233"/>
                <a:gd name="T17" fmla="*/ 129 h 130"/>
                <a:gd name="T18" fmla="*/ 0 w 233"/>
                <a:gd name="T19" fmla="*/ 11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3" h="130">
                  <a:moveTo>
                    <a:pt x="0" y="117"/>
                  </a:moveTo>
                  <a:lnTo>
                    <a:pt x="48" y="101"/>
                  </a:lnTo>
                  <a:lnTo>
                    <a:pt x="93" y="79"/>
                  </a:lnTo>
                  <a:lnTo>
                    <a:pt x="146" y="39"/>
                  </a:lnTo>
                  <a:lnTo>
                    <a:pt x="182" y="0"/>
                  </a:lnTo>
                  <a:lnTo>
                    <a:pt x="232" y="42"/>
                  </a:lnTo>
                  <a:lnTo>
                    <a:pt x="188" y="74"/>
                  </a:lnTo>
                  <a:lnTo>
                    <a:pt x="134" y="110"/>
                  </a:lnTo>
                  <a:lnTo>
                    <a:pt x="61" y="129"/>
                  </a:lnTo>
                  <a:lnTo>
                    <a:pt x="0" y="1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583" y="2888"/>
              <a:ext cx="465" cy="646"/>
            </a:xfrm>
            <a:custGeom>
              <a:avLst/>
              <a:gdLst>
                <a:gd name="T0" fmla="*/ 359 w 465"/>
                <a:gd name="T1" fmla="*/ 645 h 646"/>
                <a:gd name="T2" fmla="*/ 405 w 465"/>
                <a:gd name="T3" fmla="*/ 616 h 646"/>
                <a:gd name="T4" fmla="*/ 447 w 465"/>
                <a:gd name="T5" fmla="*/ 580 h 646"/>
                <a:gd name="T6" fmla="*/ 460 w 465"/>
                <a:gd name="T7" fmla="*/ 552 h 646"/>
                <a:gd name="T8" fmla="*/ 464 w 465"/>
                <a:gd name="T9" fmla="*/ 515 h 646"/>
                <a:gd name="T10" fmla="*/ 451 w 465"/>
                <a:gd name="T11" fmla="*/ 468 h 646"/>
                <a:gd name="T12" fmla="*/ 424 w 465"/>
                <a:gd name="T13" fmla="*/ 424 h 646"/>
                <a:gd name="T14" fmla="*/ 380 w 465"/>
                <a:gd name="T15" fmla="*/ 385 h 646"/>
                <a:gd name="T16" fmla="*/ 168 w 465"/>
                <a:gd name="T17" fmla="*/ 259 h 646"/>
                <a:gd name="T18" fmla="*/ 133 w 465"/>
                <a:gd name="T19" fmla="*/ 235 h 646"/>
                <a:gd name="T20" fmla="*/ 111 w 465"/>
                <a:gd name="T21" fmla="*/ 208 h 646"/>
                <a:gd name="T22" fmla="*/ 104 w 465"/>
                <a:gd name="T23" fmla="*/ 166 h 646"/>
                <a:gd name="T24" fmla="*/ 117 w 465"/>
                <a:gd name="T25" fmla="*/ 124 h 646"/>
                <a:gd name="T26" fmla="*/ 155 w 465"/>
                <a:gd name="T27" fmla="*/ 95 h 646"/>
                <a:gd name="T28" fmla="*/ 222 w 465"/>
                <a:gd name="T29" fmla="*/ 52 h 646"/>
                <a:gd name="T30" fmla="*/ 124 w 465"/>
                <a:gd name="T31" fmla="*/ 0 h 646"/>
                <a:gd name="T32" fmla="*/ 55 w 465"/>
                <a:gd name="T33" fmla="*/ 41 h 646"/>
                <a:gd name="T34" fmla="*/ 27 w 465"/>
                <a:gd name="T35" fmla="*/ 70 h 646"/>
                <a:gd name="T36" fmla="*/ 2 w 465"/>
                <a:gd name="T37" fmla="*/ 123 h 646"/>
                <a:gd name="T38" fmla="*/ 0 w 465"/>
                <a:gd name="T39" fmla="*/ 189 h 646"/>
                <a:gd name="T40" fmla="*/ 29 w 465"/>
                <a:gd name="T41" fmla="*/ 257 h 646"/>
                <a:gd name="T42" fmla="*/ 78 w 465"/>
                <a:gd name="T43" fmla="*/ 300 h 646"/>
                <a:gd name="T44" fmla="*/ 311 w 465"/>
                <a:gd name="T45" fmla="*/ 442 h 646"/>
                <a:gd name="T46" fmla="*/ 358 w 465"/>
                <a:gd name="T47" fmla="*/ 474 h 646"/>
                <a:gd name="T48" fmla="*/ 375 w 465"/>
                <a:gd name="T49" fmla="*/ 516 h 646"/>
                <a:gd name="T50" fmla="*/ 375 w 465"/>
                <a:gd name="T51" fmla="*/ 550 h 646"/>
                <a:gd name="T52" fmla="*/ 308 w 465"/>
                <a:gd name="T53" fmla="*/ 608 h 646"/>
                <a:gd name="T54" fmla="*/ 359 w 465"/>
                <a:gd name="T55" fmla="*/ 645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5" h="646">
                  <a:moveTo>
                    <a:pt x="359" y="645"/>
                  </a:moveTo>
                  <a:lnTo>
                    <a:pt x="405" y="616"/>
                  </a:lnTo>
                  <a:lnTo>
                    <a:pt x="447" y="580"/>
                  </a:lnTo>
                  <a:lnTo>
                    <a:pt x="460" y="552"/>
                  </a:lnTo>
                  <a:lnTo>
                    <a:pt x="464" y="515"/>
                  </a:lnTo>
                  <a:lnTo>
                    <a:pt x="451" y="468"/>
                  </a:lnTo>
                  <a:lnTo>
                    <a:pt x="424" y="424"/>
                  </a:lnTo>
                  <a:lnTo>
                    <a:pt x="380" y="385"/>
                  </a:lnTo>
                  <a:lnTo>
                    <a:pt x="168" y="259"/>
                  </a:lnTo>
                  <a:lnTo>
                    <a:pt x="133" y="235"/>
                  </a:lnTo>
                  <a:lnTo>
                    <a:pt x="111" y="208"/>
                  </a:lnTo>
                  <a:lnTo>
                    <a:pt x="104" y="166"/>
                  </a:lnTo>
                  <a:lnTo>
                    <a:pt x="117" y="124"/>
                  </a:lnTo>
                  <a:lnTo>
                    <a:pt x="155" y="95"/>
                  </a:lnTo>
                  <a:lnTo>
                    <a:pt x="222" y="52"/>
                  </a:lnTo>
                  <a:lnTo>
                    <a:pt x="124" y="0"/>
                  </a:lnTo>
                  <a:lnTo>
                    <a:pt x="55" y="41"/>
                  </a:lnTo>
                  <a:lnTo>
                    <a:pt x="27" y="70"/>
                  </a:lnTo>
                  <a:lnTo>
                    <a:pt x="2" y="123"/>
                  </a:lnTo>
                  <a:lnTo>
                    <a:pt x="0" y="189"/>
                  </a:lnTo>
                  <a:lnTo>
                    <a:pt x="29" y="257"/>
                  </a:lnTo>
                  <a:lnTo>
                    <a:pt x="78" y="300"/>
                  </a:lnTo>
                  <a:lnTo>
                    <a:pt x="311" y="442"/>
                  </a:lnTo>
                  <a:lnTo>
                    <a:pt x="358" y="474"/>
                  </a:lnTo>
                  <a:lnTo>
                    <a:pt x="375" y="516"/>
                  </a:lnTo>
                  <a:lnTo>
                    <a:pt x="375" y="550"/>
                  </a:lnTo>
                  <a:lnTo>
                    <a:pt x="308" y="608"/>
                  </a:lnTo>
                  <a:lnTo>
                    <a:pt x="359" y="6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66" y="2396"/>
              <a:ext cx="318" cy="422"/>
            </a:xfrm>
            <a:custGeom>
              <a:avLst/>
              <a:gdLst>
                <a:gd name="T0" fmla="*/ 92 w 318"/>
                <a:gd name="T1" fmla="*/ 421 h 422"/>
                <a:gd name="T2" fmla="*/ 163 w 318"/>
                <a:gd name="T3" fmla="*/ 399 h 422"/>
                <a:gd name="T4" fmla="*/ 218 w 318"/>
                <a:gd name="T5" fmla="*/ 357 h 422"/>
                <a:gd name="T6" fmla="*/ 263 w 318"/>
                <a:gd name="T7" fmla="*/ 316 h 422"/>
                <a:gd name="T8" fmla="*/ 300 w 318"/>
                <a:gd name="T9" fmla="*/ 265 h 422"/>
                <a:gd name="T10" fmla="*/ 317 w 318"/>
                <a:gd name="T11" fmla="*/ 203 h 422"/>
                <a:gd name="T12" fmla="*/ 316 w 318"/>
                <a:gd name="T13" fmla="*/ 139 h 422"/>
                <a:gd name="T14" fmla="*/ 299 w 318"/>
                <a:gd name="T15" fmla="*/ 95 h 422"/>
                <a:gd name="T16" fmla="*/ 276 w 318"/>
                <a:gd name="T17" fmla="*/ 64 h 422"/>
                <a:gd name="T18" fmla="*/ 241 w 318"/>
                <a:gd name="T19" fmla="*/ 36 h 422"/>
                <a:gd name="T20" fmla="*/ 218 w 318"/>
                <a:gd name="T21" fmla="*/ 14 h 422"/>
                <a:gd name="T22" fmla="*/ 180 w 318"/>
                <a:gd name="T23" fmla="*/ 0 h 422"/>
                <a:gd name="T24" fmla="*/ 61 w 318"/>
                <a:gd name="T25" fmla="*/ 52 h 422"/>
                <a:gd name="T26" fmla="*/ 106 w 318"/>
                <a:gd name="T27" fmla="*/ 93 h 422"/>
                <a:gd name="T28" fmla="*/ 137 w 318"/>
                <a:gd name="T29" fmla="*/ 130 h 422"/>
                <a:gd name="T30" fmla="*/ 159 w 318"/>
                <a:gd name="T31" fmla="*/ 159 h 422"/>
                <a:gd name="T32" fmla="*/ 176 w 318"/>
                <a:gd name="T33" fmla="*/ 196 h 422"/>
                <a:gd name="T34" fmla="*/ 176 w 318"/>
                <a:gd name="T35" fmla="*/ 246 h 422"/>
                <a:gd name="T36" fmla="*/ 145 w 318"/>
                <a:gd name="T37" fmla="*/ 279 h 422"/>
                <a:gd name="T38" fmla="*/ 105 w 318"/>
                <a:gd name="T39" fmla="*/ 309 h 422"/>
                <a:gd name="T40" fmla="*/ 50 w 318"/>
                <a:gd name="T41" fmla="*/ 342 h 422"/>
                <a:gd name="T42" fmla="*/ 0 w 318"/>
                <a:gd name="T43" fmla="*/ 369 h 422"/>
                <a:gd name="T44" fmla="*/ 92 w 318"/>
                <a:gd name="T45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8" h="422">
                  <a:moveTo>
                    <a:pt x="92" y="421"/>
                  </a:moveTo>
                  <a:lnTo>
                    <a:pt x="163" y="399"/>
                  </a:lnTo>
                  <a:lnTo>
                    <a:pt x="218" y="357"/>
                  </a:lnTo>
                  <a:lnTo>
                    <a:pt x="263" y="316"/>
                  </a:lnTo>
                  <a:lnTo>
                    <a:pt x="300" y="265"/>
                  </a:lnTo>
                  <a:lnTo>
                    <a:pt x="317" y="203"/>
                  </a:lnTo>
                  <a:lnTo>
                    <a:pt x="316" y="139"/>
                  </a:lnTo>
                  <a:lnTo>
                    <a:pt x="299" y="95"/>
                  </a:lnTo>
                  <a:lnTo>
                    <a:pt x="276" y="64"/>
                  </a:lnTo>
                  <a:lnTo>
                    <a:pt x="241" y="36"/>
                  </a:lnTo>
                  <a:lnTo>
                    <a:pt x="218" y="14"/>
                  </a:lnTo>
                  <a:lnTo>
                    <a:pt x="180" y="0"/>
                  </a:lnTo>
                  <a:lnTo>
                    <a:pt x="61" y="52"/>
                  </a:lnTo>
                  <a:lnTo>
                    <a:pt x="106" y="93"/>
                  </a:lnTo>
                  <a:lnTo>
                    <a:pt x="137" y="130"/>
                  </a:lnTo>
                  <a:lnTo>
                    <a:pt x="159" y="159"/>
                  </a:lnTo>
                  <a:lnTo>
                    <a:pt x="176" y="196"/>
                  </a:lnTo>
                  <a:lnTo>
                    <a:pt x="176" y="246"/>
                  </a:lnTo>
                  <a:lnTo>
                    <a:pt x="145" y="279"/>
                  </a:lnTo>
                  <a:lnTo>
                    <a:pt x="105" y="309"/>
                  </a:lnTo>
                  <a:lnTo>
                    <a:pt x="50" y="342"/>
                  </a:lnTo>
                  <a:lnTo>
                    <a:pt x="0" y="369"/>
                  </a:lnTo>
                  <a:lnTo>
                    <a:pt x="92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308" y="1190"/>
              <a:ext cx="1404" cy="1153"/>
            </a:xfrm>
            <a:custGeom>
              <a:avLst/>
              <a:gdLst>
                <a:gd name="T0" fmla="*/ 466 w 1404"/>
                <a:gd name="T1" fmla="*/ 1084 h 1153"/>
                <a:gd name="T2" fmla="*/ 370 w 1404"/>
                <a:gd name="T3" fmla="*/ 1066 h 1153"/>
                <a:gd name="T4" fmla="*/ 299 w 1404"/>
                <a:gd name="T5" fmla="*/ 1035 h 1153"/>
                <a:gd name="T6" fmla="*/ 257 w 1404"/>
                <a:gd name="T7" fmla="*/ 1002 h 1153"/>
                <a:gd name="T8" fmla="*/ 220 w 1404"/>
                <a:gd name="T9" fmla="*/ 956 h 1153"/>
                <a:gd name="T10" fmla="*/ 209 w 1404"/>
                <a:gd name="T11" fmla="*/ 914 h 1153"/>
                <a:gd name="T12" fmla="*/ 215 w 1404"/>
                <a:gd name="T13" fmla="*/ 873 h 1153"/>
                <a:gd name="T14" fmla="*/ 231 w 1404"/>
                <a:gd name="T15" fmla="*/ 836 h 1153"/>
                <a:gd name="T16" fmla="*/ 273 w 1404"/>
                <a:gd name="T17" fmla="*/ 798 h 1153"/>
                <a:gd name="T18" fmla="*/ 330 w 1404"/>
                <a:gd name="T19" fmla="*/ 774 h 1153"/>
                <a:gd name="T20" fmla="*/ 400 w 1404"/>
                <a:gd name="T21" fmla="*/ 748 h 1153"/>
                <a:gd name="T22" fmla="*/ 1110 w 1404"/>
                <a:gd name="T23" fmla="*/ 499 h 1153"/>
                <a:gd name="T24" fmla="*/ 1207 w 1404"/>
                <a:gd name="T25" fmla="*/ 451 h 1153"/>
                <a:gd name="T26" fmla="*/ 1289 w 1404"/>
                <a:gd name="T27" fmla="*/ 398 h 1153"/>
                <a:gd name="T28" fmla="*/ 1344 w 1404"/>
                <a:gd name="T29" fmla="*/ 356 h 1153"/>
                <a:gd name="T30" fmla="*/ 1381 w 1404"/>
                <a:gd name="T31" fmla="*/ 310 h 1153"/>
                <a:gd name="T32" fmla="*/ 1403 w 1404"/>
                <a:gd name="T33" fmla="*/ 249 h 1153"/>
                <a:gd name="T34" fmla="*/ 1401 w 1404"/>
                <a:gd name="T35" fmla="*/ 185 h 1153"/>
                <a:gd name="T36" fmla="*/ 1386 w 1404"/>
                <a:gd name="T37" fmla="*/ 136 h 1153"/>
                <a:gd name="T38" fmla="*/ 1370 w 1404"/>
                <a:gd name="T39" fmla="*/ 90 h 1153"/>
                <a:gd name="T40" fmla="*/ 1335 w 1404"/>
                <a:gd name="T41" fmla="*/ 55 h 1153"/>
                <a:gd name="T42" fmla="*/ 1280 w 1404"/>
                <a:gd name="T43" fmla="*/ 18 h 1153"/>
                <a:gd name="T44" fmla="*/ 1214 w 1404"/>
                <a:gd name="T45" fmla="*/ 0 h 1153"/>
                <a:gd name="T46" fmla="*/ 1172 w 1404"/>
                <a:gd name="T47" fmla="*/ 4 h 1153"/>
                <a:gd name="T48" fmla="*/ 1111 w 1404"/>
                <a:gd name="T49" fmla="*/ 7 h 1153"/>
                <a:gd name="T50" fmla="*/ 1053 w 1404"/>
                <a:gd name="T51" fmla="*/ 20 h 1153"/>
                <a:gd name="T52" fmla="*/ 989 w 1404"/>
                <a:gd name="T53" fmla="*/ 46 h 1153"/>
                <a:gd name="T54" fmla="*/ 939 w 1404"/>
                <a:gd name="T55" fmla="*/ 79 h 1153"/>
                <a:gd name="T56" fmla="*/ 899 w 1404"/>
                <a:gd name="T57" fmla="*/ 106 h 1153"/>
                <a:gd name="T58" fmla="*/ 878 w 1404"/>
                <a:gd name="T59" fmla="*/ 149 h 1153"/>
                <a:gd name="T60" fmla="*/ 897 w 1404"/>
                <a:gd name="T61" fmla="*/ 187 h 1153"/>
                <a:gd name="T62" fmla="*/ 939 w 1404"/>
                <a:gd name="T63" fmla="*/ 183 h 1153"/>
                <a:gd name="T64" fmla="*/ 987 w 1404"/>
                <a:gd name="T65" fmla="*/ 171 h 1153"/>
                <a:gd name="T66" fmla="*/ 1033 w 1404"/>
                <a:gd name="T67" fmla="*/ 158 h 1153"/>
                <a:gd name="T68" fmla="*/ 1069 w 1404"/>
                <a:gd name="T69" fmla="*/ 150 h 1153"/>
                <a:gd name="T70" fmla="*/ 1111 w 1404"/>
                <a:gd name="T71" fmla="*/ 150 h 1153"/>
                <a:gd name="T72" fmla="*/ 1154 w 1404"/>
                <a:gd name="T73" fmla="*/ 163 h 1153"/>
                <a:gd name="T74" fmla="*/ 1183 w 1404"/>
                <a:gd name="T75" fmla="*/ 204 h 1153"/>
                <a:gd name="T76" fmla="*/ 1179 w 1404"/>
                <a:gd name="T77" fmla="*/ 248 h 1153"/>
                <a:gd name="T78" fmla="*/ 1157 w 1404"/>
                <a:gd name="T79" fmla="*/ 286 h 1153"/>
                <a:gd name="T80" fmla="*/ 1121 w 1404"/>
                <a:gd name="T81" fmla="*/ 323 h 1153"/>
                <a:gd name="T82" fmla="*/ 1047 w 1404"/>
                <a:gd name="T83" fmla="*/ 361 h 1153"/>
                <a:gd name="T84" fmla="*/ 908 w 1404"/>
                <a:gd name="T85" fmla="*/ 415 h 1153"/>
                <a:gd name="T86" fmla="*/ 194 w 1404"/>
                <a:gd name="T87" fmla="*/ 675 h 1153"/>
                <a:gd name="T88" fmla="*/ 123 w 1404"/>
                <a:gd name="T89" fmla="*/ 715 h 1153"/>
                <a:gd name="T90" fmla="*/ 68 w 1404"/>
                <a:gd name="T91" fmla="*/ 763 h 1153"/>
                <a:gd name="T92" fmla="*/ 29 w 1404"/>
                <a:gd name="T93" fmla="*/ 809 h 1153"/>
                <a:gd name="T94" fmla="*/ 6 w 1404"/>
                <a:gd name="T95" fmla="*/ 858 h 1153"/>
                <a:gd name="T96" fmla="*/ 0 w 1404"/>
                <a:gd name="T97" fmla="*/ 912 h 1153"/>
                <a:gd name="T98" fmla="*/ 8 w 1404"/>
                <a:gd name="T99" fmla="*/ 952 h 1153"/>
                <a:gd name="T100" fmla="*/ 22 w 1404"/>
                <a:gd name="T101" fmla="*/ 992 h 1153"/>
                <a:gd name="T102" fmla="*/ 59 w 1404"/>
                <a:gd name="T103" fmla="*/ 1036 h 1153"/>
                <a:gd name="T104" fmla="*/ 127 w 1404"/>
                <a:gd name="T105" fmla="*/ 1095 h 1153"/>
                <a:gd name="T106" fmla="*/ 198 w 1404"/>
                <a:gd name="T107" fmla="*/ 1135 h 1153"/>
                <a:gd name="T108" fmla="*/ 273 w 1404"/>
                <a:gd name="T109" fmla="*/ 1152 h 1153"/>
                <a:gd name="T110" fmla="*/ 466 w 1404"/>
                <a:gd name="T111" fmla="*/ 1084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4" h="1153">
                  <a:moveTo>
                    <a:pt x="466" y="1084"/>
                  </a:moveTo>
                  <a:lnTo>
                    <a:pt x="370" y="1066"/>
                  </a:lnTo>
                  <a:lnTo>
                    <a:pt x="299" y="1035"/>
                  </a:lnTo>
                  <a:lnTo>
                    <a:pt x="257" y="1002"/>
                  </a:lnTo>
                  <a:lnTo>
                    <a:pt x="220" y="956"/>
                  </a:lnTo>
                  <a:lnTo>
                    <a:pt x="209" y="914"/>
                  </a:lnTo>
                  <a:lnTo>
                    <a:pt x="215" y="873"/>
                  </a:lnTo>
                  <a:lnTo>
                    <a:pt x="231" y="836"/>
                  </a:lnTo>
                  <a:lnTo>
                    <a:pt x="273" y="798"/>
                  </a:lnTo>
                  <a:lnTo>
                    <a:pt x="330" y="774"/>
                  </a:lnTo>
                  <a:lnTo>
                    <a:pt x="400" y="748"/>
                  </a:lnTo>
                  <a:lnTo>
                    <a:pt x="1110" y="499"/>
                  </a:lnTo>
                  <a:lnTo>
                    <a:pt x="1207" y="451"/>
                  </a:lnTo>
                  <a:lnTo>
                    <a:pt x="1289" y="398"/>
                  </a:lnTo>
                  <a:lnTo>
                    <a:pt x="1344" y="356"/>
                  </a:lnTo>
                  <a:lnTo>
                    <a:pt x="1381" y="310"/>
                  </a:lnTo>
                  <a:lnTo>
                    <a:pt x="1403" y="249"/>
                  </a:lnTo>
                  <a:lnTo>
                    <a:pt x="1401" y="185"/>
                  </a:lnTo>
                  <a:lnTo>
                    <a:pt x="1386" y="136"/>
                  </a:lnTo>
                  <a:lnTo>
                    <a:pt x="1370" y="90"/>
                  </a:lnTo>
                  <a:lnTo>
                    <a:pt x="1335" y="55"/>
                  </a:lnTo>
                  <a:lnTo>
                    <a:pt x="1280" y="18"/>
                  </a:lnTo>
                  <a:lnTo>
                    <a:pt x="1214" y="0"/>
                  </a:lnTo>
                  <a:lnTo>
                    <a:pt x="1172" y="4"/>
                  </a:lnTo>
                  <a:lnTo>
                    <a:pt x="1111" y="7"/>
                  </a:lnTo>
                  <a:lnTo>
                    <a:pt x="1053" y="20"/>
                  </a:lnTo>
                  <a:lnTo>
                    <a:pt x="989" y="46"/>
                  </a:lnTo>
                  <a:lnTo>
                    <a:pt x="939" y="79"/>
                  </a:lnTo>
                  <a:lnTo>
                    <a:pt x="899" y="106"/>
                  </a:lnTo>
                  <a:lnTo>
                    <a:pt x="878" y="149"/>
                  </a:lnTo>
                  <a:lnTo>
                    <a:pt x="897" y="187"/>
                  </a:lnTo>
                  <a:lnTo>
                    <a:pt x="939" y="183"/>
                  </a:lnTo>
                  <a:lnTo>
                    <a:pt x="987" y="171"/>
                  </a:lnTo>
                  <a:lnTo>
                    <a:pt x="1033" y="158"/>
                  </a:lnTo>
                  <a:lnTo>
                    <a:pt x="1069" y="150"/>
                  </a:lnTo>
                  <a:lnTo>
                    <a:pt x="1111" y="150"/>
                  </a:lnTo>
                  <a:lnTo>
                    <a:pt x="1154" y="163"/>
                  </a:lnTo>
                  <a:lnTo>
                    <a:pt x="1183" y="204"/>
                  </a:lnTo>
                  <a:lnTo>
                    <a:pt x="1179" y="248"/>
                  </a:lnTo>
                  <a:lnTo>
                    <a:pt x="1157" y="286"/>
                  </a:lnTo>
                  <a:lnTo>
                    <a:pt x="1121" y="323"/>
                  </a:lnTo>
                  <a:lnTo>
                    <a:pt x="1047" y="361"/>
                  </a:lnTo>
                  <a:lnTo>
                    <a:pt x="908" y="415"/>
                  </a:lnTo>
                  <a:lnTo>
                    <a:pt x="194" y="675"/>
                  </a:lnTo>
                  <a:lnTo>
                    <a:pt x="123" y="715"/>
                  </a:lnTo>
                  <a:lnTo>
                    <a:pt x="68" y="763"/>
                  </a:lnTo>
                  <a:lnTo>
                    <a:pt x="29" y="809"/>
                  </a:lnTo>
                  <a:lnTo>
                    <a:pt x="6" y="858"/>
                  </a:lnTo>
                  <a:lnTo>
                    <a:pt x="0" y="912"/>
                  </a:lnTo>
                  <a:lnTo>
                    <a:pt x="8" y="952"/>
                  </a:lnTo>
                  <a:lnTo>
                    <a:pt x="22" y="992"/>
                  </a:lnTo>
                  <a:lnTo>
                    <a:pt x="59" y="1036"/>
                  </a:lnTo>
                  <a:lnTo>
                    <a:pt x="127" y="1095"/>
                  </a:lnTo>
                  <a:lnTo>
                    <a:pt x="198" y="1135"/>
                  </a:lnTo>
                  <a:lnTo>
                    <a:pt x="273" y="1152"/>
                  </a:lnTo>
                  <a:lnTo>
                    <a:pt x="466" y="108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11" y="3280"/>
              <a:ext cx="368" cy="422"/>
            </a:xfrm>
            <a:custGeom>
              <a:avLst/>
              <a:gdLst>
                <a:gd name="T0" fmla="*/ 367 w 368"/>
                <a:gd name="T1" fmla="*/ 421 h 422"/>
                <a:gd name="T2" fmla="*/ 171 w 368"/>
                <a:gd name="T3" fmla="*/ 340 h 422"/>
                <a:gd name="T4" fmla="*/ 117 w 368"/>
                <a:gd name="T5" fmla="*/ 304 h 422"/>
                <a:gd name="T6" fmla="*/ 73 w 368"/>
                <a:gd name="T7" fmla="*/ 265 h 422"/>
                <a:gd name="T8" fmla="*/ 31 w 368"/>
                <a:gd name="T9" fmla="*/ 219 h 422"/>
                <a:gd name="T10" fmla="*/ 9 w 368"/>
                <a:gd name="T11" fmla="*/ 179 h 422"/>
                <a:gd name="T12" fmla="*/ 0 w 368"/>
                <a:gd name="T13" fmla="*/ 137 h 422"/>
                <a:gd name="T14" fmla="*/ 2 w 368"/>
                <a:gd name="T15" fmla="*/ 95 h 422"/>
                <a:gd name="T16" fmla="*/ 19 w 368"/>
                <a:gd name="T17" fmla="*/ 51 h 422"/>
                <a:gd name="T18" fmla="*/ 44 w 368"/>
                <a:gd name="T19" fmla="*/ 0 h 422"/>
                <a:gd name="T20" fmla="*/ 120 w 368"/>
                <a:gd name="T21" fmla="*/ 52 h 422"/>
                <a:gd name="T22" fmla="*/ 95 w 368"/>
                <a:gd name="T23" fmla="*/ 98 h 422"/>
                <a:gd name="T24" fmla="*/ 95 w 368"/>
                <a:gd name="T25" fmla="*/ 143 h 422"/>
                <a:gd name="T26" fmla="*/ 122 w 368"/>
                <a:gd name="T27" fmla="*/ 191 h 422"/>
                <a:gd name="T28" fmla="*/ 162 w 368"/>
                <a:gd name="T29" fmla="*/ 235 h 422"/>
                <a:gd name="T30" fmla="*/ 223 w 368"/>
                <a:gd name="T31" fmla="*/ 284 h 422"/>
                <a:gd name="T32" fmla="*/ 290 w 368"/>
                <a:gd name="T33" fmla="*/ 317 h 422"/>
                <a:gd name="T34" fmla="*/ 332 w 368"/>
                <a:gd name="T35" fmla="*/ 351 h 422"/>
                <a:gd name="T36" fmla="*/ 351 w 368"/>
                <a:gd name="T37" fmla="*/ 378 h 422"/>
                <a:gd name="T38" fmla="*/ 367 w 368"/>
                <a:gd name="T39" fmla="*/ 42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422">
                  <a:moveTo>
                    <a:pt x="367" y="421"/>
                  </a:moveTo>
                  <a:lnTo>
                    <a:pt x="171" y="340"/>
                  </a:lnTo>
                  <a:lnTo>
                    <a:pt x="117" y="304"/>
                  </a:lnTo>
                  <a:lnTo>
                    <a:pt x="73" y="265"/>
                  </a:lnTo>
                  <a:lnTo>
                    <a:pt x="31" y="219"/>
                  </a:lnTo>
                  <a:lnTo>
                    <a:pt x="9" y="179"/>
                  </a:lnTo>
                  <a:lnTo>
                    <a:pt x="0" y="137"/>
                  </a:lnTo>
                  <a:lnTo>
                    <a:pt x="2" y="95"/>
                  </a:lnTo>
                  <a:lnTo>
                    <a:pt x="19" y="51"/>
                  </a:lnTo>
                  <a:lnTo>
                    <a:pt x="44" y="0"/>
                  </a:lnTo>
                  <a:lnTo>
                    <a:pt x="120" y="52"/>
                  </a:lnTo>
                  <a:lnTo>
                    <a:pt x="95" y="98"/>
                  </a:lnTo>
                  <a:lnTo>
                    <a:pt x="95" y="143"/>
                  </a:lnTo>
                  <a:lnTo>
                    <a:pt x="122" y="191"/>
                  </a:lnTo>
                  <a:lnTo>
                    <a:pt x="162" y="235"/>
                  </a:lnTo>
                  <a:lnTo>
                    <a:pt x="223" y="284"/>
                  </a:lnTo>
                  <a:lnTo>
                    <a:pt x="290" y="317"/>
                  </a:lnTo>
                  <a:lnTo>
                    <a:pt x="332" y="351"/>
                  </a:lnTo>
                  <a:lnTo>
                    <a:pt x="351" y="378"/>
                  </a:lnTo>
                  <a:lnTo>
                    <a:pt x="367" y="42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32" y="1792"/>
              <a:ext cx="989" cy="1439"/>
            </a:xfrm>
            <a:custGeom>
              <a:avLst/>
              <a:gdLst>
                <a:gd name="T0" fmla="*/ 525 w 989"/>
                <a:gd name="T1" fmla="*/ 1438 h 1439"/>
                <a:gd name="T2" fmla="*/ 582 w 989"/>
                <a:gd name="T3" fmla="*/ 1409 h 1439"/>
                <a:gd name="T4" fmla="*/ 647 w 989"/>
                <a:gd name="T5" fmla="*/ 1355 h 1439"/>
                <a:gd name="T6" fmla="*/ 670 w 989"/>
                <a:gd name="T7" fmla="*/ 1304 h 1439"/>
                <a:gd name="T8" fmla="*/ 686 w 989"/>
                <a:gd name="T9" fmla="*/ 1255 h 1439"/>
                <a:gd name="T10" fmla="*/ 677 w 989"/>
                <a:gd name="T11" fmla="*/ 1198 h 1439"/>
                <a:gd name="T12" fmla="*/ 637 w 989"/>
                <a:gd name="T13" fmla="*/ 1125 h 1439"/>
                <a:gd name="T14" fmla="*/ 609 w 989"/>
                <a:gd name="T15" fmla="*/ 1092 h 1439"/>
                <a:gd name="T16" fmla="*/ 569 w 989"/>
                <a:gd name="T17" fmla="*/ 1063 h 1439"/>
                <a:gd name="T18" fmla="*/ 259 w 989"/>
                <a:gd name="T19" fmla="*/ 905 h 1439"/>
                <a:gd name="T20" fmla="*/ 201 w 989"/>
                <a:gd name="T21" fmla="*/ 863 h 1439"/>
                <a:gd name="T22" fmla="*/ 177 w 989"/>
                <a:gd name="T23" fmla="*/ 843 h 1439"/>
                <a:gd name="T24" fmla="*/ 160 w 989"/>
                <a:gd name="T25" fmla="*/ 800 h 1439"/>
                <a:gd name="T26" fmla="*/ 171 w 989"/>
                <a:gd name="T27" fmla="*/ 766 h 1439"/>
                <a:gd name="T28" fmla="*/ 215 w 989"/>
                <a:gd name="T29" fmla="*/ 738 h 1439"/>
                <a:gd name="T30" fmla="*/ 294 w 989"/>
                <a:gd name="T31" fmla="*/ 709 h 1439"/>
                <a:gd name="T32" fmla="*/ 780 w 989"/>
                <a:gd name="T33" fmla="*/ 521 h 1439"/>
                <a:gd name="T34" fmla="*/ 856 w 989"/>
                <a:gd name="T35" fmla="*/ 471 h 1439"/>
                <a:gd name="T36" fmla="*/ 918 w 989"/>
                <a:gd name="T37" fmla="*/ 417 h 1439"/>
                <a:gd name="T38" fmla="*/ 953 w 989"/>
                <a:gd name="T39" fmla="*/ 379 h 1439"/>
                <a:gd name="T40" fmla="*/ 984 w 989"/>
                <a:gd name="T41" fmla="*/ 334 h 1439"/>
                <a:gd name="T42" fmla="*/ 988 w 989"/>
                <a:gd name="T43" fmla="*/ 274 h 1439"/>
                <a:gd name="T44" fmla="*/ 972 w 989"/>
                <a:gd name="T45" fmla="*/ 214 h 1439"/>
                <a:gd name="T46" fmla="*/ 953 w 989"/>
                <a:gd name="T47" fmla="*/ 167 h 1439"/>
                <a:gd name="T48" fmla="*/ 920 w 989"/>
                <a:gd name="T49" fmla="*/ 126 h 1439"/>
                <a:gd name="T50" fmla="*/ 875 w 989"/>
                <a:gd name="T51" fmla="*/ 85 h 1439"/>
                <a:gd name="T52" fmla="*/ 828 w 989"/>
                <a:gd name="T53" fmla="*/ 50 h 1439"/>
                <a:gd name="T54" fmla="*/ 803 w 989"/>
                <a:gd name="T55" fmla="*/ 29 h 1439"/>
                <a:gd name="T56" fmla="*/ 756 w 989"/>
                <a:gd name="T57" fmla="*/ 0 h 1439"/>
                <a:gd name="T58" fmla="*/ 588 w 989"/>
                <a:gd name="T59" fmla="*/ 61 h 1439"/>
                <a:gd name="T60" fmla="*/ 649 w 989"/>
                <a:gd name="T61" fmla="*/ 104 h 1439"/>
                <a:gd name="T62" fmla="*/ 694 w 989"/>
                <a:gd name="T63" fmla="*/ 145 h 1439"/>
                <a:gd name="T64" fmla="*/ 739 w 989"/>
                <a:gd name="T65" fmla="*/ 182 h 1439"/>
                <a:gd name="T66" fmla="*/ 780 w 989"/>
                <a:gd name="T67" fmla="*/ 223 h 1439"/>
                <a:gd name="T68" fmla="*/ 803 w 989"/>
                <a:gd name="T69" fmla="*/ 272 h 1439"/>
                <a:gd name="T70" fmla="*/ 787 w 989"/>
                <a:gd name="T71" fmla="*/ 323 h 1439"/>
                <a:gd name="T72" fmla="*/ 729 w 989"/>
                <a:gd name="T73" fmla="*/ 369 h 1439"/>
                <a:gd name="T74" fmla="*/ 639 w 989"/>
                <a:gd name="T75" fmla="*/ 413 h 1439"/>
                <a:gd name="T76" fmla="*/ 212 w 989"/>
                <a:gd name="T77" fmla="*/ 589 h 1439"/>
                <a:gd name="T78" fmla="*/ 160 w 989"/>
                <a:gd name="T79" fmla="*/ 608 h 1439"/>
                <a:gd name="T80" fmla="*/ 88 w 989"/>
                <a:gd name="T81" fmla="*/ 653 h 1439"/>
                <a:gd name="T82" fmla="*/ 43 w 989"/>
                <a:gd name="T83" fmla="*/ 698 h 1439"/>
                <a:gd name="T84" fmla="*/ 9 w 989"/>
                <a:gd name="T85" fmla="*/ 755 h 1439"/>
                <a:gd name="T86" fmla="*/ 0 w 989"/>
                <a:gd name="T87" fmla="*/ 820 h 1439"/>
                <a:gd name="T88" fmla="*/ 10 w 989"/>
                <a:gd name="T89" fmla="*/ 872 h 1439"/>
                <a:gd name="T90" fmla="*/ 40 w 989"/>
                <a:gd name="T91" fmla="*/ 914 h 1439"/>
                <a:gd name="T92" fmla="*/ 84 w 989"/>
                <a:gd name="T93" fmla="*/ 949 h 1439"/>
                <a:gd name="T94" fmla="*/ 159 w 989"/>
                <a:gd name="T95" fmla="*/ 999 h 1439"/>
                <a:gd name="T96" fmla="*/ 487 w 989"/>
                <a:gd name="T97" fmla="*/ 1164 h 1439"/>
                <a:gd name="T98" fmla="*/ 530 w 989"/>
                <a:gd name="T99" fmla="*/ 1197 h 1439"/>
                <a:gd name="T100" fmla="*/ 569 w 989"/>
                <a:gd name="T101" fmla="*/ 1236 h 1439"/>
                <a:gd name="T102" fmla="*/ 557 w 989"/>
                <a:gd name="T103" fmla="*/ 1292 h 1439"/>
                <a:gd name="T104" fmla="*/ 502 w 989"/>
                <a:gd name="T105" fmla="*/ 1354 h 1439"/>
                <a:gd name="T106" fmla="*/ 434 w 989"/>
                <a:gd name="T107" fmla="*/ 1394 h 1439"/>
                <a:gd name="T108" fmla="*/ 525 w 989"/>
                <a:gd name="T109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9" h="1439">
                  <a:moveTo>
                    <a:pt x="525" y="1438"/>
                  </a:moveTo>
                  <a:lnTo>
                    <a:pt x="582" y="1409"/>
                  </a:lnTo>
                  <a:lnTo>
                    <a:pt x="647" y="1355"/>
                  </a:lnTo>
                  <a:lnTo>
                    <a:pt x="670" y="1304"/>
                  </a:lnTo>
                  <a:lnTo>
                    <a:pt x="686" y="1255"/>
                  </a:lnTo>
                  <a:lnTo>
                    <a:pt x="677" y="1198"/>
                  </a:lnTo>
                  <a:lnTo>
                    <a:pt x="637" y="1125"/>
                  </a:lnTo>
                  <a:lnTo>
                    <a:pt x="609" y="1092"/>
                  </a:lnTo>
                  <a:lnTo>
                    <a:pt x="569" y="1063"/>
                  </a:lnTo>
                  <a:lnTo>
                    <a:pt x="259" y="905"/>
                  </a:lnTo>
                  <a:lnTo>
                    <a:pt x="201" y="863"/>
                  </a:lnTo>
                  <a:lnTo>
                    <a:pt x="177" y="843"/>
                  </a:lnTo>
                  <a:lnTo>
                    <a:pt x="160" y="800"/>
                  </a:lnTo>
                  <a:lnTo>
                    <a:pt x="171" y="766"/>
                  </a:lnTo>
                  <a:lnTo>
                    <a:pt x="215" y="738"/>
                  </a:lnTo>
                  <a:lnTo>
                    <a:pt x="294" y="709"/>
                  </a:lnTo>
                  <a:lnTo>
                    <a:pt x="780" y="521"/>
                  </a:lnTo>
                  <a:lnTo>
                    <a:pt x="856" y="471"/>
                  </a:lnTo>
                  <a:lnTo>
                    <a:pt x="918" y="417"/>
                  </a:lnTo>
                  <a:lnTo>
                    <a:pt x="953" y="379"/>
                  </a:lnTo>
                  <a:lnTo>
                    <a:pt x="984" y="334"/>
                  </a:lnTo>
                  <a:lnTo>
                    <a:pt x="988" y="274"/>
                  </a:lnTo>
                  <a:lnTo>
                    <a:pt x="972" y="214"/>
                  </a:lnTo>
                  <a:lnTo>
                    <a:pt x="953" y="167"/>
                  </a:lnTo>
                  <a:lnTo>
                    <a:pt x="920" y="126"/>
                  </a:lnTo>
                  <a:lnTo>
                    <a:pt x="875" y="85"/>
                  </a:lnTo>
                  <a:lnTo>
                    <a:pt x="828" y="50"/>
                  </a:lnTo>
                  <a:lnTo>
                    <a:pt x="803" y="29"/>
                  </a:lnTo>
                  <a:lnTo>
                    <a:pt x="756" y="0"/>
                  </a:lnTo>
                  <a:lnTo>
                    <a:pt x="588" y="61"/>
                  </a:lnTo>
                  <a:lnTo>
                    <a:pt x="649" y="104"/>
                  </a:lnTo>
                  <a:lnTo>
                    <a:pt x="694" y="145"/>
                  </a:lnTo>
                  <a:lnTo>
                    <a:pt x="739" y="182"/>
                  </a:lnTo>
                  <a:lnTo>
                    <a:pt x="780" y="223"/>
                  </a:lnTo>
                  <a:lnTo>
                    <a:pt x="803" y="272"/>
                  </a:lnTo>
                  <a:lnTo>
                    <a:pt x="787" y="323"/>
                  </a:lnTo>
                  <a:lnTo>
                    <a:pt x="729" y="369"/>
                  </a:lnTo>
                  <a:lnTo>
                    <a:pt x="639" y="413"/>
                  </a:lnTo>
                  <a:lnTo>
                    <a:pt x="212" y="589"/>
                  </a:lnTo>
                  <a:lnTo>
                    <a:pt x="160" y="608"/>
                  </a:lnTo>
                  <a:lnTo>
                    <a:pt x="88" y="653"/>
                  </a:lnTo>
                  <a:lnTo>
                    <a:pt x="43" y="698"/>
                  </a:lnTo>
                  <a:lnTo>
                    <a:pt x="9" y="755"/>
                  </a:lnTo>
                  <a:lnTo>
                    <a:pt x="0" y="820"/>
                  </a:lnTo>
                  <a:lnTo>
                    <a:pt x="10" y="872"/>
                  </a:lnTo>
                  <a:lnTo>
                    <a:pt x="40" y="914"/>
                  </a:lnTo>
                  <a:lnTo>
                    <a:pt x="84" y="949"/>
                  </a:lnTo>
                  <a:lnTo>
                    <a:pt x="159" y="999"/>
                  </a:lnTo>
                  <a:lnTo>
                    <a:pt x="487" y="1164"/>
                  </a:lnTo>
                  <a:lnTo>
                    <a:pt x="530" y="1197"/>
                  </a:lnTo>
                  <a:lnTo>
                    <a:pt x="569" y="1236"/>
                  </a:lnTo>
                  <a:lnTo>
                    <a:pt x="557" y="1292"/>
                  </a:lnTo>
                  <a:lnTo>
                    <a:pt x="502" y="1354"/>
                  </a:lnTo>
                  <a:lnTo>
                    <a:pt x="434" y="1394"/>
                  </a:lnTo>
                  <a:lnTo>
                    <a:pt x="525" y="14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100" y="1162"/>
              <a:ext cx="669" cy="582"/>
            </a:xfrm>
            <a:custGeom>
              <a:avLst/>
              <a:gdLst>
                <a:gd name="T0" fmla="*/ 668 w 669"/>
                <a:gd name="T1" fmla="*/ 553 h 582"/>
                <a:gd name="T2" fmla="*/ 668 w 669"/>
                <a:gd name="T3" fmla="*/ 450 h 582"/>
                <a:gd name="T4" fmla="*/ 562 w 669"/>
                <a:gd name="T5" fmla="*/ 435 h 582"/>
                <a:gd name="T6" fmla="*/ 448 w 669"/>
                <a:gd name="T7" fmla="*/ 420 h 582"/>
                <a:gd name="T8" fmla="*/ 367 w 669"/>
                <a:gd name="T9" fmla="*/ 400 h 582"/>
                <a:gd name="T10" fmla="*/ 314 w 669"/>
                <a:gd name="T11" fmla="*/ 378 h 582"/>
                <a:gd name="T12" fmla="*/ 257 w 669"/>
                <a:gd name="T13" fmla="*/ 349 h 582"/>
                <a:gd name="T14" fmla="*/ 220 w 669"/>
                <a:gd name="T15" fmla="*/ 314 h 582"/>
                <a:gd name="T16" fmla="*/ 193 w 669"/>
                <a:gd name="T17" fmla="*/ 274 h 582"/>
                <a:gd name="T18" fmla="*/ 180 w 669"/>
                <a:gd name="T19" fmla="*/ 231 h 582"/>
                <a:gd name="T20" fmla="*/ 180 w 669"/>
                <a:gd name="T21" fmla="*/ 189 h 582"/>
                <a:gd name="T22" fmla="*/ 193 w 669"/>
                <a:gd name="T23" fmla="*/ 165 h 582"/>
                <a:gd name="T24" fmla="*/ 209 w 669"/>
                <a:gd name="T25" fmla="*/ 143 h 582"/>
                <a:gd name="T26" fmla="*/ 255 w 669"/>
                <a:gd name="T27" fmla="*/ 127 h 582"/>
                <a:gd name="T28" fmla="*/ 297 w 669"/>
                <a:gd name="T29" fmla="*/ 127 h 582"/>
                <a:gd name="T30" fmla="*/ 345 w 669"/>
                <a:gd name="T31" fmla="*/ 141 h 582"/>
                <a:gd name="T32" fmla="*/ 396 w 669"/>
                <a:gd name="T33" fmla="*/ 156 h 582"/>
                <a:gd name="T34" fmla="*/ 448 w 669"/>
                <a:gd name="T35" fmla="*/ 163 h 582"/>
                <a:gd name="T36" fmla="*/ 477 w 669"/>
                <a:gd name="T37" fmla="*/ 125 h 582"/>
                <a:gd name="T38" fmla="*/ 464 w 669"/>
                <a:gd name="T39" fmla="*/ 86 h 582"/>
                <a:gd name="T40" fmla="*/ 415 w 669"/>
                <a:gd name="T41" fmla="*/ 42 h 582"/>
                <a:gd name="T42" fmla="*/ 363 w 669"/>
                <a:gd name="T43" fmla="*/ 18 h 582"/>
                <a:gd name="T44" fmla="*/ 319 w 669"/>
                <a:gd name="T45" fmla="*/ 7 h 582"/>
                <a:gd name="T46" fmla="*/ 273 w 669"/>
                <a:gd name="T47" fmla="*/ 2 h 582"/>
                <a:gd name="T48" fmla="*/ 222 w 669"/>
                <a:gd name="T49" fmla="*/ 0 h 582"/>
                <a:gd name="T50" fmla="*/ 176 w 669"/>
                <a:gd name="T51" fmla="*/ 4 h 582"/>
                <a:gd name="T52" fmla="*/ 136 w 669"/>
                <a:gd name="T53" fmla="*/ 15 h 582"/>
                <a:gd name="T54" fmla="*/ 86 w 669"/>
                <a:gd name="T55" fmla="*/ 33 h 582"/>
                <a:gd name="T56" fmla="*/ 50 w 669"/>
                <a:gd name="T57" fmla="*/ 66 h 582"/>
                <a:gd name="T58" fmla="*/ 22 w 669"/>
                <a:gd name="T59" fmla="*/ 99 h 582"/>
                <a:gd name="T60" fmla="*/ 6 w 669"/>
                <a:gd name="T61" fmla="*/ 145 h 582"/>
                <a:gd name="T62" fmla="*/ 0 w 669"/>
                <a:gd name="T63" fmla="*/ 189 h 582"/>
                <a:gd name="T64" fmla="*/ 9 w 669"/>
                <a:gd name="T65" fmla="*/ 237 h 582"/>
                <a:gd name="T66" fmla="*/ 22 w 669"/>
                <a:gd name="T67" fmla="*/ 285 h 582"/>
                <a:gd name="T68" fmla="*/ 50 w 669"/>
                <a:gd name="T69" fmla="*/ 330 h 582"/>
                <a:gd name="T70" fmla="*/ 81 w 669"/>
                <a:gd name="T71" fmla="*/ 375 h 582"/>
                <a:gd name="T72" fmla="*/ 125 w 669"/>
                <a:gd name="T73" fmla="*/ 419 h 582"/>
                <a:gd name="T74" fmla="*/ 169 w 669"/>
                <a:gd name="T75" fmla="*/ 457 h 582"/>
                <a:gd name="T76" fmla="*/ 217 w 669"/>
                <a:gd name="T77" fmla="*/ 488 h 582"/>
                <a:gd name="T78" fmla="*/ 266 w 669"/>
                <a:gd name="T79" fmla="*/ 514 h 582"/>
                <a:gd name="T80" fmla="*/ 310 w 669"/>
                <a:gd name="T81" fmla="*/ 534 h 582"/>
                <a:gd name="T82" fmla="*/ 369 w 669"/>
                <a:gd name="T83" fmla="*/ 549 h 582"/>
                <a:gd name="T84" fmla="*/ 437 w 669"/>
                <a:gd name="T85" fmla="*/ 568 h 582"/>
                <a:gd name="T86" fmla="*/ 516 w 669"/>
                <a:gd name="T87" fmla="*/ 581 h 582"/>
                <a:gd name="T88" fmla="*/ 595 w 669"/>
                <a:gd name="T89" fmla="*/ 577 h 582"/>
                <a:gd name="T90" fmla="*/ 668 w 669"/>
                <a:gd name="T91" fmla="*/ 55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9" h="582">
                  <a:moveTo>
                    <a:pt x="668" y="553"/>
                  </a:moveTo>
                  <a:lnTo>
                    <a:pt x="668" y="450"/>
                  </a:lnTo>
                  <a:lnTo>
                    <a:pt x="562" y="435"/>
                  </a:lnTo>
                  <a:lnTo>
                    <a:pt x="448" y="420"/>
                  </a:lnTo>
                  <a:lnTo>
                    <a:pt x="367" y="400"/>
                  </a:lnTo>
                  <a:lnTo>
                    <a:pt x="314" y="378"/>
                  </a:lnTo>
                  <a:lnTo>
                    <a:pt x="257" y="349"/>
                  </a:lnTo>
                  <a:lnTo>
                    <a:pt x="220" y="314"/>
                  </a:lnTo>
                  <a:lnTo>
                    <a:pt x="193" y="274"/>
                  </a:lnTo>
                  <a:lnTo>
                    <a:pt x="180" y="231"/>
                  </a:lnTo>
                  <a:lnTo>
                    <a:pt x="180" y="189"/>
                  </a:lnTo>
                  <a:lnTo>
                    <a:pt x="193" y="165"/>
                  </a:lnTo>
                  <a:lnTo>
                    <a:pt x="209" y="143"/>
                  </a:lnTo>
                  <a:lnTo>
                    <a:pt x="255" y="127"/>
                  </a:lnTo>
                  <a:lnTo>
                    <a:pt x="297" y="127"/>
                  </a:lnTo>
                  <a:lnTo>
                    <a:pt x="345" y="141"/>
                  </a:lnTo>
                  <a:lnTo>
                    <a:pt x="396" y="156"/>
                  </a:lnTo>
                  <a:lnTo>
                    <a:pt x="448" y="163"/>
                  </a:lnTo>
                  <a:lnTo>
                    <a:pt x="477" y="125"/>
                  </a:lnTo>
                  <a:lnTo>
                    <a:pt x="464" y="86"/>
                  </a:lnTo>
                  <a:lnTo>
                    <a:pt x="415" y="42"/>
                  </a:lnTo>
                  <a:lnTo>
                    <a:pt x="363" y="18"/>
                  </a:lnTo>
                  <a:lnTo>
                    <a:pt x="319" y="7"/>
                  </a:lnTo>
                  <a:lnTo>
                    <a:pt x="273" y="2"/>
                  </a:lnTo>
                  <a:lnTo>
                    <a:pt x="222" y="0"/>
                  </a:lnTo>
                  <a:lnTo>
                    <a:pt x="176" y="4"/>
                  </a:lnTo>
                  <a:lnTo>
                    <a:pt x="136" y="15"/>
                  </a:lnTo>
                  <a:lnTo>
                    <a:pt x="86" y="33"/>
                  </a:lnTo>
                  <a:lnTo>
                    <a:pt x="50" y="66"/>
                  </a:lnTo>
                  <a:lnTo>
                    <a:pt x="22" y="99"/>
                  </a:lnTo>
                  <a:lnTo>
                    <a:pt x="6" y="145"/>
                  </a:lnTo>
                  <a:lnTo>
                    <a:pt x="0" y="189"/>
                  </a:lnTo>
                  <a:lnTo>
                    <a:pt x="9" y="237"/>
                  </a:lnTo>
                  <a:lnTo>
                    <a:pt x="22" y="285"/>
                  </a:lnTo>
                  <a:lnTo>
                    <a:pt x="50" y="330"/>
                  </a:lnTo>
                  <a:lnTo>
                    <a:pt x="81" y="375"/>
                  </a:lnTo>
                  <a:lnTo>
                    <a:pt x="125" y="419"/>
                  </a:lnTo>
                  <a:lnTo>
                    <a:pt x="169" y="457"/>
                  </a:lnTo>
                  <a:lnTo>
                    <a:pt x="217" y="488"/>
                  </a:lnTo>
                  <a:lnTo>
                    <a:pt x="266" y="514"/>
                  </a:lnTo>
                  <a:lnTo>
                    <a:pt x="310" y="534"/>
                  </a:lnTo>
                  <a:lnTo>
                    <a:pt x="369" y="549"/>
                  </a:lnTo>
                  <a:lnTo>
                    <a:pt x="437" y="568"/>
                  </a:lnTo>
                  <a:lnTo>
                    <a:pt x="516" y="581"/>
                  </a:lnTo>
                  <a:lnTo>
                    <a:pt x="595" y="577"/>
                  </a:lnTo>
                  <a:lnTo>
                    <a:pt x="668" y="55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65" y="583"/>
              <a:ext cx="1413" cy="549"/>
            </a:xfrm>
            <a:custGeom>
              <a:avLst/>
              <a:gdLst>
                <a:gd name="T0" fmla="*/ 1412 w 1413"/>
                <a:gd name="T1" fmla="*/ 548 h 549"/>
                <a:gd name="T2" fmla="*/ 1316 w 1413"/>
                <a:gd name="T3" fmla="*/ 537 h 549"/>
                <a:gd name="T4" fmla="*/ 1237 w 1413"/>
                <a:gd name="T5" fmla="*/ 524 h 549"/>
                <a:gd name="T6" fmla="*/ 1179 w 1413"/>
                <a:gd name="T7" fmla="*/ 511 h 549"/>
                <a:gd name="T8" fmla="*/ 1118 w 1413"/>
                <a:gd name="T9" fmla="*/ 499 h 549"/>
                <a:gd name="T10" fmla="*/ 1060 w 1413"/>
                <a:gd name="T11" fmla="*/ 493 h 549"/>
                <a:gd name="T12" fmla="*/ 1000 w 1413"/>
                <a:gd name="T13" fmla="*/ 495 h 549"/>
                <a:gd name="T14" fmla="*/ 939 w 1413"/>
                <a:gd name="T15" fmla="*/ 499 h 549"/>
                <a:gd name="T16" fmla="*/ 894 w 1413"/>
                <a:gd name="T17" fmla="*/ 482 h 549"/>
                <a:gd name="T18" fmla="*/ 962 w 1413"/>
                <a:gd name="T19" fmla="*/ 440 h 549"/>
                <a:gd name="T20" fmla="*/ 1005 w 1413"/>
                <a:gd name="T21" fmla="*/ 411 h 549"/>
                <a:gd name="T22" fmla="*/ 1043 w 1413"/>
                <a:gd name="T23" fmla="*/ 381 h 549"/>
                <a:gd name="T24" fmla="*/ 1069 w 1413"/>
                <a:gd name="T25" fmla="*/ 348 h 549"/>
                <a:gd name="T26" fmla="*/ 962 w 1413"/>
                <a:gd name="T27" fmla="*/ 383 h 549"/>
                <a:gd name="T28" fmla="*/ 855 w 1413"/>
                <a:gd name="T29" fmla="*/ 418 h 549"/>
                <a:gd name="T30" fmla="*/ 783 w 1413"/>
                <a:gd name="T31" fmla="*/ 436 h 549"/>
                <a:gd name="T32" fmla="*/ 670 w 1413"/>
                <a:gd name="T33" fmla="*/ 449 h 549"/>
                <a:gd name="T34" fmla="*/ 597 w 1413"/>
                <a:gd name="T35" fmla="*/ 449 h 549"/>
                <a:gd name="T36" fmla="*/ 531 w 1413"/>
                <a:gd name="T37" fmla="*/ 444 h 549"/>
                <a:gd name="T38" fmla="*/ 486 w 1413"/>
                <a:gd name="T39" fmla="*/ 427 h 549"/>
                <a:gd name="T40" fmla="*/ 459 w 1413"/>
                <a:gd name="T41" fmla="*/ 407 h 549"/>
                <a:gd name="T42" fmla="*/ 527 w 1413"/>
                <a:gd name="T43" fmla="*/ 389 h 549"/>
                <a:gd name="T44" fmla="*/ 572 w 1413"/>
                <a:gd name="T45" fmla="*/ 365 h 549"/>
                <a:gd name="T46" fmla="*/ 599 w 1413"/>
                <a:gd name="T47" fmla="*/ 339 h 549"/>
                <a:gd name="T48" fmla="*/ 634 w 1413"/>
                <a:gd name="T49" fmla="*/ 308 h 549"/>
                <a:gd name="T50" fmla="*/ 544 w 1413"/>
                <a:gd name="T51" fmla="*/ 334 h 549"/>
                <a:gd name="T52" fmla="*/ 463 w 1413"/>
                <a:gd name="T53" fmla="*/ 348 h 549"/>
                <a:gd name="T54" fmla="*/ 378 w 1413"/>
                <a:gd name="T55" fmla="*/ 356 h 549"/>
                <a:gd name="T56" fmla="*/ 303 w 1413"/>
                <a:gd name="T57" fmla="*/ 352 h 549"/>
                <a:gd name="T58" fmla="*/ 254 w 1413"/>
                <a:gd name="T59" fmla="*/ 334 h 549"/>
                <a:gd name="T60" fmla="*/ 233 w 1413"/>
                <a:gd name="T61" fmla="*/ 312 h 549"/>
                <a:gd name="T62" fmla="*/ 281 w 1413"/>
                <a:gd name="T63" fmla="*/ 291 h 549"/>
                <a:gd name="T64" fmla="*/ 313 w 1413"/>
                <a:gd name="T65" fmla="*/ 269 h 549"/>
                <a:gd name="T66" fmla="*/ 341 w 1413"/>
                <a:gd name="T67" fmla="*/ 244 h 549"/>
                <a:gd name="T68" fmla="*/ 339 w 1413"/>
                <a:gd name="T69" fmla="*/ 229 h 549"/>
                <a:gd name="T70" fmla="*/ 262 w 1413"/>
                <a:gd name="T71" fmla="*/ 246 h 549"/>
                <a:gd name="T72" fmla="*/ 179 w 1413"/>
                <a:gd name="T73" fmla="*/ 255 h 549"/>
                <a:gd name="T74" fmla="*/ 109 w 1413"/>
                <a:gd name="T75" fmla="*/ 254 h 549"/>
                <a:gd name="T76" fmla="*/ 51 w 1413"/>
                <a:gd name="T77" fmla="*/ 244 h 549"/>
                <a:gd name="T78" fmla="*/ 19 w 1413"/>
                <a:gd name="T79" fmla="*/ 229 h 549"/>
                <a:gd name="T80" fmla="*/ 0 w 1413"/>
                <a:gd name="T81" fmla="*/ 205 h 549"/>
                <a:gd name="T82" fmla="*/ 120 w 1413"/>
                <a:gd name="T83" fmla="*/ 187 h 549"/>
                <a:gd name="T84" fmla="*/ 309 w 1413"/>
                <a:gd name="T85" fmla="*/ 156 h 549"/>
                <a:gd name="T86" fmla="*/ 544 w 1413"/>
                <a:gd name="T87" fmla="*/ 119 h 549"/>
                <a:gd name="T88" fmla="*/ 742 w 1413"/>
                <a:gd name="T89" fmla="*/ 71 h 549"/>
                <a:gd name="T90" fmla="*/ 926 w 1413"/>
                <a:gd name="T91" fmla="*/ 26 h 549"/>
                <a:gd name="T92" fmla="*/ 1020 w 1413"/>
                <a:gd name="T93" fmla="*/ 9 h 549"/>
                <a:gd name="T94" fmla="*/ 1098 w 1413"/>
                <a:gd name="T95" fmla="*/ 0 h 549"/>
                <a:gd name="T96" fmla="*/ 1165 w 1413"/>
                <a:gd name="T97" fmla="*/ 2 h 549"/>
                <a:gd name="T98" fmla="*/ 1211 w 1413"/>
                <a:gd name="T99" fmla="*/ 7 h 549"/>
                <a:gd name="T100" fmla="*/ 1254 w 1413"/>
                <a:gd name="T101" fmla="*/ 27 h 549"/>
                <a:gd name="T102" fmla="*/ 1288 w 1413"/>
                <a:gd name="T103" fmla="*/ 71 h 549"/>
                <a:gd name="T104" fmla="*/ 1301 w 1413"/>
                <a:gd name="T105" fmla="*/ 117 h 549"/>
                <a:gd name="T106" fmla="*/ 1316 w 1413"/>
                <a:gd name="T107" fmla="*/ 148 h 549"/>
                <a:gd name="T108" fmla="*/ 1344 w 1413"/>
                <a:gd name="T109" fmla="*/ 159 h 549"/>
                <a:gd name="T110" fmla="*/ 1384 w 1413"/>
                <a:gd name="T111" fmla="*/ 156 h 549"/>
                <a:gd name="T112" fmla="*/ 1412 w 1413"/>
                <a:gd name="T113" fmla="*/ 145 h 549"/>
                <a:gd name="T114" fmla="*/ 1412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1412" y="548"/>
                  </a:moveTo>
                  <a:lnTo>
                    <a:pt x="1316" y="537"/>
                  </a:lnTo>
                  <a:lnTo>
                    <a:pt x="1237" y="524"/>
                  </a:lnTo>
                  <a:lnTo>
                    <a:pt x="1179" y="511"/>
                  </a:lnTo>
                  <a:lnTo>
                    <a:pt x="1118" y="499"/>
                  </a:lnTo>
                  <a:lnTo>
                    <a:pt x="1060" y="493"/>
                  </a:lnTo>
                  <a:lnTo>
                    <a:pt x="1000" y="495"/>
                  </a:lnTo>
                  <a:lnTo>
                    <a:pt x="939" y="499"/>
                  </a:lnTo>
                  <a:lnTo>
                    <a:pt x="894" y="482"/>
                  </a:lnTo>
                  <a:lnTo>
                    <a:pt x="962" y="440"/>
                  </a:lnTo>
                  <a:lnTo>
                    <a:pt x="1005" y="411"/>
                  </a:lnTo>
                  <a:lnTo>
                    <a:pt x="1043" y="381"/>
                  </a:lnTo>
                  <a:lnTo>
                    <a:pt x="1069" y="348"/>
                  </a:lnTo>
                  <a:lnTo>
                    <a:pt x="962" y="383"/>
                  </a:lnTo>
                  <a:lnTo>
                    <a:pt x="855" y="418"/>
                  </a:lnTo>
                  <a:lnTo>
                    <a:pt x="783" y="436"/>
                  </a:lnTo>
                  <a:lnTo>
                    <a:pt x="670" y="449"/>
                  </a:lnTo>
                  <a:lnTo>
                    <a:pt x="597" y="449"/>
                  </a:lnTo>
                  <a:lnTo>
                    <a:pt x="531" y="444"/>
                  </a:lnTo>
                  <a:lnTo>
                    <a:pt x="486" y="427"/>
                  </a:lnTo>
                  <a:lnTo>
                    <a:pt x="459" y="407"/>
                  </a:lnTo>
                  <a:lnTo>
                    <a:pt x="527" y="389"/>
                  </a:lnTo>
                  <a:lnTo>
                    <a:pt x="572" y="365"/>
                  </a:lnTo>
                  <a:lnTo>
                    <a:pt x="599" y="339"/>
                  </a:lnTo>
                  <a:lnTo>
                    <a:pt x="634" y="308"/>
                  </a:lnTo>
                  <a:lnTo>
                    <a:pt x="544" y="334"/>
                  </a:lnTo>
                  <a:lnTo>
                    <a:pt x="463" y="348"/>
                  </a:lnTo>
                  <a:lnTo>
                    <a:pt x="378" y="356"/>
                  </a:lnTo>
                  <a:lnTo>
                    <a:pt x="303" y="352"/>
                  </a:lnTo>
                  <a:lnTo>
                    <a:pt x="254" y="334"/>
                  </a:lnTo>
                  <a:lnTo>
                    <a:pt x="233" y="312"/>
                  </a:lnTo>
                  <a:lnTo>
                    <a:pt x="281" y="291"/>
                  </a:lnTo>
                  <a:lnTo>
                    <a:pt x="313" y="269"/>
                  </a:lnTo>
                  <a:lnTo>
                    <a:pt x="341" y="244"/>
                  </a:lnTo>
                  <a:lnTo>
                    <a:pt x="339" y="229"/>
                  </a:lnTo>
                  <a:lnTo>
                    <a:pt x="262" y="246"/>
                  </a:lnTo>
                  <a:lnTo>
                    <a:pt x="179" y="255"/>
                  </a:lnTo>
                  <a:lnTo>
                    <a:pt x="109" y="254"/>
                  </a:lnTo>
                  <a:lnTo>
                    <a:pt x="51" y="244"/>
                  </a:lnTo>
                  <a:lnTo>
                    <a:pt x="19" y="229"/>
                  </a:lnTo>
                  <a:lnTo>
                    <a:pt x="0" y="205"/>
                  </a:lnTo>
                  <a:lnTo>
                    <a:pt x="120" y="187"/>
                  </a:lnTo>
                  <a:lnTo>
                    <a:pt x="309" y="156"/>
                  </a:lnTo>
                  <a:lnTo>
                    <a:pt x="544" y="119"/>
                  </a:lnTo>
                  <a:lnTo>
                    <a:pt x="742" y="71"/>
                  </a:lnTo>
                  <a:lnTo>
                    <a:pt x="926" y="26"/>
                  </a:lnTo>
                  <a:lnTo>
                    <a:pt x="1020" y="9"/>
                  </a:lnTo>
                  <a:lnTo>
                    <a:pt x="1098" y="0"/>
                  </a:lnTo>
                  <a:lnTo>
                    <a:pt x="1165" y="2"/>
                  </a:lnTo>
                  <a:lnTo>
                    <a:pt x="1211" y="7"/>
                  </a:lnTo>
                  <a:lnTo>
                    <a:pt x="1254" y="27"/>
                  </a:lnTo>
                  <a:lnTo>
                    <a:pt x="1288" y="71"/>
                  </a:lnTo>
                  <a:lnTo>
                    <a:pt x="1301" y="117"/>
                  </a:lnTo>
                  <a:lnTo>
                    <a:pt x="1316" y="148"/>
                  </a:lnTo>
                  <a:lnTo>
                    <a:pt x="1344" y="159"/>
                  </a:lnTo>
                  <a:lnTo>
                    <a:pt x="1384" y="156"/>
                  </a:lnTo>
                  <a:lnTo>
                    <a:pt x="1412" y="145"/>
                  </a:lnTo>
                  <a:lnTo>
                    <a:pt x="1412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2785" y="355"/>
              <a:ext cx="187" cy="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976" y="583"/>
              <a:ext cx="1413" cy="549"/>
            </a:xfrm>
            <a:custGeom>
              <a:avLst/>
              <a:gdLst>
                <a:gd name="T0" fmla="*/ 0 w 1413"/>
                <a:gd name="T1" fmla="*/ 548 h 549"/>
                <a:gd name="T2" fmla="*/ 96 w 1413"/>
                <a:gd name="T3" fmla="*/ 537 h 549"/>
                <a:gd name="T4" fmla="*/ 175 w 1413"/>
                <a:gd name="T5" fmla="*/ 524 h 549"/>
                <a:gd name="T6" fmla="*/ 233 w 1413"/>
                <a:gd name="T7" fmla="*/ 511 h 549"/>
                <a:gd name="T8" fmla="*/ 294 w 1413"/>
                <a:gd name="T9" fmla="*/ 499 h 549"/>
                <a:gd name="T10" fmla="*/ 352 w 1413"/>
                <a:gd name="T11" fmla="*/ 493 h 549"/>
                <a:gd name="T12" fmla="*/ 412 w 1413"/>
                <a:gd name="T13" fmla="*/ 495 h 549"/>
                <a:gd name="T14" fmla="*/ 473 w 1413"/>
                <a:gd name="T15" fmla="*/ 499 h 549"/>
                <a:gd name="T16" fmla="*/ 518 w 1413"/>
                <a:gd name="T17" fmla="*/ 482 h 549"/>
                <a:gd name="T18" fmla="*/ 450 w 1413"/>
                <a:gd name="T19" fmla="*/ 440 h 549"/>
                <a:gd name="T20" fmla="*/ 407 w 1413"/>
                <a:gd name="T21" fmla="*/ 411 h 549"/>
                <a:gd name="T22" fmla="*/ 369 w 1413"/>
                <a:gd name="T23" fmla="*/ 381 h 549"/>
                <a:gd name="T24" fmla="*/ 343 w 1413"/>
                <a:gd name="T25" fmla="*/ 348 h 549"/>
                <a:gd name="T26" fmla="*/ 450 w 1413"/>
                <a:gd name="T27" fmla="*/ 383 h 549"/>
                <a:gd name="T28" fmla="*/ 557 w 1413"/>
                <a:gd name="T29" fmla="*/ 418 h 549"/>
                <a:gd name="T30" fmla="*/ 629 w 1413"/>
                <a:gd name="T31" fmla="*/ 436 h 549"/>
                <a:gd name="T32" fmla="*/ 742 w 1413"/>
                <a:gd name="T33" fmla="*/ 449 h 549"/>
                <a:gd name="T34" fmla="*/ 815 w 1413"/>
                <a:gd name="T35" fmla="*/ 449 h 549"/>
                <a:gd name="T36" fmla="*/ 881 w 1413"/>
                <a:gd name="T37" fmla="*/ 444 h 549"/>
                <a:gd name="T38" fmla="*/ 926 w 1413"/>
                <a:gd name="T39" fmla="*/ 427 h 549"/>
                <a:gd name="T40" fmla="*/ 953 w 1413"/>
                <a:gd name="T41" fmla="*/ 407 h 549"/>
                <a:gd name="T42" fmla="*/ 885 w 1413"/>
                <a:gd name="T43" fmla="*/ 389 h 549"/>
                <a:gd name="T44" fmla="*/ 840 w 1413"/>
                <a:gd name="T45" fmla="*/ 365 h 549"/>
                <a:gd name="T46" fmla="*/ 809 w 1413"/>
                <a:gd name="T47" fmla="*/ 339 h 549"/>
                <a:gd name="T48" fmla="*/ 778 w 1413"/>
                <a:gd name="T49" fmla="*/ 308 h 549"/>
                <a:gd name="T50" fmla="*/ 868 w 1413"/>
                <a:gd name="T51" fmla="*/ 334 h 549"/>
                <a:gd name="T52" fmla="*/ 949 w 1413"/>
                <a:gd name="T53" fmla="*/ 348 h 549"/>
                <a:gd name="T54" fmla="*/ 1034 w 1413"/>
                <a:gd name="T55" fmla="*/ 356 h 549"/>
                <a:gd name="T56" fmla="*/ 1109 w 1413"/>
                <a:gd name="T57" fmla="*/ 352 h 549"/>
                <a:gd name="T58" fmla="*/ 1158 w 1413"/>
                <a:gd name="T59" fmla="*/ 334 h 549"/>
                <a:gd name="T60" fmla="*/ 1179 w 1413"/>
                <a:gd name="T61" fmla="*/ 312 h 549"/>
                <a:gd name="T62" fmla="*/ 1131 w 1413"/>
                <a:gd name="T63" fmla="*/ 291 h 549"/>
                <a:gd name="T64" fmla="*/ 1099 w 1413"/>
                <a:gd name="T65" fmla="*/ 269 h 549"/>
                <a:gd name="T66" fmla="*/ 1071 w 1413"/>
                <a:gd name="T67" fmla="*/ 244 h 549"/>
                <a:gd name="T68" fmla="*/ 1073 w 1413"/>
                <a:gd name="T69" fmla="*/ 229 h 549"/>
                <a:gd name="T70" fmla="*/ 1150 w 1413"/>
                <a:gd name="T71" fmla="*/ 246 h 549"/>
                <a:gd name="T72" fmla="*/ 1233 w 1413"/>
                <a:gd name="T73" fmla="*/ 255 h 549"/>
                <a:gd name="T74" fmla="*/ 1311 w 1413"/>
                <a:gd name="T75" fmla="*/ 253 h 549"/>
                <a:gd name="T76" fmla="*/ 1361 w 1413"/>
                <a:gd name="T77" fmla="*/ 244 h 549"/>
                <a:gd name="T78" fmla="*/ 1393 w 1413"/>
                <a:gd name="T79" fmla="*/ 229 h 549"/>
                <a:gd name="T80" fmla="*/ 1412 w 1413"/>
                <a:gd name="T81" fmla="*/ 205 h 549"/>
                <a:gd name="T82" fmla="*/ 1292 w 1413"/>
                <a:gd name="T83" fmla="*/ 187 h 549"/>
                <a:gd name="T84" fmla="*/ 1087 w 1413"/>
                <a:gd name="T85" fmla="*/ 158 h 549"/>
                <a:gd name="T86" fmla="*/ 868 w 1413"/>
                <a:gd name="T87" fmla="*/ 119 h 549"/>
                <a:gd name="T88" fmla="*/ 670 w 1413"/>
                <a:gd name="T89" fmla="*/ 71 h 549"/>
                <a:gd name="T90" fmla="*/ 486 w 1413"/>
                <a:gd name="T91" fmla="*/ 26 h 549"/>
                <a:gd name="T92" fmla="*/ 392 w 1413"/>
                <a:gd name="T93" fmla="*/ 9 h 549"/>
                <a:gd name="T94" fmla="*/ 314 w 1413"/>
                <a:gd name="T95" fmla="*/ 0 h 549"/>
                <a:gd name="T96" fmla="*/ 247 w 1413"/>
                <a:gd name="T97" fmla="*/ 2 h 549"/>
                <a:gd name="T98" fmla="*/ 201 w 1413"/>
                <a:gd name="T99" fmla="*/ 7 h 549"/>
                <a:gd name="T100" fmla="*/ 158 w 1413"/>
                <a:gd name="T101" fmla="*/ 27 h 549"/>
                <a:gd name="T102" fmla="*/ 124 w 1413"/>
                <a:gd name="T103" fmla="*/ 71 h 549"/>
                <a:gd name="T104" fmla="*/ 111 w 1413"/>
                <a:gd name="T105" fmla="*/ 117 h 549"/>
                <a:gd name="T106" fmla="*/ 96 w 1413"/>
                <a:gd name="T107" fmla="*/ 148 h 549"/>
                <a:gd name="T108" fmla="*/ 68 w 1413"/>
                <a:gd name="T109" fmla="*/ 159 h 549"/>
                <a:gd name="T110" fmla="*/ 28 w 1413"/>
                <a:gd name="T111" fmla="*/ 156 h 549"/>
                <a:gd name="T112" fmla="*/ 0 w 1413"/>
                <a:gd name="T113" fmla="*/ 145 h 549"/>
                <a:gd name="T114" fmla="*/ 0 w 1413"/>
                <a:gd name="T115" fmla="*/ 54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3" h="549">
                  <a:moveTo>
                    <a:pt x="0" y="548"/>
                  </a:moveTo>
                  <a:lnTo>
                    <a:pt x="96" y="537"/>
                  </a:lnTo>
                  <a:lnTo>
                    <a:pt x="175" y="524"/>
                  </a:lnTo>
                  <a:lnTo>
                    <a:pt x="233" y="511"/>
                  </a:lnTo>
                  <a:lnTo>
                    <a:pt x="294" y="499"/>
                  </a:lnTo>
                  <a:lnTo>
                    <a:pt x="352" y="493"/>
                  </a:lnTo>
                  <a:lnTo>
                    <a:pt x="412" y="495"/>
                  </a:lnTo>
                  <a:lnTo>
                    <a:pt x="473" y="499"/>
                  </a:lnTo>
                  <a:lnTo>
                    <a:pt x="518" y="482"/>
                  </a:lnTo>
                  <a:lnTo>
                    <a:pt x="450" y="440"/>
                  </a:lnTo>
                  <a:lnTo>
                    <a:pt x="407" y="411"/>
                  </a:lnTo>
                  <a:lnTo>
                    <a:pt x="369" y="381"/>
                  </a:lnTo>
                  <a:lnTo>
                    <a:pt x="343" y="348"/>
                  </a:lnTo>
                  <a:lnTo>
                    <a:pt x="450" y="383"/>
                  </a:lnTo>
                  <a:lnTo>
                    <a:pt x="557" y="418"/>
                  </a:lnTo>
                  <a:lnTo>
                    <a:pt x="629" y="436"/>
                  </a:lnTo>
                  <a:lnTo>
                    <a:pt x="742" y="449"/>
                  </a:lnTo>
                  <a:lnTo>
                    <a:pt x="815" y="449"/>
                  </a:lnTo>
                  <a:lnTo>
                    <a:pt x="881" y="444"/>
                  </a:lnTo>
                  <a:lnTo>
                    <a:pt x="926" y="427"/>
                  </a:lnTo>
                  <a:lnTo>
                    <a:pt x="953" y="407"/>
                  </a:lnTo>
                  <a:lnTo>
                    <a:pt x="885" y="389"/>
                  </a:lnTo>
                  <a:lnTo>
                    <a:pt x="840" y="365"/>
                  </a:lnTo>
                  <a:lnTo>
                    <a:pt x="809" y="339"/>
                  </a:lnTo>
                  <a:lnTo>
                    <a:pt x="778" y="308"/>
                  </a:lnTo>
                  <a:lnTo>
                    <a:pt x="868" y="334"/>
                  </a:lnTo>
                  <a:lnTo>
                    <a:pt x="949" y="348"/>
                  </a:lnTo>
                  <a:lnTo>
                    <a:pt x="1034" y="356"/>
                  </a:lnTo>
                  <a:lnTo>
                    <a:pt x="1109" y="352"/>
                  </a:lnTo>
                  <a:lnTo>
                    <a:pt x="1158" y="334"/>
                  </a:lnTo>
                  <a:lnTo>
                    <a:pt x="1179" y="312"/>
                  </a:lnTo>
                  <a:lnTo>
                    <a:pt x="1131" y="291"/>
                  </a:lnTo>
                  <a:lnTo>
                    <a:pt x="1099" y="269"/>
                  </a:lnTo>
                  <a:lnTo>
                    <a:pt x="1071" y="244"/>
                  </a:lnTo>
                  <a:lnTo>
                    <a:pt x="1073" y="229"/>
                  </a:lnTo>
                  <a:lnTo>
                    <a:pt x="1150" y="246"/>
                  </a:lnTo>
                  <a:lnTo>
                    <a:pt x="1233" y="255"/>
                  </a:lnTo>
                  <a:lnTo>
                    <a:pt x="1311" y="253"/>
                  </a:lnTo>
                  <a:lnTo>
                    <a:pt x="1361" y="244"/>
                  </a:lnTo>
                  <a:lnTo>
                    <a:pt x="1393" y="229"/>
                  </a:lnTo>
                  <a:lnTo>
                    <a:pt x="1412" y="205"/>
                  </a:lnTo>
                  <a:lnTo>
                    <a:pt x="1292" y="187"/>
                  </a:lnTo>
                  <a:lnTo>
                    <a:pt x="1087" y="158"/>
                  </a:lnTo>
                  <a:lnTo>
                    <a:pt x="868" y="119"/>
                  </a:lnTo>
                  <a:lnTo>
                    <a:pt x="670" y="71"/>
                  </a:lnTo>
                  <a:lnTo>
                    <a:pt x="486" y="26"/>
                  </a:lnTo>
                  <a:lnTo>
                    <a:pt x="392" y="9"/>
                  </a:lnTo>
                  <a:lnTo>
                    <a:pt x="314" y="0"/>
                  </a:lnTo>
                  <a:lnTo>
                    <a:pt x="247" y="2"/>
                  </a:lnTo>
                  <a:lnTo>
                    <a:pt x="201" y="7"/>
                  </a:lnTo>
                  <a:lnTo>
                    <a:pt x="158" y="27"/>
                  </a:lnTo>
                  <a:lnTo>
                    <a:pt x="124" y="71"/>
                  </a:lnTo>
                  <a:lnTo>
                    <a:pt x="111" y="117"/>
                  </a:lnTo>
                  <a:lnTo>
                    <a:pt x="96" y="148"/>
                  </a:lnTo>
                  <a:lnTo>
                    <a:pt x="68" y="159"/>
                  </a:lnTo>
                  <a:lnTo>
                    <a:pt x="28" y="156"/>
                  </a:lnTo>
                  <a:lnTo>
                    <a:pt x="0" y="145"/>
                  </a:lnTo>
                  <a:lnTo>
                    <a:pt x="0" y="5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00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1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7C1BBB-9379-4727-8260-284834B861D2}" type="slidenum">
              <a:rPr lang="en-GB" smtClean="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72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143000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ENTEROBACTERIACEAE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52600"/>
          </a:xfrm>
        </p:spPr>
        <p:txBody>
          <a:bodyPr/>
          <a:lstStyle/>
          <a:p>
            <a:r>
              <a:rPr lang="en-GB" b="1" dirty="0" smtClean="0"/>
              <a:t>KIMAIGA H.O</a:t>
            </a:r>
          </a:p>
          <a:p>
            <a:r>
              <a:rPr lang="en-GB" b="1" dirty="0" smtClean="0"/>
              <a:t>MBChB (University of Nairobi)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2699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6264696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b="1" u="sng" dirty="0" smtClean="0"/>
              <a:t>Clinical manifestations</a:t>
            </a:r>
          </a:p>
          <a:p>
            <a:pPr lvl="0"/>
            <a:r>
              <a:rPr lang="en-US" dirty="0" smtClean="0"/>
              <a:t>Commensals </a:t>
            </a:r>
            <a:r>
              <a:rPr lang="en-US" dirty="0"/>
              <a:t>in the human </a:t>
            </a:r>
            <a:r>
              <a:rPr lang="en-US" dirty="0" smtClean="0"/>
              <a:t>gut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strains cause infections in </a:t>
            </a:r>
            <a:r>
              <a:rPr lang="en-US" dirty="0" err="1"/>
              <a:t>immunocompromised</a:t>
            </a:r>
            <a:r>
              <a:rPr lang="en-US" dirty="0"/>
              <a:t> individual- hospital </a:t>
            </a:r>
            <a:r>
              <a:rPr lang="en-US" dirty="0" err="1" smtClean="0"/>
              <a:t>impatients</a:t>
            </a:r>
            <a:endParaRPr lang="en-US" dirty="0" smtClean="0"/>
          </a:p>
          <a:p>
            <a:pPr lvl="0"/>
            <a:r>
              <a:rPr lang="en-US" dirty="0" smtClean="0"/>
              <a:t>Cause </a:t>
            </a:r>
            <a:r>
              <a:rPr lang="en-US" dirty="0"/>
              <a:t>wound infections, burn infection, pneumonia, UTI, Intra-abdominal infections, neonatal</a:t>
            </a:r>
          </a:p>
          <a:p>
            <a:pPr marL="0" lvl="0" indent="0">
              <a:buNone/>
            </a:pPr>
            <a:r>
              <a:rPr lang="en-US" b="1" u="sng" dirty="0" smtClean="0"/>
              <a:t>Resistance </a:t>
            </a:r>
          </a:p>
          <a:p>
            <a:pPr lvl="0"/>
            <a:r>
              <a:rPr lang="en-US" dirty="0" smtClean="0"/>
              <a:t>1st generation </a:t>
            </a:r>
            <a:r>
              <a:rPr lang="en-US" dirty="0" err="1" smtClean="0"/>
              <a:t>cephalosporins</a:t>
            </a:r>
            <a:endParaRPr lang="en-GB" dirty="0" smtClean="0"/>
          </a:p>
          <a:p>
            <a:r>
              <a:rPr lang="en-US" dirty="0" smtClean="0">
                <a:sym typeface="Symbol" pitchFamily="18" charset="2"/>
              </a:rPr>
              <a:t></a:t>
            </a:r>
            <a:r>
              <a:rPr lang="en-US" dirty="0">
                <a:sym typeface="Symbol" pitchFamily="18" charset="2"/>
              </a:rPr>
              <a:t>-lactamase production – resistance to many </a:t>
            </a:r>
            <a:r>
              <a:rPr lang="en-US" dirty="0" err="1" smtClean="0">
                <a:sym typeface="Symbol" pitchFamily="18" charset="2"/>
              </a:rPr>
              <a:t>cephalosporins</a:t>
            </a:r>
            <a:endParaRPr lang="en-US" dirty="0" smtClean="0">
              <a:sym typeface="Symbol" pitchFamily="18" charset="2"/>
            </a:endParaRPr>
          </a:p>
          <a:p>
            <a:pPr marL="0" indent="0">
              <a:buNone/>
            </a:pPr>
            <a:r>
              <a:rPr lang="en-GB" b="1" u="sng" dirty="0"/>
              <a:t>Treatment</a:t>
            </a:r>
          </a:p>
          <a:p>
            <a:r>
              <a:rPr lang="en-GB" dirty="0"/>
              <a:t>Carbapenams,4</a:t>
            </a:r>
            <a:r>
              <a:rPr lang="en-GB" baseline="30000" dirty="0"/>
              <a:t>th</a:t>
            </a:r>
            <a:r>
              <a:rPr lang="en-GB" dirty="0"/>
              <a:t> generation </a:t>
            </a:r>
            <a:r>
              <a:rPr lang="en-GB" dirty="0" err="1"/>
              <a:t>cephalosporins</a:t>
            </a:r>
            <a:endParaRPr lang="en-GB" dirty="0"/>
          </a:p>
          <a:p>
            <a:r>
              <a:rPr lang="en-GB" dirty="0"/>
              <a:t>Ampicillin and gentamicin- </a:t>
            </a:r>
            <a:r>
              <a:rPr lang="en-GB" dirty="0" err="1" smtClean="0"/>
              <a:t>E.sakazakii</a:t>
            </a:r>
            <a:endParaRPr lang="en-US" dirty="0">
              <a:sym typeface="Symbol" pitchFamily="18" charset="2"/>
            </a:endParaRPr>
          </a:p>
          <a:p>
            <a:pPr lvl="0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5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u="sng" dirty="0" smtClean="0">
                <a:effectLst/>
              </a:rPr>
              <a:t>KLEBSIELLA</a:t>
            </a:r>
            <a:endParaRPr lang="en-US" i="1" dirty="0" smtClean="0">
              <a:solidFill>
                <a:srgbClr val="FF3399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>
                <a:effectLst/>
              </a:rPr>
              <a:t>SPECIES</a:t>
            </a:r>
            <a:endParaRPr lang="en-GB" sz="2400" dirty="0" smtClean="0">
              <a:effectLst/>
            </a:endParaRPr>
          </a:p>
          <a:p>
            <a:pPr lvl="0"/>
            <a:r>
              <a:rPr lang="en-US" sz="2400" i="1" dirty="0" err="1" smtClean="0">
                <a:effectLst/>
              </a:rPr>
              <a:t>Klebsiella</a:t>
            </a:r>
            <a:r>
              <a:rPr lang="en-US" sz="2400" i="1" dirty="0" smtClean="0">
                <a:effectLst/>
              </a:rPr>
              <a:t> pneumonia</a:t>
            </a:r>
            <a:r>
              <a:rPr lang="en-US" sz="2400" dirty="0" smtClean="0">
                <a:effectLst/>
              </a:rPr>
              <a:t> – </a:t>
            </a:r>
            <a:r>
              <a:rPr lang="en-US" sz="2400" dirty="0">
                <a:effectLst/>
              </a:rPr>
              <a:t>Lobar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 smtClean="0">
                <a:effectLst/>
              </a:rPr>
              <a:t>pneuomina</a:t>
            </a:r>
            <a:r>
              <a:rPr lang="en-US" sz="2400" dirty="0" smtClean="0">
                <a:effectLst/>
              </a:rPr>
              <a:t> , Most common</a:t>
            </a:r>
          </a:p>
          <a:p>
            <a:pPr lvl="0"/>
            <a:r>
              <a:rPr lang="en-US" sz="2400" i="1" dirty="0" smtClean="0">
                <a:effectLst/>
              </a:rPr>
              <a:t>K. </a:t>
            </a:r>
            <a:r>
              <a:rPr lang="en-US" sz="2400" i="1" dirty="0" err="1" smtClean="0">
                <a:effectLst/>
              </a:rPr>
              <a:t>oxytoca</a:t>
            </a:r>
            <a:r>
              <a:rPr lang="en-US" sz="2400" i="1" dirty="0" smtClean="0">
                <a:effectLst/>
              </a:rPr>
              <a:t>.- </a:t>
            </a:r>
            <a:r>
              <a:rPr lang="en-US" sz="2400" dirty="0" smtClean="0">
                <a:effectLst/>
              </a:rPr>
              <a:t>Lobar pneumonia</a:t>
            </a:r>
            <a:endParaRPr lang="en-GB" sz="2400" dirty="0" smtClean="0">
              <a:effectLst/>
            </a:endParaRPr>
          </a:p>
          <a:p>
            <a:pPr lvl="0"/>
            <a:r>
              <a:rPr lang="en-US" sz="2400" i="1" dirty="0" smtClean="0">
                <a:effectLst/>
              </a:rPr>
              <a:t>K. </a:t>
            </a:r>
            <a:r>
              <a:rPr lang="en-US" sz="2400" i="1" dirty="0" err="1" smtClean="0">
                <a:effectLst/>
              </a:rPr>
              <a:t>ozaenae</a:t>
            </a:r>
            <a:r>
              <a:rPr lang="en-US" sz="2400" dirty="0" smtClean="0">
                <a:effectLst/>
              </a:rPr>
              <a:t> – atrophic rhinitis (</a:t>
            </a:r>
            <a:r>
              <a:rPr lang="en-US" sz="2400" dirty="0" err="1" smtClean="0">
                <a:effectLst/>
              </a:rPr>
              <a:t>ozena</a:t>
            </a:r>
            <a:r>
              <a:rPr lang="en-US" sz="2400" dirty="0" smtClean="0">
                <a:effectLst/>
              </a:rPr>
              <a:t>)</a:t>
            </a:r>
            <a:endParaRPr lang="en-GB" sz="2400" dirty="0" smtClean="0">
              <a:effectLst/>
            </a:endParaRPr>
          </a:p>
          <a:p>
            <a:pPr lvl="0"/>
            <a:r>
              <a:rPr lang="en-US" sz="2400" i="1" dirty="0" smtClean="0">
                <a:effectLst/>
              </a:rPr>
              <a:t>K. </a:t>
            </a:r>
            <a:r>
              <a:rPr lang="en-US" sz="2400" i="1" dirty="0" err="1" smtClean="0">
                <a:effectLst/>
              </a:rPr>
              <a:t>rhnosceleromatis</a:t>
            </a:r>
            <a:r>
              <a:rPr lang="en-US" sz="2400" dirty="0" smtClean="0">
                <a:effectLst/>
              </a:rPr>
              <a:t>- </a:t>
            </a:r>
            <a:r>
              <a:rPr lang="en-US" sz="2400" dirty="0" err="1" smtClean="0">
                <a:effectLst/>
              </a:rPr>
              <a:t>rhinoscleroma</a:t>
            </a:r>
            <a:r>
              <a:rPr lang="en-US" sz="2400" dirty="0" smtClean="0">
                <a:effectLst/>
              </a:rPr>
              <a:t> (Granuloma of the nose and pharynx)</a:t>
            </a:r>
          </a:p>
          <a:p>
            <a:pPr lvl="0"/>
            <a:r>
              <a:rPr lang="en-US" sz="2400" i="1" dirty="0" smtClean="0"/>
              <a:t>K. </a:t>
            </a:r>
            <a:r>
              <a:rPr lang="en-US" sz="2400" i="1" dirty="0" err="1" smtClean="0"/>
              <a:t>granulomatis</a:t>
            </a:r>
            <a:r>
              <a:rPr lang="en-US" sz="2400" i="1" dirty="0" smtClean="0"/>
              <a:t>- </a:t>
            </a:r>
            <a:r>
              <a:rPr lang="en-US" sz="2400" dirty="0"/>
              <a:t>G</a:t>
            </a:r>
            <a:r>
              <a:rPr lang="en-US" sz="2400" dirty="0" smtClean="0"/>
              <a:t>ranuloma </a:t>
            </a:r>
            <a:r>
              <a:rPr lang="en-US" sz="2400" dirty="0" err="1" smtClean="0"/>
              <a:t>inguinale</a:t>
            </a:r>
            <a:r>
              <a:rPr lang="en-US" sz="2400" dirty="0" smtClean="0"/>
              <a:t>/ </a:t>
            </a:r>
            <a:r>
              <a:rPr lang="en-US" sz="2400" dirty="0" err="1" smtClean="0"/>
              <a:t>donovanosis</a:t>
            </a:r>
            <a:r>
              <a:rPr lang="en-US" sz="2400" dirty="0" smtClean="0"/>
              <a:t>- painless, non-purulent genital ulcer</a:t>
            </a:r>
            <a:endParaRPr lang="en-GB" sz="2400" dirty="0" smtClean="0">
              <a:effectLst/>
            </a:endParaRPr>
          </a:p>
          <a:p>
            <a:pPr eaLnBrk="1" hangingPunct="1"/>
            <a:r>
              <a:rPr lang="en-US" sz="2400" i="1" dirty="0" err="1" smtClean="0"/>
              <a:t>Klebsiella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Citrobacter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Hafnia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Serratia</a:t>
            </a:r>
            <a:endParaRPr lang="en-US" sz="2400" i="1" dirty="0" smtClean="0"/>
          </a:p>
          <a:p>
            <a:pPr eaLnBrk="1" hangingPunct="1"/>
            <a:r>
              <a:rPr lang="en-US" sz="2400" dirty="0" smtClean="0"/>
              <a:t>Habitat – large intestines, soil,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ym typeface="Symbol" pitchFamily="18" charset="2"/>
            </a:endParaRPr>
          </a:p>
          <a:p>
            <a:pPr eaLnBrk="1" hangingPunct="1"/>
            <a:endParaRPr lang="en-US" sz="2400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26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1143000"/>
          </a:xfrm>
        </p:spPr>
        <p:txBody>
          <a:bodyPr/>
          <a:lstStyle/>
          <a:p>
            <a:r>
              <a:rPr lang="en-US" dirty="0">
                <a:sym typeface="Symbol" pitchFamily="18" charset="2"/>
              </a:rPr>
              <a:t>Pathogenesis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Virulence factors </a:t>
            </a:r>
          </a:p>
          <a:p>
            <a:r>
              <a:rPr lang="en-US" dirty="0">
                <a:sym typeface="Symbol" pitchFamily="18" charset="2"/>
              </a:rPr>
              <a:t>Large polysaccharide </a:t>
            </a:r>
            <a:r>
              <a:rPr lang="en-US" dirty="0" smtClean="0">
                <a:sym typeface="Symbol" pitchFamily="18" charset="2"/>
              </a:rPr>
              <a:t>capsule. Capsular K antigen- </a:t>
            </a:r>
            <a:r>
              <a:rPr lang="en-US" dirty="0" err="1" smtClean="0">
                <a:sym typeface="Symbol" pitchFamily="18" charset="2"/>
              </a:rPr>
              <a:t>antiphagocytic</a:t>
            </a:r>
            <a:r>
              <a:rPr lang="en-US" dirty="0" smtClean="0">
                <a:sym typeface="Symbol" pitchFamily="18" charset="2"/>
              </a:rPr>
              <a:t> capsule</a:t>
            </a:r>
          </a:p>
          <a:p>
            <a:r>
              <a:rPr lang="en-US" dirty="0" smtClean="0">
                <a:sym typeface="Symbol" pitchFamily="18" charset="2"/>
              </a:rPr>
              <a:t>Synthesis of </a:t>
            </a:r>
            <a:r>
              <a:rPr lang="en-US" dirty="0" err="1" smtClean="0">
                <a:sym typeface="Symbol" pitchFamily="18" charset="2"/>
              </a:rPr>
              <a:t>siderophores</a:t>
            </a:r>
            <a:r>
              <a:rPr lang="en-US" dirty="0" smtClean="0">
                <a:sym typeface="Symbol" pitchFamily="18" charset="2"/>
              </a:rPr>
              <a:t>, that are capable of competitively taking up iron bound to proteins</a:t>
            </a:r>
            <a:endParaRPr lang="en-GB" dirty="0">
              <a:sym typeface="Symbol" pitchFamily="18" charset="2"/>
            </a:endParaRPr>
          </a:p>
          <a:p>
            <a:r>
              <a:rPr lang="en-US" dirty="0" err="1" smtClean="0"/>
              <a:t>Pili</a:t>
            </a:r>
            <a:r>
              <a:rPr lang="en-US" dirty="0" smtClean="0"/>
              <a:t> – adherence to respiratory and urinary epithelia</a:t>
            </a:r>
            <a:endParaRPr lang="en-GB" dirty="0"/>
          </a:p>
          <a:p>
            <a:r>
              <a:rPr lang="en-US" dirty="0" smtClean="0"/>
              <a:t>Endotoxin – The carry plasmids that code for heat labile and heat stable toxins. </a:t>
            </a:r>
            <a:r>
              <a:rPr lang="en-US" dirty="0" smtClean="0">
                <a:sym typeface="Symbol" pitchFamily="18" charset="2"/>
              </a:rPr>
              <a:t>Gram negative septic shock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1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80120"/>
          </a:xfrm>
        </p:spPr>
        <p:txBody>
          <a:bodyPr/>
          <a:lstStyle/>
          <a:p>
            <a:r>
              <a:rPr lang="en-US" u="sng" dirty="0">
                <a:effectLst/>
              </a:rPr>
              <a:t>CLINICAL  </a:t>
            </a:r>
            <a:r>
              <a:rPr lang="en-US" u="sng" dirty="0" smtClean="0">
                <a:effectLst/>
              </a:rPr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effectLst/>
              </a:rPr>
              <a:t>Pulmonary infections- pneumonia lobar;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High fatality</a:t>
            </a:r>
            <a:endParaRPr lang="en-GB" dirty="0">
              <a:effectLst/>
            </a:endParaRPr>
          </a:p>
          <a:p>
            <a:pPr lvl="1"/>
            <a:r>
              <a:rPr lang="en-GB" dirty="0">
                <a:effectLst/>
              </a:rPr>
              <a:t>Predisposing factors : elderly, chronic respiratory dx, diabetes, alcoholism</a:t>
            </a:r>
          </a:p>
          <a:p>
            <a:pPr lvl="1"/>
            <a:r>
              <a:rPr lang="en-US" dirty="0" smtClean="0">
                <a:effectLst/>
              </a:rPr>
              <a:t>Extensive </a:t>
            </a:r>
            <a:r>
              <a:rPr lang="en-US" dirty="0">
                <a:effectLst/>
              </a:rPr>
              <a:t>necrosis and hemorrhage resulting in thick, </a:t>
            </a:r>
            <a:r>
              <a:rPr lang="en-US" dirty="0" err="1">
                <a:effectLst/>
              </a:rPr>
              <a:t>mucoid</a:t>
            </a:r>
            <a:r>
              <a:rPr lang="en-US" dirty="0">
                <a:effectLst/>
              </a:rPr>
              <a:t>, brink red sputum currant jelly like.</a:t>
            </a:r>
            <a:endParaRPr lang="en-GB" dirty="0">
              <a:effectLst/>
            </a:endParaRPr>
          </a:p>
          <a:p>
            <a:pPr lvl="0"/>
            <a:r>
              <a:rPr lang="en-US" dirty="0" err="1">
                <a:effectLst/>
              </a:rPr>
              <a:t>Extrapulmonary</a:t>
            </a:r>
            <a:r>
              <a:rPr lang="en-US" dirty="0">
                <a:effectLst/>
              </a:rPr>
              <a:t> infections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Meningitis and enteritis in infants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UTI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Septicemia/Bacteremia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Cholecystis</a:t>
            </a:r>
            <a:r>
              <a:rPr lang="en-US" dirty="0">
                <a:effectLst/>
              </a:rPr>
              <a:t>, cholangitis, otitis media, sinusitis, peritonitis, wound/ burn infections,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An </a:t>
            </a:r>
            <a:r>
              <a:rPr lang="en-US" dirty="0">
                <a:effectLst/>
              </a:rPr>
              <a:t>important cause of nosocomial infections</a:t>
            </a:r>
            <a:endParaRPr lang="en-GB" dirty="0">
              <a:effectLst/>
            </a:endParaRPr>
          </a:p>
          <a:p>
            <a:pPr lvl="0"/>
            <a:r>
              <a:rPr lang="en-US" i="1" dirty="0" err="1">
                <a:effectLst/>
              </a:rPr>
              <a:t>K.rhinoscleromaticus</a:t>
            </a:r>
            <a:r>
              <a:rPr lang="en-US" i="1" dirty="0">
                <a:effectLst/>
              </a:rPr>
              <a:t> – </a:t>
            </a:r>
            <a:r>
              <a:rPr lang="en-US" dirty="0">
                <a:effectLst/>
              </a:rPr>
              <a:t>inflammatory granulomatous lesions of nose, pharynx, </a:t>
            </a:r>
            <a:r>
              <a:rPr lang="en-US" dirty="0" err="1" smtClean="0">
                <a:effectLst/>
              </a:rPr>
              <a:t>etc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57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80120"/>
          </a:xfrm>
        </p:spPr>
        <p:txBody>
          <a:bodyPr/>
          <a:lstStyle/>
          <a:p>
            <a:r>
              <a:rPr lang="en-US" u="sng" dirty="0">
                <a:effectLst/>
              </a:rPr>
              <a:t>LAB </a:t>
            </a:r>
            <a:r>
              <a:rPr lang="en-US" u="sng" dirty="0" smtClean="0">
                <a:effectLst/>
              </a:rPr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>
                <a:effectLst/>
              </a:rPr>
              <a:t>Specimens </a:t>
            </a:r>
            <a:r>
              <a:rPr lang="en-US" dirty="0">
                <a:effectLst/>
              </a:rPr>
              <a:t>- </a:t>
            </a:r>
            <a:r>
              <a:rPr lang="en-GB" dirty="0">
                <a:effectLst/>
              </a:rPr>
              <a:t>urine, pus, blood, sputum, CSF</a:t>
            </a:r>
          </a:p>
          <a:p>
            <a:pPr lvl="0"/>
            <a:r>
              <a:rPr lang="en-US" dirty="0">
                <a:effectLst/>
              </a:rPr>
              <a:t>Gram 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rods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Culture:- MAC </a:t>
            </a:r>
            <a:r>
              <a:rPr lang="en-US" dirty="0" smtClean="0">
                <a:effectLst/>
              </a:rPr>
              <a:t>, CLED, or </a:t>
            </a:r>
            <a:r>
              <a:rPr lang="en-US" dirty="0">
                <a:effectLst/>
              </a:rPr>
              <a:t>BA:—</a:t>
            </a:r>
            <a:endParaRPr lang="en-GB" dirty="0">
              <a:effectLst/>
            </a:endParaRPr>
          </a:p>
          <a:p>
            <a:pPr lvl="1"/>
            <a:r>
              <a:rPr lang="en-US" dirty="0" smtClean="0">
                <a:effectLst/>
              </a:rPr>
              <a:t>Growth conditions, 35</a:t>
            </a:r>
            <a:r>
              <a:rPr lang="en-US" baseline="30000" dirty="0" smtClean="0">
                <a:effectLst/>
              </a:rPr>
              <a:t>0</a:t>
            </a:r>
            <a:r>
              <a:rPr lang="en-US" dirty="0" smtClean="0">
                <a:effectLst/>
              </a:rPr>
              <a:t>C ,18-24 </a:t>
            </a:r>
            <a:r>
              <a:rPr lang="en-US" dirty="0" err="1" smtClean="0">
                <a:effectLst/>
              </a:rPr>
              <a:t>hrs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>
                <a:effectLst/>
              </a:rPr>
              <a:t>Mucoid</a:t>
            </a:r>
            <a:r>
              <a:rPr lang="en-US" dirty="0" smtClean="0">
                <a:effectLst/>
              </a:rPr>
              <a:t> colonies on BA, pink(LF) in MAC and CLED</a:t>
            </a:r>
          </a:p>
          <a:p>
            <a:pPr lvl="1"/>
            <a:r>
              <a:rPr lang="en-GB" dirty="0">
                <a:effectLst/>
              </a:rPr>
              <a:t>LF thus yellow in CLED and pink in </a:t>
            </a:r>
            <a:r>
              <a:rPr lang="en-GB" dirty="0" err="1" smtClean="0">
                <a:effectLst/>
              </a:rPr>
              <a:t>McC</a:t>
            </a:r>
            <a:endParaRPr lang="en-GB" dirty="0" smtClean="0">
              <a:effectLst/>
            </a:endParaRPr>
          </a:p>
          <a:p>
            <a:pPr lvl="1"/>
            <a:r>
              <a:rPr lang="en-US" dirty="0">
                <a:effectLst/>
              </a:rPr>
              <a:t>Non  </a:t>
            </a:r>
            <a:r>
              <a:rPr lang="en-US" dirty="0" smtClean="0">
                <a:effectLst/>
              </a:rPr>
              <a:t>motile</a:t>
            </a:r>
            <a:endParaRPr lang="en-GB" dirty="0" smtClean="0">
              <a:effectLst/>
            </a:endParaRPr>
          </a:p>
          <a:p>
            <a:pPr lvl="0"/>
            <a:r>
              <a:rPr lang="en-GB" dirty="0" smtClean="0">
                <a:effectLst/>
              </a:rPr>
              <a:t>Biochemical tests</a:t>
            </a:r>
            <a:endParaRPr lang="en-GB" dirty="0">
              <a:effectLst/>
            </a:endParaRPr>
          </a:p>
          <a:p>
            <a:pPr lvl="1"/>
            <a:r>
              <a:rPr lang="en-US" dirty="0" err="1">
                <a:effectLst/>
              </a:rPr>
              <a:t>IMViC</a:t>
            </a:r>
            <a:r>
              <a:rPr lang="en-US" dirty="0">
                <a:effectLst/>
              </a:rPr>
              <a:t>(--++)</a:t>
            </a:r>
          </a:p>
          <a:p>
            <a:pPr lvl="1"/>
            <a:r>
              <a:rPr lang="en-US" dirty="0" smtClean="0">
                <a:effectLst/>
              </a:rPr>
              <a:t>Urease </a:t>
            </a:r>
            <a:r>
              <a:rPr lang="en-US" dirty="0">
                <a:effectLst/>
              </a:rPr>
              <a:t>positive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TSI- acid slant, acid butt, gas, no H2S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KSM </a:t>
            </a:r>
            <a:r>
              <a:rPr lang="en-US" dirty="0" smtClean="0">
                <a:effectLst/>
              </a:rPr>
              <a:t>positive</a:t>
            </a:r>
          </a:p>
          <a:p>
            <a:pPr lvl="1"/>
            <a:r>
              <a:rPr lang="en-US" dirty="0"/>
              <a:t>K </a:t>
            </a:r>
            <a:r>
              <a:rPr lang="en-US" dirty="0" err="1"/>
              <a:t>pneumoniae</a:t>
            </a:r>
            <a:r>
              <a:rPr lang="en-US" dirty="0"/>
              <a:t> can liquefy gelatin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Short and plump- Capsule swelling (</a:t>
            </a:r>
            <a:r>
              <a:rPr lang="en-US" dirty="0" err="1" smtClean="0">
                <a:effectLst/>
              </a:rPr>
              <a:t>Quellung</a:t>
            </a:r>
            <a:r>
              <a:rPr lang="en-US" dirty="0" smtClean="0">
                <a:effectLst/>
              </a:rPr>
              <a:t> reaction)– Typing based on about 90 capsular (K) antigens there are three types – K2,K3 and K21. Rapid identification.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78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64038"/>
            <a:ext cx="7772400" cy="80126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>
                <a:effectLst/>
              </a:rPr>
              <a:t>Gram </a:t>
            </a:r>
            <a:r>
              <a:rPr lang="en-US" dirty="0">
                <a:effectLst/>
              </a:rPr>
              <a:t>–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Klebsiella</a:t>
            </a:r>
            <a:r>
              <a:rPr lang="en-US" dirty="0" smtClean="0">
                <a:effectLst/>
              </a:rPr>
              <a:t> rods</a:t>
            </a:r>
            <a:endParaRPr lang="en-GB" dirty="0">
              <a:effectLst/>
            </a:endParaRPr>
          </a:p>
        </p:txBody>
      </p:sp>
      <p:pic>
        <p:nvPicPr>
          <p:cNvPr id="5122" name="Picture 2" descr="E:\Bachelor of Medicine And Bachelor of Surgery (MBChB)  Year  2\MEDICAL MICROBIOLOGY\Others\microbiology bacteriology\Klebsiella s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0" y="116632"/>
            <a:ext cx="69025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0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0771" y="2193042"/>
            <a:ext cx="4040188" cy="639762"/>
          </a:xfrm>
        </p:spPr>
        <p:txBody>
          <a:bodyPr/>
          <a:lstStyle/>
          <a:p>
            <a:r>
              <a:rPr lang="en-GB" dirty="0" err="1"/>
              <a:t>Klebsiella</a:t>
            </a:r>
            <a:r>
              <a:rPr lang="en-GB" dirty="0"/>
              <a:t> on </a:t>
            </a:r>
            <a:r>
              <a:rPr lang="en-GB" dirty="0" smtClean="0"/>
              <a:t>MAC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4008" y="2069158"/>
            <a:ext cx="4041775" cy="639762"/>
          </a:xfrm>
        </p:spPr>
        <p:txBody>
          <a:bodyPr/>
          <a:lstStyle/>
          <a:p>
            <a:r>
              <a:rPr lang="en-GB" dirty="0" err="1"/>
              <a:t>Klebsiella</a:t>
            </a:r>
            <a:r>
              <a:rPr lang="en-GB" dirty="0"/>
              <a:t> </a:t>
            </a:r>
            <a:r>
              <a:rPr lang="en-GB" dirty="0" err="1"/>
              <a:t>Spp</a:t>
            </a:r>
            <a:r>
              <a:rPr lang="en-GB" dirty="0"/>
              <a:t> BA</a:t>
            </a:r>
          </a:p>
        </p:txBody>
      </p:sp>
      <p:pic>
        <p:nvPicPr>
          <p:cNvPr id="13" name="Picture 2" descr="E:\Bachelor of Medicine And Bachelor of Surgery (MBChB)  Year  2\MEDICAL MICROBIOLOGY\Others\microbiology bacteriology\Klebsiella Spp B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02" y="2708920"/>
            <a:ext cx="3806779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Bachelor of Medicine And Bachelor of Surgery (MBChB)  Year  2\MEDICAL MICROBIOLOGY\Others\microbiology bacteriology\Klebsiella on MAC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" y="2852936"/>
            <a:ext cx="3980688" cy="372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:\Bachelor of Medicine And Bachelor of Surgery (MBChB)  Year  2\MEDICAL MICROBIOLOGY\WebMicrobes\images\Klebsiella_spp_BA cultur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Bachelor of Medicine And Bachelor of Surgery (MBChB)  Year  2\MEDICAL MICROBIOLOGY\WebMicrobes\images\Klebsiella_spp_BA culture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63" y="5842867"/>
            <a:ext cx="130763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Bachelor of Medicine And Bachelor of Surgery (MBChB)  Year  2\MEDICAL MICROBIOLOGY\Others\microbiology bacteriology\bactee 0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5525"/>
            <a:ext cx="1646485" cy="2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34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Klebsiella</a:t>
            </a:r>
            <a:r>
              <a:rPr lang="en-GB" dirty="0"/>
              <a:t> on </a:t>
            </a:r>
            <a:r>
              <a:rPr lang="en-GB" dirty="0" smtClean="0"/>
              <a:t>NA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2276872"/>
            <a:ext cx="4041775" cy="639762"/>
          </a:xfrm>
        </p:spPr>
        <p:txBody>
          <a:bodyPr/>
          <a:lstStyle/>
          <a:p>
            <a:r>
              <a:rPr lang="en-GB" dirty="0" err="1" smtClean="0"/>
              <a:t>Klebsiella</a:t>
            </a:r>
            <a:r>
              <a:rPr lang="en-GB" dirty="0" smtClean="0"/>
              <a:t> on CLED</a:t>
            </a:r>
            <a:endParaRPr lang="en-GB" dirty="0"/>
          </a:p>
        </p:txBody>
      </p:sp>
      <p:pic>
        <p:nvPicPr>
          <p:cNvPr id="7" name="Picture 2" descr="F:\Bachelor of Medicine And Bachelor of Surgery\MBChB  Year  2\MEDICAL MICROBIOLOGY\BACTERIOLOGY\cam\IMG_20130605_11204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4" r="51702"/>
          <a:stretch/>
        </p:blipFill>
        <p:spPr bwMode="auto">
          <a:xfrm>
            <a:off x="728865" y="2174875"/>
            <a:ext cx="349685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achelor of Medicine And Bachelor of Surgery (MBChB)  Year  2\MEDICAL MICROBIOLOGY\WebMicrobes\images\Klebsiella_spp_CLED cultu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64" y="2996952"/>
            <a:ext cx="43232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Bachelor of Medicine And Bachelor of Surgery (MBChB)  Year  2\MEDICAL MICROBIOLOGY\Others\microbiology bacteriology\bactee 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8273"/>
            <a:ext cx="3262447" cy="244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3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achelor of Medicine And Bachelor of Surgery (MBChB)  Year  2\MEDICAL MICROBIOLOGY\Others\microbiology bacteriology\E.coli &amp; Kleb on T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4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Klebsiella_Citrate</a:t>
            </a:r>
            <a:r>
              <a:rPr lang="en-GB" dirty="0"/>
              <a:t> test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Indole</a:t>
            </a:r>
            <a:r>
              <a:rPr lang="en-GB" dirty="0" smtClean="0"/>
              <a:t> test</a:t>
            </a:r>
            <a:endParaRPr lang="en-GB" dirty="0"/>
          </a:p>
        </p:txBody>
      </p:sp>
      <p:pic>
        <p:nvPicPr>
          <p:cNvPr id="8" name="Picture 2" descr="E:\Bachelor of Medicine And Bachelor of Surgery (MBChB)  Year  2\MEDICAL MICROBIOLOGY\WebMicrobes\images\Klebsiella_Citrate t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062" y="2317452"/>
            <a:ext cx="4176464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Bachelor of Medicine And Bachelor of Surgery (MBChB)  Year  2\MEDICAL MICROBIOLOGY\Others\Tests\Klebsiell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2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Taxonomical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Two important classifications</a:t>
            </a:r>
          </a:p>
          <a:p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taxonomy</a:t>
            </a:r>
          </a:p>
          <a:p>
            <a:pPr lvl="1"/>
            <a:r>
              <a:rPr lang="en-GB" dirty="0"/>
              <a:t>Kingdom- Bacteria</a:t>
            </a:r>
          </a:p>
          <a:p>
            <a:pPr lvl="1"/>
            <a:r>
              <a:rPr lang="en-GB" dirty="0"/>
              <a:t>Phylum- </a:t>
            </a:r>
            <a:r>
              <a:rPr lang="en-GB" dirty="0" err="1"/>
              <a:t>Proteobacteria</a:t>
            </a:r>
            <a:endParaRPr lang="en-GB" dirty="0"/>
          </a:p>
          <a:p>
            <a:pPr lvl="1"/>
            <a:r>
              <a:rPr lang="en-GB" dirty="0"/>
              <a:t>Class- </a:t>
            </a:r>
            <a:r>
              <a:rPr lang="en-GB" dirty="0" err="1"/>
              <a:t>Gammaproteobacteria</a:t>
            </a:r>
            <a:endParaRPr lang="en-GB" dirty="0"/>
          </a:p>
          <a:p>
            <a:pPr lvl="1"/>
            <a:r>
              <a:rPr lang="en-GB" dirty="0"/>
              <a:t>Order- </a:t>
            </a:r>
            <a:r>
              <a:rPr lang="en-GB" dirty="0" err="1"/>
              <a:t>Enterobacteriales</a:t>
            </a:r>
            <a:endParaRPr lang="en-GB" dirty="0"/>
          </a:p>
          <a:p>
            <a:pPr lvl="1"/>
            <a:r>
              <a:rPr lang="en-GB" dirty="0"/>
              <a:t>Family – </a:t>
            </a:r>
            <a:r>
              <a:rPr lang="en-GB" dirty="0" err="1" smtClean="0"/>
              <a:t>Enterobacteriacaea</a:t>
            </a:r>
            <a:endParaRPr lang="en-GB" dirty="0"/>
          </a:p>
          <a:p>
            <a:r>
              <a:rPr lang="en-GB" dirty="0" smtClean="0"/>
              <a:t>Based </a:t>
            </a:r>
            <a:r>
              <a:rPr lang="en-GB" dirty="0"/>
              <a:t>on lactose </a:t>
            </a:r>
            <a:r>
              <a:rPr lang="en-GB" dirty="0" smtClean="0"/>
              <a:t>fermentation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07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0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Klebsiella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ferments inositol but E. coli does not</a:t>
            </a:r>
          </a:p>
        </p:txBody>
      </p:sp>
      <p:pic>
        <p:nvPicPr>
          <p:cNvPr id="8" name="Picture 2" descr="E:\Bachelor of Medicine And Bachelor of Surgery (MBChB)  Year  2\MEDICAL MICROBIOLOGY\Others\microbiology bacteriology\Kleb screening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369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Bachelor of Medicine And Bachelor of Surgery (MBChB)  Year  2\MEDICAL MICROBIOLOGY\Others\microbiology bacteriology\bact parasit n myco 01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5" r="4005" b="17653"/>
          <a:stretch/>
        </p:blipFill>
        <p:spPr bwMode="auto">
          <a:xfrm>
            <a:off x="2570004" y="3567348"/>
            <a:ext cx="3888432" cy="32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1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80120"/>
          </a:xfrm>
        </p:spPr>
        <p:txBody>
          <a:bodyPr/>
          <a:lstStyle/>
          <a:p>
            <a:r>
              <a:rPr lang="en-US" u="sng" dirty="0" smtClean="0">
                <a:effectLst/>
              </a:rPr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/>
          <a:lstStyle/>
          <a:p>
            <a:pPr lvl="0"/>
            <a:r>
              <a:rPr lang="en-US" dirty="0">
                <a:effectLst/>
              </a:rPr>
              <a:t>Hospital- acquired infections – resistance to multiple antibiotics</a:t>
            </a:r>
            <a:endParaRPr lang="en-GB" dirty="0">
              <a:effectLst/>
            </a:endParaRPr>
          </a:p>
          <a:p>
            <a:pPr lvl="0"/>
            <a:r>
              <a:rPr lang="en-US" dirty="0">
                <a:effectLst/>
              </a:rPr>
              <a:t>Based on antibiotics susceptibility tests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Beta lactam + beta lactamase </a:t>
            </a:r>
            <a:r>
              <a:rPr lang="en-US" dirty="0" err="1">
                <a:effectLst/>
              </a:rPr>
              <a:t>inhibitior</a:t>
            </a:r>
            <a:r>
              <a:rPr lang="en-US" dirty="0">
                <a:effectLst/>
              </a:rPr>
              <a:t> combination</a:t>
            </a:r>
            <a:endParaRPr lang="en-GB" dirty="0">
              <a:effectLst/>
            </a:endParaRPr>
          </a:p>
          <a:p>
            <a:pPr lvl="1"/>
            <a:r>
              <a:rPr lang="en-US" dirty="0">
                <a:effectLst/>
              </a:rPr>
              <a:t>3rd generation of </a:t>
            </a:r>
            <a:r>
              <a:rPr lang="en-US" dirty="0" err="1">
                <a:effectLst/>
              </a:rPr>
              <a:t>cephalosporins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e.g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cefataxime</a:t>
            </a:r>
            <a:r>
              <a:rPr lang="en-US" dirty="0">
                <a:effectLst/>
              </a:rPr>
              <a:t>, ceftriaxone + aminoglycoside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767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903336"/>
              </p:ext>
            </p:extLst>
          </p:nvPr>
        </p:nvGraphicFramePr>
        <p:xfrm>
          <a:off x="84800" y="2582766"/>
          <a:ext cx="8951696" cy="3489196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030816"/>
                <a:gridCol w="3187172"/>
                <a:gridCol w="4733708"/>
              </a:tblGrid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             TRIBE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>
                          <a:effectLst/>
                        </a:rPr>
                        <a:t>GENUS</a:t>
                      </a:r>
                      <a:endParaRPr lang="en-GB" sz="200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>
                          <a:effectLst/>
                        </a:rPr>
                        <a:t>Escherichieae</a:t>
                      </a:r>
                      <a:endParaRPr lang="en-GB" sz="200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Escherichia, </a:t>
                      </a:r>
                      <a:r>
                        <a:rPr lang="en-US" sz="2000" dirty="0" err="1">
                          <a:effectLst/>
                        </a:rPr>
                        <a:t>shigella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II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Edwardsielleae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Edwardsiella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6718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II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Klebsielleae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K</a:t>
                      </a:r>
                      <a:r>
                        <a:rPr lang="en-US" sz="2000" dirty="0" err="1" smtClean="0">
                          <a:effectLst/>
                        </a:rPr>
                        <a:t>lebsiella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dirty="0" err="1" smtClean="0">
                          <a:effectLst/>
                        </a:rPr>
                        <a:t>nterobacter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E</a:t>
                      </a:r>
                      <a:r>
                        <a:rPr lang="en-US" sz="2000" dirty="0" err="1" smtClean="0">
                          <a:effectLst/>
                        </a:rPr>
                        <a:t>dwardsiella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H</a:t>
                      </a:r>
                      <a:r>
                        <a:rPr lang="en-US" sz="2000" dirty="0" err="1" smtClean="0">
                          <a:effectLst/>
                        </a:rPr>
                        <a:t>afnia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S</a:t>
                      </a:r>
                      <a:r>
                        <a:rPr lang="en-US" sz="2000" dirty="0" err="1" smtClean="0">
                          <a:effectLst/>
                        </a:rPr>
                        <a:t>erratia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III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Salmonelleae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Salmonella, Arizona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IV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err="1">
                          <a:effectLst/>
                        </a:rPr>
                        <a:t>Citrobactereae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err="1">
                          <a:effectLst/>
                        </a:rPr>
                        <a:t>Citrobacter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717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IV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Protease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Proteus, </a:t>
                      </a:r>
                      <a:r>
                        <a:rPr lang="en-US" sz="2000" dirty="0" err="1">
                          <a:effectLst/>
                        </a:rPr>
                        <a:t>Providencia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Morganella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GB" sz="2000" dirty="0" smtClean="0">
                          <a:effectLst/>
                          <a:latin typeface="Calibri"/>
                          <a:ea typeface="DejaVu Sans"/>
                          <a:cs typeface="Times New Roman"/>
                        </a:rPr>
                        <a:t>V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>
                          <a:effectLst/>
                        </a:rPr>
                        <a:t>Yersineae,</a:t>
                      </a:r>
                      <a:endParaRPr lang="en-GB" sz="200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>
                          <a:effectLst/>
                        </a:rPr>
                        <a:t>Yersinia,  </a:t>
                      </a:r>
                      <a:r>
                        <a:rPr lang="en-US" sz="2000" dirty="0" err="1">
                          <a:effectLst/>
                        </a:rPr>
                        <a:t>Pasteurella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  <a:tr h="3493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>
                          <a:effectLst/>
                        </a:rPr>
                        <a:t>Erwinieae</a:t>
                      </a:r>
                      <a:endParaRPr lang="en-GB" sz="200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Erwinia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dirty="0" err="1">
                          <a:effectLst/>
                        </a:rPr>
                        <a:t>Pectobacterium</a:t>
                      </a:r>
                      <a:endParaRPr lang="en-GB" sz="2000" dirty="0">
                        <a:effectLst/>
                        <a:latin typeface="Calibri"/>
                        <a:ea typeface="DejaVu Sans"/>
                        <a:cs typeface="Times New Roman"/>
                      </a:endParaRPr>
                    </a:p>
                  </a:txBody>
                  <a:tcPr marL="68124" marR="68124" marT="9462" marB="0" anchor="ctr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648072"/>
          </a:xfrm>
        </p:spPr>
        <p:txBody>
          <a:bodyPr/>
          <a:lstStyle/>
          <a:p>
            <a:r>
              <a:rPr lang="en-US" dirty="0" smtClean="0">
                <a:effectLst/>
              </a:rPr>
              <a:t>TAXONOMY (Ewing)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864096"/>
          </a:xfrm>
        </p:spPr>
        <p:txBody>
          <a:bodyPr/>
          <a:lstStyle/>
          <a:p>
            <a:r>
              <a:rPr lang="en-GB" sz="2800" dirty="0"/>
              <a:t>Tribe concept proposed by Ewing group in genera that share similar biochemical reactions and diagnostic importance (7 Tribes)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044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Classification based on lactose fermentation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3399"/>
                </a:solidFill>
              </a:rPr>
              <a:t>Lactose fermenters (LF) </a:t>
            </a:r>
            <a:r>
              <a:rPr lang="en-US" dirty="0" smtClean="0">
                <a:solidFill>
                  <a:srgbClr val="FF3399"/>
                </a:solidFill>
              </a:rPr>
              <a:t>– CEEK</a:t>
            </a:r>
          </a:p>
          <a:p>
            <a:pPr eaLnBrk="1" hangingPunct="1"/>
            <a:r>
              <a:rPr lang="en-US" i="1" dirty="0" err="1" smtClean="0"/>
              <a:t>Citrobacter</a:t>
            </a:r>
            <a:endParaRPr lang="en-US" i="1" dirty="0" smtClean="0"/>
          </a:p>
          <a:p>
            <a:r>
              <a:rPr lang="en-US" i="1" dirty="0" err="1" smtClean="0"/>
              <a:t>Enterobacter</a:t>
            </a:r>
            <a:endParaRPr lang="en-US" i="1" dirty="0" smtClean="0"/>
          </a:p>
          <a:p>
            <a:r>
              <a:rPr lang="en-US" i="1" dirty="0" smtClean="0"/>
              <a:t>Escherichia coli</a:t>
            </a:r>
          </a:p>
          <a:p>
            <a:r>
              <a:rPr lang="en-US" i="1" dirty="0" err="1" smtClean="0"/>
              <a:t>Klebsiella</a:t>
            </a:r>
            <a:endParaRPr lang="en-US" i="1" dirty="0"/>
          </a:p>
          <a:p>
            <a:pPr marL="0" indent="0" eaLnBrk="1" hangingPunct="1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>
                <a:solidFill>
                  <a:srgbClr val="FF3399"/>
                </a:solidFill>
              </a:rPr>
              <a:t>Non lactose fermenters (NLF</a:t>
            </a:r>
            <a:r>
              <a:rPr lang="en-US" dirty="0" smtClean="0">
                <a:solidFill>
                  <a:srgbClr val="FF3399"/>
                </a:solidFill>
              </a:rPr>
              <a:t>) - SSYPS</a:t>
            </a:r>
            <a:endParaRPr lang="en-US" dirty="0">
              <a:solidFill>
                <a:srgbClr val="FF3399"/>
              </a:solidFill>
            </a:endParaRPr>
          </a:p>
          <a:p>
            <a:r>
              <a:rPr lang="en-US" i="1" dirty="0"/>
              <a:t>Salmonella</a:t>
            </a:r>
          </a:p>
          <a:p>
            <a:r>
              <a:rPr lang="en-US" i="1" dirty="0" err="1" smtClean="0"/>
              <a:t>Shigella</a:t>
            </a:r>
            <a:endParaRPr lang="en-US" i="1" dirty="0"/>
          </a:p>
          <a:p>
            <a:r>
              <a:rPr lang="en-US" i="1" dirty="0" smtClean="0"/>
              <a:t>Yersinia</a:t>
            </a:r>
            <a:endParaRPr lang="en-US" i="1" dirty="0"/>
          </a:p>
          <a:p>
            <a:r>
              <a:rPr lang="en-US" i="1" dirty="0" smtClean="0"/>
              <a:t>Proteus</a:t>
            </a:r>
          </a:p>
          <a:p>
            <a:r>
              <a:rPr lang="en-US" i="1" dirty="0" err="1" smtClean="0"/>
              <a:t>Serratia</a:t>
            </a:r>
            <a:endParaRPr lang="en-US" i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3399"/>
                </a:solidFill>
              </a:rPr>
              <a:t>Late </a:t>
            </a:r>
            <a:r>
              <a:rPr lang="en-US" b="1" dirty="0">
                <a:solidFill>
                  <a:srgbClr val="FF3399"/>
                </a:solidFill>
              </a:rPr>
              <a:t>lactose fermenters</a:t>
            </a:r>
          </a:p>
          <a:p>
            <a:r>
              <a:rPr lang="en-US" i="1" dirty="0" err="1"/>
              <a:t>Shigella</a:t>
            </a:r>
            <a:r>
              <a:rPr lang="en-US" i="1" dirty="0"/>
              <a:t> </a:t>
            </a:r>
            <a:r>
              <a:rPr lang="en-US" i="1" dirty="0" err="1"/>
              <a:t>sonnei</a:t>
            </a:r>
            <a:endParaRPr lang="en-US" i="1" dirty="0"/>
          </a:p>
          <a:p>
            <a:r>
              <a:rPr lang="en-US" i="1" dirty="0" err="1"/>
              <a:t>Edwardsiella</a:t>
            </a:r>
            <a:r>
              <a:rPr lang="en-US" i="1" dirty="0" smtClean="0"/>
              <a:t>,, </a:t>
            </a:r>
            <a:r>
              <a:rPr lang="en-US" i="1" dirty="0" err="1"/>
              <a:t>Citrobacter</a:t>
            </a:r>
            <a:r>
              <a:rPr lang="en-US" i="1" dirty="0"/>
              <a:t>, </a:t>
            </a:r>
            <a:r>
              <a:rPr lang="en-US" i="1" dirty="0" err="1"/>
              <a:t>Arizona,Providencia</a:t>
            </a:r>
            <a:r>
              <a:rPr lang="en-US" i="1" dirty="0"/>
              <a:t>, </a:t>
            </a:r>
            <a:r>
              <a:rPr lang="en-US" i="1" dirty="0" err="1"/>
              <a:t>Erwinia</a:t>
            </a:r>
            <a:endParaRPr lang="en-US" i="1" dirty="0"/>
          </a:p>
          <a:p>
            <a:endParaRPr lang="en-US" i="1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3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772400" cy="1143000"/>
          </a:xfrm>
        </p:spPr>
        <p:txBody>
          <a:bodyPr/>
          <a:lstStyle/>
          <a:p>
            <a:r>
              <a:rPr lang="en-US" dirty="0" smtClean="0"/>
              <a:t>General characteristics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640960" cy="525658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Primarily normal flora in intestinal tract of humans and animals and others found in water and </a:t>
            </a:r>
            <a:r>
              <a:rPr lang="en-US" dirty="0" smtClean="0"/>
              <a:t>soil. Also called coli forms or enteric bacteria</a:t>
            </a:r>
          </a:p>
          <a:p>
            <a:r>
              <a:rPr lang="en-US" dirty="0" smtClean="0"/>
              <a:t>Gram negative rods</a:t>
            </a:r>
          </a:p>
          <a:p>
            <a:r>
              <a:rPr lang="en-US" dirty="0"/>
              <a:t>Non-capsulated except </a:t>
            </a:r>
            <a:r>
              <a:rPr lang="en-US" dirty="0" err="1"/>
              <a:t>Klebsiella</a:t>
            </a:r>
            <a:endParaRPr lang="en-US" dirty="0"/>
          </a:p>
          <a:p>
            <a:r>
              <a:rPr lang="en-US" dirty="0"/>
              <a:t>Non-spore forming</a:t>
            </a:r>
          </a:p>
          <a:p>
            <a:r>
              <a:rPr lang="en-US" dirty="0" smtClean="0"/>
              <a:t>Ferment carbohydrates/glucose with acid production</a:t>
            </a:r>
          </a:p>
          <a:p>
            <a:r>
              <a:rPr lang="en-US" dirty="0" smtClean="0"/>
              <a:t>Most are oxidase –</a:t>
            </a:r>
            <a:r>
              <a:rPr lang="en-US" dirty="0" err="1" smtClean="0"/>
              <a:t>ve</a:t>
            </a:r>
            <a:r>
              <a:rPr lang="en-US" dirty="0" smtClean="0"/>
              <a:t> (lack cytochrome oxidase)</a:t>
            </a:r>
          </a:p>
          <a:p>
            <a:r>
              <a:rPr lang="en-US" dirty="0" smtClean="0"/>
              <a:t>Catalase +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/>
              <a:t>Facultative </a:t>
            </a:r>
            <a:r>
              <a:rPr lang="en-US" dirty="0" smtClean="0"/>
              <a:t>anaerobes</a:t>
            </a:r>
          </a:p>
          <a:p>
            <a:r>
              <a:rPr lang="en-US" dirty="0" smtClean="0"/>
              <a:t>Some </a:t>
            </a:r>
            <a:r>
              <a:rPr lang="en-US" dirty="0"/>
              <a:t>motile by </a:t>
            </a:r>
            <a:r>
              <a:rPr lang="en-US" dirty="0" err="1"/>
              <a:t>peritrichous</a:t>
            </a:r>
            <a:r>
              <a:rPr lang="en-US" dirty="0"/>
              <a:t> </a:t>
            </a:r>
            <a:r>
              <a:rPr lang="en-US" dirty="0" smtClean="0"/>
              <a:t>flagella few </a:t>
            </a:r>
            <a:r>
              <a:rPr lang="en-US" dirty="0"/>
              <a:t>genera non motile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Klebsiella</a:t>
            </a:r>
            <a:endParaRPr lang="en-US" dirty="0"/>
          </a:p>
          <a:p>
            <a:r>
              <a:rPr lang="en-US" dirty="0"/>
              <a:t>Contain endotoxin in cell wall</a:t>
            </a:r>
          </a:p>
          <a:p>
            <a:pPr marL="342900" lvl="1" indent="-342900">
              <a:buClr>
                <a:schemeClr val="tx2"/>
              </a:buClr>
            </a:pPr>
            <a:r>
              <a:rPr lang="en-US" dirty="0">
                <a:effectLst/>
              </a:rPr>
              <a:t>Most reduce nitrate to nitrite via nitrate </a:t>
            </a:r>
            <a:r>
              <a:rPr lang="en-US" dirty="0" err="1">
                <a:effectLst/>
              </a:rPr>
              <a:t>reductase</a:t>
            </a:r>
            <a:endParaRPr lang="en-GB" dirty="0">
              <a:effectLst/>
            </a:endParaRPr>
          </a:p>
          <a:p>
            <a:r>
              <a:rPr lang="en-US" dirty="0" smtClean="0"/>
              <a:t>Grow </a:t>
            </a:r>
            <a:r>
              <a:rPr lang="en-US" dirty="0"/>
              <a:t>in media with bile </a:t>
            </a:r>
            <a:r>
              <a:rPr lang="en-US" dirty="0" smtClean="0"/>
              <a:t>salts (</a:t>
            </a:r>
            <a:r>
              <a:rPr lang="en-US" dirty="0" err="1" smtClean="0"/>
              <a:t>MacConkey</a:t>
            </a:r>
            <a:r>
              <a:rPr lang="en-US" dirty="0" smtClean="0"/>
              <a:t>)</a:t>
            </a:r>
          </a:p>
          <a:p>
            <a:r>
              <a:rPr lang="en-US" dirty="0"/>
              <a:t>Combinations of chromosomal &amp; plasmid-mediated drug resistance hence importance of in-vitro susceptibility </a:t>
            </a:r>
            <a:r>
              <a:rPr lang="en-US" dirty="0" smtClean="0"/>
              <a:t>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r>
              <a:rPr lang="en-GB" dirty="0" smtClean="0"/>
              <a:t>Media used to distinguish Lactose fermenters and Non-Lactose </a:t>
            </a:r>
            <a:r>
              <a:rPr lang="en-GB" dirty="0" err="1" smtClean="0"/>
              <a:t>Fementers</a:t>
            </a:r>
            <a:endParaRPr lang="en-GB" dirty="0" smtClean="0"/>
          </a:p>
          <a:p>
            <a:pPr lvl="1"/>
            <a:r>
              <a:rPr lang="en-GB" dirty="0" err="1" smtClean="0"/>
              <a:t>MacConkey</a:t>
            </a:r>
            <a:r>
              <a:rPr lang="en-GB" dirty="0" smtClean="0"/>
              <a:t> agar - </a:t>
            </a:r>
            <a:r>
              <a:rPr lang="en-US" dirty="0"/>
              <a:t> LF-colored/pink, NLF- colorless </a:t>
            </a:r>
            <a:r>
              <a:rPr lang="en-US" dirty="0" smtClean="0"/>
              <a:t>colonies</a:t>
            </a:r>
            <a:endParaRPr lang="en-GB" dirty="0" smtClean="0"/>
          </a:p>
          <a:p>
            <a:pPr lvl="1"/>
            <a:r>
              <a:rPr lang="en-GB" dirty="0" smtClean="0"/>
              <a:t>Eosin Methylene Blue (EMB) agar</a:t>
            </a:r>
          </a:p>
          <a:p>
            <a:pPr lvl="1"/>
            <a:r>
              <a:rPr lang="en-GB" dirty="0" smtClean="0"/>
              <a:t>Salmonella </a:t>
            </a:r>
            <a:r>
              <a:rPr lang="en-GB" dirty="0" err="1" smtClean="0"/>
              <a:t>Shigella</a:t>
            </a:r>
            <a:r>
              <a:rPr lang="en-GB" dirty="0" smtClean="0"/>
              <a:t> (SS) agar</a:t>
            </a:r>
          </a:p>
          <a:p>
            <a:pPr lvl="1"/>
            <a:r>
              <a:rPr lang="en-GB" dirty="0" smtClean="0"/>
              <a:t>Triple Sugar Iron (TSI)agar - </a:t>
            </a:r>
            <a:r>
              <a:rPr lang="en-US" dirty="0"/>
              <a:t>Slant, butt, gas, H</a:t>
            </a:r>
            <a:r>
              <a:rPr lang="en-US" baseline="-25000" dirty="0"/>
              <a:t>2</a:t>
            </a:r>
            <a:r>
              <a:rPr lang="en-US" dirty="0"/>
              <a:t>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62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achelor of Medicine And Bachelor of Surgery\MBChB  Year  2\MEDICAL MICROBIOLOGY\BACTERIOLOGY\New folder\IMG_20130605_093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" y="3573016"/>
            <a:ext cx="3300171" cy="330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70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  <a:effectLst/>
              </a:rPr>
              <a:t>CITROBACTER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52928" cy="4608512"/>
          </a:xfrm>
        </p:spPr>
        <p:txBody>
          <a:bodyPr/>
          <a:lstStyle/>
          <a:p>
            <a:r>
              <a:rPr lang="en-US" dirty="0" smtClean="0">
                <a:effectLst/>
              </a:rPr>
              <a:t>Normal </a:t>
            </a:r>
            <a:r>
              <a:rPr lang="en-US" dirty="0">
                <a:effectLst/>
              </a:rPr>
              <a:t>intestinal flora may cause opportunistic infections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 smtClean="0"/>
              <a:t>NLF, </a:t>
            </a:r>
            <a:r>
              <a:rPr lang="en-US" dirty="0" smtClean="0">
                <a:effectLst/>
              </a:rPr>
              <a:t>Associated with </a:t>
            </a:r>
            <a:r>
              <a:rPr lang="en-US" dirty="0" err="1" smtClean="0">
                <a:effectLst/>
              </a:rPr>
              <a:t>nosocomical</a:t>
            </a:r>
            <a:r>
              <a:rPr lang="en-US" dirty="0" smtClean="0">
                <a:effectLst/>
              </a:rPr>
              <a:t> UTI and respiratory infections, Endocarditis</a:t>
            </a:r>
            <a:r>
              <a:rPr lang="en-US" smtClean="0">
                <a:effectLst/>
              </a:rPr>
              <a:t>, neonatal </a:t>
            </a:r>
            <a:r>
              <a:rPr lang="en-US" dirty="0" smtClean="0">
                <a:effectLst/>
              </a:rPr>
              <a:t>meningitis and brain abscesses</a:t>
            </a:r>
          </a:p>
          <a:p>
            <a:r>
              <a:rPr lang="en-US" dirty="0" smtClean="0">
                <a:effectLst/>
              </a:rPr>
              <a:t>Treatment</a:t>
            </a:r>
          </a:p>
          <a:p>
            <a:pPr lvl="1"/>
            <a:r>
              <a:rPr lang="en-US" dirty="0" smtClean="0">
                <a:effectLst/>
              </a:rPr>
              <a:t>Multidrug resistance</a:t>
            </a:r>
          </a:p>
          <a:p>
            <a:pPr lvl="1"/>
            <a:r>
              <a:rPr lang="en-US" dirty="0" smtClean="0">
                <a:effectLst/>
              </a:rPr>
              <a:t>Aminoglycosides/ </a:t>
            </a:r>
            <a:r>
              <a:rPr lang="en-US" dirty="0" err="1" smtClean="0">
                <a:effectLst/>
              </a:rPr>
              <a:t>carbapenems</a:t>
            </a:r>
            <a:r>
              <a:rPr lang="en-US" dirty="0" smtClean="0">
                <a:effectLst/>
              </a:rPr>
              <a:t>/ quinolones/ </a:t>
            </a:r>
            <a:r>
              <a:rPr lang="en-US" dirty="0" err="1" smtClean="0">
                <a:effectLst/>
              </a:rPr>
              <a:t>antipseodomonal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penicillins</a:t>
            </a:r>
            <a:endParaRPr lang="en-US" dirty="0" smtClean="0">
              <a:effectLst/>
            </a:endParaRPr>
          </a:p>
          <a:p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Enterobacter species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known as </a:t>
            </a:r>
            <a:r>
              <a:rPr lang="en-US" dirty="0" err="1" smtClean="0"/>
              <a:t>aerobacter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endParaRPr lang="en-US" dirty="0" smtClean="0"/>
          </a:p>
          <a:p>
            <a:r>
              <a:rPr lang="en-US" dirty="0" smtClean="0"/>
              <a:t>Compromised of 12 species; E. cloacae and E. </a:t>
            </a:r>
            <a:r>
              <a:rPr lang="en-US" dirty="0" err="1" smtClean="0"/>
              <a:t>aerogenes</a:t>
            </a:r>
            <a:r>
              <a:rPr lang="en-US" dirty="0" smtClean="0"/>
              <a:t> are most common</a:t>
            </a:r>
          </a:p>
          <a:p>
            <a:pPr marL="0" indent="0">
              <a:buNone/>
            </a:pPr>
            <a:r>
              <a:rPr lang="en-US" b="1" u="sng" dirty="0"/>
              <a:t>Characteristics</a:t>
            </a:r>
          </a:p>
          <a:p>
            <a:r>
              <a:rPr lang="en-US" dirty="0" err="1"/>
              <a:t>Cononies</a:t>
            </a:r>
            <a:r>
              <a:rPr lang="en-US" dirty="0"/>
              <a:t> resemble </a:t>
            </a:r>
            <a:r>
              <a:rPr lang="en-US" dirty="0" err="1"/>
              <a:t>Klebsiella</a:t>
            </a:r>
            <a:endParaRPr lang="en-US" dirty="0"/>
          </a:p>
          <a:p>
            <a:pPr lvl="0"/>
            <a:r>
              <a:rPr lang="en-US" dirty="0"/>
              <a:t>Motile </a:t>
            </a:r>
            <a:r>
              <a:rPr lang="en-US" dirty="0" err="1"/>
              <a:t>peritrichous</a:t>
            </a:r>
            <a:r>
              <a:rPr lang="en-US" dirty="0"/>
              <a:t> flagella</a:t>
            </a:r>
            <a:endParaRPr lang="en-GB" dirty="0"/>
          </a:p>
          <a:p>
            <a:pPr lvl="0"/>
            <a:r>
              <a:rPr lang="en-US" dirty="0" err="1"/>
              <a:t>IMViC</a:t>
            </a:r>
            <a:r>
              <a:rPr lang="en-US" dirty="0"/>
              <a:t>-</a:t>
            </a:r>
            <a:r>
              <a:rPr lang="en-US" dirty="0" smtClean="0"/>
              <a:t>-++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9275"/>
      </p:ext>
    </p:extLst>
  </p:cSld>
  <p:clrMapOvr>
    <a:masterClrMapping/>
  </p:clrMapOvr>
</p:sld>
</file>

<file path=ppt/theme/theme1.xml><?xml version="1.0" encoding="utf-8"?>
<a:theme xmlns:a="http://schemas.openxmlformats.org/drawingml/2006/main" name="2_TS001069040">
  <a:themeElements>
    <a:clrScheme name="Office Theme 1">
      <a:dk1>
        <a:srgbClr val="000000"/>
      </a:dk1>
      <a:lt1>
        <a:srgbClr val="FFFFFF"/>
      </a:lt1>
      <a:dk2>
        <a:srgbClr val="7F00FF"/>
      </a:dk2>
      <a:lt2>
        <a:srgbClr val="FAFD00"/>
      </a:lt2>
      <a:accent1>
        <a:srgbClr val="B50069"/>
      </a:accent1>
      <a:accent2>
        <a:srgbClr val="FF7F00"/>
      </a:accent2>
      <a:accent3>
        <a:srgbClr val="C0AAFF"/>
      </a:accent3>
      <a:accent4>
        <a:srgbClr val="DADADA"/>
      </a:accent4>
      <a:accent5>
        <a:srgbClr val="D7AAB9"/>
      </a:accent5>
      <a:accent6>
        <a:srgbClr val="E77200"/>
      </a:accent6>
      <a:hlink>
        <a:srgbClr val="FF00FF"/>
      </a:hlink>
      <a:folHlink>
        <a:srgbClr val="B760F9"/>
      </a:folHlink>
    </a:clrScheme>
    <a:fontScheme name="Office Theme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7F00FF"/>
        </a:dk2>
        <a:lt2>
          <a:srgbClr val="FAFD00"/>
        </a:lt2>
        <a:accent1>
          <a:srgbClr val="B50069"/>
        </a:accent1>
        <a:accent2>
          <a:srgbClr val="FF7F00"/>
        </a:accent2>
        <a:accent3>
          <a:srgbClr val="C0AAFF"/>
        </a:accent3>
        <a:accent4>
          <a:srgbClr val="DADADA"/>
        </a:accent4>
        <a:accent5>
          <a:srgbClr val="D7AAB9"/>
        </a:accent5>
        <a:accent6>
          <a:srgbClr val="E77200"/>
        </a:accent6>
        <a:hlink>
          <a:srgbClr val="FF00FF"/>
        </a:hlink>
        <a:folHlink>
          <a:srgbClr val="B760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760F9"/>
        </a:lt1>
        <a:dk2>
          <a:srgbClr val="7B00E4"/>
        </a:dk2>
        <a:lt2>
          <a:srgbClr val="280049"/>
        </a:lt2>
        <a:accent1>
          <a:srgbClr val="FFFFFF"/>
        </a:accent1>
        <a:accent2>
          <a:srgbClr val="FFFF00"/>
        </a:accent2>
        <a:accent3>
          <a:srgbClr val="D8B6FB"/>
        </a:accent3>
        <a:accent4>
          <a:srgbClr val="000000"/>
        </a:accent4>
        <a:accent5>
          <a:srgbClr val="FFFFFF"/>
        </a:accent5>
        <a:accent6>
          <a:srgbClr val="E7E700"/>
        </a:accent6>
        <a:hlink>
          <a:srgbClr val="FF00FF"/>
        </a:hlink>
        <a:folHlink>
          <a:srgbClr val="DFB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DADADA"/>
        </a:lt2>
        <a:accent1>
          <a:srgbClr val="F2F2F2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7F7F7"/>
        </a:accent5>
        <a:accent6>
          <a:srgbClr val="838383"/>
        </a:accent6>
        <a:hlink>
          <a:srgbClr val="DADADA"/>
        </a:hlink>
        <a:folHlink>
          <a:srgbClr val="676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782</Words>
  <Application>Microsoft Office PowerPoint</Application>
  <PresentationFormat>On-screen Show (4:3)</PresentationFormat>
  <Paragraphs>156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2_TS001069040</vt:lpstr>
      <vt:lpstr>ENTEROBACTERIACEAE</vt:lpstr>
      <vt:lpstr>Taxonomical Classification</vt:lpstr>
      <vt:lpstr>TAXONOMY (Ewing)</vt:lpstr>
      <vt:lpstr>Classification based on lactose fermentation</vt:lpstr>
      <vt:lpstr>General characteristics</vt:lpstr>
      <vt:lpstr>PowerPoint Presentation</vt:lpstr>
      <vt:lpstr>PowerPoint Presentation</vt:lpstr>
      <vt:lpstr>CITROBACTER</vt:lpstr>
      <vt:lpstr>Enterobacter species</vt:lpstr>
      <vt:lpstr>PowerPoint Presentation</vt:lpstr>
      <vt:lpstr>KLEBSIELLA</vt:lpstr>
      <vt:lpstr>Pathogenesis </vt:lpstr>
      <vt:lpstr>CLINICAL  PRESENTATION</vt:lpstr>
      <vt:lpstr>LAB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ENTEROBACTERIACEAE (E. Coli, Proteus,Klebsiella, Citrobacter, Enterobacter, Serratia)</dc:title>
  <dc:creator>Dr. Kimaiga H.O. MBChB (UoN)</dc:creator>
  <cp:lastModifiedBy>Dr. Kimaiga H.O. MBChB (UoN)</cp:lastModifiedBy>
  <cp:revision>57</cp:revision>
  <dcterms:created xsi:type="dcterms:W3CDTF">2013-06-05T06:53:19Z</dcterms:created>
  <dcterms:modified xsi:type="dcterms:W3CDTF">2014-01-19T09:48:52Z</dcterms:modified>
</cp:coreProperties>
</file>