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7" r:id="rId2"/>
    <p:sldId id="256" r:id="rId3"/>
    <p:sldId id="25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9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1" r:id="rId23"/>
    <p:sldId id="296" r:id="rId24"/>
    <p:sldId id="275" r:id="rId25"/>
    <p:sldId id="276" r:id="rId26"/>
    <p:sldId id="294" r:id="rId27"/>
    <p:sldId id="278" r:id="rId28"/>
    <p:sldId id="293" r:id="rId29"/>
    <p:sldId id="277" r:id="rId30"/>
    <p:sldId id="279" r:id="rId31"/>
    <p:sldId id="295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C869-9929-48B5-9DD9-61A0DD9C357C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9448-8454-4DD4-A1A1-33975418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DEAA5-8A71-43AC-80EA-C2C748B77737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8FA79D-F231-4AB9-B6FA-5CC0D1C5B648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73C805-3235-4E96-A1CC-7A2ABE50E660}" type="slidenum">
              <a:rPr 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45C82A-A697-4BA4-BA20-A26FC347CEC4}" type="slidenum">
              <a:rPr 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4288E1-431F-4F66-B45B-6D03A3C6F8E5}" type="slidenum">
              <a:rPr lang="en-US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2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9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6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1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2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8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7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ESCHERICHIA COLI</a:t>
            </a:r>
            <a:endParaRPr lang="en-GB" sz="54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154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effectLst/>
              </a:rPr>
              <a:t>Heat </a:t>
            </a:r>
            <a:r>
              <a:rPr lang="en-GB" dirty="0">
                <a:effectLst/>
              </a:rPr>
              <a:t>labile toxins (LT</a:t>
            </a:r>
            <a:r>
              <a:rPr lang="en-GB" dirty="0" smtClean="0">
                <a:effectLst/>
              </a:rPr>
              <a:t>)</a:t>
            </a:r>
          </a:p>
          <a:p>
            <a:pPr lvl="1"/>
            <a:r>
              <a:rPr lang="en-GB" dirty="0" smtClean="0">
                <a:effectLst/>
              </a:rPr>
              <a:t>ADP </a:t>
            </a:r>
            <a:r>
              <a:rPr lang="en-GB" dirty="0">
                <a:effectLst/>
              </a:rPr>
              <a:t>– </a:t>
            </a:r>
            <a:r>
              <a:rPr lang="en-GB" dirty="0" err="1">
                <a:effectLst/>
              </a:rPr>
              <a:t>Ribosylation</a:t>
            </a:r>
            <a:r>
              <a:rPr lang="en-GB" dirty="0">
                <a:effectLst/>
              </a:rPr>
              <a:t> of regulatory </a:t>
            </a:r>
            <a:r>
              <a:rPr lang="en-GB" dirty="0" smtClean="0">
                <a:effectLst/>
              </a:rPr>
              <a:t>protein, activation </a:t>
            </a:r>
            <a:r>
              <a:rPr lang="en-GB" dirty="0">
                <a:effectLst/>
              </a:rPr>
              <a:t>of </a:t>
            </a:r>
            <a:r>
              <a:rPr lang="en-GB" dirty="0" err="1">
                <a:effectLst/>
              </a:rPr>
              <a:t>adenylate</a:t>
            </a:r>
            <a:r>
              <a:rPr lang="en-GB" dirty="0">
                <a:effectLst/>
              </a:rPr>
              <a:t> </a:t>
            </a:r>
            <a:r>
              <a:rPr lang="en-GB" dirty="0" err="1" smtClean="0">
                <a:effectLst/>
              </a:rPr>
              <a:t>cyclase</a:t>
            </a:r>
            <a:r>
              <a:rPr lang="en-GB" dirty="0" smtClean="0">
                <a:effectLst/>
              </a:rPr>
              <a:t>, increases </a:t>
            </a:r>
            <a:r>
              <a:rPr lang="en-GB" dirty="0" err="1" smtClean="0">
                <a:effectLst/>
              </a:rPr>
              <a:t>cAMP</a:t>
            </a:r>
            <a:r>
              <a:rPr lang="en-GB" dirty="0" smtClean="0">
                <a:effectLst/>
              </a:rPr>
              <a:t>, net </a:t>
            </a:r>
            <a:r>
              <a:rPr lang="en-GB" dirty="0">
                <a:effectLst/>
              </a:rPr>
              <a:t>secretion of fluids and electrolytes into bowel </a:t>
            </a:r>
            <a:r>
              <a:rPr lang="en-GB" dirty="0" smtClean="0">
                <a:effectLst/>
              </a:rPr>
              <a:t>lumen, profuse </a:t>
            </a:r>
            <a:r>
              <a:rPr lang="en-GB" dirty="0">
                <a:effectLst/>
              </a:rPr>
              <a:t>watery, non –inflammatory </a:t>
            </a:r>
            <a:r>
              <a:rPr lang="en-GB" dirty="0" err="1" smtClean="0">
                <a:effectLst/>
              </a:rPr>
              <a:t>diarrhea</a:t>
            </a:r>
            <a:r>
              <a:rPr lang="en-GB" dirty="0" smtClean="0">
                <a:effectLst/>
              </a:rPr>
              <a:t>. </a:t>
            </a:r>
          </a:p>
          <a:p>
            <a:pPr lvl="1"/>
            <a:r>
              <a:rPr lang="en-US" dirty="0" smtClean="0">
                <a:effectLst/>
              </a:rPr>
              <a:t>LT resembles </a:t>
            </a:r>
            <a:r>
              <a:rPr lang="en-US" dirty="0">
                <a:effectLst/>
              </a:rPr>
              <a:t>cholera toxin in its structure, function and mode of action. Made of complex polypeptide subunit. One Subunit A (action-</a:t>
            </a:r>
            <a:r>
              <a:rPr lang="en-US" dirty="0" err="1">
                <a:effectLst/>
              </a:rPr>
              <a:t>enzymic</a:t>
            </a:r>
            <a:r>
              <a:rPr lang="en-US" dirty="0">
                <a:effectLst/>
              </a:rPr>
              <a:t>), five subunits of B (binding)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Heat stable toxin (</a:t>
            </a:r>
            <a:r>
              <a:rPr lang="en-US" dirty="0" smtClean="0">
                <a:effectLst/>
              </a:rPr>
              <a:t>ST)</a:t>
            </a:r>
          </a:p>
          <a:p>
            <a:pPr lvl="1"/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inds </a:t>
            </a:r>
            <a:r>
              <a:rPr lang="en-US" dirty="0">
                <a:effectLst/>
              </a:rPr>
              <a:t>to a glycoprotein receptor </a:t>
            </a:r>
            <a:r>
              <a:rPr lang="en-US" dirty="0" smtClean="0">
                <a:effectLst/>
              </a:rPr>
              <a:t>, activation </a:t>
            </a:r>
            <a:r>
              <a:rPr lang="en-US" dirty="0">
                <a:effectLst/>
              </a:rPr>
              <a:t>of membrane-bound </a:t>
            </a:r>
            <a:r>
              <a:rPr lang="en-US" dirty="0" err="1">
                <a:effectLst/>
              </a:rPr>
              <a:t>guanylate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cyclase</a:t>
            </a:r>
            <a:r>
              <a:rPr lang="en-US" dirty="0" smtClean="0">
                <a:effectLst/>
              </a:rPr>
              <a:t>, increases </a:t>
            </a:r>
            <a:r>
              <a:rPr lang="en-US" dirty="0" err="1" smtClean="0">
                <a:effectLst/>
              </a:rPr>
              <a:t>cGMP</a:t>
            </a:r>
            <a:r>
              <a:rPr lang="en-US" dirty="0" smtClean="0">
                <a:effectLst/>
              </a:rPr>
              <a:t>,   </a:t>
            </a:r>
            <a:r>
              <a:rPr lang="en-US" dirty="0">
                <a:effectLst/>
              </a:rPr>
              <a:t>inhibition of intestinal fluid </a:t>
            </a:r>
            <a:r>
              <a:rPr lang="en-US" dirty="0" smtClean="0">
                <a:effectLst/>
              </a:rPr>
              <a:t>uptake, net </a:t>
            </a:r>
            <a:r>
              <a:rPr lang="en-US" dirty="0">
                <a:effectLst/>
              </a:rPr>
              <a:t>fluid secretion </a:t>
            </a:r>
            <a:endParaRPr lang="en-US" dirty="0" smtClean="0">
              <a:effectLst/>
            </a:endParaRPr>
          </a:p>
          <a:p>
            <a:r>
              <a:rPr lang="en-GB" dirty="0">
                <a:effectLst/>
              </a:rPr>
              <a:t>1-2 days incubation, then vomiting, </a:t>
            </a:r>
            <a:r>
              <a:rPr lang="en-GB" dirty="0" err="1">
                <a:effectLst/>
              </a:rPr>
              <a:t>diarrhea</a:t>
            </a:r>
            <a:r>
              <a:rPr lang="en-GB" dirty="0">
                <a:effectLst/>
              </a:rPr>
              <a:t>, fever, chills, </a:t>
            </a:r>
            <a:r>
              <a:rPr lang="en-GB" dirty="0" smtClean="0">
                <a:effectLst/>
              </a:rPr>
              <a:t>headache</a:t>
            </a:r>
          </a:p>
          <a:p>
            <a:r>
              <a:rPr lang="en-GB" dirty="0" smtClean="0">
                <a:effectLst/>
              </a:rPr>
              <a:t>The illness is self limiting</a:t>
            </a:r>
          </a:p>
          <a:p>
            <a:r>
              <a:rPr lang="en-GB" dirty="0" smtClean="0">
                <a:effectLst/>
              </a:rPr>
              <a:t>Dehydration is a major complication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44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2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" y="404664"/>
            <a:ext cx="9124545" cy="62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7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Enteropathogenic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E.coli</a:t>
            </a:r>
            <a:r>
              <a:rPr lang="en-US" i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(EPEC)</a:t>
            </a:r>
          </a:p>
          <a:p>
            <a:r>
              <a:rPr lang="en-US" dirty="0"/>
              <a:t>Causes infantile &amp; childhood diarrhea</a:t>
            </a:r>
          </a:p>
          <a:p>
            <a:r>
              <a:rPr lang="en-US" dirty="0" smtClean="0"/>
              <a:t>Do not produce enterotoxins</a:t>
            </a:r>
          </a:p>
          <a:p>
            <a:r>
              <a:rPr lang="en-US" dirty="0" smtClean="0"/>
              <a:t>Attachment </a:t>
            </a:r>
            <a:r>
              <a:rPr lang="en-US" dirty="0"/>
              <a:t>to enterocytes in small bowel </a:t>
            </a:r>
            <a:r>
              <a:rPr lang="en-US" dirty="0" smtClean="0"/>
              <a:t>using </a:t>
            </a:r>
            <a:r>
              <a:rPr lang="en-US" dirty="0" err="1" smtClean="0"/>
              <a:t>fimbirae</a:t>
            </a:r>
            <a:r>
              <a:rPr lang="en-US" dirty="0" smtClean="0"/>
              <a:t> causing l</a:t>
            </a:r>
            <a:r>
              <a:rPr lang="en-US" dirty="0" smtClean="0">
                <a:sym typeface="Symbol" pitchFamily="18" charset="2"/>
              </a:rPr>
              <a:t>oss </a:t>
            </a:r>
            <a:r>
              <a:rPr lang="en-US" dirty="0">
                <a:sym typeface="Symbol" pitchFamily="18" charset="2"/>
              </a:rPr>
              <a:t>of microvilli (</a:t>
            </a:r>
            <a:r>
              <a:rPr lang="en-US" dirty="0" smtClean="0">
                <a:sym typeface="Symbol" pitchFamily="18" charset="2"/>
              </a:rPr>
              <a:t>effacement) resulting to loss of large areas of nutrient absorption</a:t>
            </a:r>
          </a:p>
          <a:p>
            <a:r>
              <a:rPr lang="en-US" dirty="0" smtClean="0">
                <a:sym typeface="Symbol" pitchFamily="18" charset="2"/>
              </a:rPr>
              <a:t>There’s osmotic pressure in lumen making the enterocytes to loose water causing non-inflammatory diarrhea with mucus but no blood, vomiting and fever</a:t>
            </a:r>
            <a:endParaRPr lang="en-US" dirty="0">
              <a:cs typeface="Arial" charset="0"/>
              <a:sym typeface="Symbol" pitchFamily="18" charset="2"/>
            </a:endParaRPr>
          </a:p>
          <a:p>
            <a:r>
              <a:rPr lang="en-US" dirty="0">
                <a:cs typeface="Arial" charset="0"/>
                <a:sym typeface="Symbol" pitchFamily="18" charset="2"/>
              </a:rPr>
              <a:t>Usually self-limiting but may be chronic in some </a:t>
            </a:r>
            <a:r>
              <a:rPr lang="en-US" dirty="0" smtClean="0">
                <a:cs typeface="Arial" charset="0"/>
                <a:sym typeface="Symbol" pitchFamily="18" charset="2"/>
              </a:rPr>
              <a:t>cases</a:t>
            </a:r>
            <a:endParaRPr lang="en-US" dirty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17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FFC000"/>
                </a:solidFill>
              </a:rPr>
              <a:t>Enteroinvasive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E.coli</a:t>
            </a:r>
            <a:r>
              <a:rPr lang="en-US" dirty="0">
                <a:solidFill>
                  <a:srgbClr val="FFC000"/>
                </a:solidFill>
              </a:rPr>
              <a:t> (EIEC)</a:t>
            </a:r>
          </a:p>
          <a:p>
            <a:r>
              <a:rPr lang="en-US" dirty="0"/>
              <a:t>Restricted to &lt;5yr olds in developing countries</a:t>
            </a:r>
          </a:p>
          <a:p>
            <a:r>
              <a:rPr lang="en-US" dirty="0"/>
              <a:t>Humans only known </a:t>
            </a:r>
            <a:r>
              <a:rPr lang="en-US" dirty="0" smtClean="0"/>
              <a:t>reservoir</a:t>
            </a:r>
          </a:p>
          <a:p>
            <a:pPr lvl="0"/>
            <a:r>
              <a:rPr lang="en-US" dirty="0">
                <a:effectLst/>
              </a:rPr>
              <a:t>Similar disease to </a:t>
            </a:r>
            <a:r>
              <a:rPr lang="en-US" dirty="0" smtClean="0">
                <a:effectLst/>
              </a:rPr>
              <a:t>shigellosis/</a:t>
            </a:r>
            <a:r>
              <a:rPr lang="en-US" dirty="0" err="1" smtClean="0">
                <a:effectLst/>
              </a:rPr>
              <a:t>dysentry</a:t>
            </a:r>
            <a:endParaRPr lang="en-US" dirty="0"/>
          </a:p>
          <a:p>
            <a:pPr lvl="0"/>
            <a:r>
              <a:rPr lang="en-US" dirty="0">
                <a:effectLst/>
              </a:rPr>
              <a:t>Passage of blood, mucus, and leukocytes in stool</a:t>
            </a:r>
            <a:endParaRPr lang="en-US" dirty="0"/>
          </a:p>
          <a:p>
            <a:pPr lvl="0"/>
            <a:r>
              <a:rPr lang="en-US" dirty="0" smtClean="0">
                <a:effectLst/>
              </a:rPr>
              <a:t>Pathogenesis </a:t>
            </a:r>
            <a:r>
              <a:rPr lang="en-US" dirty="0">
                <a:effectLst/>
              </a:rPr>
              <a:t>– bacteria invades epithelial cells by endocytosis and can spread laterally to adjacent cells, causes tissue destruction, necrosis and ulceration.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>
                <a:effectLst/>
              </a:rPr>
              <a:t>Invansive</a:t>
            </a:r>
            <a:r>
              <a:rPr lang="en-US" dirty="0" smtClean="0">
                <a:effectLst/>
              </a:rPr>
              <a:t> of mucosal cells hence damage </a:t>
            </a:r>
            <a:r>
              <a:rPr lang="en-US" dirty="0">
                <a:effectLst/>
              </a:rPr>
              <a:t>to intestinal lining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Invade, proliferate, destruction  of colon epithelium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Fever, severe abdominal cramps, malaise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Bloody mucous diarrhea.</a:t>
            </a:r>
            <a:endParaRPr lang="en-GB" dirty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Enterohemorrhagic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E.coli</a:t>
            </a:r>
            <a:r>
              <a:rPr lang="en-US" i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(EHEC)</a:t>
            </a:r>
          </a:p>
          <a:p>
            <a:pPr lvl="0"/>
            <a:r>
              <a:rPr lang="en-US" dirty="0">
                <a:effectLst/>
              </a:rPr>
              <a:t>Attachment – effacement lesions but in caecum and large bowel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Elaborate </a:t>
            </a:r>
            <a:r>
              <a:rPr lang="en-US" dirty="0" err="1">
                <a:effectLst/>
              </a:rPr>
              <a:t>shiga</a:t>
            </a:r>
            <a:r>
              <a:rPr lang="en-US" dirty="0">
                <a:effectLst/>
              </a:rPr>
              <a:t>-like toxin ( </a:t>
            </a:r>
            <a:r>
              <a:rPr lang="en-US" dirty="0" err="1">
                <a:effectLst/>
              </a:rPr>
              <a:t>verotoxins</a:t>
            </a:r>
            <a:r>
              <a:rPr lang="en-US" dirty="0">
                <a:effectLst/>
              </a:rPr>
              <a:t>) – A subunit enzymatically cleaves adenine base from </a:t>
            </a:r>
            <a:r>
              <a:rPr lang="en-US" dirty="0" err="1">
                <a:effectLst/>
              </a:rPr>
              <a:t>rRNA</a:t>
            </a:r>
            <a:r>
              <a:rPr lang="en-US" dirty="0">
                <a:effectLst/>
              </a:rPr>
              <a:t> – prevents elongation factor -1 – blocks protein synthesis </a:t>
            </a:r>
            <a:r>
              <a:rPr lang="en-US" dirty="0" smtClean="0">
                <a:effectLst/>
              </a:rPr>
              <a:t> within the enterocytes– </a:t>
            </a:r>
            <a:r>
              <a:rPr lang="en-US" dirty="0">
                <a:effectLst/>
              </a:rPr>
              <a:t>cell </a:t>
            </a:r>
            <a:r>
              <a:rPr lang="en-US" dirty="0" smtClean="0">
                <a:effectLst/>
              </a:rPr>
              <a:t>death- inflammatory hemorrhagic colitis.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Abdominal cramps, watery diarrhea progresses to bloody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No or minimal </a:t>
            </a:r>
            <a:r>
              <a:rPr lang="en-US" dirty="0" smtClean="0">
                <a:effectLst/>
              </a:rPr>
              <a:t>fever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152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Hemolytic uremic syndrome is a complication of EHEC usually after antibiotic use – Hemolytic </a:t>
            </a:r>
            <a:r>
              <a:rPr lang="en-US" dirty="0" err="1">
                <a:effectLst/>
              </a:rPr>
              <a:t>anaemia</a:t>
            </a:r>
            <a:r>
              <a:rPr lang="en-US" dirty="0">
                <a:effectLst/>
              </a:rPr>
              <a:t>, thrombocytopenia, acute renal failure.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Serotype 0157:H7 is most commonly isolated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Cattle are a reservoir, and hamburger, unpasteurized milk, fruit juices, and uncooked vegetables are common sources of human infections.</a:t>
            </a:r>
            <a:endParaRPr lang="en-GB" dirty="0">
              <a:effectLst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Enteroaggregative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E.coli</a:t>
            </a:r>
            <a:r>
              <a:rPr lang="en-US" i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(EAEC)</a:t>
            </a:r>
          </a:p>
          <a:p>
            <a:r>
              <a:rPr lang="en-US" dirty="0"/>
              <a:t>Watery diarrhea</a:t>
            </a:r>
          </a:p>
          <a:p>
            <a:r>
              <a:rPr lang="en-US" dirty="0"/>
              <a:t>Plasmid-conferring </a:t>
            </a:r>
            <a:r>
              <a:rPr lang="en-US" dirty="0" err="1"/>
              <a:t>pili</a:t>
            </a:r>
            <a:r>
              <a:rPr lang="en-US" dirty="0"/>
              <a:t> implicated in adherence</a:t>
            </a:r>
          </a:p>
          <a:p>
            <a:r>
              <a:rPr lang="en-US" dirty="0"/>
              <a:t>Persistent diarrhea in children in developing countries</a:t>
            </a:r>
          </a:p>
          <a:p>
            <a:r>
              <a:rPr lang="en-US" dirty="0"/>
              <a:t>Pathogenesis – shortening of villi, mucus biofilm, heat stable </a:t>
            </a:r>
            <a:r>
              <a:rPr lang="en-US" dirty="0" err="1"/>
              <a:t>cytotoxin</a:t>
            </a:r>
            <a:r>
              <a:rPr lang="en-US" dirty="0"/>
              <a:t> ( hemorrhagic necrosis and edema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08112"/>
          </a:xfrm>
        </p:spPr>
        <p:txBody>
          <a:bodyPr/>
          <a:lstStyle/>
          <a:p>
            <a:r>
              <a:rPr lang="en-US" dirty="0">
                <a:effectLst/>
              </a:rPr>
              <a:t>UROPATHOGENIC </a:t>
            </a:r>
            <a:r>
              <a:rPr lang="en-US" dirty="0" smtClean="0">
                <a:effectLst/>
              </a:rPr>
              <a:t> E</a:t>
            </a:r>
            <a:r>
              <a:rPr lang="en-US" dirty="0">
                <a:effectLst/>
              </a:rPr>
              <a:t>. COLI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Utilize P fimbriae ( pyelonephritis associated </a:t>
            </a:r>
            <a:r>
              <a:rPr lang="en-US" dirty="0" err="1">
                <a:effectLst/>
              </a:rPr>
              <a:t>pilli</a:t>
            </a:r>
            <a:r>
              <a:rPr lang="en-US" dirty="0">
                <a:effectLst/>
              </a:rPr>
              <a:t>) to bind endothelial cells of urinary tract and colonize bladder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Also produce alpha and beta </a:t>
            </a:r>
            <a:r>
              <a:rPr lang="en-US" dirty="0" err="1">
                <a:effectLst/>
              </a:rPr>
              <a:t>hemolysins</a:t>
            </a:r>
            <a:r>
              <a:rPr lang="en-US" dirty="0">
                <a:effectLst/>
              </a:rPr>
              <a:t> – cause </a:t>
            </a:r>
            <a:r>
              <a:rPr lang="en-US" dirty="0" err="1">
                <a:effectLst/>
              </a:rPr>
              <a:t>lysis</a:t>
            </a:r>
            <a:r>
              <a:rPr lang="en-US" dirty="0">
                <a:effectLst/>
              </a:rPr>
              <a:t> of urinary tract cells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Evade innate immunity – formation of intracellular bacterial communities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Ability to form K antigen that contribute to biofilm formation	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Recalcitrant to immune factors and antibiotic therapy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Responsible for chronic UTIs which can lead to acute cystitis (bladder infections) and pyelonephritis (kidney infection)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12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Bachelor of Medicine And Bachelor of Surgery\MBChB  Year  2\MEDICAL MICROBIOLOGY\BACTERIOLOGY\cam\IMG_20130605_10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08112"/>
          </a:xfrm>
        </p:spPr>
        <p:txBody>
          <a:bodyPr/>
          <a:lstStyle/>
          <a:p>
            <a:r>
              <a:rPr lang="en-US" u="sng" dirty="0">
                <a:effectLst/>
              </a:rPr>
              <a:t>CLINICAL </a:t>
            </a:r>
            <a:r>
              <a:rPr lang="en-US" u="sng" dirty="0" smtClean="0">
                <a:effectLst/>
              </a:rPr>
              <a:t>INFECTIONS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Gastroenteritis </a:t>
            </a:r>
            <a:r>
              <a:rPr lang="en-US" dirty="0"/>
              <a:t>– </a:t>
            </a:r>
            <a:r>
              <a:rPr lang="en-US" dirty="0" err="1"/>
              <a:t>enterotoxigenic</a:t>
            </a:r>
            <a:r>
              <a:rPr lang="en-US" dirty="0"/>
              <a:t> or invasive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ETEC - Travelers diarrhea, diarrhea in children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EPEC – childhood &amp; adult diarrhea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EIEC – </a:t>
            </a:r>
            <a:r>
              <a:rPr lang="en-US" sz="3200" dirty="0" err="1"/>
              <a:t>dysentry</a:t>
            </a:r>
            <a:endParaRPr lang="en-US" sz="3200" dirty="0"/>
          </a:p>
          <a:p>
            <a:pPr lvl="1"/>
            <a:r>
              <a:rPr lang="en-US" sz="3200" dirty="0">
                <a:effectLst/>
              </a:rPr>
              <a:t>EHEC- hemorrhagic colitis, HUS</a:t>
            </a:r>
            <a:endParaRPr lang="en-GB" sz="3200" dirty="0">
              <a:effectLst/>
            </a:endParaRPr>
          </a:p>
          <a:p>
            <a:pPr lvl="1"/>
            <a:r>
              <a:rPr lang="en-US" sz="3200" dirty="0">
                <a:effectLst/>
              </a:rPr>
              <a:t>EAEC- </a:t>
            </a:r>
            <a:r>
              <a:rPr lang="en-US" sz="3200" dirty="0" err="1">
                <a:effectLst/>
              </a:rPr>
              <a:t>peristalistic</a:t>
            </a:r>
            <a:r>
              <a:rPr lang="en-US" sz="3200" dirty="0">
                <a:effectLst/>
              </a:rPr>
              <a:t> diarrhea</a:t>
            </a:r>
            <a:endParaRPr lang="en-GB" sz="3200" dirty="0">
              <a:effectLst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265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Extra-intestinal infections – community &amp; hospital acquired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Urinary tract infections (UTI)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Community acquired - usually in females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Nosocomial  - indwelling urinary catheters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Wound infections (trauma/ burns)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Pyogenic infections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Intra-abdominal </a:t>
            </a:r>
            <a:r>
              <a:rPr lang="en-US" sz="2800" dirty="0"/>
              <a:t>abscesses, peritonitis, biliary tract infections, </a:t>
            </a:r>
          </a:p>
        </p:txBody>
      </p:sp>
    </p:spTree>
    <p:extLst>
      <p:ext uri="{BB962C8B-B14F-4D97-AF65-F5344CB8AC3E}">
        <p14:creationId xmlns:p14="http://schemas.microsoft.com/office/powerpoint/2010/main" val="318247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FFFF00"/>
                </a:solidFill>
              </a:rPr>
              <a:t>Escherichia coli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/>
          <a:lstStyle/>
          <a:p>
            <a:r>
              <a:rPr lang="en-GB" sz="2400" dirty="0"/>
              <a:t>N</a:t>
            </a:r>
            <a:r>
              <a:rPr lang="en-GB" sz="2400" dirty="0" smtClean="0"/>
              <a:t>ormal </a:t>
            </a:r>
            <a:r>
              <a:rPr lang="en-GB" sz="2400" dirty="0"/>
              <a:t>flora of </a:t>
            </a:r>
            <a:r>
              <a:rPr lang="en-GB" sz="2400" dirty="0" smtClean="0"/>
              <a:t>GIT</a:t>
            </a:r>
          </a:p>
          <a:p>
            <a:pPr lvl="1"/>
            <a:r>
              <a:rPr lang="en-GB" sz="2000" dirty="0" smtClean="0"/>
              <a:t>Produces </a:t>
            </a:r>
            <a:r>
              <a:rPr lang="en-GB" sz="2000" dirty="0"/>
              <a:t>vitamin K in the large </a:t>
            </a:r>
            <a:r>
              <a:rPr lang="en-GB" sz="2000" dirty="0" smtClean="0"/>
              <a:t>intestine</a:t>
            </a:r>
          </a:p>
          <a:p>
            <a:r>
              <a:rPr lang="en-US" sz="2400" dirty="0" smtClean="0"/>
              <a:t>Exclusively in large intestine and </a:t>
            </a:r>
            <a:r>
              <a:rPr lang="en-US" sz="2400" dirty="0" err="1" smtClean="0"/>
              <a:t>faeces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If found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indicates pollution and </a:t>
            </a:r>
            <a:r>
              <a:rPr lang="en-US" sz="2400" dirty="0" err="1" smtClean="0"/>
              <a:t>faecal</a:t>
            </a:r>
            <a:r>
              <a:rPr lang="en-US" sz="2400" dirty="0" smtClean="0"/>
              <a:t> contamination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b="1" u="sng" dirty="0" smtClean="0">
                <a:effectLst/>
              </a:rPr>
              <a:t>Morphology Characteristics</a:t>
            </a:r>
            <a:endParaRPr lang="en-GB" sz="2800" dirty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Gram </a:t>
            </a:r>
            <a:r>
              <a:rPr lang="en-US" sz="2800" dirty="0">
                <a:effectLst/>
              </a:rPr>
              <a:t>–</a:t>
            </a:r>
            <a:r>
              <a:rPr lang="en-US" sz="2800" dirty="0" err="1">
                <a:effectLst/>
              </a:rPr>
              <a:t>ve</a:t>
            </a:r>
            <a:r>
              <a:rPr lang="en-US" sz="2800" dirty="0">
                <a:effectLst/>
              </a:rPr>
              <a:t> bacilli</a:t>
            </a:r>
            <a:endParaRPr lang="en-GB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Lactose fermenter</a:t>
            </a:r>
            <a:endParaRPr lang="en-GB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+- </a:t>
            </a:r>
            <a:r>
              <a:rPr lang="en-US" sz="2800" dirty="0" smtClean="0">
                <a:effectLst/>
              </a:rPr>
              <a:t>capsule</a:t>
            </a:r>
          </a:p>
          <a:p>
            <a:pPr lvl="0"/>
            <a:r>
              <a:rPr lang="en-US" sz="2800" dirty="0" smtClean="0">
                <a:effectLst/>
              </a:rPr>
              <a:t>Motile by </a:t>
            </a:r>
            <a:r>
              <a:rPr lang="en-US" sz="2800" dirty="0" err="1" smtClean="0">
                <a:effectLst/>
              </a:rPr>
              <a:t>petrichate</a:t>
            </a:r>
            <a:r>
              <a:rPr lang="en-US" sz="2800" dirty="0" smtClean="0">
                <a:effectLst/>
              </a:rPr>
              <a:t> flagella</a:t>
            </a:r>
            <a:endParaRPr lang="en-GB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Produce </a:t>
            </a:r>
            <a:r>
              <a:rPr lang="en-US" sz="2800" dirty="0" err="1">
                <a:effectLst/>
              </a:rPr>
              <a:t>indole</a:t>
            </a:r>
            <a:endParaRPr lang="en-GB" sz="2800" dirty="0">
              <a:effectLst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306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5616624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dirty="0"/>
              <a:t>Neonatal meningitis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Caused by different </a:t>
            </a:r>
            <a:r>
              <a:rPr lang="en-GB" sz="2800" dirty="0" err="1"/>
              <a:t>serogroups</a:t>
            </a:r>
            <a:endParaRPr lang="en-GB" sz="2800" dirty="0"/>
          </a:p>
          <a:p>
            <a:pPr lvl="2">
              <a:lnSpc>
                <a:spcPct val="90000"/>
              </a:lnSpc>
            </a:pPr>
            <a:r>
              <a:rPr lang="en-GB" sz="2800" dirty="0"/>
              <a:t>K1 polysaccharide </a:t>
            </a:r>
            <a:r>
              <a:rPr lang="en-GB" sz="2800" dirty="0" err="1"/>
              <a:t>sialic</a:t>
            </a:r>
            <a:r>
              <a:rPr lang="en-GB" sz="2800" dirty="0"/>
              <a:t> acid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Usually with strains carrying the K capsular antigen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Bacteremia/ septicemia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Blood stream invasion by </a:t>
            </a:r>
            <a:r>
              <a:rPr lang="en-US" sz="2800" dirty="0" err="1"/>
              <a:t>E.coli</a:t>
            </a:r>
            <a:r>
              <a:rPr lang="en-US" sz="2800" dirty="0"/>
              <a:t> may lead to septic shock and systemic inflammatory syndrome (SIDS)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/>
              </a:rPr>
              <a:t>Others – </a:t>
            </a:r>
            <a:r>
              <a:rPr lang="en-US" sz="3200" dirty="0" err="1">
                <a:effectLst/>
              </a:rPr>
              <a:t>septis</a:t>
            </a:r>
            <a:r>
              <a:rPr lang="en-US" sz="3200" dirty="0">
                <a:effectLst/>
              </a:rPr>
              <a:t>, arthritis, skin and soft tissue infections, sinusitis, e.t.c</a:t>
            </a:r>
            <a:endParaRPr lang="en-US" sz="32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7343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Lab diagnosis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Specimens: urine, pus, stool, blood, CSF 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Gram </a:t>
            </a:r>
            <a:r>
              <a:rPr lang="en-GB" sz="2400" dirty="0"/>
              <a:t>stain (direct) – Gram –</a:t>
            </a:r>
            <a:r>
              <a:rPr lang="en-GB" sz="2400" dirty="0" err="1"/>
              <a:t>ve</a:t>
            </a:r>
            <a:r>
              <a:rPr lang="en-GB" sz="2400" dirty="0"/>
              <a:t> rods, +/- pus </a:t>
            </a:r>
            <a:r>
              <a:rPr lang="en-GB" sz="2400" dirty="0" smtClean="0"/>
              <a:t>cells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Culture – in air, 35-37oc, 16-24 </a:t>
            </a:r>
            <a:r>
              <a:rPr lang="en-US" sz="2400" dirty="0" err="1"/>
              <a:t>hrs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 </a:t>
            </a:r>
            <a:r>
              <a:rPr lang="en-US" sz="2000" dirty="0"/>
              <a:t>– some strains beta </a:t>
            </a:r>
            <a:r>
              <a:rPr lang="en-US" sz="2000" dirty="0" err="1"/>
              <a:t>heamolytic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MAC- </a:t>
            </a:r>
            <a:r>
              <a:rPr lang="en-US" sz="2000" dirty="0"/>
              <a:t>colonies are lactose fermenters (pink)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Eosin- </a:t>
            </a:r>
            <a:r>
              <a:rPr lang="en-US" sz="2000" dirty="0"/>
              <a:t>methylene blue (EMB) </a:t>
            </a:r>
            <a:r>
              <a:rPr lang="en-US" sz="2000" dirty="0" smtClean="0"/>
              <a:t>medium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haracteristic </a:t>
            </a:r>
            <a:r>
              <a:rPr lang="en-US" sz="2000" dirty="0"/>
              <a:t>green </a:t>
            </a:r>
            <a:r>
              <a:rPr lang="en-US" sz="2000" dirty="0" smtClean="0"/>
              <a:t>sheen- </a:t>
            </a:r>
            <a:r>
              <a:rPr lang="en-US" sz="1600" dirty="0" smtClean="0"/>
              <a:t>CLED 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Gram stains of colonies :- gram –</a:t>
            </a:r>
            <a:r>
              <a:rPr lang="en-GB" sz="2400" dirty="0" err="1" smtClean="0"/>
              <a:t>ve</a:t>
            </a:r>
            <a:r>
              <a:rPr lang="en-GB" sz="2400" dirty="0" smtClean="0"/>
              <a:t> rods.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IMViC</a:t>
            </a:r>
            <a:r>
              <a:rPr lang="en-US" sz="2400" dirty="0" smtClean="0"/>
              <a:t>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Indole</a:t>
            </a:r>
            <a:r>
              <a:rPr lang="en-US" sz="2400" dirty="0" smtClean="0"/>
              <a:t> +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Methyl red +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Voges-Proskauer</a:t>
            </a:r>
            <a:r>
              <a:rPr lang="en-US" sz="2400" dirty="0" smtClean="0"/>
              <a:t> –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Citrate –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marL="342900" lvl="1" indent="-342900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Urease –</a:t>
            </a:r>
            <a:r>
              <a:rPr lang="en-US" sz="2400" dirty="0" err="1"/>
              <a:t>ve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GB" sz="2400" dirty="0" err="1" smtClean="0">
                <a:effectLst/>
              </a:rPr>
              <a:t>Tripple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sugar iron media- </a:t>
            </a:r>
            <a:r>
              <a:rPr lang="en-US" sz="2400" dirty="0" smtClean="0"/>
              <a:t>acid slant, butt, gas, no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Klebsiella</a:t>
            </a:r>
            <a:r>
              <a:rPr lang="en-US" sz="2400" dirty="0" smtClean="0"/>
              <a:t> Screening Media (KSM) –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lvl="0">
              <a:lnSpc>
                <a:spcPct val="80000"/>
              </a:lnSpc>
            </a:pPr>
            <a:r>
              <a:rPr lang="en-US" sz="2400" dirty="0">
                <a:effectLst/>
              </a:rPr>
              <a:t>Diarrheic strains identification – EPEC serotyping</a:t>
            </a:r>
            <a:r>
              <a:rPr lang="en-US" sz="2400" dirty="0" smtClean="0">
                <a:effectLst/>
              </a:rPr>
              <a:t>.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52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0" y="4827826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i="1" kern="0" dirty="0" err="1" smtClean="0"/>
              <a:t>E.coli</a:t>
            </a:r>
            <a:r>
              <a:rPr lang="en-US" i="1" kern="0" dirty="0" smtClean="0"/>
              <a:t> – </a:t>
            </a:r>
            <a:r>
              <a:rPr lang="en-US" kern="0" dirty="0" smtClean="0"/>
              <a:t>Gram negative </a:t>
            </a:r>
            <a:endParaRPr lang="en-US" kern="0" dirty="0"/>
          </a:p>
        </p:txBody>
      </p:sp>
      <p:pic>
        <p:nvPicPr>
          <p:cNvPr id="8" name="Picture 2" descr="E:\Bachelor of Medicine And Bachelor of Surgery (MBChB)  Year  2\MEDICAL MICROBIOLOGY\Others\microbiology bacteriology\E.col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6"/>
            <a:ext cx="6516278" cy="48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E:\Bachelor of Medicine And Bachelor of Surgery (MBChB)  Year  2\MEDICAL MICROBIOLOGY\Others\microbiology bacteriology\ECOLI ON T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33" y="3624580"/>
            <a:ext cx="4041775" cy="3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0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Eijkman test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Is </a:t>
            </a:r>
            <a:r>
              <a:rPr lang="en-GB" dirty="0"/>
              <a:t>a differential test for </a:t>
            </a:r>
            <a:r>
              <a:rPr lang="en-GB" dirty="0" err="1"/>
              <a:t>fecal</a:t>
            </a:r>
            <a:r>
              <a:rPr lang="en-GB" dirty="0"/>
              <a:t> and non-</a:t>
            </a:r>
            <a:r>
              <a:rPr lang="en-GB" dirty="0" err="1"/>
              <a:t>fecal</a:t>
            </a:r>
            <a:r>
              <a:rPr lang="en-GB" dirty="0"/>
              <a:t> </a:t>
            </a:r>
            <a:r>
              <a:rPr lang="en-GB" dirty="0" err="1"/>
              <a:t>E.coli</a:t>
            </a:r>
            <a:r>
              <a:rPr lang="en-GB" dirty="0"/>
              <a:t>. </a:t>
            </a:r>
            <a:r>
              <a:rPr lang="en-GB" dirty="0" err="1"/>
              <a:t>Fecal</a:t>
            </a:r>
            <a:r>
              <a:rPr lang="en-GB" dirty="0"/>
              <a:t> </a:t>
            </a:r>
            <a:r>
              <a:rPr lang="en-GB" dirty="0" err="1"/>
              <a:t>E.coli</a:t>
            </a:r>
            <a:r>
              <a:rPr lang="en-GB" dirty="0"/>
              <a:t> will grow at </a:t>
            </a:r>
            <a:r>
              <a:rPr lang="en-GB" dirty="0" smtClean="0"/>
              <a:t>44°C, produce </a:t>
            </a:r>
            <a:r>
              <a:rPr lang="en-GB" dirty="0"/>
              <a:t>acid and gas and is </a:t>
            </a:r>
            <a:r>
              <a:rPr lang="en-GB" dirty="0" err="1"/>
              <a:t>indole</a:t>
            </a:r>
            <a:r>
              <a:rPr lang="en-GB" dirty="0"/>
              <a:t> positive.</a:t>
            </a:r>
          </a:p>
        </p:txBody>
      </p:sp>
      <p:pic>
        <p:nvPicPr>
          <p:cNvPr id="6" name="Picture 2" descr="E:\Bachelor of Medicine And Bachelor of Surgery (MBChB)  Year  2\MEDICAL MICROBIOLOGY\5. MICROBIOLOGY PRACTICALS AND DEMONSTRATIONS\Laboratry Pictures\Tests\Eijkman t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77165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4040188" cy="639762"/>
          </a:xfrm>
        </p:spPr>
        <p:txBody>
          <a:bodyPr/>
          <a:lstStyle/>
          <a:p>
            <a:pPr eaLnBrk="1" hangingPunct="1"/>
            <a:r>
              <a:rPr lang="en-US" sz="2400" i="1" dirty="0" err="1" smtClean="0"/>
              <a:t>E.coli</a:t>
            </a:r>
            <a:r>
              <a:rPr lang="en-US" sz="2400" i="1" dirty="0" smtClean="0"/>
              <a:t> </a:t>
            </a:r>
            <a:r>
              <a:rPr lang="en-US" sz="2400" dirty="0" smtClean="0"/>
              <a:t>on </a:t>
            </a:r>
            <a:r>
              <a:rPr lang="en-US" sz="2400" dirty="0" err="1" smtClean="0"/>
              <a:t>MacConkey</a:t>
            </a:r>
            <a:r>
              <a:rPr lang="en-US" sz="2400" dirty="0" smtClean="0"/>
              <a:t>- LF</a:t>
            </a:r>
          </a:p>
        </p:txBody>
      </p:sp>
      <p:pic>
        <p:nvPicPr>
          <p:cNvPr id="14" name="Picture 3" descr="E:\Bachelor of Medicine And Bachelor of Surgery (MBChB)  Year  2\MEDICAL MICROBIOLOGY\Others\microbiology bacteriology\E.coli on CLED &amp; MAC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9512" y="3212976"/>
            <a:ext cx="3674364" cy="3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. coli on 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692"/>
            <a:ext cx="2946400" cy="2209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GB" dirty="0" smtClean="0"/>
              <a:t>E. Coli on CLED</a:t>
            </a:r>
            <a:endParaRPr lang="en-GB" dirty="0"/>
          </a:p>
        </p:txBody>
      </p:sp>
      <p:pic>
        <p:nvPicPr>
          <p:cNvPr id="9" name="Content Placeholder 3" descr="E coli cled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644008" y="335699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10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5142"/>
            <a:ext cx="4040188" cy="639762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E. Coli on BA (B-Hs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E. Coli on BA </a:t>
            </a:r>
            <a:r>
              <a:rPr lang="en-GB" dirty="0" smtClean="0">
                <a:solidFill>
                  <a:srgbClr val="FFFFFF"/>
                </a:solidFill>
              </a:rPr>
              <a:t>(Gamma-</a:t>
            </a:r>
            <a:r>
              <a:rPr lang="en-GB" dirty="0" err="1" smtClean="0">
                <a:solidFill>
                  <a:srgbClr val="FFFFFF"/>
                </a:solidFill>
              </a:rPr>
              <a:t>Hs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2" descr="E:\Bachelor of Medicine And Bachelor of Surgery (MBChB)  Year  2\MEDICAL MICROBIOLOGY\Others\microbiology bacteriology\E.coli BA (Gamma-Hs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achelor of Medicine And Bachelor of Surgery (MBChB)  Year  2\MEDICAL MICROBIOLOGY\Others\microbiology bacteriology\E.coli BA (B-Hs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.coli(BA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0"/>
            <a:ext cx="2708672" cy="20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3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E.coli vs Klebsiella on  </a:t>
            </a:r>
            <a:r>
              <a:rPr lang="fi-FI" dirty="0" smtClean="0"/>
              <a:t>BA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E.coli vs Klebsiella on  </a:t>
            </a:r>
            <a:r>
              <a:rPr lang="fi-FI" dirty="0" smtClean="0"/>
              <a:t>CLED</a:t>
            </a:r>
            <a:endParaRPr lang="en-GB" dirty="0"/>
          </a:p>
        </p:txBody>
      </p:sp>
      <p:pic>
        <p:nvPicPr>
          <p:cNvPr id="8" name="Picture 2" descr="E:\Bachelor of Medicine And Bachelor of Surgery (MBChB)  Year  2\MEDICAL MICROBIOLOGY\Others\microbiology bacteriology\E.coli vs Klebsiella on 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9421"/>
            <a:ext cx="4040188" cy="36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Bachelor of Medicine And Bachelor of Surgery (MBChB)  Year  2\MEDICAL MICROBIOLOGY\Others\microbiology bacteriology\ECOLI N KLEB ON CLE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3809"/>
            <a:ext cx="4041775" cy="3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4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040188" cy="639762"/>
          </a:xfrm>
        </p:spPr>
        <p:txBody>
          <a:bodyPr/>
          <a:lstStyle/>
          <a:p>
            <a:r>
              <a:rPr lang="en-US" i="1" dirty="0" err="1"/>
              <a:t>E.coli</a:t>
            </a:r>
            <a:r>
              <a:rPr lang="en-US" i="1" dirty="0"/>
              <a:t> </a:t>
            </a:r>
            <a:r>
              <a:rPr lang="en-US" dirty="0"/>
              <a:t>on </a:t>
            </a:r>
            <a:r>
              <a:rPr lang="en-US" dirty="0" smtClean="0"/>
              <a:t>CLED</a:t>
            </a:r>
            <a:endParaRPr lang="en-US" dirty="0"/>
          </a:p>
        </p:txBody>
      </p:sp>
      <p:pic>
        <p:nvPicPr>
          <p:cNvPr id="11" name="Picture 3" descr="E:\Bachelor of Medicine And Bachelor of Surgery (MBChB)  Year  2\MEDICAL MICROBIOLOGY\Others\microbiology bacteriology\E coli on C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27984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32040" y="1340768"/>
            <a:ext cx="4040188" cy="639762"/>
          </a:xfrm>
        </p:spPr>
        <p:txBody>
          <a:bodyPr/>
          <a:lstStyle/>
          <a:p>
            <a:r>
              <a:rPr lang="en-US" i="1" dirty="0" err="1"/>
              <a:t>E.coli</a:t>
            </a:r>
            <a:r>
              <a:rPr lang="en-US" i="1" dirty="0"/>
              <a:t> </a:t>
            </a:r>
            <a:r>
              <a:rPr lang="en-US" dirty="0"/>
              <a:t>on </a:t>
            </a:r>
            <a:r>
              <a:rPr lang="en-US" dirty="0" smtClean="0"/>
              <a:t>MAC</a:t>
            </a:r>
            <a:endParaRPr lang="en-US" dirty="0"/>
          </a:p>
        </p:txBody>
      </p:sp>
      <p:pic>
        <p:nvPicPr>
          <p:cNvPr id="5124" name="Picture 4" descr="E:\Bachelor of Medicine And Bachelor of Surgery (MBChB)  Year  2\MEDICAL MICROBIOLOGY\Others\microbiology bacteriology\E. Faecalis M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90" y="2420888"/>
            <a:ext cx="4489037" cy="3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91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Bachelor of Medicine And Bachelor of Surgery (MBChB)  Year  2\MEDICAL MICROBIOLOGY\Others\microbiology bacteriology\E.coli vs Klebsiella on M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124" cy="23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E.coli vs Klebsiella on MAC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E.coli vs Klebsiella </a:t>
            </a:r>
            <a:r>
              <a:rPr lang="fi-FI" dirty="0" smtClean="0"/>
              <a:t>on  CLED</a:t>
            </a:r>
            <a:endParaRPr lang="en-GB" dirty="0"/>
          </a:p>
        </p:txBody>
      </p:sp>
      <p:pic>
        <p:nvPicPr>
          <p:cNvPr id="15" name="Picture 2" descr="E:\Bachelor of Medicine And Bachelor of Surgery (MBChB)  Year  2\MEDICAL MICROBIOLOGY\Others\microbiology bacteriology\E.coli vs Klebsiella spp. on M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1" y="2174875"/>
            <a:ext cx="390250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Bachelor of Medicine And Bachelor of Surgery (MBChB)  Year  2\MEDICAL MICROBIOLOGY\Others\microbiology bacteriology\E.coli vs Klebsiella spp. on CLED 2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03" y="2174875"/>
            <a:ext cx="378461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4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5805264"/>
            <a:ext cx="5184576" cy="864096"/>
          </a:xfrm>
        </p:spPr>
        <p:txBody>
          <a:bodyPr/>
          <a:lstStyle/>
          <a:p>
            <a:r>
              <a:rPr lang="en-US" dirty="0"/>
              <a:t>Dark-blue colonies with a metallic green sheen on EMB agar </a:t>
            </a:r>
          </a:p>
        </p:txBody>
      </p:sp>
      <p:pic>
        <p:nvPicPr>
          <p:cNvPr id="7" name="Picture 5" descr="emb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02144"/>
            <a:ext cx="3491880" cy="34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5818"/>
            <a:ext cx="3419872" cy="359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395536" y="1412776"/>
            <a:ext cx="47525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u="sng" dirty="0"/>
              <a:t>EMB</a:t>
            </a:r>
            <a:r>
              <a:rPr lang="en-GB" u="sng" dirty="0" smtClean="0"/>
              <a:t>:</a:t>
            </a:r>
          </a:p>
          <a:p>
            <a:r>
              <a:rPr lang="en-GB" b="0" kern="0" dirty="0" smtClean="0"/>
              <a:t>Peptones 10.0;</a:t>
            </a:r>
          </a:p>
          <a:p>
            <a:r>
              <a:rPr lang="en-GB" b="0" kern="0" dirty="0" smtClean="0"/>
              <a:t>Di-potassium hydrogen phosphate 2.0;</a:t>
            </a:r>
          </a:p>
          <a:p>
            <a:r>
              <a:rPr lang="en-GB" b="0" kern="0" dirty="0" smtClean="0"/>
              <a:t>Lactose 5.0;</a:t>
            </a:r>
          </a:p>
          <a:p>
            <a:r>
              <a:rPr lang="en-GB" b="0" kern="0" dirty="0" smtClean="0"/>
              <a:t>Sucrose 5.0;</a:t>
            </a:r>
          </a:p>
          <a:p>
            <a:r>
              <a:rPr lang="en-GB" b="0" kern="0" dirty="0" smtClean="0"/>
              <a:t>Eosin Y;</a:t>
            </a:r>
          </a:p>
          <a:p>
            <a:r>
              <a:rPr lang="en-GB" b="0" kern="0" dirty="0" smtClean="0"/>
              <a:t>Methylene blue 0.07; agar-agar 13.5.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39826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en-GB" dirty="0" smtClean="0"/>
              <a:t>Virulence factors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6464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u="sng" dirty="0" smtClean="0"/>
              <a:t>Surface antigens and Toxins</a:t>
            </a:r>
          </a:p>
          <a:p>
            <a:pPr lvl="1">
              <a:lnSpc>
                <a:spcPct val="80000"/>
              </a:lnSpc>
            </a:pPr>
            <a:r>
              <a:rPr lang="en-US" sz="2000" u="sng" dirty="0" smtClean="0"/>
              <a:t>Cell </a:t>
            </a:r>
            <a:r>
              <a:rPr lang="en-US" sz="2000" u="sng" dirty="0"/>
              <a:t>wall/</a:t>
            </a:r>
            <a:r>
              <a:rPr lang="en-US" sz="2000" dirty="0"/>
              <a:t> </a:t>
            </a:r>
            <a:r>
              <a:rPr lang="en-US" sz="2000" u="sng" dirty="0"/>
              <a:t>Somatic or O antigen</a:t>
            </a:r>
            <a:r>
              <a:rPr lang="en-US" sz="2000" dirty="0"/>
              <a:t>- heat stable</a:t>
            </a:r>
            <a:endParaRPr lang="en-US" sz="2000" u="sng" dirty="0"/>
          </a:p>
          <a:p>
            <a:pPr marL="742950" lvl="2" indent="-342900">
              <a:lnSpc>
                <a:spcPct val="80000"/>
              </a:lnSpc>
              <a:buClr>
                <a:schemeClr val="tx2"/>
              </a:buClr>
            </a:pPr>
            <a:r>
              <a:rPr lang="en-US" u="sng" dirty="0"/>
              <a:t>Capsular/K antigen</a:t>
            </a:r>
            <a:r>
              <a:rPr lang="en-US" dirty="0"/>
              <a:t>- heat labile, </a:t>
            </a:r>
            <a:r>
              <a:rPr lang="en-US" dirty="0" smtClean="0"/>
              <a:t>Prevent O agglutination and phagocytosis</a:t>
            </a:r>
            <a:endParaRPr lang="en-US" u="sng" dirty="0"/>
          </a:p>
          <a:p>
            <a:pPr lvl="1">
              <a:lnSpc>
                <a:spcPct val="80000"/>
              </a:lnSpc>
            </a:pPr>
            <a:r>
              <a:rPr lang="en-US" sz="2000" u="sng" dirty="0"/>
              <a:t>Flagella /H antigen </a:t>
            </a:r>
            <a:r>
              <a:rPr lang="en-GB" sz="2000" dirty="0">
                <a:effectLst/>
              </a:rPr>
              <a:t>– heat </a:t>
            </a:r>
            <a:r>
              <a:rPr lang="en-GB" sz="2000" dirty="0" smtClean="0">
                <a:effectLst/>
              </a:rPr>
              <a:t>labile and </a:t>
            </a:r>
            <a:r>
              <a:rPr lang="en-GB" sz="2000" dirty="0" err="1" smtClean="0">
                <a:effectLst/>
              </a:rPr>
              <a:t>destoyed</a:t>
            </a:r>
            <a:r>
              <a:rPr lang="en-GB" sz="2000" dirty="0" smtClean="0">
                <a:effectLst/>
              </a:rPr>
              <a:t> by alcohol . </a:t>
            </a:r>
            <a:r>
              <a:rPr lang="en-US" dirty="0" smtClean="0">
                <a:effectLst/>
              </a:rPr>
              <a:t>Not </a:t>
            </a:r>
            <a:r>
              <a:rPr lang="en-US" dirty="0">
                <a:effectLst/>
              </a:rPr>
              <a:t>all are </a:t>
            </a:r>
            <a:r>
              <a:rPr lang="en-US" dirty="0" smtClean="0">
                <a:effectLst/>
              </a:rPr>
              <a:t>motile</a:t>
            </a:r>
            <a:endParaRPr lang="en-US" dirty="0"/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endParaRPr lang="en-GB" dirty="0"/>
          </a:p>
        </p:txBody>
      </p:sp>
      <p:pic>
        <p:nvPicPr>
          <p:cNvPr id="7" name="Picture 2" descr="F:\Bachelor of Medicine And Bachelor of Surgery\MBChB  Year  2\MEDICAL MICROBIOLOGY\BACTERIOLOGY\New folder\IMG_20130605_09392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546" b="24539"/>
          <a:stretch/>
        </p:blipFill>
        <p:spPr bwMode="auto">
          <a:xfrm>
            <a:off x="4648200" y="2345579"/>
            <a:ext cx="3810000" cy="29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5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Bachelor of Medicine And Bachelor of Surgery\MBChB  Year  2\MEDICAL MICROBIOLOGY\BACTERIOLOGY\cam\IMG_20130605_104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853134"/>
            <a:ext cx="4644008" cy="639762"/>
          </a:xfrm>
        </p:spPr>
        <p:txBody>
          <a:bodyPr/>
          <a:lstStyle/>
          <a:p>
            <a:r>
              <a:rPr lang="en-US" dirty="0" err="1"/>
              <a:t>Simmon’s</a:t>
            </a:r>
            <a:r>
              <a:rPr lang="en-US" dirty="0"/>
              <a:t> Citrate </a:t>
            </a:r>
            <a:r>
              <a:rPr lang="en-US" dirty="0" smtClean="0"/>
              <a:t>Test negative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5642" y="2852514"/>
            <a:ext cx="4040188" cy="639762"/>
          </a:xfrm>
        </p:spPr>
        <p:txBody>
          <a:bodyPr/>
          <a:lstStyle/>
          <a:p>
            <a:pPr marL="0" lvl="1">
              <a:buClr>
                <a:schemeClr val="tx2"/>
              </a:buClr>
            </a:pPr>
            <a:r>
              <a:rPr lang="en-GB" dirty="0" smtClean="0"/>
              <a:t>E. Coli </a:t>
            </a:r>
            <a:r>
              <a:rPr lang="en-US" sz="2400" dirty="0" err="1"/>
              <a:t>Indole</a:t>
            </a:r>
            <a:r>
              <a:rPr lang="en-US" sz="2400" dirty="0"/>
              <a:t> +</a:t>
            </a:r>
            <a:r>
              <a:rPr lang="en-US" sz="2400" dirty="0" err="1" smtClean="0"/>
              <a:t>ve</a:t>
            </a:r>
            <a:endParaRPr lang="en-US" sz="2400" dirty="0"/>
          </a:p>
        </p:txBody>
      </p:sp>
      <p:pic>
        <p:nvPicPr>
          <p:cNvPr id="9" name="Content Placeholder 3" descr="IMViC-E.coli.(++ - -)Kleb.- - ++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642" y="3645024"/>
            <a:ext cx="4040188" cy="3030141"/>
          </a:xfrm>
        </p:spPr>
      </p:pic>
      <p:pic>
        <p:nvPicPr>
          <p:cNvPr id="11" name="Content Placeholder 3" descr="Simmons Citrate test for Klebsiella blue is positi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5218"/>
            <a:ext cx="4498975" cy="3746110"/>
          </a:xfrm>
        </p:spPr>
      </p:pic>
      <p:pic>
        <p:nvPicPr>
          <p:cNvPr id="6" name="Picture 3" descr="E:\Bachelor of Medicine And Bachelor of Surgery (MBChB)  Year  2\MEDICAL MICROBIOLOGY\Others\microbiology bacteriology\indole 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1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dirty="0" smtClean="0"/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Should be guided by in vitro susceptibility tests</a:t>
            </a:r>
          </a:p>
          <a:p>
            <a:r>
              <a:rPr lang="en-US" dirty="0" smtClean="0"/>
              <a:t>Site of infection and resistance patterns of isolate (plasmid factors shared with other </a:t>
            </a:r>
            <a:r>
              <a:rPr lang="en-US" dirty="0" err="1" smtClean="0"/>
              <a:t>enterobacteriacea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Uncomplicated UTI – oral penicillin/ trimethoprim-sulfamethoxazole, </a:t>
            </a:r>
            <a:r>
              <a:rPr lang="en-US" dirty="0" err="1" smtClean="0"/>
              <a:t>fluoroquinolone</a:t>
            </a:r>
            <a:endParaRPr lang="en-US" dirty="0" smtClean="0"/>
          </a:p>
          <a:p>
            <a:r>
              <a:rPr lang="en-US" dirty="0" smtClean="0"/>
              <a:t>Sepsis – cephalosporin ± aminoglycoside</a:t>
            </a:r>
          </a:p>
          <a:p>
            <a:r>
              <a:rPr lang="en-US" dirty="0" smtClean="0"/>
              <a:t>Neonatal meningitis – penicillin + cephalosporin</a:t>
            </a:r>
          </a:p>
          <a:p>
            <a:r>
              <a:rPr lang="en-US" dirty="0" smtClean="0"/>
              <a:t>Diarrheal dx – self-limiting; antibiotics not usually necessary but can reduce duration of symptoms</a:t>
            </a:r>
          </a:p>
        </p:txBody>
      </p:sp>
    </p:spTree>
    <p:extLst>
      <p:ext uri="{BB962C8B-B14F-4D97-AF65-F5344CB8AC3E}">
        <p14:creationId xmlns:p14="http://schemas.microsoft.com/office/powerpoint/2010/main" val="27422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Judicious use &amp; withdrawal of catheters</a:t>
            </a:r>
          </a:p>
          <a:p>
            <a:r>
              <a:rPr lang="en-US" smtClean="0"/>
              <a:t>Recurrent UTIs</a:t>
            </a:r>
          </a:p>
          <a:p>
            <a:pPr lvl="1"/>
            <a:r>
              <a:rPr lang="en-US" smtClean="0"/>
              <a:t>Long-term prophylaxis</a:t>
            </a:r>
          </a:p>
          <a:p>
            <a:pPr lvl="1"/>
            <a:r>
              <a:rPr lang="en-US" smtClean="0"/>
              <a:t>Cranberry juice</a:t>
            </a:r>
          </a:p>
          <a:p>
            <a:r>
              <a:rPr lang="en-US" smtClean="0"/>
              <a:t>Prompt removal or change of intravenous catheters</a:t>
            </a:r>
          </a:p>
          <a:p>
            <a:r>
              <a:rPr lang="en-US" smtClean="0"/>
              <a:t>Avoid uncooked foods &amp; unpurified water</a:t>
            </a:r>
          </a:p>
        </p:txBody>
      </p:sp>
    </p:spTree>
    <p:extLst>
      <p:ext uri="{BB962C8B-B14F-4D97-AF65-F5344CB8AC3E}">
        <p14:creationId xmlns:p14="http://schemas.microsoft.com/office/powerpoint/2010/main" val="24402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60648"/>
            <a:ext cx="8712968" cy="633670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Exotoxins</a:t>
            </a:r>
          </a:p>
          <a:p>
            <a:pPr lvl="1"/>
            <a:r>
              <a:rPr lang="en-GB" dirty="0"/>
              <a:t>Haemolysins and enterotoxins (LT/heat labile toxin, ST/heat stable toxin, VT/serotoxin/ST/Shiga like toxin</a:t>
            </a:r>
          </a:p>
          <a:p>
            <a:r>
              <a:rPr lang="en-GB" dirty="0" err="1"/>
              <a:t>Adhesins</a:t>
            </a:r>
            <a:endParaRPr lang="en-GB" dirty="0"/>
          </a:p>
          <a:p>
            <a:pPr lvl="1"/>
            <a:r>
              <a:rPr lang="en-GB" dirty="0" err="1"/>
              <a:t>Intimin</a:t>
            </a:r>
            <a:r>
              <a:rPr lang="en-GB" dirty="0"/>
              <a:t> – associated with adhesion and effacement phenomenon which causes destruction of intestinal surfaces cells</a:t>
            </a:r>
          </a:p>
          <a:p>
            <a:pPr lvl="1"/>
            <a:r>
              <a:rPr lang="en-GB" dirty="0"/>
              <a:t>Outer </a:t>
            </a:r>
            <a:r>
              <a:rPr lang="en-GB" dirty="0" err="1"/>
              <a:t>memb</a:t>
            </a:r>
            <a:r>
              <a:rPr lang="en-GB" dirty="0"/>
              <a:t> proteins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Fimbriae</a:t>
            </a:r>
          </a:p>
          <a:p>
            <a:pPr lvl="1"/>
            <a:r>
              <a:rPr lang="en-GB" dirty="0"/>
              <a:t>P fimbriae – associated with urinary tract pathogens</a:t>
            </a:r>
          </a:p>
          <a:p>
            <a:pPr lvl="1"/>
            <a:r>
              <a:rPr lang="en-GB" dirty="0"/>
              <a:t>CFA (Colonization Factor Antigen) fimbriae – associated with ETEC (</a:t>
            </a:r>
            <a:r>
              <a:rPr lang="en-GB" dirty="0" err="1"/>
              <a:t>Enterotoxigenic</a:t>
            </a:r>
            <a:r>
              <a:rPr lang="en-GB" dirty="0"/>
              <a:t> E. coli)</a:t>
            </a:r>
          </a:p>
          <a:p>
            <a:r>
              <a:rPr lang="en-GB" dirty="0" smtClean="0"/>
              <a:t>Endotoxin (LPS) </a:t>
            </a:r>
            <a:endParaRPr lang="en-GB" dirty="0"/>
          </a:p>
          <a:p>
            <a:pPr lvl="1"/>
            <a:r>
              <a:rPr lang="en-GB" dirty="0"/>
              <a:t>R</a:t>
            </a:r>
            <a:r>
              <a:rPr lang="en-GB" dirty="0" smtClean="0"/>
              <a:t>eleased </a:t>
            </a:r>
            <a:r>
              <a:rPr lang="en-GB" dirty="0"/>
              <a:t>when </a:t>
            </a:r>
            <a:r>
              <a:rPr lang="en-GB" dirty="0" smtClean="0"/>
              <a:t>the cell </a:t>
            </a:r>
            <a:r>
              <a:rPr lang="en-GB" dirty="0"/>
              <a:t>dies</a:t>
            </a:r>
          </a:p>
          <a:p>
            <a:pPr lvl="1"/>
            <a:r>
              <a:rPr lang="en-GB" dirty="0" smtClean="0"/>
              <a:t>Treating </a:t>
            </a:r>
            <a:r>
              <a:rPr lang="en-GB" dirty="0"/>
              <a:t>infections with antibiotics </a:t>
            </a:r>
            <a:r>
              <a:rPr lang="en-GB" dirty="0" smtClean="0"/>
              <a:t>may place </a:t>
            </a:r>
            <a:r>
              <a:rPr lang="en-GB" dirty="0"/>
              <a:t>the patient in severe shock</a:t>
            </a:r>
          </a:p>
          <a:p>
            <a:pPr lvl="1"/>
            <a:r>
              <a:rPr lang="en-GB" dirty="0"/>
              <a:t>Fever, hypotension, </a:t>
            </a:r>
            <a:r>
              <a:rPr lang="en-GB" dirty="0" err="1"/>
              <a:t>leucopenia</a:t>
            </a:r>
            <a:r>
              <a:rPr lang="en-GB" dirty="0"/>
              <a:t>, complement activation, intravascular coagulation in G-</a:t>
            </a:r>
            <a:r>
              <a:rPr lang="en-GB" dirty="0" err="1"/>
              <a:t>ve</a:t>
            </a:r>
            <a:r>
              <a:rPr lang="en-GB" dirty="0"/>
              <a:t> sepsis and death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05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/>
          <a:lstStyle/>
          <a:p>
            <a:r>
              <a:rPr lang="en-US" sz="2800" dirty="0" smtClean="0"/>
              <a:t>Reservoir </a:t>
            </a:r>
            <a:r>
              <a:rPr lang="en-US" sz="2800" dirty="0"/>
              <a:t>– humans and animals</a:t>
            </a:r>
          </a:p>
          <a:p>
            <a:r>
              <a:rPr lang="en-US" sz="2800" dirty="0"/>
              <a:t>Sources of infection for diseases: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own normal flora </a:t>
            </a:r>
            <a:r>
              <a:rPr lang="en-US" dirty="0">
                <a:sym typeface="Symbol" pitchFamily="18" charset="2"/>
              </a:rPr>
              <a:t> UTIs</a:t>
            </a:r>
          </a:p>
          <a:p>
            <a:pPr lvl="1"/>
            <a:r>
              <a:rPr lang="en-US" dirty="0">
                <a:sym typeface="Symbol" pitchFamily="18" charset="2"/>
              </a:rPr>
              <a:t>Mother’s birth canal flora  neonatal meningitis/ sepsis</a:t>
            </a:r>
          </a:p>
          <a:p>
            <a:pPr lvl="1"/>
            <a:r>
              <a:rPr lang="en-US" dirty="0">
                <a:sym typeface="Symbol" pitchFamily="18" charset="2"/>
              </a:rPr>
              <a:t>Contaminated food/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>
                <a:sym typeface="Symbol" pitchFamily="18" charset="2"/>
              </a:rPr>
              <a:t>  Traveler's diarrhea</a:t>
            </a:r>
          </a:p>
          <a:p>
            <a:pPr lvl="1"/>
            <a:r>
              <a:rPr lang="en-US" dirty="0">
                <a:sym typeface="Symbol" pitchFamily="18" charset="2"/>
              </a:rPr>
              <a:t>Undercooked meat  diarrhea by EHEC O157</a:t>
            </a:r>
          </a:p>
          <a:p>
            <a:endParaRPr lang="en-GB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PATHOGENESIS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1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26469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Gastrointestinal </a:t>
            </a:r>
            <a:r>
              <a:rPr lang="en-US" dirty="0">
                <a:effectLst/>
              </a:rPr>
              <a:t>– caused by 5 different classes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ETEC – </a:t>
            </a:r>
            <a:r>
              <a:rPr lang="en-US" dirty="0" err="1">
                <a:effectLst/>
              </a:rPr>
              <a:t>Entereotoxigenic</a:t>
            </a:r>
            <a:r>
              <a:rPr lang="en-US" dirty="0">
                <a:effectLst/>
              </a:rPr>
              <a:t> E. coli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EPEC – </a:t>
            </a:r>
            <a:r>
              <a:rPr lang="en-US" dirty="0" err="1" smtClean="0">
                <a:effectLst/>
              </a:rPr>
              <a:t>Enteropathogenic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E.coli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EIEC- </a:t>
            </a:r>
            <a:r>
              <a:rPr lang="en-US" dirty="0" err="1" smtClean="0">
                <a:effectLst/>
              </a:rPr>
              <a:t>Enteroinvansive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E.coli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EHEC- </a:t>
            </a:r>
            <a:r>
              <a:rPr lang="en-US" dirty="0" err="1" smtClean="0">
                <a:effectLst/>
              </a:rPr>
              <a:t>enterohaemorrhagic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E.coli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EAEC- </a:t>
            </a:r>
            <a:r>
              <a:rPr lang="en-US" dirty="0" err="1" smtClean="0">
                <a:effectLst/>
              </a:rPr>
              <a:t>enteroaggregative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E.coli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Extra-intestinal</a:t>
            </a:r>
          </a:p>
          <a:p>
            <a:pPr lvl="1"/>
            <a:r>
              <a:rPr lang="en-US" dirty="0" smtClean="0">
                <a:effectLst/>
              </a:rPr>
              <a:t>Urinary tract infections</a:t>
            </a:r>
          </a:p>
          <a:p>
            <a:pPr lvl="1"/>
            <a:r>
              <a:rPr lang="en-US" dirty="0" smtClean="0">
                <a:effectLst/>
              </a:rPr>
              <a:t>Pyogenic infections</a:t>
            </a:r>
          </a:p>
          <a:p>
            <a:pPr lvl="1"/>
            <a:r>
              <a:rPr lang="en-US" dirty="0" err="1" smtClean="0">
                <a:effectLst/>
              </a:rPr>
              <a:t>Septicaemia</a:t>
            </a:r>
            <a:endParaRPr lang="en-US" dirty="0" smtClean="0">
              <a:effectLst/>
            </a:endParaRPr>
          </a:p>
          <a:p>
            <a:pPr lvl="1"/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5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669"/>
            <a:ext cx="7348314" cy="680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2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5661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8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err="1">
                <a:solidFill>
                  <a:srgbClr val="FFC000"/>
                </a:solidFill>
                <a:effectLst/>
              </a:rPr>
              <a:t>Enterotoxigenic</a:t>
            </a:r>
            <a:r>
              <a:rPr lang="en-GB" dirty="0">
                <a:solidFill>
                  <a:srgbClr val="FFC000"/>
                </a:solidFill>
                <a:effectLst/>
              </a:rPr>
              <a:t> </a:t>
            </a:r>
            <a:r>
              <a:rPr lang="en-GB" dirty="0" err="1">
                <a:solidFill>
                  <a:srgbClr val="FFC000"/>
                </a:solidFill>
                <a:effectLst/>
              </a:rPr>
              <a:t>E.coli</a:t>
            </a:r>
            <a:r>
              <a:rPr lang="en-GB" dirty="0">
                <a:solidFill>
                  <a:srgbClr val="FFC000"/>
                </a:solidFill>
                <a:effectLst/>
              </a:rPr>
              <a:t> (ETEC)</a:t>
            </a:r>
          </a:p>
          <a:p>
            <a:r>
              <a:rPr lang="en-GB" dirty="0" err="1" smtClean="0">
                <a:effectLst/>
              </a:rPr>
              <a:t>Traveler’s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diarrhea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Transmitted by </a:t>
            </a:r>
            <a:r>
              <a:rPr lang="en-GB" dirty="0" err="1" smtClean="0">
                <a:effectLst/>
              </a:rPr>
              <a:t>fecal</a:t>
            </a:r>
            <a:r>
              <a:rPr lang="en-GB" dirty="0" smtClean="0">
                <a:effectLst/>
              </a:rPr>
              <a:t>-oral route via contaminated water or water</a:t>
            </a:r>
          </a:p>
          <a:p>
            <a:r>
              <a:rPr lang="en-GB" dirty="0">
                <a:effectLst/>
              </a:rPr>
              <a:t>Adhere to cells of jejunum and ileum by </a:t>
            </a:r>
            <a:r>
              <a:rPr lang="en-GB" dirty="0" err="1">
                <a:effectLst/>
              </a:rPr>
              <a:t>pili</a:t>
            </a:r>
            <a:r>
              <a:rPr lang="en-GB" dirty="0">
                <a:effectLst/>
              </a:rPr>
              <a:t>, synthesize plasmid- encoded enterotoxins  LT and ST that act on the cells causing </a:t>
            </a:r>
            <a:r>
              <a:rPr lang="en-GB" dirty="0" err="1">
                <a:effectLst/>
              </a:rPr>
              <a:t>diarrhea</a:t>
            </a:r>
            <a:endParaRPr lang="en-GB" dirty="0">
              <a:effectLst/>
            </a:endParaRPr>
          </a:p>
          <a:p>
            <a:endParaRPr lang="en-GB" dirty="0" smtClean="0">
              <a:effectLst/>
            </a:endParaRPr>
          </a:p>
          <a:p>
            <a:pPr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685565"/>
      </p:ext>
    </p:extLst>
  </p:cSld>
  <p:clrMapOvr>
    <a:masterClrMapping/>
  </p:clrMapOvr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1254</Words>
  <Application>Microsoft Office PowerPoint</Application>
  <PresentationFormat>On-screen Show (4:3)</PresentationFormat>
  <Paragraphs>181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1_TS001069040</vt:lpstr>
      <vt:lpstr>ESCHERICHIA COLI</vt:lpstr>
      <vt:lpstr>Escherichia coli</vt:lpstr>
      <vt:lpstr>Virulence factors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UROPATHOGENIC  E. COLI</vt:lpstr>
      <vt:lpstr>PowerPoint Presentation</vt:lpstr>
      <vt:lpstr>CLINICAL INFECTIONS</vt:lpstr>
      <vt:lpstr>PowerPoint Presentation</vt:lpstr>
      <vt:lpstr>PowerPoint Presentation</vt:lpstr>
      <vt:lpstr>Lab diagnosis</vt:lpstr>
      <vt:lpstr>PowerPoint Presentation</vt:lpstr>
      <vt:lpstr>Eijkman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Prevention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ESCHERICHIA COLI</dc:title>
  <dc:creator>Dr. Kimaiga H.O. MBChB (UoN)</dc:creator>
  <cp:lastModifiedBy>Dr. Kimaiga H.O. MBChB (UoN)</cp:lastModifiedBy>
  <cp:revision>13</cp:revision>
  <dcterms:created xsi:type="dcterms:W3CDTF">2013-10-09T16:02:26Z</dcterms:created>
  <dcterms:modified xsi:type="dcterms:W3CDTF">2014-01-19T09:16:50Z</dcterms:modified>
</cp:coreProperties>
</file>