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0" r:id="rId2"/>
    <p:sldId id="284" r:id="rId3"/>
    <p:sldId id="260" r:id="rId4"/>
    <p:sldId id="261" r:id="rId5"/>
    <p:sldId id="281" r:id="rId6"/>
    <p:sldId id="283" r:id="rId7"/>
    <p:sldId id="286" r:id="rId8"/>
    <p:sldId id="263" r:id="rId9"/>
    <p:sldId id="264" r:id="rId10"/>
    <p:sldId id="265" r:id="rId11"/>
    <p:sldId id="269" r:id="rId12"/>
    <p:sldId id="288" r:id="rId13"/>
    <p:sldId id="270" r:id="rId14"/>
    <p:sldId id="271" r:id="rId15"/>
    <p:sldId id="272" r:id="rId16"/>
    <p:sldId id="273" r:id="rId17"/>
    <p:sldId id="276" r:id="rId18"/>
    <p:sldId id="278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68347-F9A5-4B4D-852E-E0CF6EE4DCA4}" type="datetimeFigureOut">
              <a:rPr lang="en-GB" smtClean="0"/>
              <a:t>15/01/2014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09A0B-70D3-42D5-8407-3DE8AD8A0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3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BDABF4-39C8-4FF9-9C85-417F4A403440}" type="slidenum">
              <a:rPr lang="en-US" smtClean="0">
                <a:solidFill>
                  <a:prstClr val="black"/>
                </a:solidFill>
              </a:rPr>
              <a:pPr eaLnBrk="1" hangingPunct="1"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2050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907B08-DE58-4EB1-A445-0C63E8219D4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9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B9ACBD-7D98-4FDE-99B0-479700343D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8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B4F5B2-8ACF-4665-BAC9-07738455F5E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25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856F8E-A427-4349-8129-E72D6327AF4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0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9C3B5-6883-44AD-B001-179677537A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3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CC74E4-D48B-4165-9F57-E79A1B8419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2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CADE2A-6B4F-49D8-9665-14DCF6370B1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9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83D4C6-7BAC-48CB-BDFD-CAA762E9C23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5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A75280-150B-4462-A4BD-48345749F54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2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254BDA-3944-493C-AE0B-6F1DEB2BEAD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8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A1832-2F8E-4903-9108-C06AC08102C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2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32FE2D-A179-4C8C-BAE5-68A833DA10F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2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7C1BBB-9379-4727-8260-284834B861D2}" type="slidenum">
              <a:rPr lang="en-GB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133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143000"/>
          </a:xfrm>
        </p:spPr>
        <p:txBody>
          <a:bodyPr>
            <a:noAutofit/>
          </a:bodyPr>
          <a:lstStyle/>
          <a:p>
            <a:r>
              <a:rPr lang="en-GB" sz="6000" b="1" dirty="0" smtClean="0"/>
              <a:t>PROTEUS AND SERRATIA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400800" cy="1752600"/>
          </a:xfrm>
        </p:spPr>
        <p:txBody>
          <a:bodyPr/>
          <a:lstStyle/>
          <a:p>
            <a:r>
              <a:rPr lang="en-GB" b="1" dirty="0" smtClean="0"/>
              <a:t>KIMAIGA H.O</a:t>
            </a:r>
          </a:p>
          <a:p>
            <a:r>
              <a:rPr lang="en-GB" b="1" dirty="0" smtClean="0"/>
              <a:t>MBChB (University of Nairobi)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89540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Proteus on </a:t>
            </a:r>
            <a:r>
              <a:rPr lang="en-GB" dirty="0" smtClean="0"/>
              <a:t>BA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Proteus on </a:t>
            </a:r>
            <a:r>
              <a:rPr lang="en-GB" dirty="0" smtClean="0"/>
              <a:t>BA</a:t>
            </a:r>
            <a:endParaRPr lang="en-GB" dirty="0"/>
          </a:p>
        </p:txBody>
      </p:sp>
      <p:pic>
        <p:nvPicPr>
          <p:cNvPr id="14" name="Picture 3" descr="E:\Bachelor of Medicine And Bachelor of Surgery (MBChB)  Year  2\MEDICAL MICROBIOLOGY\Others\microbiology bacteriology\Proteus B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34126"/>
            <a:ext cx="4041775" cy="383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Bachelor of Medicine And Bachelor of Surgery (MBChB)  Year  2\MEDICAL MICROBIOLOGY\Others\microbiology bacteriology\Proteus Spp B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4930"/>
            <a:ext cx="4040188" cy="303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3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2348880"/>
            <a:ext cx="4040188" cy="639762"/>
          </a:xfrm>
        </p:spPr>
        <p:txBody>
          <a:bodyPr/>
          <a:lstStyle/>
          <a:p>
            <a:r>
              <a:rPr lang="en-GB" dirty="0" smtClean="0"/>
              <a:t>Proteus on BA swarming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548680"/>
            <a:ext cx="4041775" cy="639762"/>
          </a:xfrm>
        </p:spPr>
        <p:txBody>
          <a:bodyPr/>
          <a:lstStyle/>
          <a:p>
            <a:r>
              <a:rPr lang="en-GB" dirty="0"/>
              <a:t>Proteus on BA </a:t>
            </a:r>
            <a:r>
              <a:rPr lang="en-GB" dirty="0" smtClean="0"/>
              <a:t>swarming</a:t>
            </a:r>
            <a:endParaRPr lang="en-GB" dirty="0"/>
          </a:p>
        </p:txBody>
      </p:sp>
      <p:pic>
        <p:nvPicPr>
          <p:cNvPr id="8" name="Picture 2" descr="E:\Bachelor of Medicine And Bachelor of Surgery (MBChB)  Year  2\MEDICAL MICROBIOLOGY\Others\microbiology bacteriology\proteus on B.A note swarm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Bachelor of Medicine And Bachelor of Surgery (MBChB)  Year  2\MEDICAL MICROBIOLOGY\Others\microbiology bacteriology\proteus- note swarmin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70881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Bachelor of Medicine And Bachelor of Surgery\MBChB  Year  2\MEDICAL MICROBIOLOGY\BACTERIOLOGY\cam\IMG_20130605_1137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22297" r="55253" b="40962"/>
          <a:stretch/>
        </p:blipFill>
        <p:spPr bwMode="auto">
          <a:xfrm>
            <a:off x="539552" y="332656"/>
            <a:ext cx="28384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97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:\Phone Drives BackUp\New folder\Camera\IMG_20130705_1138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896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51520" y="2564904"/>
            <a:ext cx="4173860" cy="639762"/>
          </a:xfrm>
        </p:spPr>
        <p:txBody>
          <a:bodyPr/>
          <a:lstStyle/>
          <a:p>
            <a:r>
              <a:rPr lang="en-GB" dirty="0" err="1" smtClean="0"/>
              <a:t>Diene’s</a:t>
            </a:r>
            <a:r>
              <a:rPr lang="en-GB" dirty="0" smtClean="0"/>
              <a:t> </a:t>
            </a:r>
            <a:r>
              <a:rPr lang="en-GB" dirty="0"/>
              <a:t>Phenomenon on BA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860032" y="2564904"/>
            <a:ext cx="4041775" cy="639762"/>
          </a:xfrm>
        </p:spPr>
        <p:txBody>
          <a:bodyPr/>
          <a:lstStyle/>
          <a:p>
            <a:r>
              <a:rPr lang="en-GB" dirty="0" err="1" smtClean="0"/>
              <a:t>Diene’s</a:t>
            </a:r>
            <a:r>
              <a:rPr lang="en-GB" dirty="0" smtClean="0"/>
              <a:t> </a:t>
            </a:r>
            <a:r>
              <a:rPr lang="en-GB" dirty="0"/>
              <a:t>Phenomenon </a:t>
            </a:r>
            <a:r>
              <a:rPr lang="en-GB" dirty="0" smtClean="0"/>
              <a:t>on</a:t>
            </a:r>
            <a:endParaRPr lang="en-GB" dirty="0"/>
          </a:p>
        </p:txBody>
      </p:sp>
      <p:pic>
        <p:nvPicPr>
          <p:cNvPr id="13" name="Picture 2" descr="E:\Bachelor of Medicine And Bachelor of Surgery (MBChB)  Year  2\MEDICAL MICROBIOLOGY\Others\microbiology bacteriology\Dienes Phenomenon on B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" y="3155495"/>
            <a:ext cx="4040188" cy="369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E:\Bachelor of Medicine And Bachelor of Surgery (MBChB)  Year  2\MEDICAL MICROBIOLOGY\Others\microbiology bacteriology\Diene's Phenomenon 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177" y="3129321"/>
            <a:ext cx="4041775" cy="372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enes Phenomenon-Prote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38" y="0"/>
            <a:ext cx="3454400" cy="2590800"/>
          </a:xfrm>
          <a:prstGeom prst="rect">
            <a:avLst/>
          </a:prstGeom>
        </p:spPr>
      </p:pic>
      <p:pic>
        <p:nvPicPr>
          <p:cNvPr id="9" name="Picture 5" descr=" The name of referred object is jcm00224-0158-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3695328" cy="228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505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120680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tx2"/>
              </a:buClr>
            </a:pPr>
            <a:r>
              <a:rPr lang="en-US" sz="3200" dirty="0">
                <a:sym typeface="Symbol" pitchFamily="18" charset="2"/>
              </a:rPr>
              <a:t>Swarming is inhibited on</a:t>
            </a:r>
          </a:p>
          <a:p>
            <a:pPr marL="742950" lvl="2" indent="-342900">
              <a:buClr>
                <a:schemeClr val="tx2"/>
              </a:buClr>
            </a:pPr>
            <a:r>
              <a:rPr lang="en-US" sz="2800" dirty="0">
                <a:sym typeface="Symbol" pitchFamily="18" charset="2"/>
              </a:rPr>
              <a:t>CLED (Cysteine lactose electrolyte-deficient media) used for urinary pathogens</a:t>
            </a:r>
          </a:p>
          <a:p>
            <a:pPr marL="742950" lvl="2" indent="-342900">
              <a:buClr>
                <a:schemeClr val="tx2"/>
              </a:buClr>
            </a:pPr>
            <a:r>
              <a:rPr lang="en-US" sz="2800" dirty="0">
                <a:sym typeface="Symbol" pitchFamily="18" charset="2"/>
              </a:rPr>
              <a:t>Culturing on media containing bile salts</a:t>
            </a:r>
          </a:p>
          <a:p>
            <a:pPr marL="742950" lvl="2" indent="-342900">
              <a:buClr>
                <a:schemeClr val="tx2"/>
              </a:buClr>
            </a:pPr>
            <a:r>
              <a:rPr lang="en-US" sz="2800" dirty="0">
                <a:sym typeface="Symbol" pitchFamily="18" charset="2"/>
              </a:rPr>
              <a:t>The concentration of agar to about 6%</a:t>
            </a:r>
          </a:p>
          <a:p>
            <a:pPr marL="742950" lvl="2" indent="-342900">
              <a:buClr>
                <a:schemeClr val="tx2"/>
              </a:buClr>
            </a:pPr>
            <a:r>
              <a:rPr lang="en-US" sz="2800" dirty="0">
                <a:sym typeface="Symbol" pitchFamily="18" charset="2"/>
              </a:rPr>
              <a:t>Incorporating chloral hydrate in the media</a:t>
            </a:r>
          </a:p>
          <a:p>
            <a:pPr marL="742950" lvl="2" indent="-342900">
              <a:buClr>
                <a:schemeClr val="tx2"/>
              </a:buClr>
            </a:pPr>
            <a:r>
              <a:rPr lang="en-US" sz="2800" dirty="0">
                <a:sym typeface="Symbol" pitchFamily="18" charset="2"/>
              </a:rPr>
              <a:t>Ditching or cutting a narrow strip on the </a:t>
            </a:r>
            <a:r>
              <a:rPr lang="en-US" sz="2800" dirty="0" smtClean="0">
                <a:sym typeface="Symbol" pitchFamily="18" charset="2"/>
              </a:rPr>
              <a:t>media</a:t>
            </a:r>
            <a:endParaRPr lang="en-US" sz="32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97612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txBody>
          <a:bodyPr/>
          <a:lstStyle/>
          <a:p>
            <a:r>
              <a:rPr lang="en-US" u="sng" dirty="0" smtClean="0">
                <a:effectLst/>
              </a:rPr>
              <a:t>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txBody>
          <a:bodyPr/>
          <a:lstStyle/>
          <a:p>
            <a:pPr lvl="0"/>
            <a:r>
              <a:rPr lang="en-US" dirty="0" smtClean="0">
                <a:effectLst/>
              </a:rPr>
              <a:t>Based </a:t>
            </a:r>
            <a:r>
              <a:rPr lang="en-US" dirty="0">
                <a:effectLst/>
              </a:rPr>
              <a:t>on susceptibility testing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Most sensitivity to aminoglycosides &amp; trimethoprim-sulfamethoxazole</a:t>
            </a:r>
            <a:endParaRPr lang="en-GB" dirty="0">
              <a:effectLst/>
            </a:endParaRPr>
          </a:p>
          <a:p>
            <a:pPr lvl="0"/>
            <a:r>
              <a:rPr lang="en-US" dirty="0" err="1">
                <a:effectLst/>
              </a:rPr>
              <a:t>Ampicilin</a:t>
            </a:r>
            <a:r>
              <a:rPr lang="en-US" dirty="0">
                <a:effectLst/>
              </a:rPr>
              <a:t> – P. mirabilis</a:t>
            </a:r>
            <a:endParaRPr lang="en-GB" dirty="0">
              <a:effectLst/>
            </a:endParaRPr>
          </a:p>
          <a:p>
            <a:pPr lvl="0"/>
            <a:r>
              <a:rPr lang="en-US" dirty="0" err="1" smtClean="0">
                <a:effectLst/>
              </a:rPr>
              <a:t>Cephalosporins</a:t>
            </a:r>
            <a:r>
              <a:rPr lang="en-GB" dirty="0" smtClean="0">
                <a:effectLst/>
              </a:rPr>
              <a:t>- </a:t>
            </a:r>
            <a:r>
              <a:rPr lang="en-US" dirty="0" smtClean="0">
                <a:effectLst/>
              </a:rPr>
              <a:t>P</a:t>
            </a:r>
            <a:r>
              <a:rPr lang="en-US" dirty="0">
                <a:effectLst/>
              </a:rPr>
              <a:t>. mirabilis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Rest are resistant to 1st generation </a:t>
            </a:r>
            <a:r>
              <a:rPr lang="en-US" dirty="0" err="1">
                <a:effectLst/>
              </a:rPr>
              <a:t>cephalosporins</a:t>
            </a:r>
            <a:endParaRPr lang="en-GB" dirty="0">
              <a:effectLst/>
            </a:endParaRPr>
          </a:p>
          <a:p>
            <a:pPr lvl="0"/>
            <a:r>
              <a:rPr lang="en-US" dirty="0" err="1">
                <a:effectLst/>
              </a:rPr>
              <a:t>Fluoroquinolone</a:t>
            </a:r>
            <a:r>
              <a:rPr lang="en-US" dirty="0">
                <a:effectLst/>
              </a:rPr>
              <a:t> 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666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805264"/>
            <a:ext cx="7772400" cy="729258"/>
          </a:xfrm>
        </p:spPr>
        <p:txBody>
          <a:bodyPr/>
          <a:lstStyle/>
          <a:p>
            <a:r>
              <a:rPr lang="en-GB" dirty="0" smtClean="0"/>
              <a:t>Disk Diffusion Method on Proteus </a:t>
            </a:r>
            <a:r>
              <a:rPr lang="en-GB" dirty="0" err="1" smtClean="0"/>
              <a:t>spp</a:t>
            </a:r>
            <a:endParaRPr lang="en-GB" dirty="0"/>
          </a:p>
        </p:txBody>
      </p:sp>
      <p:pic>
        <p:nvPicPr>
          <p:cNvPr id="6146" name="Picture 2" descr="E:\Bachelor of Medicine And Bachelor of Surgery (MBChB)  Year  2\MEDICAL MICROBIOLOGY\Others\Tests\antibiotics\Disk Diffusion Method Proteus s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380312" cy="55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664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SERRATIA SPECIES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4752528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S. </a:t>
            </a:r>
            <a:r>
              <a:rPr lang="en-GB" dirty="0" err="1"/>
              <a:t>Marcescens</a:t>
            </a:r>
            <a:r>
              <a:rPr lang="en-GB" dirty="0"/>
              <a:t> is mains pathologic one</a:t>
            </a:r>
          </a:p>
          <a:p>
            <a:r>
              <a:rPr lang="en-US" dirty="0" smtClean="0"/>
              <a:t>Slow LF –Use citrate as sole source of carbon</a:t>
            </a:r>
          </a:p>
          <a:p>
            <a:r>
              <a:rPr lang="en-US" dirty="0" smtClean="0"/>
              <a:t>Other Slow LF’s include: </a:t>
            </a:r>
            <a:r>
              <a:rPr lang="en-US" dirty="0" err="1" smtClean="0"/>
              <a:t>Edwardsiella</a:t>
            </a:r>
            <a:r>
              <a:rPr lang="en-US" dirty="0" smtClean="0"/>
              <a:t>, Arizona, </a:t>
            </a:r>
            <a:r>
              <a:rPr lang="en-US" dirty="0" err="1" smtClean="0"/>
              <a:t>Providentia</a:t>
            </a:r>
            <a:r>
              <a:rPr lang="en-US" dirty="0" smtClean="0"/>
              <a:t> and </a:t>
            </a:r>
            <a:r>
              <a:rPr lang="en-US" dirty="0" err="1" smtClean="0"/>
              <a:t>Erwinia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Distinctive bright red or brick red colonies on BA </a:t>
            </a:r>
          </a:p>
          <a:p>
            <a:pPr lvl="0"/>
            <a:r>
              <a:rPr lang="en-US" dirty="0" smtClean="0"/>
              <a:t>Commonly resistant to </a:t>
            </a:r>
            <a:r>
              <a:rPr lang="en-US" dirty="0" err="1" smtClean="0"/>
              <a:t>penicilins</a:t>
            </a:r>
            <a:r>
              <a:rPr lang="en-US" dirty="0" smtClean="0"/>
              <a:t>, aminoglycosides</a:t>
            </a:r>
            <a:endParaRPr lang="en-GB" dirty="0" smtClean="0"/>
          </a:p>
          <a:p>
            <a:r>
              <a:rPr lang="en-US" dirty="0" smtClean="0"/>
              <a:t>Frequently found in nosocomial infections of urinary and respiratory tracts</a:t>
            </a:r>
            <a:endParaRPr lang="en-US" dirty="0"/>
          </a:p>
          <a:p>
            <a:r>
              <a:rPr lang="en-US" dirty="0" smtClean="0"/>
              <a:t>Opportunistic hospital infections – pneumonia, bacteremia, </a:t>
            </a:r>
            <a:r>
              <a:rPr lang="en-US" dirty="0" err="1" smtClean="0"/>
              <a:t>endocariditis</a:t>
            </a:r>
            <a:r>
              <a:rPr lang="en-US" dirty="0" smtClean="0"/>
              <a:t>, </a:t>
            </a:r>
            <a:r>
              <a:rPr lang="en-GB" dirty="0" err="1"/>
              <a:t>Osteomyletis</a:t>
            </a:r>
            <a:r>
              <a:rPr lang="en-GB" dirty="0"/>
              <a:t> in IVDUs and cellulitis in patients on </a:t>
            </a:r>
            <a:r>
              <a:rPr lang="en-GB" dirty="0" err="1" smtClean="0"/>
              <a:t>hemodialysis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4167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57200"/>
            <a:ext cx="7696200" cy="617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err="1" smtClean="0"/>
              <a:t>Serratia</a:t>
            </a:r>
            <a:r>
              <a:rPr lang="en-US" sz="2400" dirty="0" smtClean="0"/>
              <a:t> </a:t>
            </a:r>
            <a:r>
              <a:rPr lang="en-US" sz="2400" dirty="0" err="1" smtClean="0"/>
              <a:t>marcescens</a:t>
            </a:r>
            <a:r>
              <a:rPr lang="en-US" dirty="0" smtClean="0"/>
              <a:t> </a:t>
            </a:r>
          </a:p>
        </p:txBody>
      </p:sp>
      <p:pic>
        <p:nvPicPr>
          <p:cNvPr id="36867" name="Picture 5" descr="631190344_41f6b754c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365104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Serratia%20marcescens%20fig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828" y="2060848"/>
            <a:ext cx="4115172" cy="411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08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F:\Bachelor of Medicine And Bachelor of Surgery\MBChB  Year  2\MEDICAL MICROBIOLOGY\BACTERIOLOGY\cam\IMG_20130605_115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01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Treatment-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Amikacin</a:t>
            </a:r>
            <a:r>
              <a:rPr lang="en-GB" dirty="0"/>
              <a:t>, </a:t>
            </a:r>
            <a:r>
              <a:rPr lang="en-GB" dirty="0" err="1"/>
              <a:t>piperacin</a:t>
            </a:r>
            <a:r>
              <a:rPr lang="en-GB" dirty="0"/>
              <a:t>, </a:t>
            </a:r>
            <a:r>
              <a:rPr lang="en-GB" dirty="0" err="1"/>
              <a:t>tazobactam</a:t>
            </a:r>
            <a:r>
              <a:rPr lang="en-GB" dirty="0"/>
              <a:t> and </a:t>
            </a:r>
            <a:r>
              <a:rPr lang="en-GB" dirty="0" err="1"/>
              <a:t>carbapenams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54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/>
              </a:rPr>
              <a:t>PROTEUS SPECIES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Morganella</a:t>
            </a:r>
            <a:endParaRPr lang="en-US" dirty="0" smtClean="0"/>
          </a:p>
          <a:p>
            <a:r>
              <a:rPr lang="en-US" dirty="0" err="1"/>
              <a:t>Providencia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Are </a:t>
            </a:r>
            <a:r>
              <a:rPr lang="en-US" dirty="0"/>
              <a:t>normal intestinal flora and UTI’s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9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txBody>
          <a:bodyPr/>
          <a:lstStyle/>
          <a:p>
            <a:r>
              <a:rPr lang="en-US" u="sng" dirty="0" smtClean="0">
                <a:effectLst/>
              </a:rPr>
              <a:t>PATHOGENESIS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>
                <a:effectLst/>
              </a:rPr>
              <a:t>Habitat- </a:t>
            </a:r>
            <a:r>
              <a:rPr lang="en-US" dirty="0">
                <a:effectLst/>
              </a:rPr>
              <a:t>human colon, soil, H2O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Presence in colon- colonization of urethra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Highly motile may contribute to ability to invade urinary tract</a:t>
            </a:r>
            <a:endParaRPr lang="en-GB" dirty="0">
              <a:effectLst/>
            </a:endParaRPr>
          </a:p>
          <a:p>
            <a:pPr lvl="0"/>
            <a:r>
              <a:rPr lang="pt-BR" dirty="0">
                <a:effectLst/>
              </a:rPr>
              <a:t>Contain O (Somatic antigen) and H(flagellar antigen) </a:t>
            </a:r>
          </a:p>
          <a:p>
            <a:pPr lvl="0"/>
            <a:r>
              <a:rPr lang="en-US" dirty="0" smtClean="0">
                <a:effectLst/>
              </a:rPr>
              <a:t>Has fimbriae.</a:t>
            </a:r>
            <a:endParaRPr lang="en-GB" dirty="0" smtClean="0">
              <a:effectLst/>
            </a:endParaRPr>
          </a:p>
          <a:p>
            <a:pPr lvl="0"/>
            <a:r>
              <a:rPr lang="en-US" dirty="0" smtClean="0">
                <a:effectLst/>
              </a:rPr>
              <a:t>Urease </a:t>
            </a:r>
            <a:r>
              <a:rPr lang="en-US" dirty="0">
                <a:effectLst/>
              </a:rPr>
              <a:t>hydrolyzes urea in urine into NH3-  increase PH- Encourage calculus formation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Obstruction of urine flow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Damage urinary epithelium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Alkaline urine favors growth of the organism and causes more extensive renal damage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NH</a:t>
            </a:r>
            <a:r>
              <a:rPr lang="en-US" baseline="-25000" dirty="0">
                <a:effectLst/>
              </a:rPr>
              <a:t>3 </a:t>
            </a:r>
            <a:r>
              <a:rPr lang="en-US" dirty="0">
                <a:effectLst/>
              </a:rPr>
              <a:t>odor in UTI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Bacteria in the calculus not reached by drugs; site for </a:t>
            </a:r>
            <a:r>
              <a:rPr lang="en-US" dirty="0" smtClean="0">
                <a:effectLst/>
              </a:rPr>
              <a:t>re-infections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023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txBody>
          <a:bodyPr/>
          <a:lstStyle/>
          <a:p>
            <a:r>
              <a:rPr lang="en-US" u="sng" dirty="0">
                <a:effectLst/>
              </a:rPr>
              <a:t>CLINICAL </a:t>
            </a:r>
            <a:r>
              <a:rPr lang="en-US" u="sng" dirty="0" smtClean="0">
                <a:effectLst/>
              </a:rPr>
              <a:t>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>
                <a:effectLst/>
              </a:rPr>
              <a:t>UTIs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Anatomical defects or damage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Elderly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Indwelling catheters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Wound infections ( include pressure sores, burns, damaged tissues)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Septicemia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Ear infections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Brain abscesses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Involved in synergistic non- </a:t>
            </a:r>
            <a:r>
              <a:rPr lang="en-US" dirty="0" err="1">
                <a:effectLst/>
              </a:rPr>
              <a:t>clostiridial</a:t>
            </a:r>
            <a:r>
              <a:rPr lang="en-US" dirty="0">
                <a:effectLst/>
              </a:rPr>
              <a:t> anaerobic </a:t>
            </a:r>
            <a:r>
              <a:rPr lang="en-US" dirty="0" err="1">
                <a:effectLst/>
              </a:rPr>
              <a:t>myonecrosis</a:t>
            </a:r>
            <a:endParaRPr lang="en-GB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Caused by a combination of GNB  ( E. coli, </a:t>
            </a:r>
            <a:r>
              <a:rPr lang="en-US" dirty="0" err="1" smtClean="0">
                <a:effectLst/>
              </a:rPr>
              <a:t>klebsiella</a:t>
            </a:r>
            <a:r>
              <a:rPr lang="en-US" dirty="0" smtClean="0">
                <a:effectLst/>
              </a:rPr>
              <a:t> or </a:t>
            </a:r>
            <a:r>
              <a:rPr lang="en-US" dirty="0" err="1" smtClean="0">
                <a:effectLst/>
              </a:rPr>
              <a:t>enterobacter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spp</a:t>
            </a:r>
            <a:r>
              <a:rPr lang="en-US" dirty="0" smtClean="0">
                <a:effectLst/>
              </a:rPr>
              <a:t>) and anaerobes</a:t>
            </a:r>
          </a:p>
          <a:p>
            <a:pPr>
              <a:lnSpc>
                <a:spcPct val="90000"/>
              </a:lnSpc>
            </a:pPr>
            <a:r>
              <a:rPr lang="en-US" i="1" dirty="0" err="1"/>
              <a:t>P.mirabilis</a:t>
            </a:r>
            <a:r>
              <a:rPr lang="en-US" dirty="0"/>
              <a:t>  - most community and hospital-acquired infections</a:t>
            </a:r>
          </a:p>
          <a:p>
            <a:pPr>
              <a:lnSpc>
                <a:spcPct val="90000"/>
              </a:lnSpc>
            </a:pPr>
            <a:r>
              <a:rPr lang="en-US" i="1" dirty="0" err="1"/>
              <a:t>P.rettgeri</a:t>
            </a:r>
            <a:r>
              <a:rPr lang="en-US" dirty="0"/>
              <a:t> – nosocomial </a:t>
            </a:r>
            <a:r>
              <a:rPr lang="en-US" dirty="0" smtClean="0"/>
              <a:t>infections</a:t>
            </a:r>
            <a:endParaRPr lang="en-GB" dirty="0" smtClean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096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7083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09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864096"/>
          </a:xfrm>
        </p:spPr>
        <p:txBody>
          <a:bodyPr/>
          <a:lstStyle/>
          <a:p>
            <a:r>
              <a:rPr lang="en-GB" dirty="0" smtClean="0"/>
              <a:t>Laboratory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Specimen</a:t>
            </a:r>
          </a:p>
          <a:p>
            <a:r>
              <a:rPr lang="en-GB" sz="2000" dirty="0" smtClean="0"/>
              <a:t>Gram Stain- Gram negative bacilli </a:t>
            </a:r>
          </a:p>
          <a:p>
            <a:r>
              <a:rPr lang="en-GB" sz="2000" dirty="0" smtClean="0"/>
              <a:t>Culture</a:t>
            </a:r>
          </a:p>
          <a:p>
            <a:pPr lvl="1"/>
            <a:r>
              <a:rPr lang="en-GB" sz="2000" dirty="0" smtClean="0"/>
              <a:t>MAC- </a:t>
            </a:r>
            <a:r>
              <a:rPr lang="en-US" sz="2000" dirty="0"/>
              <a:t>Non-lactose fermenters (NLFs</a:t>
            </a:r>
            <a:r>
              <a:rPr lang="en-US" sz="2000" dirty="0" smtClean="0"/>
              <a:t>) thus </a:t>
            </a:r>
            <a:r>
              <a:rPr lang="en-US" sz="2000" dirty="0"/>
              <a:t>colorless on CLED and </a:t>
            </a:r>
            <a:r>
              <a:rPr lang="en-US" sz="2000" dirty="0" err="1" smtClean="0"/>
              <a:t>McC</a:t>
            </a:r>
            <a:endParaRPr lang="en-US" sz="2000" dirty="0" smtClean="0"/>
          </a:p>
          <a:p>
            <a:pPr lvl="1"/>
            <a:r>
              <a:rPr lang="en-US" sz="2000" dirty="0" smtClean="0"/>
              <a:t>BA- </a:t>
            </a:r>
            <a:r>
              <a:rPr lang="en-US" sz="2000" dirty="0">
                <a:sym typeface="Symbol" pitchFamily="18" charset="2"/>
              </a:rPr>
              <a:t>S</a:t>
            </a:r>
            <a:r>
              <a:rPr lang="en-US" sz="2000" dirty="0" smtClean="0">
                <a:sym typeface="Symbol" pitchFamily="18" charset="2"/>
              </a:rPr>
              <a:t>warming </a:t>
            </a:r>
            <a:r>
              <a:rPr lang="en-US" sz="2000" dirty="0">
                <a:sym typeface="Symbol" pitchFamily="18" charset="2"/>
              </a:rPr>
              <a:t>effect on </a:t>
            </a:r>
            <a:r>
              <a:rPr lang="en-US" sz="2000" dirty="0" smtClean="0">
                <a:sym typeface="Symbol" pitchFamily="18" charset="2"/>
              </a:rPr>
              <a:t>BA (Highly motile), </a:t>
            </a:r>
            <a:r>
              <a:rPr lang="en-US" sz="2000" dirty="0" smtClean="0"/>
              <a:t>distinct fish </a:t>
            </a:r>
            <a:r>
              <a:rPr lang="en-US" sz="2000" dirty="0" err="1" smtClean="0"/>
              <a:t>odour</a:t>
            </a:r>
            <a:endParaRPr lang="en-US" sz="2000" dirty="0" smtClean="0"/>
          </a:p>
          <a:p>
            <a:pPr lvl="1"/>
            <a:r>
              <a:rPr lang="en-US" sz="2000" dirty="0" err="1">
                <a:sym typeface="Symbol" pitchFamily="18" charset="2"/>
              </a:rPr>
              <a:t>Dienes</a:t>
            </a:r>
            <a:r>
              <a:rPr lang="en-US" sz="2000" dirty="0">
                <a:sym typeface="Symbol" pitchFamily="18" charset="2"/>
              </a:rPr>
              <a:t> phenomenon on BA– For typing of </a:t>
            </a:r>
            <a:r>
              <a:rPr lang="en-US" sz="2000" dirty="0" err="1">
                <a:sym typeface="Symbol" pitchFamily="18" charset="2"/>
              </a:rPr>
              <a:t>proteus</a:t>
            </a:r>
            <a:r>
              <a:rPr lang="en-US" sz="2000" dirty="0">
                <a:sym typeface="Symbol" pitchFamily="18" charset="2"/>
              </a:rPr>
              <a:t> strain</a:t>
            </a:r>
          </a:p>
          <a:p>
            <a:pPr lvl="2"/>
            <a:r>
              <a:rPr lang="en-US" sz="2000" dirty="0">
                <a:sym typeface="Symbol" pitchFamily="18" charset="2"/>
              </a:rPr>
              <a:t>When two different strains of Proteus mirabilis  encounter one another on An agar plate, swarming is inhibited and a visible line of </a:t>
            </a:r>
            <a:r>
              <a:rPr lang="en-US" sz="2000" dirty="0" err="1">
                <a:sym typeface="Symbol" pitchFamily="18" charset="2"/>
              </a:rPr>
              <a:t>demacation</a:t>
            </a:r>
            <a:r>
              <a:rPr lang="en-US" sz="2000" dirty="0">
                <a:sym typeface="Symbol" pitchFamily="18" charset="2"/>
              </a:rPr>
              <a:t> forms (</a:t>
            </a:r>
            <a:r>
              <a:rPr lang="en-US" sz="2000" dirty="0" err="1">
                <a:sym typeface="Symbol" pitchFamily="18" charset="2"/>
              </a:rPr>
              <a:t>Dienes</a:t>
            </a:r>
            <a:r>
              <a:rPr lang="en-US" sz="2000" dirty="0">
                <a:sym typeface="Symbol" pitchFamily="18" charset="2"/>
              </a:rPr>
              <a:t> line) associated with rounded cells. – produce antibiotic-like substances which are species-specific</a:t>
            </a:r>
          </a:p>
          <a:p>
            <a:pPr lvl="2"/>
            <a:r>
              <a:rPr lang="en-US" sz="2000" dirty="0">
                <a:sym typeface="Symbol" pitchFamily="18" charset="2"/>
              </a:rPr>
              <a:t>Similar strains grow into each other(waves merge</a:t>
            </a:r>
            <a:r>
              <a:rPr lang="en-US" sz="2000" dirty="0" smtClean="0">
                <a:sym typeface="Symbol" pitchFamily="18" charset="2"/>
              </a:rPr>
              <a:t>)</a:t>
            </a:r>
            <a:endParaRPr lang="en-US" sz="2000" dirty="0" smtClean="0"/>
          </a:p>
          <a:p>
            <a:r>
              <a:rPr lang="en-GB" sz="2000" dirty="0"/>
              <a:t>Gram Stain- Gram negative </a:t>
            </a:r>
            <a:r>
              <a:rPr lang="en-GB" sz="2000" dirty="0" smtClean="0"/>
              <a:t>bacilli</a:t>
            </a:r>
          </a:p>
        </p:txBody>
      </p:sp>
    </p:spTree>
    <p:extLst>
      <p:ext uri="{BB962C8B-B14F-4D97-AF65-F5344CB8AC3E}">
        <p14:creationId xmlns:p14="http://schemas.microsoft.com/office/powerpoint/2010/main" val="425246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264696"/>
          </a:xfrm>
        </p:spPr>
        <p:txBody>
          <a:bodyPr>
            <a:normAutofit fontScale="92500"/>
          </a:bodyPr>
          <a:lstStyle/>
          <a:p>
            <a:r>
              <a:rPr lang="en-US" dirty="0"/>
              <a:t>Biochemical reactions</a:t>
            </a:r>
          </a:p>
          <a:p>
            <a:pPr lvl="1"/>
            <a:r>
              <a:rPr lang="en-GB" dirty="0"/>
              <a:t>Oxidase negative</a:t>
            </a:r>
          </a:p>
          <a:p>
            <a:pPr lvl="1"/>
            <a:r>
              <a:rPr lang="en-GB" dirty="0"/>
              <a:t>Urease positive</a:t>
            </a:r>
          </a:p>
          <a:p>
            <a:pPr lvl="2"/>
            <a:r>
              <a:rPr lang="en-US" sz="2800" dirty="0"/>
              <a:t>Produce two enzymes</a:t>
            </a:r>
            <a:endParaRPr lang="en-GB" sz="2800" dirty="0"/>
          </a:p>
          <a:p>
            <a:pPr lvl="3"/>
            <a:r>
              <a:rPr lang="en-US" sz="2200" dirty="0"/>
              <a:t>Urease: Urea </a:t>
            </a:r>
            <a:r>
              <a:rPr lang="en-US" sz="2200" dirty="0">
                <a:sym typeface="Symbol" pitchFamily="18" charset="2"/>
              </a:rPr>
              <a:t> NH</a:t>
            </a:r>
            <a:r>
              <a:rPr lang="en-US" sz="2200" baseline="-25000" dirty="0">
                <a:sym typeface="Symbol" pitchFamily="18" charset="2"/>
              </a:rPr>
              <a:t>3</a:t>
            </a:r>
            <a:r>
              <a:rPr lang="en-US" sz="2200" dirty="0">
                <a:sym typeface="Symbol" pitchFamily="18" charset="2"/>
              </a:rPr>
              <a:t> + CO</a:t>
            </a:r>
            <a:r>
              <a:rPr lang="en-US" sz="2200" baseline="-25000" dirty="0">
                <a:sym typeface="Symbol" pitchFamily="18" charset="2"/>
              </a:rPr>
              <a:t>2</a:t>
            </a:r>
          </a:p>
          <a:p>
            <a:pPr lvl="3"/>
            <a:r>
              <a:rPr lang="en-US" sz="2200" dirty="0">
                <a:sym typeface="Symbol" pitchFamily="18" charset="2"/>
              </a:rPr>
              <a:t>Phenylalanine </a:t>
            </a:r>
            <a:r>
              <a:rPr lang="en-US" sz="2200" dirty="0" err="1">
                <a:sym typeface="Symbol" pitchFamily="18" charset="2"/>
              </a:rPr>
              <a:t>deaminase</a:t>
            </a:r>
            <a:r>
              <a:rPr lang="en-GB" sz="3000" dirty="0"/>
              <a:t> </a:t>
            </a:r>
          </a:p>
          <a:p>
            <a:pPr lvl="1"/>
            <a:r>
              <a:rPr lang="en-GB" dirty="0"/>
              <a:t>TSI; Alkaline slant, acid butt, gas (NLF); </a:t>
            </a:r>
            <a:r>
              <a:rPr lang="en-GB" dirty="0" err="1"/>
              <a:t>P.vulgaris</a:t>
            </a:r>
            <a:r>
              <a:rPr lang="en-GB" dirty="0"/>
              <a:t>, P. mirabilis, produce H</a:t>
            </a:r>
            <a:r>
              <a:rPr lang="en-GB" baseline="-25000" dirty="0"/>
              <a:t>2</a:t>
            </a:r>
            <a:r>
              <a:rPr lang="en-GB" dirty="0"/>
              <a:t>S- blackens butt</a:t>
            </a:r>
          </a:p>
          <a:p>
            <a:pPr lvl="1"/>
            <a:r>
              <a:rPr lang="en-GB" dirty="0" err="1"/>
              <a:t>Indole</a:t>
            </a:r>
            <a:r>
              <a:rPr lang="en-GB" dirty="0"/>
              <a:t> test- P. mirabilis is </a:t>
            </a:r>
            <a:r>
              <a:rPr lang="en-GB" dirty="0" err="1"/>
              <a:t>indole</a:t>
            </a:r>
            <a:r>
              <a:rPr lang="en-GB" dirty="0"/>
              <a:t> –</a:t>
            </a:r>
            <a:r>
              <a:rPr lang="en-GB" dirty="0" err="1"/>
              <a:t>ve</a:t>
            </a:r>
            <a:r>
              <a:rPr lang="en-GB" dirty="0"/>
              <a:t>, the </a:t>
            </a:r>
            <a:r>
              <a:rPr lang="en-GB" dirty="0" err="1"/>
              <a:t>othe</a:t>
            </a:r>
            <a:r>
              <a:rPr lang="en-GB" dirty="0"/>
              <a:t> </a:t>
            </a:r>
            <a:r>
              <a:rPr lang="en-GB" dirty="0" err="1"/>
              <a:t>Protei</a:t>
            </a:r>
            <a:r>
              <a:rPr lang="en-GB" dirty="0"/>
              <a:t> are +</a:t>
            </a:r>
            <a:r>
              <a:rPr lang="en-GB" dirty="0" err="1"/>
              <a:t>ve</a:t>
            </a:r>
            <a:endParaRPr lang="en-US" dirty="0"/>
          </a:p>
          <a:p>
            <a:pPr lvl="1"/>
            <a:r>
              <a:rPr lang="en-US" dirty="0"/>
              <a:t>Cross reactivity with </a:t>
            </a:r>
            <a:r>
              <a:rPr lang="en-US" dirty="0" err="1"/>
              <a:t>Rickettsial</a:t>
            </a:r>
            <a:r>
              <a:rPr lang="en-US" dirty="0"/>
              <a:t> antigens (OX-2,OX-19,OX-K) in the </a:t>
            </a:r>
            <a:r>
              <a:rPr lang="en-US" b="1" u="sng" dirty="0"/>
              <a:t>Weil-Felix Reaction </a:t>
            </a:r>
            <a:r>
              <a:rPr lang="en-US" b="1" dirty="0"/>
              <a:t>-</a:t>
            </a:r>
            <a:r>
              <a:rPr lang="en-GB" dirty="0">
                <a:sym typeface="Symbol" pitchFamily="18" charset="2"/>
              </a:rPr>
              <a:t>used in the lab to detect antibody presence of certain rickettsia in serum</a:t>
            </a:r>
            <a:endParaRPr lang="en-US" dirty="0"/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42871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9512" y="692696"/>
            <a:ext cx="4040188" cy="639762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Proteus Gram </a:t>
            </a:r>
            <a:r>
              <a:rPr lang="en-GB" dirty="0" smtClean="0">
                <a:solidFill>
                  <a:srgbClr val="FFFFFF"/>
                </a:solidFill>
              </a:rPr>
              <a:t>negative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80099" y="692696"/>
            <a:ext cx="4041775" cy="639762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TSI </a:t>
            </a:r>
            <a:r>
              <a:rPr lang="en-GB" dirty="0" err="1">
                <a:solidFill>
                  <a:srgbClr val="FFFFFF"/>
                </a:solidFill>
              </a:rPr>
              <a:t>proteus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mirabilis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9" name="Picture 2" descr="E:\Bachelor of Medicine And Bachelor of Surgery (MBChB)  Year  2\MEDICAL MICROBIOLOGY\Others\microbiology bacteriology\Proteus spp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83959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Bachelor of Medicine And Bachelor of Surgery\MBChB  Year  2\MEDICAL MICROBIOLOGY\Others\enterobacteriacea practical\tsi proteus mirabilis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2" r="37886"/>
          <a:stretch/>
        </p:blipFill>
        <p:spPr bwMode="auto">
          <a:xfrm>
            <a:off x="7092280" y="1350256"/>
            <a:ext cx="147905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77072"/>
            <a:ext cx="28956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114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79512" y="2348880"/>
            <a:ext cx="4040188" cy="639762"/>
          </a:xfrm>
        </p:spPr>
        <p:txBody>
          <a:bodyPr/>
          <a:lstStyle/>
          <a:p>
            <a:r>
              <a:rPr lang="en-GB" dirty="0" smtClean="0"/>
              <a:t>Proteus on CLED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788024" y="2564904"/>
            <a:ext cx="3969767" cy="639762"/>
          </a:xfrm>
        </p:spPr>
        <p:txBody>
          <a:bodyPr/>
          <a:lstStyle/>
          <a:p>
            <a:r>
              <a:rPr lang="en-GB" dirty="0" smtClean="0"/>
              <a:t>Proteus </a:t>
            </a:r>
            <a:r>
              <a:rPr lang="en-GB" dirty="0"/>
              <a:t>on </a:t>
            </a:r>
            <a:r>
              <a:rPr lang="en-GB" dirty="0" smtClean="0"/>
              <a:t>MAC</a:t>
            </a:r>
            <a:endParaRPr lang="en-GB" dirty="0"/>
          </a:p>
        </p:txBody>
      </p:sp>
      <p:pic>
        <p:nvPicPr>
          <p:cNvPr id="18" name="Picture 3" descr="E:\Bachelor of Medicine And Bachelor of Surgery (MBChB)  Year  2\MEDICAL MICROBIOLOGY\Others\microbiology bacteriology\Proteus CLED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022427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 descr="Proteus on C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538" y="47923"/>
            <a:ext cx="3355975" cy="251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E:\Bachelor of Medicine And Bachelor of Surgery (MBChB)  Year  2\MEDICAL MICROBIOLOGY\Others\microbiology bacteriology\Proteus MAC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36" y="3673749"/>
            <a:ext cx="4035829" cy="302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736853"/>
      </p:ext>
    </p:extLst>
  </p:cSld>
  <p:clrMapOvr>
    <a:masterClrMapping/>
  </p:clrMapOvr>
</p:sld>
</file>

<file path=ppt/theme/theme1.xml><?xml version="1.0" encoding="utf-8"?>
<a:theme xmlns:a="http://schemas.openxmlformats.org/drawingml/2006/main" name="1_TS001069040">
  <a:themeElements>
    <a:clrScheme name="Office Theme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Office Them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548</Words>
  <Application>Microsoft Office PowerPoint</Application>
  <PresentationFormat>On-screen Show (4:3)</PresentationFormat>
  <Paragraphs>87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1_TS001069040</vt:lpstr>
      <vt:lpstr>PROTEUS AND SERRATIA</vt:lpstr>
      <vt:lpstr>PROTEUS SPECIES</vt:lpstr>
      <vt:lpstr>PATHOGENESIS</vt:lpstr>
      <vt:lpstr>CLINICAL PRESENTATION</vt:lpstr>
      <vt:lpstr>PowerPoint Presentation</vt:lpstr>
      <vt:lpstr>Laboratory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PowerPoint Presentation</vt:lpstr>
      <vt:lpstr>SERRATIA SPECIES </vt:lpstr>
      <vt:lpstr>PowerPoint Presentation</vt:lpstr>
      <vt:lpstr>PowerPoint Presentation</vt:lpstr>
      <vt:lpstr>Treatment-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PROTEUS AND SERRATIA</dc:title>
  <dc:creator>Dr. Kimaiga H.O. MBChB (UoN)</dc:creator>
  <cp:lastModifiedBy>Dr. Kimaiga H.O. MBChB (UoN)</cp:lastModifiedBy>
  <cp:revision>15</cp:revision>
  <dcterms:created xsi:type="dcterms:W3CDTF">2013-10-09T15:52:36Z</dcterms:created>
  <dcterms:modified xsi:type="dcterms:W3CDTF">2014-01-15T08:46:57Z</dcterms:modified>
</cp:coreProperties>
</file>