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3" r:id="rId3"/>
    <p:sldId id="265" r:id="rId4"/>
    <p:sldId id="266" r:id="rId5"/>
    <p:sldId id="300" r:id="rId6"/>
    <p:sldId id="291" r:id="rId7"/>
    <p:sldId id="292" r:id="rId8"/>
    <p:sldId id="301" r:id="rId9"/>
    <p:sldId id="295" r:id="rId10"/>
    <p:sldId id="284" r:id="rId11"/>
    <p:sldId id="267" r:id="rId12"/>
    <p:sldId id="274" r:id="rId13"/>
    <p:sldId id="285" r:id="rId14"/>
    <p:sldId id="275" r:id="rId15"/>
    <p:sldId id="302" r:id="rId16"/>
    <p:sldId id="303" r:id="rId17"/>
    <p:sldId id="304" r:id="rId18"/>
    <p:sldId id="305" r:id="rId19"/>
    <p:sldId id="306" r:id="rId20"/>
    <p:sldId id="313" r:id="rId21"/>
    <p:sldId id="314" r:id="rId22"/>
    <p:sldId id="297" r:id="rId23"/>
    <p:sldId id="315" r:id="rId24"/>
    <p:sldId id="268" r:id="rId25"/>
    <p:sldId id="277" r:id="rId26"/>
    <p:sldId id="286" r:id="rId27"/>
    <p:sldId id="288" r:id="rId28"/>
    <p:sldId id="290" r:id="rId29"/>
    <p:sldId id="287" r:id="rId30"/>
    <p:sldId id="278" r:id="rId31"/>
    <p:sldId id="279" r:id="rId32"/>
    <p:sldId id="307" r:id="rId33"/>
    <p:sldId id="308" r:id="rId34"/>
    <p:sldId id="309" r:id="rId35"/>
    <p:sldId id="310" r:id="rId36"/>
    <p:sldId id="280" r:id="rId37"/>
    <p:sldId id="299" r:id="rId38"/>
    <p:sldId id="311" r:id="rId39"/>
    <p:sldId id="312" r:id="rId40"/>
    <p:sldId id="269" r:id="rId41"/>
    <p:sldId id="281" r:id="rId42"/>
    <p:sldId id="276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6" autoAdjust="0"/>
    <p:restoredTop sz="94660"/>
  </p:normalViewPr>
  <p:slideViewPr>
    <p:cSldViewPr>
      <p:cViewPr varScale="1">
        <p:scale>
          <a:sx n="65" d="100"/>
          <a:sy n="65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1D46B-D2F7-4A6E-9766-A319B92CA5E1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2E58-1CA9-462F-9FC8-04D486096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8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076668-5950-4F42-B456-79C0F7CE53BA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1)cotransport- coupling system</a:t>
            </a:r>
          </a:p>
          <a:p>
            <a:pPr eaLnBrk="1" hangingPunct="1"/>
            <a:r>
              <a:rPr lang="en-US" altLang="en-US" smtClean="0"/>
              <a:t>2)Glucose Enables small intestine to absorb fluids and salts more efficiently</a:t>
            </a:r>
          </a:p>
          <a:p>
            <a:pPr eaLnBrk="1" hangingPunct="1"/>
            <a:r>
              <a:rPr lang="en-US" altLang="en-US" smtClean="0"/>
              <a:t>3)Boil water for at least 10 minutes</a:t>
            </a:r>
          </a:p>
          <a:p>
            <a:pPr eaLnBrk="1" hangingPunct="1"/>
            <a:r>
              <a:rPr lang="en-US" altLang="en-US" smtClean="0"/>
              <a:t>4)Bicarbonate—corrects acidosis</a:t>
            </a:r>
          </a:p>
          <a:p>
            <a:pPr eaLnBrk="1" hangingPunct="1"/>
            <a:r>
              <a:rPr lang="en-US" altLang="en-US" smtClean="0"/>
              <a:t>5)Sports drinks</a:t>
            </a:r>
          </a:p>
          <a:p>
            <a:pPr eaLnBrk="1" hangingPunct="1"/>
            <a:r>
              <a:rPr lang="en-US" altLang="en-US" smtClean="0"/>
              <a:t>	a)excess sugar—worsen condition bc of osmolosis</a:t>
            </a:r>
          </a:p>
          <a:p>
            <a:pPr eaLnBrk="1" hangingPunct="1"/>
            <a:r>
              <a:rPr lang="en-US" altLang="en-US" smtClean="0"/>
              <a:t>6) $2300 per infant vs $270</a:t>
            </a:r>
          </a:p>
          <a:p>
            <a:pPr eaLnBrk="1" hangingPunct="1"/>
            <a:r>
              <a:rPr lang="en-US" altLang="en-US" smtClean="0"/>
              <a:t>	a)1 billion dollars on children in US</a:t>
            </a:r>
          </a:p>
          <a:p>
            <a:pPr eaLnBrk="1" hangingPunct="1"/>
            <a:r>
              <a:rPr lang="en-US" altLang="en-US" smtClean="0"/>
              <a:t>	b)600.year die from dehydration</a:t>
            </a:r>
          </a:p>
          <a:p>
            <a:pPr eaLnBrk="1" hangingPunct="1"/>
            <a:r>
              <a:rPr lang="en-US" altLang="en-US" smtClean="0"/>
              <a:t>	c)doctors not reimbursed for ORT bc not widely accepted practice in industrailized countries—use IV</a:t>
            </a:r>
          </a:p>
          <a:p>
            <a:pPr eaLnBrk="1" hangingPunct="1"/>
            <a:r>
              <a:rPr lang="en-US" altLang="en-US" smtClean="0"/>
              <a:t>	d)ORT requires mom to hold/feed—helathcare profs won’t give that attn</a:t>
            </a:r>
          </a:p>
          <a:p>
            <a:pPr eaLnBrk="1" hangingPunct="1"/>
            <a:r>
              <a:rPr lang="en-US" altLang="en-US" smtClean="0"/>
              <a:t>2)Doctors don’t trust bc it is so simple/cheap</a:t>
            </a:r>
          </a:p>
          <a:p>
            <a:pPr eaLnBrk="1" hangingPunct="1"/>
            <a:r>
              <a:rPr lang="en-US" altLang="en-US" smtClean="0"/>
              <a:t>3)Time consuming</a:t>
            </a:r>
          </a:p>
          <a:p>
            <a:pPr eaLnBrk="1" hangingPunct="1"/>
            <a:r>
              <a:rPr lang="en-US" altLang="en-US" smtClean="0"/>
              <a:t>4)Insurance companies don’t reimburse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B23BE-B220-4A28-9402-FCFFC7376856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1)Need intuitive system</a:t>
            </a:r>
          </a:p>
          <a:p>
            <a:pPr eaLnBrk="1" hangingPunct="1"/>
            <a:r>
              <a:rPr lang="en-US" altLang="en-US" smtClean="0"/>
              <a:t>2)epidemic-local people help each other</a:t>
            </a:r>
          </a:p>
          <a:p>
            <a:pPr eaLnBrk="1" hangingPunct="1"/>
            <a:r>
              <a:rPr lang="en-US" altLang="en-US" smtClean="0"/>
              <a:t>no medical personel, illiterate</a:t>
            </a:r>
          </a:p>
          <a:p>
            <a:pPr eaLnBrk="1" hangingPunct="1"/>
            <a:r>
              <a:rPr lang="en-US" altLang="en-US" smtClean="0"/>
              <a:t>3)Doctors without borders</a:t>
            </a:r>
          </a:p>
          <a:p>
            <a:pPr eaLnBrk="1" hangingPunct="1"/>
            <a:r>
              <a:rPr lang="en-US" altLang="en-US" smtClean="0"/>
              <a:t>4) IV drip treatment of cholera victims at Refugee camp mozambique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0E2321-A4CF-4171-86E0-EF5D598A8C2F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1)Saline can be used because it’s better than nothing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F4F0D-83BF-446F-8B6F-6972CCFE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01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04A4-9408-409D-A4E8-0A88432A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7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0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88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VIBRIOS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538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/>
          <a:lstStyle/>
          <a:p>
            <a:r>
              <a:rPr lang="en-US" dirty="0" smtClean="0">
                <a:effectLst/>
              </a:rPr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/>
          </a:bodyPr>
          <a:lstStyle/>
          <a:p>
            <a:pPr lvl="0"/>
            <a:r>
              <a:rPr lang="en-CA" dirty="0" smtClean="0">
                <a:effectLst/>
              </a:rPr>
              <a:t>Transmitted </a:t>
            </a:r>
            <a:r>
              <a:rPr lang="en-CA" dirty="0">
                <a:effectLst/>
              </a:rPr>
              <a:t>by fecal contamination of water (mainly) &amp; food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Carriers are asymptomatic</a:t>
            </a:r>
            <a:endParaRPr lang="en-GB" dirty="0">
              <a:effectLst/>
            </a:endParaRPr>
          </a:p>
          <a:p>
            <a:r>
              <a:rPr lang="en-GB" dirty="0"/>
              <a:t>Animal reservoirs – marine shellfish</a:t>
            </a:r>
          </a:p>
          <a:p>
            <a:pPr lvl="0"/>
            <a:r>
              <a:rPr lang="en-CA" dirty="0" smtClean="0">
                <a:effectLst/>
              </a:rPr>
              <a:t>Serotype </a:t>
            </a:r>
            <a:r>
              <a:rPr lang="en-CA" dirty="0">
                <a:effectLst/>
              </a:rPr>
              <a:t>01 is responsible for major </a:t>
            </a:r>
            <a:r>
              <a:rPr lang="en-CA" dirty="0" smtClean="0">
                <a:effectLst/>
              </a:rPr>
              <a:t>pandemics</a:t>
            </a:r>
          </a:p>
          <a:p>
            <a:r>
              <a:rPr lang="en-GB" dirty="0"/>
              <a:t>Low tolerance for acid, grows in alkaline </a:t>
            </a:r>
            <a:r>
              <a:rPr lang="en-GB" dirty="0" smtClean="0"/>
              <a:t>conditions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63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Pathogenesis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Bacteria </a:t>
            </a:r>
            <a:r>
              <a:rPr lang="en-GB" dirty="0"/>
              <a:t>must content with;</a:t>
            </a:r>
          </a:p>
          <a:p>
            <a:pPr lvl="1"/>
            <a:r>
              <a:rPr lang="en-GB" dirty="0" smtClean="0"/>
              <a:t>Acidic </a:t>
            </a:r>
            <a:r>
              <a:rPr lang="en-GB" dirty="0"/>
              <a:t>nature in stomach – large inoculum – infectious dose when ingested in Water is </a:t>
            </a:r>
            <a:r>
              <a:rPr lang="en-GB" dirty="0" smtClean="0"/>
              <a:t>103-106</a:t>
            </a:r>
            <a:endParaRPr lang="en-GB" dirty="0"/>
          </a:p>
          <a:p>
            <a:pPr lvl="1"/>
            <a:r>
              <a:rPr lang="en-GB" dirty="0"/>
              <a:t>M</a:t>
            </a:r>
            <a:r>
              <a:rPr lang="en-GB" dirty="0" smtClean="0"/>
              <a:t>ucous </a:t>
            </a:r>
            <a:r>
              <a:rPr lang="en-GB" dirty="0"/>
              <a:t>layer lining small intestine – affect adhesion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roduction </a:t>
            </a:r>
            <a:r>
              <a:rPr lang="en-GB" dirty="0"/>
              <a:t>of proteases (</a:t>
            </a:r>
            <a:r>
              <a:rPr lang="en-GB" dirty="0" err="1"/>
              <a:t>mucinase</a:t>
            </a:r>
            <a:r>
              <a:rPr lang="en-GB" dirty="0"/>
              <a:t>) which dissolves protective glycoprotein coating </a:t>
            </a:r>
            <a:r>
              <a:rPr lang="en-GB" dirty="0" smtClean="0"/>
              <a:t>over cells</a:t>
            </a:r>
            <a:endParaRPr lang="en-GB" dirty="0"/>
          </a:p>
          <a:p>
            <a:pPr lvl="1"/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motility</a:t>
            </a:r>
          </a:p>
        </p:txBody>
      </p:sp>
    </p:spTree>
    <p:extLst>
      <p:ext uri="{BB962C8B-B14F-4D97-AF65-F5344CB8AC3E}">
        <p14:creationId xmlns:p14="http://schemas.microsoft.com/office/powerpoint/2010/main" val="246395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High infectious dose is required to elicit an </a:t>
            </a:r>
            <a:r>
              <a:rPr lang="en-GB" dirty="0" smtClean="0"/>
              <a:t>infection</a:t>
            </a:r>
          </a:p>
          <a:p>
            <a:pPr lvl="1"/>
            <a:r>
              <a:rPr lang="en-GB" dirty="0" smtClean="0"/>
              <a:t>Water-10^10 </a:t>
            </a:r>
            <a:r>
              <a:rPr lang="en-GB" dirty="0"/>
              <a:t>of </a:t>
            </a:r>
            <a:r>
              <a:rPr lang="en-GB" dirty="0" err="1"/>
              <a:t>V.cholerae</a:t>
            </a:r>
            <a:r>
              <a:rPr lang="en-GB" dirty="0"/>
              <a:t> </a:t>
            </a:r>
            <a:r>
              <a:rPr lang="en-GB" dirty="0" err="1" smtClean="0"/>
              <a:t>bacterias</a:t>
            </a:r>
            <a:endParaRPr lang="en-GB" dirty="0" smtClean="0"/>
          </a:p>
          <a:p>
            <a:pPr lvl="1"/>
            <a:r>
              <a:rPr lang="en-GB" dirty="0" smtClean="0"/>
              <a:t>Food-10^2-10^4</a:t>
            </a:r>
          </a:p>
          <a:p>
            <a:r>
              <a:rPr lang="en-GB" dirty="0" smtClean="0"/>
              <a:t>Marked reduced in</a:t>
            </a:r>
          </a:p>
          <a:p>
            <a:pPr lvl="1"/>
            <a:r>
              <a:rPr lang="en-GB" dirty="0" smtClean="0"/>
              <a:t>– </a:t>
            </a:r>
            <a:r>
              <a:rPr lang="en-GB" dirty="0" err="1"/>
              <a:t>hypocholrhydric</a:t>
            </a:r>
            <a:r>
              <a:rPr lang="en-GB" dirty="0"/>
              <a:t> </a:t>
            </a:r>
            <a:r>
              <a:rPr lang="en-GB" dirty="0" err="1"/>
              <a:t>pts</a:t>
            </a:r>
            <a:endParaRPr lang="en-GB" dirty="0"/>
          </a:p>
          <a:p>
            <a:pPr lvl="1"/>
            <a:r>
              <a:rPr lang="en-GB" dirty="0"/>
              <a:t>– </a:t>
            </a:r>
            <a:r>
              <a:rPr lang="en-GB" dirty="0" err="1"/>
              <a:t>pts</a:t>
            </a:r>
            <a:r>
              <a:rPr lang="en-GB" dirty="0"/>
              <a:t> using </a:t>
            </a:r>
            <a:r>
              <a:rPr lang="en-GB" dirty="0" err="1"/>
              <a:t>anatacids</a:t>
            </a:r>
            <a:endParaRPr lang="en-GB" dirty="0"/>
          </a:p>
          <a:p>
            <a:pPr lvl="1"/>
            <a:r>
              <a:rPr lang="en-GB" dirty="0"/>
              <a:t>– after a meal ( due to buffering of the gastric acid)</a:t>
            </a:r>
          </a:p>
          <a:p>
            <a:pPr lvl="1"/>
            <a:r>
              <a:rPr lang="en-GB" dirty="0"/>
              <a:t>– predisposes </a:t>
            </a:r>
            <a:r>
              <a:rPr lang="en-GB" dirty="0" err="1"/>
              <a:t>pt</a:t>
            </a:r>
            <a:r>
              <a:rPr lang="en-GB" dirty="0"/>
              <a:t> to more severe dx</a:t>
            </a:r>
          </a:p>
          <a:p>
            <a:r>
              <a:rPr lang="en-GB" dirty="0" smtClean="0"/>
              <a:t>Bacteria </a:t>
            </a:r>
            <a:r>
              <a:rPr lang="en-GB" dirty="0"/>
              <a:t>adheres to the epithelial cells of gastric intestinal mucosa via </a:t>
            </a:r>
            <a:r>
              <a:rPr lang="en-GB" dirty="0" err="1" smtClean="0"/>
              <a:t>pilli</a:t>
            </a:r>
            <a:endParaRPr lang="en-GB" dirty="0" smtClean="0"/>
          </a:p>
          <a:p>
            <a:r>
              <a:rPr lang="en-GB" dirty="0" smtClean="0"/>
              <a:t>Survive </a:t>
            </a:r>
            <a:r>
              <a:rPr lang="en-GB" dirty="0"/>
              <a:t>the acidic conditions of human stomach</a:t>
            </a:r>
          </a:p>
          <a:p>
            <a:r>
              <a:rPr lang="en-GB" dirty="0" smtClean="0"/>
              <a:t>Production </a:t>
            </a:r>
            <a:r>
              <a:rPr lang="en-GB" dirty="0"/>
              <a:t>of proteases (</a:t>
            </a:r>
            <a:r>
              <a:rPr lang="en-GB" dirty="0" err="1"/>
              <a:t>mucinase</a:t>
            </a:r>
            <a:r>
              <a:rPr lang="en-GB" dirty="0"/>
              <a:t>) which dissolves protective glycoprotein coating cells</a:t>
            </a:r>
          </a:p>
          <a:p>
            <a:r>
              <a:rPr lang="en-GB" dirty="0" smtClean="0"/>
              <a:t>High motility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16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Multiply and release enterotoxin - </a:t>
            </a:r>
            <a:r>
              <a:rPr lang="en-GB" dirty="0" err="1" smtClean="0"/>
              <a:t>choleragen</a:t>
            </a:r>
            <a:r>
              <a:rPr lang="en-GB" dirty="0" smtClean="0"/>
              <a:t> toxin (CT)</a:t>
            </a:r>
          </a:p>
          <a:p>
            <a:pPr lvl="1"/>
            <a:r>
              <a:rPr lang="en-GB" dirty="0" smtClean="0"/>
              <a:t>Each molecule has one subunit of A (action – </a:t>
            </a:r>
            <a:r>
              <a:rPr lang="en-GB" dirty="0" err="1" smtClean="0"/>
              <a:t>enzymic</a:t>
            </a:r>
            <a:r>
              <a:rPr lang="en-GB" dirty="0" smtClean="0"/>
              <a:t>), five subunits of B (binding)</a:t>
            </a:r>
          </a:p>
          <a:p>
            <a:pPr lvl="1"/>
            <a:r>
              <a:rPr lang="en-GB" dirty="0" smtClean="0"/>
              <a:t>The E. coli toxin is similar to CT</a:t>
            </a:r>
          </a:p>
          <a:p>
            <a:r>
              <a:rPr lang="en-GB" dirty="0" smtClean="0"/>
              <a:t>B subunit binds to </a:t>
            </a:r>
            <a:r>
              <a:rPr lang="en-CA" dirty="0" smtClean="0"/>
              <a:t>gastric mucosa </a:t>
            </a:r>
            <a:r>
              <a:rPr lang="en-GB" dirty="0" err="1" smtClean="0"/>
              <a:t>ganglioside</a:t>
            </a:r>
            <a:r>
              <a:rPr lang="en-GB" dirty="0" smtClean="0"/>
              <a:t> receptor on surface of cells lining intestinal mucosa. </a:t>
            </a:r>
          </a:p>
          <a:p>
            <a:r>
              <a:rPr lang="en-CA" dirty="0" smtClean="0"/>
              <a:t>This allows entry of A subunit into enterocyte</a:t>
            </a:r>
            <a:r>
              <a:rPr lang="en-GB" dirty="0" smtClean="0"/>
              <a:t>’s cytosol, </a:t>
            </a:r>
          </a:p>
          <a:p>
            <a:r>
              <a:rPr lang="en-CA" dirty="0" smtClean="0"/>
              <a:t>A splits into A1 &amp; A2</a:t>
            </a:r>
            <a:endParaRPr lang="en-GB" dirty="0" smtClean="0"/>
          </a:p>
          <a:p>
            <a:r>
              <a:rPr lang="en-CA" dirty="0" smtClean="0"/>
              <a:t>A2 allows only biologically active A1 to be linked with B. </a:t>
            </a:r>
          </a:p>
          <a:p>
            <a:r>
              <a:rPr lang="en-CA" dirty="0" smtClean="0"/>
              <a:t>A1 catalyses ADP-</a:t>
            </a:r>
            <a:r>
              <a:rPr lang="en-CA" dirty="0" err="1" smtClean="0"/>
              <a:t>ribosylation</a:t>
            </a:r>
            <a:r>
              <a:rPr lang="en-CA" dirty="0" smtClean="0"/>
              <a:t> of stimulatory G (</a:t>
            </a:r>
            <a:r>
              <a:rPr lang="en-CA" dirty="0" err="1" smtClean="0"/>
              <a:t>Gs</a:t>
            </a:r>
            <a:r>
              <a:rPr lang="en-CA" dirty="0" smtClean="0"/>
              <a:t>) protein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426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Persistent </a:t>
            </a:r>
            <a:r>
              <a:rPr lang="en-GB" dirty="0"/>
              <a:t>stimulation of </a:t>
            </a:r>
            <a:r>
              <a:rPr lang="en-GB" dirty="0" err="1"/>
              <a:t>adenylate</a:t>
            </a:r>
            <a:r>
              <a:rPr lang="en-GB" dirty="0"/>
              <a:t> </a:t>
            </a:r>
            <a:r>
              <a:rPr lang="en-GB" dirty="0" err="1" smtClean="0"/>
              <a:t>cyclase</a:t>
            </a:r>
            <a:r>
              <a:rPr lang="en-GB" dirty="0" smtClean="0"/>
              <a:t> and increase </a:t>
            </a:r>
            <a:r>
              <a:rPr lang="en-GB" dirty="0"/>
              <a:t>in </a:t>
            </a:r>
            <a:r>
              <a:rPr lang="en-GB" dirty="0" err="1"/>
              <a:t>cAMP</a:t>
            </a:r>
            <a:r>
              <a:rPr lang="en-GB" dirty="0"/>
              <a:t> leads to blockage of NA &amp; </a:t>
            </a:r>
            <a:r>
              <a:rPr lang="en-GB" dirty="0" err="1"/>
              <a:t>Cl</a:t>
            </a:r>
            <a:r>
              <a:rPr lang="en-GB" dirty="0"/>
              <a:t>; promotes secretions of CL, water, </a:t>
            </a:r>
            <a:r>
              <a:rPr lang="en-GB" dirty="0" smtClean="0"/>
              <a:t>potassium and </a:t>
            </a:r>
            <a:r>
              <a:rPr lang="en-GB" dirty="0"/>
              <a:t>bicarbonate</a:t>
            </a:r>
          </a:p>
          <a:p>
            <a:r>
              <a:rPr lang="en-GB" dirty="0" smtClean="0"/>
              <a:t>Massive </a:t>
            </a:r>
            <a:r>
              <a:rPr lang="en-GB" dirty="0"/>
              <a:t>watery </a:t>
            </a:r>
            <a:r>
              <a:rPr lang="en-GB" dirty="0" err="1"/>
              <a:t>diarrhea</a:t>
            </a:r>
            <a:r>
              <a:rPr lang="en-GB" dirty="0"/>
              <a:t> without inflammatory cells (non-</a:t>
            </a:r>
            <a:r>
              <a:rPr lang="en-GB" dirty="0" err="1"/>
              <a:t>invansive</a:t>
            </a:r>
            <a:r>
              <a:rPr lang="en-GB" dirty="0"/>
              <a:t>)</a:t>
            </a:r>
          </a:p>
          <a:p>
            <a:r>
              <a:rPr lang="en-GB" dirty="0" smtClean="0"/>
              <a:t>Gene </a:t>
            </a:r>
            <a:r>
              <a:rPr lang="en-GB" dirty="0"/>
              <a:t>encoding toxin is introduced by horizontal gene transferred</a:t>
            </a:r>
          </a:p>
          <a:p>
            <a:r>
              <a:rPr lang="en-GB" dirty="0"/>
              <a:t>V</a:t>
            </a:r>
            <a:r>
              <a:rPr lang="en-GB" dirty="0" smtClean="0"/>
              <a:t>irulent </a:t>
            </a:r>
            <a:r>
              <a:rPr lang="en-GB" dirty="0"/>
              <a:t>strains carry a variant of lysogenic bacteriophage – </a:t>
            </a:r>
            <a:r>
              <a:rPr lang="en-GB" dirty="0" err="1"/>
              <a:t>CTXf</a:t>
            </a:r>
            <a:r>
              <a:rPr lang="en-GB" dirty="0"/>
              <a:t> or CTX..</a:t>
            </a:r>
          </a:p>
          <a:p>
            <a:r>
              <a:rPr lang="en-GB" dirty="0" smtClean="0"/>
              <a:t>Fluid </a:t>
            </a:r>
            <a:r>
              <a:rPr lang="en-GB" dirty="0"/>
              <a:t>loss originates in duodenum and upper jejunum</a:t>
            </a:r>
          </a:p>
          <a:p>
            <a:r>
              <a:rPr lang="en-GB" dirty="0"/>
              <a:t>I</a:t>
            </a:r>
            <a:r>
              <a:rPr lang="en-GB" dirty="0" smtClean="0"/>
              <a:t>leum </a:t>
            </a:r>
            <a:r>
              <a:rPr lang="en-GB" dirty="0"/>
              <a:t>relatively insensitive to toxin; still in a state of </a:t>
            </a:r>
            <a:r>
              <a:rPr lang="en-GB" dirty="0" smtClean="0"/>
              <a:t>absorption but </a:t>
            </a:r>
            <a:r>
              <a:rPr lang="en-GB" dirty="0"/>
              <a:t>overwhelmed by large volumes of fluid loss</a:t>
            </a:r>
          </a:p>
          <a:p>
            <a:r>
              <a:rPr lang="en-GB" dirty="0" smtClean="0"/>
              <a:t>All </a:t>
            </a:r>
            <a:r>
              <a:rPr lang="en-GB" dirty="0"/>
              <a:t>ages susceptible; infants protected by maternal antibodies.</a:t>
            </a:r>
          </a:p>
        </p:txBody>
      </p:sp>
    </p:spTree>
    <p:extLst>
      <p:ext uri="{BB962C8B-B14F-4D97-AF65-F5344CB8AC3E}">
        <p14:creationId xmlns:p14="http://schemas.microsoft.com/office/powerpoint/2010/main" val="227616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 CONDITION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 smtClean="0"/>
              <a:t>Adenylate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cyclase</a:t>
            </a:r>
            <a:r>
              <a:rPr lang="en-US" altLang="en-US" dirty="0" smtClean="0"/>
              <a:t> (AC) is activated normally by a regulatory protein (GS) and GTP; however activation is normally brief because another regulatory protein (</a:t>
            </a:r>
            <a:r>
              <a:rPr lang="en-US" altLang="en-US" dirty="0" err="1" smtClean="0"/>
              <a:t>Gi</a:t>
            </a:r>
            <a:r>
              <a:rPr lang="en-US" altLang="en-US" dirty="0" smtClean="0"/>
              <a:t>), hydrolyzes GTP.</a:t>
            </a:r>
          </a:p>
        </p:txBody>
      </p:sp>
      <p:pic>
        <p:nvPicPr>
          <p:cNvPr id="38916" name="Picture 4" descr="ptx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292" y="3143853"/>
            <a:ext cx="3328416" cy="1438656"/>
          </a:xfrm>
        </p:spPr>
      </p:pic>
    </p:spTree>
    <p:extLst>
      <p:ext uri="{BB962C8B-B14F-4D97-AF65-F5344CB8AC3E}">
        <p14:creationId xmlns:p14="http://schemas.microsoft.com/office/powerpoint/2010/main" val="14157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CHOLERA</a:t>
            </a:r>
            <a:br>
              <a:rPr lang="en-US" altLang="en-US" smtClean="0"/>
            </a:b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316288" cy="514543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Enzymatically, fragment A1 catalyzes the transfer of the ADP-</a:t>
            </a:r>
            <a:r>
              <a:rPr lang="en-US" altLang="en-US" dirty="0" err="1" smtClean="0"/>
              <a:t>ribosyl</a:t>
            </a:r>
            <a:r>
              <a:rPr lang="en-US" altLang="en-US" dirty="0" smtClean="0"/>
              <a:t> moiety of NAD to a component of the </a:t>
            </a:r>
            <a:r>
              <a:rPr lang="en-US" altLang="en-US" dirty="0" err="1" smtClean="0"/>
              <a:t>adenylate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cyclase</a:t>
            </a:r>
            <a:r>
              <a:rPr lang="en-US" altLang="en-US" dirty="0" smtClean="0"/>
              <a:t> system. </a:t>
            </a:r>
          </a:p>
          <a:p>
            <a:pPr lvl="1"/>
            <a:r>
              <a:rPr lang="en-US" altLang="en-US" dirty="0" smtClean="0"/>
              <a:t>The A1 fragment catalyzes the attachment of ADP-Ribose (ADPR) to the regulatory protein forming </a:t>
            </a:r>
            <a:r>
              <a:rPr lang="en-US" altLang="en-US" dirty="0" err="1" smtClean="0"/>
              <a:t>Gs</a:t>
            </a:r>
            <a:r>
              <a:rPr lang="en-US" altLang="en-US" dirty="0" smtClean="0"/>
              <a:t>-ADPR from which GTP cannot be hydrolyzed. </a:t>
            </a:r>
          </a:p>
          <a:p>
            <a:r>
              <a:rPr lang="en-US" altLang="en-US" dirty="0" smtClean="0"/>
              <a:t>Since GTP hydrolysis is the event that inactivates the </a:t>
            </a:r>
            <a:r>
              <a:rPr lang="en-US" altLang="en-US" dirty="0" err="1" smtClean="0"/>
              <a:t>adenylate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cyclase</a:t>
            </a:r>
            <a:r>
              <a:rPr lang="en-US" altLang="en-US" dirty="0" smtClean="0"/>
              <a:t>, the enzyme remains continually activated. </a:t>
            </a:r>
          </a:p>
        </p:txBody>
      </p:sp>
      <p:pic>
        <p:nvPicPr>
          <p:cNvPr id="39940" name="Picture 4" descr="ptx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5820" y="2747613"/>
            <a:ext cx="4023360" cy="2231136"/>
          </a:xfrm>
        </p:spPr>
      </p:pic>
    </p:spTree>
    <p:extLst>
      <p:ext uri="{BB962C8B-B14F-4D97-AF65-F5344CB8AC3E}">
        <p14:creationId xmlns:p14="http://schemas.microsoft.com/office/powerpoint/2010/main" val="2984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4038600" cy="4525963"/>
          </a:xfrm>
        </p:spPr>
        <p:txBody>
          <a:bodyPr/>
          <a:lstStyle/>
          <a:p>
            <a:r>
              <a:rPr lang="en-US" altLang="en-US" dirty="0" smtClean="0"/>
              <a:t>Thus, the net effect of the toxin is to cause </a:t>
            </a:r>
            <a:r>
              <a:rPr lang="en-US" altLang="en-US" dirty="0" err="1" smtClean="0"/>
              <a:t>cAMP</a:t>
            </a:r>
            <a:r>
              <a:rPr lang="en-US" altLang="en-US" dirty="0" smtClean="0"/>
              <a:t> to be produced at an abnormally high rate which stimulates mucosal cells to pump large amounts of </a:t>
            </a:r>
            <a:r>
              <a:rPr lang="en-US" altLang="en-US" dirty="0" err="1" smtClean="0"/>
              <a:t>Cl</a:t>
            </a:r>
            <a:r>
              <a:rPr lang="en-US" altLang="en-US" dirty="0" smtClean="0"/>
              <a:t>- into the intestinal contents. </a:t>
            </a:r>
          </a:p>
        </p:txBody>
      </p:sp>
      <p:pic>
        <p:nvPicPr>
          <p:cNvPr id="40964" name="Picture 4" descr="fig24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991" y="2060848"/>
            <a:ext cx="5166815" cy="2958627"/>
          </a:xfrm>
        </p:spPr>
      </p:pic>
    </p:spTree>
    <p:extLst>
      <p:ext uri="{BB962C8B-B14F-4D97-AF65-F5344CB8AC3E}">
        <p14:creationId xmlns:p14="http://schemas.microsoft.com/office/powerpoint/2010/main" val="10871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H2O, Na+ and other electrolytes follow due to the osmotic and electrical gradients caused by the loss of Cl-. </a:t>
            </a:r>
          </a:p>
          <a:p>
            <a:r>
              <a:rPr lang="en-US" altLang="en-US" smtClean="0"/>
              <a:t>The lost H2O and electrolytes in mucosal cells are replaced from the blood.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Thus, the toxin-damaged cells become pumps for water and electrolytes causing the diarrhea, loss of electrolytes, and dehydration that are characteristic of cholera. 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24"/>
            <a:ext cx="9144000" cy="68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VIBROS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355713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Class </a:t>
            </a:r>
            <a:r>
              <a:rPr lang="en-GB" dirty="0"/>
              <a:t>– gamma </a:t>
            </a:r>
            <a:r>
              <a:rPr lang="en-GB" dirty="0" err="1"/>
              <a:t>proteobacteriae</a:t>
            </a:r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rder </a:t>
            </a:r>
            <a:r>
              <a:rPr lang="en-GB" dirty="0"/>
              <a:t>– </a:t>
            </a:r>
            <a:r>
              <a:rPr lang="en-GB" dirty="0" err="1"/>
              <a:t>vibrionales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amily </a:t>
            </a:r>
            <a:r>
              <a:rPr lang="en-GB" dirty="0"/>
              <a:t>– vibrio </a:t>
            </a:r>
            <a:r>
              <a:rPr lang="en-GB" dirty="0" err="1" smtClean="0"/>
              <a:t>nacaeae</a:t>
            </a:r>
            <a:endParaRPr lang="en-GB" dirty="0" smtClean="0"/>
          </a:p>
          <a:p>
            <a:r>
              <a:rPr lang="en-CA" dirty="0">
                <a:effectLst/>
              </a:rPr>
              <a:t>Species</a:t>
            </a:r>
            <a:endParaRPr lang="en-GB" dirty="0">
              <a:effectLst/>
            </a:endParaRPr>
          </a:p>
          <a:p>
            <a:pPr lvl="1"/>
            <a:r>
              <a:rPr lang="en-CA" i="1" dirty="0" err="1">
                <a:effectLst/>
              </a:rPr>
              <a:t>Vibiro</a:t>
            </a:r>
            <a:r>
              <a:rPr lang="en-CA" i="1" dirty="0">
                <a:effectLst/>
              </a:rPr>
              <a:t> </a:t>
            </a:r>
            <a:r>
              <a:rPr lang="en-CA" i="1" dirty="0" err="1">
                <a:effectLst/>
              </a:rPr>
              <a:t>cholerae</a:t>
            </a:r>
            <a:r>
              <a:rPr lang="en-CA" dirty="0">
                <a:effectLst/>
              </a:rPr>
              <a:t> main pathogenic </a:t>
            </a:r>
            <a:r>
              <a:rPr lang="en-CA" dirty="0" err="1">
                <a:effectLst/>
              </a:rPr>
              <a:t>spp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Other </a:t>
            </a:r>
            <a:r>
              <a:rPr lang="en-CA" dirty="0" err="1">
                <a:effectLst/>
              </a:rPr>
              <a:t>spp</a:t>
            </a:r>
            <a:r>
              <a:rPr lang="en-CA" i="1" dirty="0">
                <a:effectLst/>
              </a:rPr>
              <a:t>: V. </a:t>
            </a:r>
            <a:r>
              <a:rPr lang="en-CA" i="1" dirty="0" err="1">
                <a:effectLst/>
              </a:rPr>
              <a:t>parahaemollyticus</a:t>
            </a:r>
            <a:r>
              <a:rPr lang="en-CA" i="1" dirty="0">
                <a:effectLst/>
              </a:rPr>
              <a:t>, V. </a:t>
            </a:r>
            <a:r>
              <a:rPr lang="en-CA" i="1" dirty="0" err="1">
                <a:effectLst/>
              </a:rPr>
              <a:t>vulnificus</a:t>
            </a:r>
            <a:r>
              <a:rPr lang="en-CA" i="1" dirty="0">
                <a:effectLst/>
              </a:rPr>
              <a:t>, V. </a:t>
            </a:r>
            <a:r>
              <a:rPr lang="en-CA" i="1" dirty="0" err="1">
                <a:effectLst/>
              </a:rPr>
              <a:t>alginolyticus</a:t>
            </a:r>
            <a:r>
              <a:rPr lang="en-CA" i="1" dirty="0">
                <a:effectLst/>
              </a:rPr>
              <a:t>, V. </a:t>
            </a:r>
            <a:r>
              <a:rPr lang="en-CA" i="1" dirty="0" err="1">
                <a:effectLst/>
              </a:rPr>
              <a:t>mimicus</a:t>
            </a:r>
            <a:r>
              <a:rPr lang="en-CA" i="1" dirty="0">
                <a:effectLst/>
              </a:rPr>
              <a:t>, V. </a:t>
            </a:r>
            <a:r>
              <a:rPr lang="en-CA" i="1" dirty="0" err="1">
                <a:effectLst/>
              </a:rPr>
              <a:t>fluvialis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753883"/>
            <a:ext cx="3810000" cy="210026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76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2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" y="39965"/>
            <a:ext cx="9109185" cy="67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0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24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57054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FIGURE 24-5 Comparison of activities of cholera enterotoxin (CT) with pertussis toxin (PT)</a:t>
            </a:r>
            <a:r>
              <a:rPr lang="en-US" dirty="0"/>
              <a:t>. The a-subunits of </a:t>
            </a:r>
            <a:r>
              <a:rPr lang="en-US" dirty="0" err="1"/>
              <a:t>Gs</a:t>
            </a:r>
            <a:r>
              <a:rPr lang="en-US" dirty="0"/>
              <a:t> and </a:t>
            </a:r>
            <a:r>
              <a:rPr lang="en-US" dirty="0" err="1"/>
              <a:t>Gi</a:t>
            </a:r>
            <a:r>
              <a:rPr lang="en-US" dirty="0"/>
              <a:t>, with GTP-binding sites, are ADP-</a:t>
            </a:r>
            <a:r>
              <a:rPr lang="en-US" dirty="0" err="1"/>
              <a:t>ribosylated</a:t>
            </a:r>
            <a:r>
              <a:rPr lang="en-US" dirty="0"/>
              <a:t>, respectively, by A1 peptide of CT or by the A subunit of PT, preventing, respectively, the hydrolysis of </a:t>
            </a:r>
            <a:r>
              <a:rPr lang="en-US" dirty="0" err="1"/>
              <a:t>Gs</a:t>
            </a:r>
            <a:r>
              <a:rPr lang="en-US" dirty="0"/>
              <a:t>-GTP to GDP or the responsiveness of </a:t>
            </a:r>
            <a:r>
              <a:rPr lang="en-US" dirty="0" err="1"/>
              <a:t>Gi</a:t>
            </a:r>
            <a:r>
              <a:rPr lang="en-US" dirty="0"/>
              <a:t> to inhibitory hormones, both effectively producing increases in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activity. (Modified from Gill DM, </a:t>
            </a:r>
            <a:r>
              <a:rPr lang="en-US" dirty="0" err="1"/>
              <a:t>Woolkalis</a:t>
            </a:r>
            <a:r>
              <a:rPr lang="en-US" dirty="0"/>
              <a:t> M: Toxins which activate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. CIBA Found </a:t>
            </a:r>
            <a:r>
              <a:rPr lang="en-US" dirty="0" err="1"/>
              <a:t>Symp</a:t>
            </a:r>
            <a:r>
              <a:rPr lang="en-US"/>
              <a:t> 112:57, 1985, with permission.)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4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D:\Documents and Settings\vicky\My Documents\My Videos\U135P200T1D344931F8DT20101024231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8392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3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g2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4575"/>
            <a:ext cx="57054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8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Clinical </a:t>
            </a:r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ncubation </a:t>
            </a:r>
            <a:r>
              <a:rPr lang="en-GB" dirty="0"/>
              <a:t>period; 24 -48 </a:t>
            </a:r>
            <a:r>
              <a:rPr lang="en-GB" dirty="0" err="1"/>
              <a:t>hrs</a:t>
            </a:r>
            <a:endParaRPr lang="en-GB" dirty="0"/>
          </a:p>
          <a:p>
            <a:r>
              <a:rPr lang="en-GB" dirty="0" smtClean="0"/>
              <a:t>Sudden </a:t>
            </a:r>
            <a:r>
              <a:rPr lang="en-GB" dirty="0"/>
              <a:t>onset of nausea, vomiting &amp; painless watery/profuse </a:t>
            </a:r>
            <a:r>
              <a:rPr lang="en-GB" dirty="0" smtClean="0"/>
              <a:t>diarrhoea– </a:t>
            </a:r>
            <a:r>
              <a:rPr lang="en-GB" dirty="0" err="1"/>
              <a:t>odorless</a:t>
            </a:r>
            <a:r>
              <a:rPr lang="en-GB" dirty="0"/>
              <a:t>, described as rise-water &amp; uncontrollable– </a:t>
            </a:r>
            <a:endParaRPr lang="en-GB" dirty="0" smtClean="0"/>
          </a:p>
          <a:p>
            <a:r>
              <a:rPr lang="en-GB" dirty="0" smtClean="0"/>
              <a:t>+/- </a:t>
            </a:r>
            <a:r>
              <a:rPr lang="en-GB" dirty="0"/>
              <a:t>abdominal pains</a:t>
            </a:r>
          </a:p>
          <a:p>
            <a:r>
              <a:rPr lang="en-GB" dirty="0"/>
              <a:t>R</a:t>
            </a:r>
            <a:r>
              <a:rPr lang="en-GB" dirty="0" smtClean="0"/>
              <a:t>ice-water </a:t>
            </a:r>
            <a:r>
              <a:rPr lang="en-GB" dirty="0"/>
              <a:t>stools ( due to mucous flecks)</a:t>
            </a:r>
          </a:p>
          <a:p>
            <a:r>
              <a:rPr lang="en-GB" dirty="0"/>
              <a:t>No fever, no WBCs or RBCs in stool</a:t>
            </a:r>
          </a:p>
          <a:p>
            <a:r>
              <a:rPr lang="en-GB" dirty="0" smtClean="0"/>
              <a:t>Massive </a:t>
            </a:r>
            <a:r>
              <a:rPr lang="en-GB" dirty="0"/>
              <a:t>fluid &amp; electrolyte loss. Up to 20 L/day (&gt;250 ml/kg in 24 </a:t>
            </a:r>
            <a:r>
              <a:rPr lang="en-GB" dirty="0" err="1"/>
              <a:t>hrs</a:t>
            </a:r>
            <a:r>
              <a:rPr lang="en-GB" dirty="0"/>
              <a:t>)</a:t>
            </a:r>
          </a:p>
          <a:p>
            <a:r>
              <a:rPr lang="en-GB" dirty="0" smtClean="0"/>
              <a:t>Leads to muscular cramps, renal failure, marked dehydration &amp; electrolyte imbalance</a:t>
            </a:r>
            <a:r>
              <a:rPr lang="en-GB" dirty="0"/>
              <a:t>, hypotension, </a:t>
            </a:r>
            <a:r>
              <a:rPr lang="en-GB" dirty="0" smtClean="0"/>
              <a:t>metabolic </a:t>
            </a:r>
            <a:r>
              <a:rPr lang="en-GB" dirty="0"/>
              <a:t>acidosis </a:t>
            </a:r>
            <a:r>
              <a:rPr lang="en-GB" dirty="0" smtClean="0"/>
              <a:t>&amp; shock pulmonary </a:t>
            </a:r>
            <a:r>
              <a:rPr lang="en-GB" dirty="0" err="1" smtClean="0"/>
              <a:t>edema</a:t>
            </a:r>
            <a:endParaRPr lang="en-GB" dirty="0" smtClean="0"/>
          </a:p>
          <a:p>
            <a:r>
              <a:rPr lang="en-GB" dirty="0"/>
              <a:t>Sunken eyes, sagging skin</a:t>
            </a:r>
          </a:p>
          <a:p>
            <a:r>
              <a:rPr lang="en-GB" dirty="0" smtClean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246395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 smtClean="0"/>
              <a:t>Lab diagnosis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Specimen</a:t>
            </a:r>
          </a:p>
          <a:p>
            <a:pPr lvl="1"/>
            <a:r>
              <a:rPr lang="en-GB" dirty="0"/>
              <a:t>Stool or rectal </a:t>
            </a:r>
            <a:r>
              <a:rPr lang="en-GB" dirty="0" smtClean="0"/>
              <a:t>swabs transport </a:t>
            </a:r>
            <a:r>
              <a:rPr lang="en-GB" dirty="0"/>
              <a:t>in Cary Blair </a:t>
            </a:r>
            <a:r>
              <a:rPr lang="en-GB" dirty="0" smtClean="0"/>
              <a:t>medium</a:t>
            </a:r>
          </a:p>
          <a:p>
            <a:r>
              <a:rPr lang="en-GB" dirty="0" smtClean="0"/>
              <a:t>Wet </a:t>
            </a:r>
            <a:r>
              <a:rPr lang="en-GB" dirty="0"/>
              <a:t>preparations of fresh stool – dark-field microscopy – dating </a:t>
            </a:r>
            <a:r>
              <a:rPr lang="en-GB" dirty="0" smtClean="0"/>
              <a:t>motility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altLang="en-US" dirty="0"/>
              <a:t>Look like “shooting stars</a:t>
            </a:r>
            <a:r>
              <a:rPr lang="en-US" altLang="en-US" dirty="0" smtClean="0"/>
              <a:t>”</a:t>
            </a:r>
            <a:endParaRPr lang="en-GB" dirty="0"/>
          </a:p>
          <a:p>
            <a:r>
              <a:rPr lang="en-US" altLang="en-US" dirty="0"/>
              <a:t>Gram </a:t>
            </a:r>
            <a:r>
              <a:rPr lang="en-US" altLang="en-US" dirty="0" smtClean="0"/>
              <a:t>Stain -</a:t>
            </a:r>
            <a:r>
              <a:rPr lang="en-US" altLang="en-US" dirty="0" err="1" smtClean="0"/>
              <a:t>ve</a:t>
            </a:r>
            <a:endParaRPr lang="en-US" altLang="en-US" dirty="0"/>
          </a:p>
          <a:p>
            <a:pPr lvl="1"/>
            <a:r>
              <a:rPr lang="en-US" altLang="en-US" dirty="0"/>
              <a:t>Red, curved rods of bacteria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1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en-GB" dirty="0"/>
              <a:t>Lab isolation</a:t>
            </a:r>
          </a:p>
          <a:p>
            <a:pPr lvl="1"/>
            <a:r>
              <a:rPr lang="en-GB" dirty="0"/>
              <a:t>Put into alkaline peptone water (enriched medium) for 4-6 hrs. It suppresses growth of other organisms and allows vibrio to grow. It requires an alkaline medium</a:t>
            </a:r>
          </a:p>
          <a:p>
            <a:pPr lvl="1"/>
            <a:r>
              <a:rPr lang="en-GB" dirty="0"/>
              <a:t>Culture on TCBS (</a:t>
            </a:r>
            <a:r>
              <a:rPr lang="en-GB" dirty="0" err="1"/>
              <a:t>thiosulphate</a:t>
            </a:r>
            <a:r>
              <a:rPr lang="en-GB" dirty="0"/>
              <a:t> citrate bile salt sucrose) or an TTGA (</a:t>
            </a:r>
            <a:r>
              <a:rPr lang="en-GB" dirty="0" err="1"/>
              <a:t>Taurocholate</a:t>
            </a:r>
            <a:r>
              <a:rPr lang="en-GB" dirty="0"/>
              <a:t> </a:t>
            </a:r>
            <a:r>
              <a:rPr lang="en-GB" dirty="0" err="1"/>
              <a:t>tellurite</a:t>
            </a:r>
            <a:r>
              <a:rPr lang="en-GB" dirty="0"/>
              <a:t> </a:t>
            </a:r>
            <a:r>
              <a:rPr lang="en-GB" dirty="0" err="1"/>
              <a:t>gelatin</a:t>
            </a:r>
            <a:r>
              <a:rPr lang="en-GB" dirty="0"/>
              <a:t> agar or </a:t>
            </a:r>
            <a:r>
              <a:rPr lang="en-GB" dirty="0" err="1"/>
              <a:t>Monsur's</a:t>
            </a:r>
            <a:r>
              <a:rPr lang="en-GB" dirty="0"/>
              <a:t> medium) at 37 </a:t>
            </a:r>
            <a:r>
              <a:rPr lang="en-GB" dirty="0" err="1"/>
              <a:t>deg</a:t>
            </a:r>
            <a:r>
              <a:rPr lang="en-GB" dirty="0"/>
              <a:t> C, for 18-24 </a:t>
            </a:r>
            <a:r>
              <a:rPr lang="en-GB" dirty="0" err="1"/>
              <a:t>hrs</a:t>
            </a:r>
            <a:r>
              <a:rPr lang="en-GB" dirty="0"/>
              <a:t> – solid medium.</a:t>
            </a:r>
          </a:p>
          <a:p>
            <a:pPr lvl="1"/>
            <a:r>
              <a:rPr lang="en-GB" dirty="0"/>
              <a:t>TCBA – sucrose fermentation (yellow colonies)</a:t>
            </a:r>
          </a:p>
          <a:p>
            <a:pPr lvl="1"/>
            <a:r>
              <a:rPr lang="en-GB" dirty="0"/>
              <a:t>TTGA-Greyish colonies with dark </a:t>
            </a:r>
            <a:r>
              <a:rPr lang="en-GB" dirty="0" err="1"/>
              <a:t>center</a:t>
            </a:r>
            <a:r>
              <a:rPr lang="en-GB" dirty="0"/>
              <a:t>, clear halo around</a:t>
            </a:r>
          </a:p>
        </p:txBody>
      </p:sp>
    </p:spTree>
    <p:extLst>
      <p:ext uri="{BB962C8B-B14F-4D97-AF65-F5344CB8AC3E}">
        <p14:creationId xmlns:p14="http://schemas.microsoft.com/office/powerpoint/2010/main" val="414320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Alkaline Peptone Water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Alkaline Peptone water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Peptone water with high sodium hydroxide to raise the pH to 8.6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An enrichment media for </a:t>
            </a:r>
            <a:r>
              <a:rPr lang="en-US" i="1" dirty="0" err="1">
                <a:effectLst/>
              </a:rPr>
              <a:t>V.cholerae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12" name="Content Placeholder 3" descr="Alkaline Peptone Wa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34444"/>
            <a:ext cx="4040188" cy="323215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606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0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101852" cy="1122139"/>
          </a:xfrm>
        </p:spPr>
        <p:txBody>
          <a:bodyPr/>
          <a:lstStyle/>
          <a:p>
            <a:r>
              <a:rPr lang="en-GB" dirty="0"/>
              <a:t>V. Cholera on </a:t>
            </a:r>
            <a:r>
              <a:rPr lang="en-GB" dirty="0" smtClean="0"/>
              <a:t>TSI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Butt - Yellow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Slant - </a:t>
            </a:r>
            <a:r>
              <a:rPr lang="en-GB" dirty="0" smtClean="0"/>
              <a:t>Yellow</a:t>
            </a:r>
            <a:endParaRPr lang="en-GB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420888"/>
            <a:ext cx="149669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4499992" cy="187220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>
                <a:effectLst/>
              </a:rPr>
              <a:t>V.cholerae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on </a:t>
            </a:r>
            <a:r>
              <a:rPr lang="en-US" dirty="0" err="1">
                <a:effectLst/>
              </a:rPr>
              <a:t>Krigler</a:t>
            </a:r>
            <a:r>
              <a:rPr lang="en-US" dirty="0">
                <a:effectLst/>
              </a:rPr>
              <a:t> Iron Agar (KIA)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Butt - yellow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Slant - Pink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No gas - No H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S</a:t>
            </a:r>
            <a:endParaRPr lang="en-GB" dirty="0">
              <a:effectLst/>
            </a:endParaRPr>
          </a:p>
        </p:txBody>
      </p:sp>
      <p:pic>
        <p:nvPicPr>
          <p:cNvPr id="7" name="Picture 2" descr="E:\Bachelor of Medicine And Bachelor of Surgery (MBChB)  Year  2\MEDICAL MICROBIOLOGY\Others\microbiology bacteriology\V.cholerae on KIA &amp; TSI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8"/>
          <a:stretch/>
        </p:blipFill>
        <p:spPr bwMode="auto">
          <a:xfrm>
            <a:off x="7092280" y="2708920"/>
            <a:ext cx="170579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3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106739"/>
              </p:ext>
            </p:extLst>
          </p:nvPr>
        </p:nvGraphicFramePr>
        <p:xfrm>
          <a:off x="0" y="2204865"/>
          <a:ext cx="4679499" cy="465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3381847" imgH="3362794" progId="Paint.Picture">
                  <p:embed/>
                </p:oleObj>
              </mc:Choice>
              <mc:Fallback>
                <p:oleObj name="Bitmap Image" r:id="rId3" imgW="3381847" imgH="3362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4865"/>
                        <a:ext cx="4679499" cy="4653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040559" y="2162845"/>
            <a:ext cx="3923929" cy="978123"/>
          </a:xfrm>
        </p:spPr>
        <p:txBody>
          <a:bodyPr/>
          <a:lstStyle/>
          <a:p>
            <a:r>
              <a:rPr lang="en-US" sz="2000" dirty="0"/>
              <a:t>Vibrio on TCBS(Yellow </a:t>
            </a:r>
            <a:r>
              <a:rPr lang="en-US" sz="2000" dirty="0" smtClean="0"/>
              <a:t>Colonies-Sucrose Fermentation</a:t>
            </a:r>
            <a:r>
              <a:rPr lang="en-US" sz="2000" dirty="0"/>
              <a:t>)</a:t>
            </a:r>
            <a:endParaRPr lang="en-GB" sz="2000" dirty="0"/>
          </a:p>
        </p:txBody>
      </p:sp>
      <p:pic>
        <p:nvPicPr>
          <p:cNvPr id="7" name="Content Placeholder 3" descr="V cholerae on TCBS (2)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88024" y="3356991"/>
            <a:ext cx="4342994" cy="3501009"/>
          </a:xfrm>
        </p:spPr>
      </p:pic>
    </p:spTree>
    <p:extLst>
      <p:ext uri="{BB962C8B-B14F-4D97-AF65-F5344CB8AC3E}">
        <p14:creationId xmlns:p14="http://schemas.microsoft.com/office/powerpoint/2010/main" val="276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Characteristic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</a:t>
            </a:r>
            <a:r>
              <a:rPr lang="en-GB" dirty="0" smtClean="0"/>
              <a:t>urved </a:t>
            </a:r>
            <a:r>
              <a:rPr lang="en-GB" dirty="0"/>
              <a:t>or comma shaped gram -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smtClean="0"/>
              <a:t>bacilli</a:t>
            </a:r>
          </a:p>
          <a:p>
            <a:r>
              <a:rPr lang="nl-NL" dirty="0" smtClean="0"/>
              <a:t>1- </a:t>
            </a:r>
            <a:r>
              <a:rPr lang="nl-NL" dirty="0"/>
              <a:t>3micrometer, diameter of 0.5-0.8 micrometer</a:t>
            </a:r>
          </a:p>
          <a:p>
            <a:r>
              <a:rPr lang="en-GB" dirty="0"/>
              <a:t>H</a:t>
            </a:r>
            <a:r>
              <a:rPr lang="en-GB" dirty="0" smtClean="0"/>
              <a:t>abitat </a:t>
            </a:r>
            <a:r>
              <a:rPr lang="en-GB" dirty="0"/>
              <a:t>– salty water</a:t>
            </a:r>
          </a:p>
          <a:p>
            <a:r>
              <a:rPr lang="en-GB" dirty="0"/>
              <a:t>H</a:t>
            </a:r>
            <a:r>
              <a:rPr lang="en-GB" dirty="0" smtClean="0"/>
              <a:t>ighly </a:t>
            </a:r>
            <a:r>
              <a:rPr lang="en-GB" dirty="0"/>
              <a:t>motile – single polar flagellum</a:t>
            </a:r>
          </a:p>
          <a:p>
            <a:r>
              <a:rPr lang="en-GB" dirty="0" smtClean="0"/>
              <a:t>Non </a:t>
            </a:r>
            <a:r>
              <a:rPr lang="en-GB" dirty="0"/>
              <a:t>spore formers</a:t>
            </a:r>
          </a:p>
          <a:p>
            <a:r>
              <a:rPr lang="en-GB" dirty="0"/>
              <a:t>N</a:t>
            </a:r>
            <a:r>
              <a:rPr lang="en-GB" dirty="0" smtClean="0"/>
              <a:t>on </a:t>
            </a:r>
            <a:r>
              <a:rPr lang="en-GB" dirty="0"/>
              <a:t>capsulated</a:t>
            </a:r>
          </a:p>
          <a:p>
            <a:r>
              <a:rPr lang="en-GB" dirty="0"/>
              <a:t>A</a:t>
            </a:r>
            <a:r>
              <a:rPr lang="en-GB" dirty="0" smtClean="0"/>
              <a:t>erobes/</a:t>
            </a:r>
            <a:r>
              <a:rPr lang="en-GB" dirty="0" err="1" smtClean="0"/>
              <a:t>facultitive</a:t>
            </a:r>
            <a:r>
              <a:rPr lang="en-GB" dirty="0" smtClean="0"/>
              <a:t> </a:t>
            </a:r>
            <a:r>
              <a:rPr lang="en-GB" dirty="0"/>
              <a:t>anaerobes</a:t>
            </a:r>
          </a:p>
          <a:p>
            <a:r>
              <a:rPr lang="en-GB" dirty="0"/>
              <a:t>O</a:t>
            </a:r>
            <a:r>
              <a:rPr lang="en-GB" dirty="0" smtClean="0"/>
              <a:t>xidase positive, </a:t>
            </a:r>
            <a:r>
              <a:rPr lang="en-CA" dirty="0" err="1" smtClean="0">
                <a:effectLst/>
              </a:rPr>
              <a:t>enterobacteriaceae</a:t>
            </a:r>
            <a:r>
              <a:rPr lang="en-CA" dirty="0" smtClean="0">
                <a:effectLst/>
              </a:rPr>
              <a:t> </a:t>
            </a:r>
            <a:r>
              <a:rPr lang="en-CA" dirty="0">
                <a:effectLst/>
              </a:rPr>
              <a:t>is negative</a:t>
            </a:r>
            <a:endParaRPr lang="en-GB" dirty="0"/>
          </a:p>
          <a:p>
            <a:pPr lvl="0"/>
            <a:r>
              <a:rPr lang="en-GB" dirty="0"/>
              <a:t>F</a:t>
            </a:r>
            <a:r>
              <a:rPr lang="en-GB" dirty="0" smtClean="0"/>
              <a:t>erment </a:t>
            </a:r>
            <a:r>
              <a:rPr lang="en-GB" dirty="0"/>
              <a:t>sucrose and glucose but not </a:t>
            </a:r>
            <a:r>
              <a:rPr lang="en-GB" dirty="0" smtClean="0"/>
              <a:t>lactose </a:t>
            </a:r>
            <a:r>
              <a:rPr lang="en-CA" dirty="0">
                <a:effectLst/>
              </a:rPr>
              <a:t>TSI not all tube turns </a:t>
            </a:r>
            <a:r>
              <a:rPr lang="en-CA" dirty="0" smtClean="0">
                <a:effectLst/>
              </a:rPr>
              <a:t>yellow</a:t>
            </a:r>
            <a:endParaRPr lang="en-GB" dirty="0"/>
          </a:p>
          <a:p>
            <a:r>
              <a:rPr lang="pt-BR" dirty="0"/>
              <a:t>P</a:t>
            </a:r>
            <a:r>
              <a:rPr lang="pt-BR" dirty="0" smtClean="0"/>
              <a:t>ossess </a:t>
            </a:r>
            <a:r>
              <a:rPr lang="pt-BR" dirty="0"/>
              <a:t>both H &amp; O antigens</a:t>
            </a:r>
          </a:p>
          <a:p>
            <a:r>
              <a:rPr lang="en-GB" i="1" dirty="0" smtClean="0"/>
              <a:t>V. </a:t>
            </a:r>
            <a:r>
              <a:rPr lang="en-GB" i="1" dirty="0" err="1"/>
              <a:t>cholerae</a:t>
            </a:r>
            <a:r>
              <a:rPr lang="en-GB" i="1" dirty="0"/>
              <a:t> </a:t>
            </a:r>
            <a:r>
              <a:rPr lang="en-GB" dirty="0"/>
              <a:t>main pathogenic </a:t>
            </a:r>
            <a:r>
              <a:rPr lang="en-GB" dirty="0" err="1"/>
              <a:t>spp</a:t>
            </a:r>
            <a:endParaRPr lang="en-GB" dirty="0"/>
          </a:p>
          <a:p>
            <a:r>
              <a:rPr lang="nl-NL" dirty="0" smtClean="0"/>
              <a:t>Others </a:t>
            </a:r>
            <a:r>
              <a:rPr lang="nl-NL" dirty="0"/>
              <a:t>– v. parheamolyticus, v. vulnificus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7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r>
              <a:rPr lang="en-GB" dirty="0" smtClean="0"/>
              <a:t>Gram </a:t>
            </a:r>
            <a:r>
              <a:rPr lang="en-GB" dirty="0"/>
              <a:t>stain – gram -</a:t>
            </a:r>
            <a:r>
              <a:rPr lang="en-GB" dirty="0" err="1"/>
              <a:t>ve</a:t>
            </a:r>
            <a:r>
              <a:rPr lang="en-GB" dirty="0"/>
              <a:t> curved rods</a:t>
            </a:r>
          </a:p>
          <a:p>
            <a:r>
              <a:rPr lang="en-GB" dirty="0" smtClean="0"/>
              <a:t>Oxidase </a:t>
            </a:r>
            <a:r>
              <a:rPr lang="en-GB" dirty="0"/>
              <a:t>test </a:t>
            </a:r>
            <a:r>
              <a:rPr lang="en-GB" dirty="0" smtClean="0"/>
              <a:t>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fi-FI" dirty="0"/>
              <a:t>(+Ve on BA, -ve on TCBS)</a:t>
            </a:r>
            <a:endParaRPr lang="en-GB" dirty="0"/>
          </a:p>
          <a:p>
            <a:r>
              <a:rPr lang="pt-BR" dirty="0" smtClean="0"/>
              <a:t>TSI- </a:t>
            </a:r>
            <a:r>
              <a:rPr lang="pt-BR" dirty="0"/>
              <a:t>acid slant, acid butt, no gas, no h2s</a:t>
            </a:r>
          </a:p>
          <a:p>
            <a:r>
              <a:rPr lang="en-GB" dirty="0" smtClean="0"/>
              <a:t>Serotyping</a:t>
            </a:r>
            <a:endParaRPr lang="en-GB" dirty="0"/>
          </a:p>
          <a:p>
            <a:pPr lvl="1"/>
            <a:r>
              <a:rPr lang="en-GB" dirty="0" smtClean="0"/>
              <a:t>Antigen </a:t>
            </a:r>
            <a:r>
              <a:rPr lang="en-GB" dirty="0"/>
              <a:t>detection using </a:t>
            </a:r>
            <a:r>
              <a:rPr lang="en-GB" dirty="0" smtClean="0"/>
              <a:t>antisera</a:t>
            </a:r>
          </a:p>
          <a:p>
            <a:r>
              <a:rPr lang="en-GB" dirty="0" smtClean="0"/>
              <a:t>Monoclonal antibody-based </a:t>
            </a:r>
            <a:r>
              <a:rPr lang="en-GB" dirty="0"/>
              <a:t>tests – o1 &amp; o139</a:t>
            </a:r>
          </a:p>
        </p:txBody>
      </p:sp>
    </p:spTree>
    <p:extLst>
      <p:ext uri="{BB962C8B-B14F-4D97-AF65-F5344CB8AC3E}">
        <p14:creationId xmlns:p14="http://schemas.microsoft.com/office/powerpoint/2010/main" val="277916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Prompt, adequate replacement of water and electrolytes – oral or IV</a:t>
            </a:r>
          </a:p>
          <a:p>
            <a:r>
              <a:rPr lang="en-GB" dirty="0" smtClean="0"/>
              <a:t>Susceptibility to several antimicrobial agents – erythromycin, ciprofloxacin, azithromycin.</a:t>
            </a:r>
          </a:p>
          <a:p>
            <a:r>
              <a:rPr lang="en-GB" dirty="0" smtClean="0"/>
              <a:t>A</a:t>
            </a:r>
            <a:r>
              <a:rPr lang="en-GB" dirty="0"/>
              <a:t>ntibiotics may be used </a:t>
            </a:r>
            <a:r>
              <a:rPr lang="en-GB" dirty="0" smtClean="0"/>
              <a:t>(</a:t>
            </a:r>
            <a:r>
              <a:rPr lang="en-GB" dirty="0"/>
              <a:t>not necessary if acute)</a:t>
            </a:r>
          </a:p>
          <a:p>
            <a:pPr lvl="1"/>
            <a:r>
              <a:rPr lang="en-GB" dirty="0" smtClean="0"/>
              <a:t>Swollen duration &amp; volume of fluid loss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astens clearance of organisms</a:t>
            </a:r>
          </a:p>
          <a:p>
            <a:r>
              <a:rPr lang="en-GB" dirty="0" smtClean="0"/>
              <a:t>Adults – Tetracycline/doxycycline, erythromycin, ciprofloxacin</a:t>
            </a:r>
          </a:p>
          <a:p>
            <a:r>
              <a:rPr lang="en-GB" dirty="0"/>
              <a:t>C</a:t>
            </a:r>
            <a:r>
              <a:rPr lang="en-GB" dirty="0" smtClean="0"/>
              <a:t>hildren – </a:t>
            </a:r>
            <a:r>
              <a:rPr lang="en-GB" dirty="0" err="1" smtClean="0"/>
              <a:t>furazolidone</a:t>
            </a:r>
            <a:r>
              <a:rPr lang="en-GB" dirty="0" smtClean="0"/>
              <a:t>, trimethoprim, </a:t>
            </a:r>
            <a:r>
              <a:rPr lang="en-GB" dirty="0" err="1" smtClean="0"/>
              <a:t>sulphamethoxazole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16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Treatment: How ORS Works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Na+ transport coupled to glucose transport in small intestine</a:t>
            </a:r>
          </a:p>
          <a:p>
            <a:r>
              <a:rPr lang="en-US" altLang="en-US" smtClean="0"/>
              <a:t>Glucose enables more efficient absorption of fluids and salts</a:t>
            </a:r>
          </a:p>
          <a:p>
            <a:r>
              <a:rPr lang="en-US" altLang="en-US" smtClean="0"/>
              <a:t>Potassium passively absorbed</a:t>
            </a:r>
          </a:p>
        </p:txBody>
      </p:sp>
      <p:pic>
        <p:nvPicPr>
          <p:cNvPr id="50180" name="Picture 4" descr="cholera OR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4838" y="1219200"/>
            <a:ext cx="4729162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5149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Treatment: Intravenous Rehydration</a:t>
            </a:r>
            <a:endParaRPr lang="en-US" alt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Used when patients have lost more than 10% bodyweight from dehydration</a:t>
            </a:r>
          </a:p>
          <a:p>
            <a:r>
              <a:rPr lang="en-US" altLang="en-US" dirty="0" smtClean="0"/>
              <a:t>Unable to drink due to vomiting</a:t>
            </a:r>
          </a:p>
          <a:p>
            <a:r>
              <a:rPr lang="en-US" altLang="en-US" dirty="0" smtClean="0"/>
              <a:t>Only treatment for severe dehydration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GB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762000"/>
            <a:ext cx="3263280" cy="4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 dirty="0">
              <a:solidFill>
                <a:srgbClr val="66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4" descr="cholera IV driprefcampmoz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228455"/>
            <a:ext cx="1828800" cy="12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0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Treatment: Intravenous Rehydration</a:t>
            </a:r>
          </a:p>
        </p:txBody>
      </p:sp>
      <p:pic>
        <p:nvPicPr>
          <p:cNvPr id="52228" name="Picture 4" descr="cholera ref ca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7243" y="3393365"/>
            <a:ext cx="809513" cy="871369"/>
          </a:xfrm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9906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Ringer’s Lactate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Commercial product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Has necessary concentrations of electrolytes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Alternative options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Saline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Sugar and water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6699FF"/>
                </a:solidFill>
              </a:rPr>
              <a:t>Do not replace potassium, sodium, bicarbonate</a:t>
            </a:r>
          </a:p>
          <a:p>
            <a:pPr eaLnBrk="1" hangingPunct="1">
              <a:buFontTx/>
              <a:buBlip>
                <a:blip r:embed="rId4"/>
              </a:buBlip>
            </a:pPr>
            <a:endParaRPr lang="en-US" altLang="en-US" b="1">
              <a:solidFill>
                <a:srgbClr val="6699FF"/>
              </a:solidFill>
            </a:endParaRPr>
          </a:p>
          <a:p>
            <a:pPr eaLnBrk="1" hangingPunct="1"/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Treatment: 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7200" y="1447800"/>
            <a:ext cx="7086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6699FF"/>
                </a:solidFill>
              </a:rPr>
              <a:t>Adjunct to oral rehydration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6699FF"/>
                </a:solidFill>
              </a:rPr>
              <a:t>Reduce fluid loss by half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6699FF"/>
                </a:solidFill>
              </a:rPr>
              <a:t>Reduce recovery time by half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en-US" altLang="en-US" sz="2800" b="1">
                <a:solidFill>
                  <a:srgbClr val="6699FF"/>
                </a:solidFill>
              </a:rPr>
              <a:t>2-3 days instead of 4-6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6699FF"/>
                </a:solidFill>
              </a:rPr>
              <a:t>Tetracycline, Doxycycline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6699FF"/>
                </a:solidFill>
              </a:rPr>
              <a:t> Not recommended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en-US" altLang="en-US" sz="2800" b="1">
                <a:solidFill>
                  <a:srgbClr val="6699FF"/>
                </a:solidFill>
              </a:rPr>
              <a:t>Short duration of illness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en-US" altLang="en-US" sz="2800" b="1">
                <a:solidFill>
                  <a:srgbClr val="6699FF"/>
                </a:solidFill>
              </a:rPr>
              <a:t>Antibiotic resistance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en-US" altLang="en-US" sz="2800" b="1">
                <a:solidFill>
                  <a:srgbClr val="6699FF"/>
                </a:solidFill>
              </a:rPr>
              <a:t>Limited gain from usage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US" altLang="en-US" b="1">
              <a:solidFill>
                <a:srgbClr val="6699FF"/>
              </a:solidFill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PREVENTION AT RESERVOIR</a:t>
            </a:r>
          </a:p>
          <a:p>
            <a:r>
              <a:rPr lang="en-US" dirty="0"/>
              <a:t>Aquatic</a:t>
            </a:r>
          </a:p>
          <a:p>
            <a:pPr lvl="1"/>
            <a:r>
              <a:rPr lang="en-US" dirty="0"/>
              <a:t>Water treatment- chlorination, boiling, filtration</a:t>
            </a:r>
          </a:p>
          <a:p>
            <a:pPr lvl="1"/>
            <a:r>
              <a:rPr lang="en-US" dirty="0"/>
              <a:t>Put warning signs in water bodies known to be infested by the cholera</a:t>
            </a:r>
          </a:p>
          <a:p>
            <a:pPr lvl="0"/>
            <a:r>
              <a:rPr lang="en-US" dirty="0"/>
              <a:t>Human</a:t>
            </a:r>
          </a:p>
          <a:p>
            <a:pPr lvl="1"/>
            <a:r>
              <a:rPr lang="en-US" dirty="0"/>
              <a:t>Detection and treatment of carriers</a:t>
            </a:r>
          </a:p>
          <a:p>
            <a:pPr lvl="1"/>
            <a:r>
              <a:rPr lang="en-US" dirty="0"/>
              <a:t>Isolation of infected persons</a:t>
            </a:r>
          </a:p>
          <a:p>
            <a:pPr lvl="1"/>
            <a:r>
              <a:rPr lang="en-US" dirty="0"/>
              <a:t>Sterilization of bedding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GB" dirty="0"/>
              <a:t>Vaccination for people living in cholera endemic regions </a:t>
            </a:r>
            <a:endParaRPr lang="en-GB" dirty="0" smtClean="0"/>
          </a:p>
          <a:p>
            <a:pPr lvl="2"/>
            <a:r>
              <a:rPr lang="en-GB" dirty="0" smtClean="0"/>
              <a:t>Killed </a:t>
            </a:r>
            <a:r>
              <a:rPr lang="en-GB" dirty="0"/>
              <a:t>whole-cell</a:t>
            </a:r>
          </a:p>
          <a:p>
            <a:pPr lvl="2"/>
            <a:r>
              <a:rPr lang="en-GB" dirty="0"/>
              <a:t>Live-attenuated</a:t>
            </a:r>
          </a:p>
          <a:p>
            <a:pPr lvl="1"/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PORTAL OF </a:t>
            </a:r>
            <a:r>
              <a:rPr lang="en-US" dirty="0" smtClean="0"/>
              <a:t>EXIT- DEFECATION</a:t>
            </a:r>
          </a:p>
          <a:p>
            <a:pPr lvl="1"/>
            <a:r>
              <a:rPr lang="en-US" dirty="0" smtClean="0"/>
              <a:t>Physiological process difficult to control &amp; avoid. Education.</a:t>
            </a:r>
          </a:p>
          <a:p>
            <a:pPr lvl="1"/>
            <a:r>
              <a:rPr lang="en-US" dirty="0"/>
              <a:t>Proper fecal matter disposal</a:t>
            </a:r>
          </a:p>
          <a:p>
            <a:pPr lvl="1"/>
            <a:r>
              <a:rPr lang="en-US" dirty="0"/>
              <a:t>Build latrines</a:t>
            </a:r>
          </a:p>
          <a:p>
            <a:pPr lvl="1"/>
            <a:r>
              <a:rPr lang="en-US" dirty="0"/>
              <a:t>Treatment of dip pit latrines</a:t>
            </a:r>
          </a:p>
          <a:p>
            <a:pPr lvl="1"/>
            <a:r>
              <a:rPr lang="en-US" dirty="0"/>
              <a:t>Health </a:t>
            </a:r>
            <a:r>
              <a:rPr lang="en-US" dirty="0" smtClean="0"/>
              <a:t>education</a:t>
            </a:r>
            <a:r>
              <a:rPr lang="en-US" dirty="0"/>
              <a:t>&amp; sensitization of the </a:t>
            </a:r>
            <a:r>
              <a:rPr lang="en-US" dirty="0" smtClean="0"/>
              <a:t>public</a:t>
            </a:r>
            <a:endParaRPr lang="en-US" dirty="0"/>
          </a:p>
          <a:p>
            <a:r>
              <a:rPr lang="en-GB" dirty="0"/>
              <a:t>PREVENTION AT PORTAL OF </a:t>
            </a:r>
            <a:r>
              <a:rPr lang="en-GB" dirty="0" smtClean="0"/>
              <a:t>ENTRY-MOUTH</a:t>
            </a:r>
            <a:endParaRPr lang="en-GB" dirty="0"/>
          </a:p>
          <a:p>
            <a:pPr lvl="1"/>
            <a:r>
              <a:rPr lang="en-GB" dirty="0"/>
              <a:t>Washing of food and fruits with clean water before eating</a:t>
            </a:r>
          </a:p>
          <a:p>
            <a:pPr lvl="1"/>
            <a:r>
              <a:rPr lang="en-GB" dirty="0"/>
              <a:t>Eating properly cooked food</a:t>
            </a:r>
          </a:p>
          <a:p>
            <a:pPr lvl="1"/>
            <a:r>
              <a:rPr lang="en-GB" dirty="0"/>
              <a:t>Drinking clean safe water</a:t>
            </a:r>
          </a:p>
          <a:p>
            <a:pPr lvl="1"/>
            <a:r>
              <a:rPr lang="en-GB" dirty="0"/>
              <a:t>Hand washing after visiting the toilet &amp; before eating.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65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Vaccines: Killed Whole-cell Vaccines</a:t>
            </a:r>
            <a:endParaRPr lang="en-US" alt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Provides antigens to evoke protective antitoxic and antibacterial immunity</a:t>
            </a:r>
          </a:p>
          <a:p>
            <a:r>
              <a:rPr lang="en-US" altLang="en-US" dirty="0" smtClean="0"/>
              <a:t>Contains:</a:t>
            </a:r>
          </a:p>
          <a:p>
            <a:pPr lvl="1"/>
            <a:r>
              <a:rPr lang="en-US" altLang="en-US" dirty="0" smtClean="0"/>
              <a:t>1 x 1011 heat inactivated bacteria	</a:t>
            </a:r>
          </a:p>
          <a:p>
            <a:pPr lvl="1"/>
            <a:r>
              <a:rPr lang="en-US" altLang="en-US" dirty="0" smtClean="0"/>
              <a:t>Mixture of V. </a:t>
            </a:r>
            <a:r>
              <a:rPr lang="en-US" altLang="en-US" dirty="0" err="1" smtClean="0"/>
              <a:t>cholerae</a:t>
            </a:r>
            <a:r>
              <a:rPr lang="en-US" altLang="en-US" dirty="0" smtClean="0"/>
              <a:t> O1 El Tor and classical strains</a:t>
            </a:r>
          </a:p>
          <a:p>
            <a:pPr lvl="1"/>
            <a:r>
              <a:rPr lang="en-US" altLang="en-US" dirty="0" smtClean="0"/>
              <a:t>1 mg of B subunit of cholera toxin</a:t>
            </a:r>
          </a:p>
          <a:p>
            <a:r>
              <a:rPr lang="en-US" altLang="en-US" dirty="0" smtClean="0"/>
              <a:t>Killed Whole-cell Vaccines: Disadvantages</a:t>
            </a:r>
          </a:p>
          <a:p>
            <a:pPr lvl="1"/>
            <a:r>
              <a:rPr lang="en-US" altLang="en-US" dirty="0" smtClean="0"/>
              <a:t>50% protection for 6 months to adults</a:t>
            </a:r>
          </a:p>
          <a:p>
            <a:pPr lvl="1"/>
            <a:r>
              <a:rPr lang="en-US" altLang="en-US" dirty="0" smtClean="0"/>
              <a:t>Gives less than 25% protection to children aged 2-5</a:t>
            </a:r>
          </a:p>
          <a:p>
            <a:pPr lvl="1"/>
            <a:r>
              <a:rPr lang="en-US" altLang="en-US" dirty="0" smtClean="0"/>
              <a:t>Need for multiple doses of nonliving antigens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2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Vaccines: Live-Attenuated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Eliminates need for multiple doses of non-living antigens </a:t>
            </a:r>
          </a:p>
          <a:p>
            <a:r>
              <a:rPr lang="en-US" altLang="en-US" dirty="0" smtClean="0"/>
              <a:t>Ensures that crucial antigens potentially altered during killing process would be retained</a:t>
            </a:r>
          </a:p>
          <a:p>
            <a:pPr lvl="2"/>
            <a:r>
              <a:rPr lang="en-US" altLang="en-US" dirty="0" smtClean="0"/>
              <a:t>Expected to mimic broad immunity conferred by natural infection</a:t>
            </a:r>
          </a:p>
          <a:p>
            <a:r>
              <a:rPr lang="en-US" altLang="en-US" dirty="0" smtClean="0"/>
              <a:t>85-90% protection against classical </a:t>
            </a:r>
            <a:r>
              <a:rPr lang="en-US" altLang="en-US" dirty="0" err="1" smtClean="0"/>
              <a:t>biovar</a:t>
            </a:r>
            <a:endParaRPr lang="en-US" altLang="en-US" dirty="0" smtClean="0"/>
          </a:p>
          <a:p>
            <a:r>
              <a:rPr lang="en-US" altLang="en-US" dirty="0" smtClean="0"/>
              <a:t>65-80% protection against El Tor </a:t>
            </a:r>
            <a:r>
              <a:rPr lang="en-US" altLang="en-US" dirty="0" err="1" smtClean="0"/>
              <a:t>biovar</a:t>
            </a:r>
            <a:endParaRPr lang="en-US" altLang="en-US" dirty="0" smtClean="0"/>
          </a:p>
          <a:p>
            <a:r>
              <a:rPr lang="en-US" altLang="en-US" dirty="0" smtClean="0"/>
              <a:t>Live Attenuated Vaccines: Disadvantages</a:t>
            </a:r>
          </a:p>
          <a:p>
            <a:r>
              <a:rPr lang="en-US" altLang="en-US" dirty="0" smtClean="0"/>
              <a:t>In children, protection rapidly declines after 6 months</a:t>
            </a:r>
          </a:p>
          <a:p>
            <a:r>
              <a:rPr lang="en-US" altLang="en-US" dirty="0" smtClean="0"/>
              <a:t>In adults, only receive 60% protection for 2 years</a:t>
            </a:r>
          </a:p>
          <a:p>
            <a:r>
              <a:rPr lang="en-US" altLang="en-US" dirty="0" smtClean="0"/>
              <a:t>Live vaccine induces mild cholera symptoms</a:t>
            </a:r>
          </a:p>
          <a:p>
            <a:pPr lvl="1"/>
            <a:r>
              <a:rPr lang="en-US" altLang="en-US" dirty="0" smtClean="0"/>
              <a:t>Mild diarrhea, abdominal cramping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8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V. CHOLERAE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Many </a:t>
            </a:r>
            <a:r>
              <a:rPr lang="en-GB" dirty="0" err="1"/>
              <a:t>vibrios</a:t>
            </a:r>
            <a:r>
              <a:rPr lang="en-GB" dirty="0"/>
              <a:t> show a single </a:t>
            </a:r>
            <a:r>
              <a:rPr lang="en-GB" dirty="0" err="1"/>
              <a:t>flagellar</a:t>
            </a:r>
            <a:r>
              <a:rPr lang="en-GB" dirty="0"/>
              <a:t> (H) antigen.</a:t>
            </a:r>
          </a:p>
          <a:p>
            <a:r>
              <a:rPr lang="en-GB" dirty="0" smtClean="0"/>
              <a:t>The </a:t>
            </a:r>
            <a:r>
              <a:rPr lang="en-GB" dirty="0"/>
              <a:t>somatic (O) antigen subdivides Vibrio </a:t>
            </a:r>
            <a:r>
              <a:rPr lang="en-GB" dirty="0" err="1"/>
              <a:t>spp</a:t>
            </a:r>
            <a:r>
              <a:rPr lang="en-GB" dirty="0"/>
              <a:t> into </a:t>
            </a:r>
            <a:r>
              <a:rPr lang="en-GB" dirty="0" err="1"/>
              <a:t>serogroups</a:t>
            </a:r>
            <a:endParaRPr lang="en-GB" dirty="0"/>
          </a:p>
          <a:p>
            <a:r>
              <a:rPr lang="en-GB" dirty="0" smtClean="0"/>
              <a:t>There </a:t>
            </a:r>
            <a:r>
              <a:rPr lang="en-GB" dirty="0"/>
              <a:t>are 200 identified </a:t>
            </a:r>
            <a:r>
              <a:rPr lang="en-GB" dirty="0" err="1"/>
              <a:t>serogroups</a:t>
            </a:r>
            <a:r>
              <a:rPr lang="en-GB" dirty="0"/>
              <a:t> of V. </a:t>
            </a:r>
            <a:r>
              <a:rPr lang="en-GB" dirty="0" err="1"/>
              <a:t>cholerae</a:t>
            </a:r>
            <a:endParaRPr lang="en-GB" dirty="0"/>
          </a:p>
          <a:p>
            <a:pPr lvl="1"/>
            <a:r>
              <a:rPr lang="pt-BR" dirty="0" smtClean="0"/>
              <a:t>O1 </a:t>
            </a:r>
            <a:r>
              <a:rPr lang="pt-BR" dirty="0"/>
              <a:t>&amp; O139 bengal group – </a:t>
            </a:r>
            <a:r>
              <a:rPr lang="pt-BR" dirty="0" smtClean="0"/>
              <a:t>cholera epidemics</a:t>
            </a:r>
            <a:endParaRPr lang="pt-BR" dirty="0"/>
          </a:p>
          <a:p>
            <a:pPr lvl="1"/>
            <a:r>
              <a:rPr lang="it-IT" dirty="0"/>
              <a:t>N</a:t>
            </a:r>
            <a:r>
              <a:rPr lang="it-IT" dirty="0" smtClean="0"/>
              <a:t>on </a:t>
            </a:r>
            <a:r>
              <a:rPr lang="it-IT" dirty="0"/>
              <a:t>o1 – O2-O75 – Non pathogenic/sporadic diarrhea</a:t>
            </a:r>
          </a:p>
          <a:p>
            <a:r>
              <a:rPr lang="en-GB" dirty="0" smtClean="0"/>
              <a:t>O1 </a:t>
            </a:r>
            <a:r>
              <a:rPr lang="en-GB" dirty="0"/>
              <a:t>divided into biotypes</a:t>
            </a:r>
          </a:p>
          <a:p>
            <a:pPr lvl="1"/>
            <a:r>
              <a:rPr lang="en-GB" dirty="0" smtClean="0"/>
              <a:t>Classical biotype </a:t>
            </a:r>
            <a:endParaRPr lang="en-GB" dirty="0"/>
          </a:p>
          <a:p>
            <a:pPr lvl="1"/>
            <a:r>
              <a:rPr lang="en-GB" dirty="0" smtClean="0"/>
              <a:t>EL 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952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NON-O1 V. CHOLERAE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/>
          <a:lstStyle/>
          <a:p>
            <a:r>
              <a:rPr lang="en-GB" dirty="0" smtClean="0"/>
              <a:t>Do </a:t>
            </a:r>
            <a:r>
              <a:rPr lang="en-GB" dirty="0"/>
              <a:t>not agglutinate in o1 antiserum</a:t>
            </a:r>
          </a:p>
          <a:p>
            <a:r>
              <a:rPr lang="en-GB" dirty="0" smtClean="0"/>
              <a:t>Habitat </a:t>
            </a:r>
            <a:r>
              <a:rPr lang="en-GB" dirty="0"/>
              <a:t>– marine </a:t>
            </a:r>
            <a:r>
              <a:rPr lang="en-GB" dirty="0" smtClean="0"/>
              <a:t>environment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ood- </a:t>
            </a:r>
            <a:r>
              <a:rPr lang="en-GB" dirty="0"/>
              <a:t>borne outbreaks of gastroenteritis -eating raw oysters</a:t>
            </a:r>
          </a:p>
          <a:p>
            <a:r>
              <a:rPr lang="en-GB" dirty="0"/>
              <a:t>I</a:t>
            </a:r>
            <a:r>
              <a:rPr lang="en-GB" dirty="0" smtClean="0"/>
              <a:t>ncubation </a:t>
            </a:r>
            <a:r>
              <a:rPr lang="en-GB" dirty="0"/>
              <a:t>&lt;2 days, lasts 2-7 days</a:t>
            </a:r>
          </a:p>
          <a:p>
            <a:r>
              <a:rPr lang="en-GB" dirty="0" smtClean="0"/>
              <a:t>Otitis </a:t>
            </a:r>
            <a:r>
              <a:rPr lang="en-GB" dirty="0"/>
              <a:t>media, wound infections, </a:t>
            </a:r>
            <a:r>
              <a:rPr lang="en-GB" dirty="0" err="1"/>
              <a:t>bacteremia</a:t>
            </a:r>
            <a:r>
              <a:rPr lang="en-GB" dirty="0"/>
              <a:t> – occupational</a:t>
            </a:r>
          </a:p>
        </p:txBody>
      </p:sp>
    </p:spTree>
    <p:extLst>
      <p:ext uri="{BB962C8B-B14F-4D97-AF65-F5344CB8AC3E}">
        <p14:creationId xmlns:p14="http://schemas.microsoft.com/office/powerpoint/2010/main" val="2463952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V. Parahyemolyticus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r>
              <a:rPr lang="en-GB" dirty="0" smtClean="0"/>
              <a:t>Marine organisms</a:t>
            </a:r>
          </a:p>
          <a:p>
            <a:r>
              <a:rPr lang="en-GB" dirty="0" smtClean="0"/>
              <a:t>Raw </a:t>
            </a:r>
            <a:r>
              <a:rPr lang="en-GB" dirty="0"/>
              <a:t>sea-food</a:t>
            </a:r>
          </a:p>
          <a:p>
            <a:r>
              <a:rPr lang="en-GB" dirty="0" smtClean="0"/>
              <a:t>Grows </a:t>
            </a:r>
            <a:r>
              <a:rPr lang="en-GB" dirty="0"/>
              <a:t>best in high </a:t>
            </a:r>
            <a:r>
              <a:rPr lang="en-GB" dirty="0" smtClean="0"/>
              <a:t>salt, 8-10</a:t>
            </a:r>
            <a:r>
              <a:rPr lang="en-GB" dirty="0"/>
              <a:t>% </a:t>
            </a:r>
            <a:r>
              <a:rPr lang="en-GB" dirty="0" err="1"/>
              <a:t>NaCl</a:t>
            </a:r>
            <a:r>
              <a:rPr lang="en-GB" dirty="0"/>
              <a:t> </a:t>
            </a:r>
            <a:r>
              <a:rPr lang="en-GB" dirty="0" smtClean="0"/>
              <a:t>solution</a:t>
            </a:r>
            <a:endParaRPr lang="en-GB" dirty="0"/>
          </a:p>
          <a:p>
            <a:r>
              <a:rPr lang="en-GB" dirty="0" smtClean="0"/>
              <a:t>Food </a:t>
            </a:r>
            <a:r>
              <a:rPr lang="en-GB" dirty="0"/>
              <a:t>poisoning due to </a:t>
            </a:r>
            <a:r>
              <a:rPr lang="en-GB" dirty="0" smtClean="0"/>
              <a:t>contaminated sea </a:t>
            </a:r>
            <a:r>
              <a:rPr lang="en-GB" dirty="0"/>
              <a:t>fish</a:t>
            </a:r>
          </a:p>
          <a:p>
            <a:r>
              <a:rPr lang="en-GB" dirty="0" smtClean="0"/>
              <a:t>Transmission – ingestion of undercooked/ improperly handled foods, or </a:t>
            </a:r>
            <a:r>
              <a:rPr lang="en-GB" dirty="0" err="1" smtClean="0"/>
              <a:t>toehr</a:t>
            </a:r>
            <a:r>
              <a:rPr lang="en-GB" dirty="0" smtClean="0"/>
              <a:t> foods</a:t>
            </a:r>
          </a:p>
          <a:p>
            <a:r>
              <a:rPr lang="en-GB" dirty="0"/>
              <a:t>E</a:t>
            </a:r>
            <a:r>
              <a:rPr lang="en-GB" dirty="0" smtClean="0"/>
              <a:t>nterotoxin – non </a:t>
            </a:r>
            <a:r>
              <a:rPr lang="en-GB" dirty="0" err="1" smtClean="0"/>
              <a:t>invansive</a:t>
            </a:r>
            <a:r>
              <a:rPr lang="en-GB" dirty="0" smtClean="0"/>
              <a:t> </a:t>
            </a:r>
            <a:r>
              <a:rPr lang="en-GB" dirty="0" err="1" smtClean="0"/>
              <a:t>diarrhea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39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Clinical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Cause </a:t>
            </a:r>
            <a:r>
              <a:rPr lang="en-GB" dirty="0"/>
              <a:t>the acute gastroenteritis – watery diarrhoea accompanied by nausea, vomiting, abdominal cramps, &amp; sometimes </a:t>
            </a:r>
            <a:r>
              <a:rPr lang="en-GB" dirty="0" smtClean="0"/>
              <a:t>fever</a:t>
            </a:r>
          </a:p>
          <a:p>
            <a:r>
              <a:rPr lang="en-GB" dirty="0" smtClean="0"/>
              <a:t>Severe </a:t>
            </a:r>
            <a:r>
              <a:rPr lang="en-GB" dirty="0"/>
              <a:t>dx associated with diabetes, </a:t>
            </a:r>
            <a:r>
              <a:rPr lang="en-GB" dirty="0" err="1"/>
              <a:t>preexisting</a:t>
            </a:r>
            <a:r>
              <a:rPr lang="en-GB" dirty="0"/>
              <a:t> liver dx, iron-overload </a:t>
            </a:r>
            <a:r>
              <a:rPr lang="en-GB" dirty="0" err="1"/>
              <a:t>sttes</a:t>
            </a:r>
            <a:r>
              <a:rPr lang="en-GB" dirty="0"/>
              <a:t> or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mmunocompromised</a:t>
            </a:r>
            <a:r>
              <a:rPr lang="en-GB" dirty="0" smtClean="0"/>
              <a:t> </a:t>
            </a:r>
            <a:r>
              <a:rPr lang="en-GB" dirty="0"/>
              <a:t>– fluids and antibiotics</a:t>
            </a:r>
          </a:p>
          <a:p>
            <a:r>
              <a:rPr lang="en-GB" dirty="0" smtClean="0"/>
              <a:t>Associated </a:t>
            </a:r>
            <a:r>
              <a:rPr lang="en-GB" dirty="0"/>
              <a:t>with </a:t>
            </a:r>
            <a:r>
              <a:rPr lang="en-GB" dirty="0" err="1"/>
              <a:t>kanagawa</a:t>
            </a:r>
            <a:r>
              <a:rPr lang="en-GB" dirty="0"/>
              <a:t> phenomenon – clinical isolates </a:t>
            </a:r>
            <a:r>
              <a:rPr lang="en-GB" dirty="0" err="1"/>
              <a:t>hemolytic</a:t>
            </a:r>
            <a:r>
              <a:rPr lang="en-GB" dirty="0"/>
              <a:t>, non human isolates, </a:t>
            </a:r>
            <a:r>
              <a:rPr lang="en-GB" dirty="0" smtClean="0"/>
              <a:t>non </a:t>
            </a:r>
            <a:r>
              <a:rPr lang="en-GB" dirty="0" err="1" smtClean="0"/>
              <a:t>hemolytic</a:t>
            </a:r>
            <a:r>
              <a:rPr lang="en-GB" dirty="0" smtClean="0"/>
              <a:t> </a:t>
            </a:r>
            <a:r>
              <a:rPr lang="en-GB" dirty="0"/>
              <a:t>isolates on </a:t>
            </a:r>
            <a:r>
              <a:rPr lang="en-GB" dirty="0" smtClean="0"/>
              <a:t>BA</a:t>
            </a:r>
          </a:p>
          <a:p>
            <a:r>
              <a:rPr lang="en-GB" dirty="0" smtClean="0"/>
              <a:t>Treatment</a:t>
            </a:r>
            <a:endParaRPr lang="en-GB" dirty="0"/>
          </a:p>
          <a:p>
            <a:pPr lvl="1"/>
            <a:r>
              <a:rPr lang="en-CA" dirty="0">
                <a:effectLst/>
              </a:rPr>
              <a:t>Rehydration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In severe </a:t>
            </a:r>
            <a:r>
              <a:rPr lang="en-CA" dirty="0" err="1">
                <a:effectLst/>
              </a:rPr>
              <a:t>infxns</a:t>
            </a:r>
            <a:r>
              <a:rPr lang="en-CA" dirty="0">
                <a:effectLst/>
              </a:rPr>
              <a:t> – </a:t>
            </a:r>
            <a:r>
              <a:rPr lang="en-CA" dirty="0" err="1">
                <a:effectLst/>
              </a:rPr>
              <a:t>fluoroquinolones</a:t>
            </a:r>
            <a:r>
              <a:rPr lang="en-CA" dirty="0">
                <a:effectLst/>
              </a:rPr>
              <a:t>, doxycycline, 3</a:t>
            </a:r>
            <a:r>
              <a:rPr lang="en-CA" baseline="30000" dirty="0">
                <a:effectLst/>
              </a:rPr>
              <a:t>rd</a:t>
            </a:r>
            <a:r>
              <a:rPr lang="en-CA" dirty="0">
                <a:effectLst/>
              </a:rPr>
              <a:t> gen </a:t>
            </a:r>
            <a:r>
              <a:rPr lang="en-CA" dirty="0" err="1">
                <a:effectLst/>
              </a:rPr>
              <a:t>cephalosporins</a:t>
            </a:r>
            <a:r>
              <a:rPr lang="en-CA" dirty="0">
                <a:effectLst/>
              </a:rPr>
              <a:t> (e.g. ceftriaxone)</a:t>
            </a:r>
            <a:endParaRPr lang="en-GB" dirty="0">
              <a:effectLst/>
            </a:endParaRPr>
          </a:p>
          <a:p>
            <a:r>
              <a:rPr lang="en-GB" dirty="0" smtClean="0"/>
              <a:t>Preventions- </a:t>
            </a:r>
            <a:r>
              <a:rPr lang="en-GB" dirty="0"/>
              <a:t>proper refrigeration and cooking</a:t>
            </a:r>
          </a:p>
        </p:txBody>
      </p:sp>
    </p:spTree>
    <p:extLst>
      <p:ext uri="{BB962C8B-B14F-4D97-AF65-F5344CB8AC3E}">
        <p14:creationId xmlns:p14="http://schemas.microsoft.com/office/powerpoint/2010/main" val="272111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008112"/>
          </a:xfrm>
        </p:spPr>
        <p:txBody>
          <a:bodyPr/>
          <a:lstStyle/>
          <a:p>
            <a:r>
              <a:rPr lang="en-GB" dirty="0"/>
              <a:t>V. </a:t>
            </a:r>
            <a:r>
              <a:rPr lang="en-GB" dirty="0" err="1" smtClean="0"/>
              <a:t>Vulnificus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Marine </a:t>
            </a:r>
            <a:r>
              <a:rPr lang="en-GB" dirty="0"/>
              <a:t>organisms; warm salty water</a:t>
            </a:r>
          </a:p>
          <a:p>
            <a:r>
              <a:rPr lang="en-GB" dirty="0" smtClean="0"/>
              <a:t>Consumption </a:t>
            </a:r>
            <a:r>
              <a:rPr lang="en-GB" dirty="0"/>
              <a:t>of infected oysters 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apsulated</a:t>
            </a:r>
            <a:r>
              <a:rPr lang="en-GB" dirty="0"/>
              <a:t>, produces a </a:t>
            </a:r>
            <a:r>
              <a:rPr lang="en-GB" dirty="0" err="1"/>
              <a:t>cytolysi</a:t>
            </a:r>
            <a:endParaRPr lang="en-GB" dirty="0"/>
          </a:p>
          <a:p>
            <a:pPr lvl="0"/>
            <a:r>
              <a:rPr lang="en-CA" dirty="0" smtClean="0">
                <a:effectLst/>
              </a:rPr>
              <a:t>Enter </a:t>
            </a:r>
            <a:r>
              <a:rPr lang="en-CA" dirty="0">
                <a:effectLst/>
              </a:rPr>
              <a:t>the body through open wounds (survives in high salty water environment)</a:t>
            </a:r>
            <a:endParaRPr lang="en-GB" dirty="0">
              <a:effectLst/>
            </a:endParaRPr>
          </a:p>
          <a:p>
            <a:r>
              <a:rPr lang="en-GB" dirty="0" smtClean="0"/>
              <a:t>Clinical </a:t>
            </a:r>
            <a:r>
              <a:rPr lang="en-GB" dirty="0"/>
              <a:t>presentation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rimary </a:t>
            </a:r>
            <a:r>
              <a:rPr lang="en-GB" dirty="0"/>
              <a:t>sepsis – in </a:t>
            </a:r>
            <a:r>
              <a:rPr lang="en-GB" dirty="0" err="1"/>
              <a:t>pts</a:t>
            </a:r>
            <a:r>
              <a:rPr lang="en-GB" dirty="0"/>
              <a:t> with underlying liver dx (cirrhosis, </a:t>
            </a:r>
            <a:r>
              <a:rPr lang="en-GB" dirty="0" err="1"/>
              <a:t>hematochromatosis</a:t>
            </a:r>
            <a:r>
              <a:rPr lang="en-GB" dirty="0" smtClean="0"/>
              <a:t>), </a:t>
            </a:r>
            <a:r>
              <a:rPr lang="en-GB" dirty="0" err="1" smtClean="0"/>
              <a:t>heamtopoietic</a:t>
            </a:r>
            <a:r>
              <a:rPr lang="en-GB" dirty="0" smtClean="0"/>
              <a:t> </a:t>
            </a:r>
            <a:r>
              <a:rPr lang="en-GB" dirty="0"/>
              <a:t>dx, chronic renal insufficiency, immunosuppressive </a:t>
            </a:r>
            <a:r>
              <a:rPr lang="en-GB" dirty="0" err="1"/>
              <a:t>thrapy</a:t>
            </a:r>
            <a:r>
              <a:rPr lang="en-GB" dirty="0"/>
              <a:t>, </a:t>
            </a:r>
            <a:r>
              <a:rPr lang="en-GB" dirty="0" err="1"/>
              <a:t>alcholics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rimary </a:t>
            </a:r>
            <a:r>
              <a:rPr lang="en-GB" dirty="0"/>
              <a:t>wound infections in </a:t>
            </a:r>
            <a:r>
              <a:rPr lang="en-GB" dirty="0" err="1"/>
              <a:t>pts</a:t>
            </a:r>
            <a:r>
              <a:rPr lang="en-GB" dirty="0"/>
              <a:t> with wounds – fresh or old wounds in contact with </a:t>
            </a:r>
            <a:r>
              <a:rPr lang="en-GB" dirty="0" smtClean="0"/>
              <a:t>sea water</a:t>
            </a:r>
            <a:endParaRPr lang="en-GB" dirty="0"/>
          </a:p>
          <a:p>
            <a:r>
              <a:rPr lang="en-GB" dirty="0" smtClean="0"/>
              <a:t>Lab </a:t>
            </a:r>
            <a:r>
              <a:rPr lang="en-GB" dirty="0"/>
              <a:t>– cultures from skin lesions, occasionally from </a:t>
            </a:r>
            <a:r>
              <a:rPr lang="en-GB" dirty="0" smtClean="0"/>
              <a:t>blood</a:t>
            </a:r>
          </a:p>
          <a:p>
            <a:r>
              <a:rPr lang="en-GB" dirty="0" smtClean="0"/>
              <a:t>Treatment</a:t>
            </a:r>
            <a:endParaRPr lang="en-GB" dirty="0"/>
          </a:p>
          <a:p>
            <a:pPr lvl="1"/>
            <a:r>
              <a:rPr lang="en-GB" dirty="0" smtClean="0"/>
              <a:t>Antibiotics </a:t>
            </a:r>
            <a:r>
              <a:rPr lang="en-GB" dirty="0"/>
              <a:t>, </a:t>
            </a:r>
            <a:r>
              <a:rPr lang="en-CA" dirty="0" err="1" smtClean="0">
                <a:effectLst/>
              </a:rPr>
              <a:t>Ceftazidime</a:t>
            </a:r>
            <a:r>
              <a:rPr lang="en-CA" dirty="0">
                <a:effectLst/>
              </a:rPr>
              <a:t>, doxycycline</a:t>
            </a:r>
            <a:endParaRPr lang="en-GB" dirty="0">
              <a:effectLst/>
            </a:endParaRPr>
          </a:p>
          <a:p>
            <a:pPr lvl="1"/>
            <a:r>
              <a:rPr lang="en-GB" dirty="0" smtClean="0"/>
              <a:t>Debridement </a:t>
            </a:r>
            <a:r>
              <a:rPr lang="en-CA" dirty="0" smtClean="0">
                <a:effectLst/>
              </a:rPr>
              <a:t>of </a:t>
            </a:r>
            <a:r>
              <a:rPr lang="en-CA" dirty="0">
                <a:effectLst/>
              </a:rPr>
              <a:t>lesions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" y="2585391"/>
            <a:ext cx="9141396" cy="42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88640"/>
            <a:ext cx="8784976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FontTx/>
              <a:buChar char="•"/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</a:t>
            </a:r>
            <a:r>
              <a:rPr lang="en-GB" sz="32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biotupe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divided into 3 serotypes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Ogawa -O antigen A &amp; B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Inaba – O antigens A &amp; C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Hikojima – O antigens A, B &amp; C</a:t>
            </a:r>
            <a:endParaRPr lang="en-GB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16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1" y="1156996"/>
            <a:ext cx="8796537" cy="55123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 affected app. 3-5 million people worldwide</a:t>
            </a:r>
          </a:p>
          <a:p>
            <a:r>
              <a:rPr lang="en-US" dirty="0" smtClean="0"/>
              <a:t>Mainly in developing countries, also now in the West</a:t>
            </a:r>
          </a:p>
          <a:p>
            <a:r>
              <a:rPr lang="en-US" dirty="0" smtClean="0"/>
              <a:t>Cholera is Endemic C(occurring frequently at predictable rate in a specific location) in Indian subcontinent, Africa, Asia  and Europe</a:t>
            </a:r>
          </a:p>
          <a:p>
            <a:r>
              <a:rPr lang="en-US" dirty="0" smtClean="0"/>
              <a:t>Also in the western hemisphere-</a:t>
            </a:r>
            <a:r>
              <a:rPr lang="en-US" dirty="0" err="1" smtClean="0"/>
              <a:t>USA,latin</a:t>
            </a:r>
            <a:r>
              <a:rPr lang="en-US" dirty="0" smtClean="0"/>
              <a:t> America</a:t>
            </a:r>
          </a:p>
          <a:p>
            <a:pPr lvl="0"/>
            <a:r>
              <a:rPr lang="en-CA" dirty="0" smtClean="0">
                <a:effectLst/>
              </a:rPr>
              <a:t>Predisposing </a:t>
            </a:r>
            <a:r>
              <a:rPr lang="en-CA" dirty="0">
                <a:effectLst/>
              </a:rPr>
              <a:t>factors; poor sanitation and food hygiene, ingestion of undercooked sea food (coz the </a:t>
            </a:r>
            <a:r>
              <a:rPr lang="en-CA" dirty="0" err="1">
                <a:effectLst/>
              </a:rPr>
              <a:t>vibrios</a:t>
            </a:r>
            <a:r>
              <a:rPr lang="en-CA" dirty="0">
                <a:effectLst/>
              </a:rPr>
              <a:t> inhabit salty water) malnutrition &amp; overcrowding (poor sanitation &amp; hygiene).</a:t>
            </a:r>
            <a:endParaRPr lang="en-GB" dirty="0">
              <a:effectLst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1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olera map 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8839200" cy="5334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altLang="en-US" sz="4000" i="1" u="sng" kern="0" dirty="0" smtClean="0">
                <a:solidFill>
                  <a:srgbClr val="E7E201"/>
                </a:solidFill>
              </a:rPr>
              <a:t>V. </a:t>
            </a:r>
            <a:r>
              <a:rPr lang="en-US" altLang="en-US" sz="4000" i="1" u="sng" kern="0" dirty="0" err="1" smtClean="0">
                <a:solidFill>
                  <a:srgbClr val="E7E201"/>
                </a:solidFill>
              </a:rPr>
              <a:t>Cholerae</a:t>
            </a:r>
            <a:r>
              <a:rPr lang="en-US" altLang="en-US" sz="4000" u="sng" kern="0" dirty="0" smtClean="0">
                <a:solidFill>
                  <a:srgbClr val="E7E201"/>
                </a:solidFill>
              </a:rPr>
              <a:t> Afflicted Areas (2000)</a:t>
            </a:r>
          </a:p>
        </p:txBody>
      </p:sp>
    </p:spTree>
    <p:extLst>
      <p:ext uri="{BB962C8B-B14F-4D97-AF65-F5344CB8AC3E}">
        <p14:creationId xmlns:p14="http://schemas.microsoft.com/office/powerpoint/2010/main" val="18810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olera hanginglatrine megnha ri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6632"/>
            <a:ext cx="7027168" cy="5881899"/>
          </a:xfr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6172200"/>
            <a:ext cx="7239000" cy="4572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400" b="1" smtClean="0">
                <a:solidFill>
                  <a:srgbClr val="6699FF"/>
                </a:solidFill>
              </a:rPr>
              <a:t>Hanging latrine on Meghna River, Nepal</a:t>
            </a:r>
          </a:p>
        </p:txBody>
      </p:sp>
    </p:spTree>
    <p:extLst>
      <p:ext uri="{BB962C8B-B14F-4D97-AF65-F5344CB8AC3E}">
        <p14:creationId xmlns:p14="http://schemas.microsoft.com/office/powerpoint/2010/main" val="36443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Susceptible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896544"/>
          </a:xfrm>
        </p:spPr>
        <p:txBody>
          <a:bodyPr/>
          <a:lstStyle/>
          <a:p>
            <a:r>
              <a:rPr lang="en-US" dirty="0" smtClean="0"/>
              <a:t>Children(2-4yrs)</a:t>
            </a:r>
          </a:p>
          <a:p>
            <a:r>
              <a:rPr lang="en-US" dirty="0" smtClean="0"/>
              <a:t>Elderly people</a:t>
            </a:r>
          </a:p>
          <a:p>
            <a:r>
              <a:rPr lang="en-US" dirty="0" smtClean="0"/>
              <a:t>People with blood type O </a:t>
            </a:r>
            <a:r>
              <a:rPr lang="en-US" altLang="en-US" dirty="0" smtClean="0"/>
              <a:t>—allows </a:t>
            </a:r>
            <a:r>
              <a:rPr lang="en-US" altLang="en-US" dirty="0"/>
              <a:t>bacteria to adhere to gut lining</a:t>
            </a:r>
            <a:endParaRPr lang="en-US" dirty="0" smtClean="0"/>
          </a:p>
          <a:p>
            <a:r>
              <a:rPr lang="en-US" dirty="0" smtClean="0"/>
              <a:t>People with high pH in the stomach(alkaline)</a:t>
            </a:r>
          </a:p>
          <a:p>
            <a:r>
              <a:rPr lang="en-US" dirty="0" smtClean="0"/>
              <a:t>Patients with </a:t>
            </a:r>
            <a:r>
              <a:rPr lang="en-US" dirty="0" err="1" smtClean="0"/>
              <a:t>immunocompetent</a:t>
            </a:r>
            <a:r>
              <a:rPr lang="en-US" dirty="0" smtClean="0"/>
              <a:t> diseases e.g. AIDS</a:t>
            </a:r>
          </a:p>
          <a:p>
            <a:r>
              <a:rPr lang="en-US" dirty="0" smtClean="0"/>
              <a:t>People living in poor sanitary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2012</Words>
  <Application>Microsoft Office PowerPoint</Application>
  <PresentationFormat>On-screen Show (4:3)</PresentationFormat>
  <Paragraphs>280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1_TS001069040</vt:lpstr>
      <vt:lpstr>Bitmap Image</vt:lpstr>
      <vt:lpstr>VIBRIOS</vt:lpstr>
      <vt:lpstr>VIBROS</vt:lpstr>
      <vt:lpstr>Characteristic</vt:lpstr>
      <vt:lpstr>V. CHOLERAE</vt:lpstr>
      <vt:lpstr>PowerPoint Presentation</vt:lpstr>
      <vt:lpstr>EPIDEMIOLOGY</vt:lpstr>
      <vt:lpstr>PowerPoint Presentation</vt:lpstr>
      <vt:lpstr>PowerPoint Presentation</vt:lpstr>
      <vt:lpstr>Susceptible hosts</vt:lpstr>
      <vt:lpstr>Transmission</vt:lpstr>
      <vt:lpstr>Pathogenesis</vt:lpstr>
      <vt:lpstr>PowerPoint Presentation</vt:lpstr>
      <vt:lpstr>PowerPoint Presentation</vt:lpstr>
      <vt:lpstr>PowerPoint Presentation</vt:lpstr>
      <vt:lpstr>NORMAL CONDITION</vt:lpstr>
      <vt:lpstr>CHOLERA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 </vt:lpstr>
      <vt:lpstr>PowerPoint Presentation</vt:lpstr>
      <vt:lpstr>Clinical features</vt:lpstr>
      <vt:lpstr>Lab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Treatment: How ORS Works</vt:lpstr>
      <vt:lpstr>Treatment: Intravenous Rehydration</vt:lpstr>
      <vt:lpstr>Treatment: Intravenous Rehydration</vt:lpstr>
      <vt:lpstr>Treatment: Antibiotics</vt:lpstr>
      <vt:lpstr>Prevention</vt:lpstr>
      <vt:lpstr>PowerPoint Presentation</vt:lpstr>
      <vt:lpstr>Vaccines: Killed Whole-cell Vaccines</vt:lpstr>
      <vt:lpstr>Vaccines: Live-Attenuated</vt:lpstr>
      <vt:lpstr>NON-O1 V. CHOLERAE</vt:lpstr>
      <vt:lpstr>V. Parahyemolyticus</vt:lpstr>
      <vt:lpstr>Clinical presentation</vt:lpstr>
      <vt:lpstr>V. Vulnificus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VIBRIOS</dc:title>
  <dc:creator>Dr. Kimaiga H.O. MBChB (UoN)</dc:creator>
  <cp:lastModifiedBy>Dr. Kimaiga H.O. MBChB (UoN)</cp:lastModifiedBy>
  <cp:revision>20</cp:revision>
  <dcterms:created xsi:type="dcterms:W3CDTF">2013-09-09T20:38:23Z</dcterms:created>
  <dcterms:modified xsi:type="dcterms:W3CDTF">2014-01-19T15:15:17Z</dcterms:modified>
</cp:coreProperties>
</file>