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1" r:id="rId3"/>
    <p:sldId id="268" r:id="rId4"/>
    <p:sldId id="265" r:id="rId5"/>
    <p:sldId id="266" r:id="rId6"/>
    <p:sldId id="269" r:id="rId7"/>
    <p:sldId id="270" r:id="rId8"/>
    <p:sldId id="275" r:id="rId9"/>
    <p:sldId id="290" r:id="rId10"/>
    <p:sldId id="291" r:id="rId11"/>
    <p:sldId id="292" r:id="rId12"/>
    <p:sldId id="273" r:id="rId13"/>
    <p:sldId id="276" r:id="rId14"/>
    <p:sldId id="277" r:id="rId15"/>
    <p:sldId id="274" r:id="rId16"/>
    <p:sldId id="281" r:id="rId17"/>
    <p:sldId id="272" r:id="rId18"/>
    <p:sldId id="283" r:id="rId19"/>
    <p:sldId id="284" r:id="rId20"/>
    <p:sldId id="287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7D3F4-AD0B-4A09-9659-800FD2CFCE72}" type="datetimeFigureOut">
              <a:rPr lang="en-GB" smtClean="0"/>
              <a:t>14/01/2014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E65BD-1901-4BED-A929-5C4E6DED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0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7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7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0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4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4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8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881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CAMPYLOBACTER AND HELICOBACTER</a:t>
            </a:r>
            <a:endParaRPr lang="en-GB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5387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C. </a:t>
            </a:r>
            <a:r>
              <a:rPr lang="en-GB" dirty="0" err="1" smtClean="0"/>
              <a:t>Jejuni</a:t>
            </a:r>
            <a:r>
              <a:rPr lang="en-GB" dirty="0" smtClean="0"/>
              <a:t> on SK</a:t>
            </a:r>
            <a:endParaRPr lang="en-GB" dirty="0"/>
          </a:p>
        </p:txBody>
      </p:sp>
      <p:pic>
        <p:nvPicPr>
          <p:cNvPr id="2051" name="Picture 3" descr="E:\Bachelor of Medicine And Bachelor of Surgery (MBChB)  Year  2\MEDICAL MICROBIOLOGY\6. MICROBIOLOGY GALLERY\Campylobacter jejuni\micro 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0" y="3501007"/>
            <a:ext cx="4487889" cy="33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Bachelor of Medicine And Bachelor of Surgery (MBChB)  Year  2\MEDICAL MICROBIOLOGY\6. MICROBIOLOGY GALLERY\Campylobacter jejuni\C. Jejuni S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" y="1268760"/>
            <a:ext cx="54205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7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Bachelor of Medicine And Bachelor of Surgery (MBChB)  Year  2\MEDICAL MICROBIOLOGY\6. MICROBIOLOGY GALLERY\Campylobacter jejuni\C.jejuni on Skirrow's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949452"/>
            <a:ext cx="7900416" cy="495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0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dirty="0">
                <a:effectLst/>
              </a:rPr>
              <a:t>Rehydration – since it is self-limiting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Susceptibility to </a:t>
            </a:r>
            <a:r>
              <a:rPr lang="en-CA" dirty="0" err="1">
                <a:effectLst/>
              </a:rPr>
              <a:t>nalidixic</a:t>
            </a:r>
            <a:r>
              <a:rPr lang="en-CA" dirty="0">
                <a:effectLst/>
              </a:rPr>
              <a:t> acid (1</a:t>
            </a:r>
            <a:r>
              <a:rPr lang="en-CA" baseline="30000" dirty="0">
                <a:effectLst/>
              </a:rPr>
              <a:t>st</a:t>
            </a:r>
            <a:r>
              <a:rPr lang="en-CA" dirty="0">
                <a:effectLst/>
              </a:rPr>
              <a:t> quinolone discovered) &amp; </a:t>
            </a:r>
            <a:r>
              <a:rPr lang="en-CA" dirty="0" err="1">
                <a:effectLst/>
              </a:rPr>
              <a:t>cephalothin</a:t>
            </a:r>
            <a:r>
              <a:rPr lang="en-CA" dirty="0">
                <a:effectLst/>
              </a:rPr>
              <a:t> (1</a:t>
            </a:r>
            <a:r>
              <a:rPr lang="en-CA" baseline="30000" dirty="0">
                <a:effectLst/>
              </a:rPr>
              <a:t>st</a:t>
            </a:r>
            <a:r>
              <a:rPr lang="en-CA" dirty="0">
                <a:effectLst/>
              </a:rPr>
              <a:t> gen cephalosporin) (resistance to </a:t>
            </a:r>
            <a:r>
              <a:rPr lang="en-CA" dirty="0" err="1">
                <a:effectLst/>
              </a:rPr>
              <a:t>nalidixic</a:t>
            </a:r>
            <a:r>
              <a:rPr lang="en-CA" dirty="0">
                <a:effectLst/>
              </a:rPr>
              <a:t> acid –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, resistance to </a:t>
            </a:r>
            <a:r>
              <a:rPr lang="en-CA" dirty="0" err="1">
                <a:effectLst/>
              </a:rPr>
              <a:t>cephatholin</a:t>
            </a:r>
            <a:r>
              <a:rPr lang="en-CA" dirty="0">
                <a:effectLst/>
              </a:rPr>
              <a:t> +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)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Severe dysentery – erythromycin, ciprofloxacin</a:t>
            </a:r>
            <a:endParaRPr lang="en-GB" dirty="0">
              <a:effectLst/>
            </a:endParaRPr>
          </a:p>
          <a:p>
            <a:pPr lvl="0"/>
            <a:r>
              <a:rPr lang="en-CA" i="1" dirty="0">
                <a:effectLst/>
              </a:rPr>
              <a:t>C. coli</a:t>
            </a:r>
            <a:r>
              <a:rPr lang="en-CA" dirty="0">
                <a:effectLst/>
              </a:rPr>
              <a:t> – trimethoprim-</a:t>
            </a:r>
            <a:r>
              <a:rPr lang="en-CA" dirty="0" err="1">
                <a:effectLst/>
              </a:rPr>
              <a:t>sulphamethoxazole</a:t>
            </a:r>
            <a:endParaRPr lang="en-GB" dirty="0">
              <a:effectLst/>
            </a:endParaRPr>
          </a:p>
          <a:p>
            <a:pPr lvl="0"/>
            <a:r>
              <a:rPr lang="en-CA" dirty="0" err="1">
                <a:effectLst/>
              </a:rPr>
              <a:t>Antimotilty</a:t>
            </a:r>
            <a:r>
              <a:rPr lang="en-CA" dirty="0">
                <a:effectLst/>
              </a:rPr>
              <a:t> agents are NOT recommended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535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 smtClean="0">
                <a:effectLst/>
              </a:rPr>
              <a:t>Helicobacter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dirty="0">
                <a:effectLst/>
              </a:rPr>
              <a:t>Colonizes stomach ~ 50% of world </a:t>
            </a:r>
            <a:r>
              <a:rPr lang="en-CA" dirty="0" err="1">
                <a:effectLst/>
              </a:rPr>
              <a:t>popn</a:t>
            </a:r>
            <a:endParaRPr lang="en-GB" dirty="0">
              <a:effectLst/>
            </a:endParaRPr>
          </a:p>
          <a:p>
            <a:pPr lvl="0"/>
            <a:r>
              <a:rPr lang="en-CA" i="1" dirty="0">
                <a:effectLst/>
              </a:rPr>
              <a:t>H. pylori</a:t>
            </a:r>
            <a:r>
              <a:rPr lang="en-CA" dirty="0">
                <a:effectLst/>
              </a:rPr>
              <a:t> is contagious, although the exact route of transmission is not known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Person-person transmission by either the oral-oral or fecal-oral route is most likely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Main risk factor for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Gastric &amp; duodenal ulceration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Stomach cancer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Gastric MALT (mucosa-associated lymphoid tissue) </a:t>
            </a:r>
            <a:r>
              <a:rPr lang="en-CA" dirty="0" smtClean="0">
                <a:effectLst/>
              </a:rPr>
              <a:t>lymphoma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134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>
                <a:effectLst/>
              </a:rPr>
              <a:t>Characteristics of </a:t>
            </a:r>
            <a:r>
              <a:rPr lang="en-CA" i="1" dirty="0">
                <a:effectLst/>
              </a:rPr>
              <a:t>H. </a:t>
            </a:r>
            <a:r>
              <a:rPr lang="en-CA" i="1" dirty="0" smtClean="0">
                <a:effectLst/>
              </a:rPr>
              <a:t>pylori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dirty="0" smtClean="0">
                <a:effectLst/>
              </a:rPr>
              <a:t>Gram </a:t>
            </a:r>
            <a:r>
              <a:rPr lang="en-CA" dirty="0">
                <a:effectLst/>
              </a:rPr>
              <a:t>–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 curved rod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Shaped like a helix</a:t>
            </a:r>
            <a:endParaRPr lang="en-GB" dirty="0">
              <a:effectLst/>
            </a:endParaRPr>
          </a:p>
          <a:p>
            <a:pPr lvl="0"/>
            <a:r>
              <a:rPr lang="en-CA" dirty="0" err="1">
                <a:effectLst/>
              </a:rPr>
              <a:t>Microaerophilic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Motile coz it has 4 to 6 </a:t>
            </a:r>
            <a:r>
              <a:rPr lang="en-CA" dirty="0" err="1">
                <a:effectLst/>
              </a:rPr>
              <a:t>Lophotrichous</a:t>
            </a:r>
            <a:r>
              <a:rPr lang="en-CA" dirty="0">
                <a:effectLst/>
              </a:rPr>
              <a:t> (from one end) flagella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Produce oxidase, catalase, </a:t>
            </a:r>
            <a:r>
              <a:rPr lang="en-CA" dirty="0" err="1">
                <a:effectLst/>
              </a:rPr>
              <a:t>mucinase</a:t>
            </a:r>
            <a:r>
              <a:rPr lang="en-CA" dirty="0">
                <a:effectLst/>
              </a:rPr>
              <a:t>, </a:t>
            </a:r>
            <a:r>
              <a:rPr lang="en-CA" dirty="0" err="1">
                <a:effectLst/>
              </a:rPr>
              <a:t>hydrogenase</a:t>
            </a:r>
            <a:r>
              <a:rPr lang="en-CA" dirty="0">
                <a:effectLst/>
              </a:rPr>
              <a:t> &amp; urease enzymes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34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>
                <a:effectLst/>
              </a:rPr>
              <a:t>Virulence factors</a:t>
            </a:r>
            <a:endParaRPr lang="en-GB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>
                <a:effectLst/>
              </a:rPr>
              <a:t>Multiple polar, sheathed flagella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Corkscrew motility enables penetration into viscous environment (mucus)</a:t>
            </a:r>
            <a:endParaRPr lang="en-GB" dirty="0">
              <a:effectLst/>
            </a:endParaRPr>
          </a:p>
          <a:p>
            <a:pPr lvl="0"/>
            <a:r>
              <a:rPr lang="en-CA" dirty="0" err="1">
                <a:effectLst/>
              </a:rPr>
              <a:t>Adhesins</a:t>
            </a:r>
            <a:r>
              <a:rPr lang="en-CA" dirty="0">
                <a:effectLst/>
              </a:rPr>
              <a:t> which help it adhere to epithelial cells</a:t>
            </a:r>
            <a:endParaRPr lang="en-GB" dirty="0">
              <a:effectLst/>
            </a:endParaRPr>
          </a:p>
          <a:p>
            <a:pPr lvl="0"/>
            <a:r>
              <a:rPr lang="en-CA" dirty="0" err="1">
                <a:effectLst/>
              </a:rPr>
              <a:t>Mucinase</a:t>
            </a:r>
            <a:r>
              <a:rPr lang="en-CA" dirty="0">
                <a:effectLst/>
              </a:rPr>
              <a:t> degrades gastric mucus </a:t>
            </a:r>
            <a:r>
              <a:rPr lang="en-CA" dirty="0">
                <a:effectLst/>
                <a:sym typeface="Wingdings"/>
              </a:rPr>
              <a:t></a:t>
            </a:r>
            <a:r>
              <a:rPr lang="en-CA" dirty="0">
                <a:effectLst/>
              </a:rPr>
              <a:t> localized tissue damage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Pathogenicity island gene codes for injection secretion system which inject </a:t>
            </a:r>
            <a:r>
              <a:rPr lang="en-CA" dirty="0" err="1">
                <a:effectLst/>
              </a:rPr>
              <a:t>VacA</a:t>
            </a:r>
            <a:r>
              <a:rPr lang="en-CA" dirty="0">
                <a:effectLst/>
              </a:rPr>
              <a:t> &amp; a protein Cag gene into epithelial cells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Cag induces changes in multiple cellular </a:t>
            </a:r>
            <a:r>
              <a:rPr lang="en-CA" dirty="0" smtClean="0">
                <a:effectLst/>
              </a:rPr>
              <a:t>proteins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535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lvl="0"/>
            <a:r>
              <a:rPr lang="en-CA" dirty="0">
                <a:effectLst/>
              </a:rPr>
              <a:t>Urease converts urea (abundant in saliva &amp; gastric juices) into ammonia (alkaline)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Neutralize the local acid environment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Localized tissue damage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Tissue damage</a:t>
            </a:r>
            <a:endParaRPr lang="en-GB" dirty="0">
              <a:effectLst/>
            </a:endParaRPr>
          </a:p>
          <a:p>
            <a:pPr lvl="1"/>
            <a:r>
              <a:rPr lang="en-CA" dirty="0" err="1">
                <a:effectLst/>
              </a:rPr>
              <a:t>Vacuolating</a:t>
            </a:r>
            <a:r>
              <a:rPr lang="en-CA" dirty="0">
                <a:effectLst/>
              </a:rPr>
              <a:t> </a:t>
            </a:r>
            <a:r>
              <a:rPr lang="en-CA" dirty="0" err="1">
                <a:effectLst/>
              </a:rPr>
              <a:t>cytotoxin</a:t>
            </a:r>
            <a:r>
              <a:rPr lang="en-CA" dirty="0">
                <a:effectLst/>
              </a:rPr>
              <a:t> causes apoptosis in eukaryotic cells generating large cytoplasmic vacuoles – epithelial cell damage</a:t>
            </a:r>
            <a:endParaRPr lang="en-GB" dirty="0">
              <a:effectLst/>
            </a:endParaRPr>
          </a:p>
          <a:p>
            <a:pPr lvl="1"/>
            <a:r>
              <a:rPr lang="en-CA" dirty="0" err="1">
                <a:effectLst/>
              </a:rPr>
              <a:t>Invasins</a:t>
            </a:r>
            <a:r>
              <a:rPr lang="en-CA" dirty="0">
                <a:effectLst/>
              </a:rPr>
              <a:t> e.g. </a:t>
            </a:r>
            <a:r>
              <a:rPr lang="en-CA" dirty="0" err="1">
                <a:effectLst/>
              </a:rPr>
              <a:t>hemolysins</a:t>
            </a:r>
            <a:r>
              <a:rPr lang="en-CA" dirty="0">
                <a:effectLst/>
              </a:rPr>
              <a:t>, phospholipases &amp; also </a:t>
            </a:r>
            <a:r>
              <a:rPr lang="en-CA" dirty="0" smtClean="0">
                <a:effectLst/>
              </a:rPr>
              <a:t>catalase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238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 smtClean="0">
                <a:effectLst/>
              </a:rPr>
              <a:t>Pathogenesis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dirty="0">
                <a:effectLst/>
              </a:rPr>
              <a:t>Attach to mucus-secreting cells of gastric mucosa </a:t>
            </a:r>
            <a:r>
              <a:rPr lang="en-CA" dirty="0">
                <a:effectLst/>
                <a:sym typeface="Wingdings"/>
              </a:rPr>
              <a:t></a:t>
            </a:r>
            <a:r>
              <a:rPr lang="en-CA" dirty="0">
                <a:effectLst/>
              </a:rPr>
              <a:t> production of large amounts of NH3 &amp; inflammatory response </a:t>
            </a:r>
            <a:r>
              <a:rPr lang="en-CA" dirty="0">
                <a:effectLst/>
                <a:sym typeface="Wingdings"/>
              </a:rPr>
              <a:t></a:t>
            </a:r>
            <a:r>
              <a:rPr lang="en-CA" dirty="0">
                <a:effectLst/>
              </a:rPr>
              <a:t> mucosal damage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Loss of protective mucus coating predisposes to gastritis &amp; peptic ulcer (in upper abdominal pain. Lower abdominal pain is associated with ***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NH3 neutralizes stomach acid allowing organism to survive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286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>
                <a:effectLst/>
              </a:rPr>
              <a:t>Clinical </a:t>
            </a:r>
            <a:r>
              <a:rPr lang="en-CA" dirty="0" smtClean="0">
                <a:effectLst/>
              </a:rPr>
              <a:t>manifestations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dirty="0" smtClean="0">
                <a:effectLst/>
              </a:rPr>
              <a:t>Recurrent </a:t>
            </a:r>
            <a:r>
              <a:rPr lang="en-CA" dirty="0">
                <a:effectLst/>
              </a:rPr>
              <a:t>upper </a:t>
            </a:r>
            <a:r>
              <a:rPr lang="en-CA" dirty="0" err="1">
                <a:effectLst/>
              </a:rPr>
              <a:t>abd</a:t>
            </a:r>
            <a:r>
              <a:rPr lang="en-CA" dirty="0">
                <a:effectLst/>
              </a:rPr>
              <a:t> pain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Anorexia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Nausea/vomiting, belching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If perforated ulcer- bleeding into GIT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Stool is black due to blood – </a:t>
            </a:r>
            <a:r>
              <a:rPr lang="en-CA" dirty="0" err="1">
                <a:effectLst/>
              </a:rPr>
              <a:t>malena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87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>
                <a:effectLst/>
              </a:rPr>
              <a:t>Lab </a:t>
            </a:r>
            <a:r>
              <a:rPr lang="en-CA" dirty="0" smtClean="0">
                <a:effectLst/>
              </a:rPr>
              <a:t>diagnosis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r>
              <a:rPr lang="en-CA" dirty="0">
                <a:effectLst/>
              </a:rPr>
              <a:t>Non-invasive methods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Blood antibody test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Stool antigen test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Carbon urea breath test (in which the </a:t>
            </a:r>
            <a:r>
              <a:rPr lang="en-CA" dirty="0" err="1">
                <a:effectLst/>
              </a:rPr>
              <a:t>px</a:t>
            </a:r>
            <a:r>
              <a:rPr lang="en-CA" dirty="0">
                <a:effectLst/>
              </a:rPr>
              <a:t> drinks C14 or C13 – labelled </a:t>
            </a:r>
            <a:r>
              <a:rPr lang="en-CA" b="1" dirty="0">
                <a:effectLst/>
              </a:rPr>
              <a:t>urea</a:t>
            </a:r>
            <a:r>
              <a:rPr lang="en-CA" dirty="0">
                <a:effectLst/>
              </a:rPr>
              <a:t>, which the bacterium metabolizes, producing labelled CO2 that can be detected in the breath)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87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 smtClean="0">
                <a:effectLst/>
              </a:rPr>
              <a:t>Campylobacter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CA" dirty="0">
                <a:effectLst/>
              </a:rPr>
              <a:t>G –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 curved rods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Often attached in pairs giving a S-shaped &amp; ‘seagull’ 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Motile by polar flagella; corkscrew shape – rapid, darting motility in corkscrew fashion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Facilitate penetration &amp; colonization of mucosal environments</a:t>
            </a:r>
            <a:endParaRPr lang="en-GB" dirty="0">
              <a:effectLst/>
            </a:endParaRPr>
          </a:p>
          <a:p>
            <a:pPr lvl="0"/>
            <a:r>
              <a:rPr lang="en-CA" dirty="0" err="1">
                <a:effectLst/>
              </a:rPr>
              <a:t>Microaerophilic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Oxidase +</a:t>
            </a:r>
            <a:r>
              <a:rPr lang="en-CA" dirty="0" err="1">
                <a:effectLst/>
              </a:rPr>
              <a:t>ve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Non-spore forming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Species</a:t>
            </a:r>
            <a:endParaRPr lang="en-GB" dirty="0">
              <a:effectLst/>
            </a:endParaRPr>
          </a:p>
          <a:p>
            <a:pPr lvl="1"/>
            <a:r>
              <a:rPr lang="en-CA" i="1" dirty="0">
                <a:effectLst/>
              </a:rPr>
              <a:t>C. </a:t>
            </a:r>
            <a:r>
              <a:rPr lang="en-CA" i="1" dirty="0" err="1">
                <a:effectLst/>
              </a:rPr>
              <a:t>jejuni</a:t>
            </a:r>
            <a:r>
              <a:rPr lang="en-CA" dirty="0">
                <a:effectLst/>
              </a:rPr>
              <a:t> – causes 80-90% of all illnesses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Other </a:t>
            </a:r>
            <a:r>
              <a:rPr lang="en-CA" dirty="0" err="1">
                <a:effectLst/>
              </a:rPr>
              <a:t>spp</a:t>
            </a:r>
            <a:r>
              <a:rPr lang="en-CA" dirty="0">
                <a:effectLst/>
              </a:rPr>
              <a:t> – </a:t>
            </a:r>
            <a:r>
              <a:rPr lang="en-CA" i="1" dirty="0">
                <a:effectLst/>
              </a:rPr>
              <a:t>C. coli, C. </a:t>
            </a:r>
            <a:r>
              <a:rPr lang="en-CA" i="1" dirty="0" err="1">
                <a:effectLst/>
              </a:rPr>
              <a:t>upsaliensis</a:t>
            </a:r>
            <a:r>
              <a:rPr lang="en-CA" i="1" dirty="0">
                <a:effectLst/>
              </a:rPr>
              <a:t>, C. </a:t>
            </a:r>
            <a:r>
              <a:rPr lang="en-CA" i="1" dirty="0" err="1">
                <a:effectLst/>
              </a:rPr>
              <a:t>lari</a:t>
            </a:r>
            <a:r>
              <a:rPr lang="en-CA" i="1" dirty="0">
                <a:effectLst/>
              </a:rPr>
              <a:t>, C. fetus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Neither ferment nor oxidize CHO</a:t>
            </a:r>
            <a:endParaRPr lang="en-GB" dirty="0">
              <a:effectLst/>
            </a:endParaRPr>
          </a:p>
          <a:p>
            <a:pPr lvl="0"/>
            <a:r>
              <a:rPr lang="en-CA" i="1" dirty="0">
                <a:effectLst/>
              </a:rPr>
              <a:t>C. </a:t>
            </a:r>
            <a:r>
              <a:rPr lang="en-CA" i="1" dirty="0" err="1">
                <a:effectLst/>
              </a:rPr>
              <a:t>jejuni</a:t>
            </a:r>
            <a:r>
              <a:rPr lang="en-CA" i="1" dirty="0">
                <a:effectLst/>
              </a:rPr>
              <a:t> </a:t>
            </a:r>
            <a:r>
              <a:rPr lang="en-CA" dirty="0">
                <a:effectLst/>
              </a:rPr>
              <a:t>– </a:t>
            </a:r>
            <a:r>
              <a:rPr lang="en-CA" dirty="0" err="1">
                <a:effectLst/>
              </a:rPr>
              <a:t>thermophilic</a:t>
            </a:r>
            <a:r>
              <a:rPr lang="en-CA" dirty="0">
                <a:effectLst/>
              </a:rPr>
              <a:t> (42 </a:t>
            </a:r>
            <a:r>
              <a:rPr lang="en-CA" dirty="0" err="1">
                <a:effectLst/>
              </a:rPr>
              <a:t>deg</a:t>
            </a:r>
            <a:r>
              <a:rPr lang="en-CA" dirty="0">
                <a:effectLst/>
              </a:rPr>
              <a:t> C)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566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r>
              <a:rPr lang="en-CA" dirty="0">
                <a:effectLst/>
              </a:rPr>
              <a:t>Invasive methods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Gastric biopsy</a:t>
            </a:r>
            <a:endParaRPr lang="en-GB" dirty="0">
              <a:effectLst/>
            </a:endParaRPr>
          </a:p>
          <a:p>
            <a:pPr lvl="2"/>
            <a:r>
              <a:rPr lang="en-CA" dirty="0">
                <a:effectLst/>
              </a:rPr>
              <a:t>Urease +</a:t>
            </a:r>
            <a:r>
              <a:rPr lang="en-CA" dirty="0" err="1">
                <a:effectLst/>
              </a:rPr>
              <a:t>ve</a:t>
            </a:r>
            <a:endParaRPr lang="en-GB" dirty="0">
              <a:effectLst/>
            </a:endParaRPr>
          </a:p>
          <a:p>
            <a:pPr lvl="2"/>
            <a:r>
              <a:rPr lang="en-CA" dirty="0">
                <a:effectLst/>
              </a:rPr>
              <a:t>Culture – oxidase, catalase, urease +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. Special medium required e.g. </a:t>
            </a:r>
            <a:r>
              <a:rPr lang="en-CA" dirty="0" err="1">
                <a:effectLst/>
              </a:rPr>
              <a:t>Skirrow’s</a:t>
            </a:r>
            <a:r>
              <a:rPr lang="en-CA" dirty="0">
                <a:effectLst/>
              </a:rPr>
              <a:t>, </a:t>
            </a:r>
            <a:r>
              <a:rPr lang="en-CA" dirty="0" err="1">
                <a:effectLst/>
              </a:rPr>
              <a:t>Brucella</a:t>
            </a:r>
            <a:r>
              <a:rPr lang="en-CA" dirty="0">
                <a:effectLst/>
              </a:rPr>
              <a:t>, etc.</a:t>
            </a:r>
            <a:endParaRPr lang="en-GB" dirty="0">
              <a:effectLst/>
            </a:endParaRPr>
          </a:p>
          <a:p>
            <a:pPr lvl="2"/>
            <a:r>
              <a:rPr lang="en-CA" dirty="0">
                <a:effectLst/>
              </a:rPr>
              <a:t>Histological stains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03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dirty="0">
                <a:effectLst/>
              </a:rPr>
              <a:t>Triple chemotherapy (synergism)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Proton pump inhibitor e.g. omeprazole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One or more antibiotics (e.g. clarithromycin, amoxicillin, metronidazole)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Bismuth </a:t>
            </a:r>
            <a:r>
              <a:rPr lang="en-CA" dirty="0" smtClean="0">
                <a:effectLst/>
              </a:rPr>
              <a:t>compound</a:t>
            </a:r>
          </a:p>
          <a:p>
            <a:r>
              <a:rPr lang="en-CA" dirty="0">
                <a:effectLst/>
              </a:rPr>
              <a:t>NB: milk worsens </a:t>
            </a:r>
            <a:r>
              <a:rPr lang="en-CA" dirty="0" smtClean="0">
                <a:effectLst/>
              </a:rPr>
              <a:t>condition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394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19" y="188640"/>
            <a:ext cx="5642691" cy="6094107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7139" y="2924944"/>
            <a:ext cx="3109077" cy="3357803"/>
          </a:xfrm>
          <a:prstGeom prst="rect">
            <a:avLst/>
          </a:prstGeom>
          <a:noFill/>
          <a:effectLst>
            <a:outerShdw dist="35921" dir="2700000" algn="ctr" rotWithShape="0">
              <a:schemeClr val="folHlink"/>
            </a:outerShdw>
          </a:effectLst>
        </p:spPr>
      </p:pic>
    </p:spTree>
    <p:extLst>
      <p:ext uri="{BB962C8B-B14F-4D97-AF65-F5344CB8AC3E}">
        <p14:creationId xmlns:p14="http://schemas.microsoft.com/office/powerpoint/2010/main" val="85234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 smtClean="0">
                <a:effectLst/>
              </a:rPr>
              <a:t>Source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i="1" dirty="0">
                <a:effectLst/>
              </a:rPr>
              <a:t>C. </a:t>
            </a:r>
            <a:r>
              <a:rPr lang="en-CA" i="1" dirty="0" err="1">
                <a:effectLst/>
              </a:rPr>
              <a:t>jejuni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Commonly associated with poultry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Naturally colonises the digestive tract of many bird </a:t>
            </a:r>
            <a:r>
              <a:rPr lang="en-CA" dirty="0" err="1">
                <a:effectLst/>
              </a:rPr>
              <a:t>spp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Also common in cattle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Transmission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Raw or undercooked food products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Through direct contact with infected </a:t>
            </a:r>
            <a:r>
              <a:rPr lang="en-CA" dirty="0" smtClean="0">
                <a:effectLst/>
              </a:rPr>
              <a:t>animals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649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 smtClean="0">
                <a:effectLst/>
              </a:rPr>
              <a:t>Pathogenesis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dirty="0" smtClean="0">
                <a:effectLst/>
              </a:rPr>
              <a:t>Ingestion </a:t>
            </a:r>
            <a:r>
              <a:rPr lang="en-CA" dirty="0">
                <a:effectLst/>
              </a:rPr>
              <a:t>of infected food &amp; then colonization of GIT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Susceptible to gastric acid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Multiply in SI </a:t>
            </a:r>
            <a:r>
              <a:rPr lang="en-CA" dirty="0">
                <a:effectLst/>
                <a:sym typeface="Wingdings"/>
              </a:rPr>
              <a:t></a:t>
            </a:r>
            <a:r>
              <a:rPr lang="en-CA" dirty="0">
                <a:effectLst/>
              </a:rPr>
              <a:t> invade the jejunum, ileum &amp; terminal ileum (colon, rectum) </a:t>
            </a:r>
            <a:r>
              <a:rPr lang="en-CA" dirty="0">
                <a:effectLst/>
                <a:sym typeface="Wingdings"/>
              </a:rPr>
              <a:t></a:t>
            </a:r>
            <a:r>
              <a:rPr lang="en-CA" dirty="0">
                <a:effectLst/>
              </a:rPr>
              <a:t> produce inflammation </a:t>
            </a:r>
            <a:r>
              <a:rPr lang="en-CA" dirty="0">
                <a:effectLst/>
                <a:sym typeface="Wingdings"/>
              </a:rPr>
              <a:t></a:t>
            </a:r>
            <a:r>
              <a:rPr lang="en-CA" dirty="0">
                <a:effectLst/>
              </a:rPr>
              <a:t> cause bloody stools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Involvement of mesenteric lymph nodes &amp; transient bacteremia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567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>
                <a:effectLst/>
              </a:rPr>
              <a:t>Clinical </a:t>
            </a:r>
            <a:r>
              <a:rPr lang="en-CA" dirty="0" smtClean="0">
                <a:effectLst/>
              </a:rPr>
              <a:t>manifestations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/>
          <a:lstStyle/>
          <a:p>
            <a:pPr lvl="0"/>
            <a:r>
              <a:rPr lang="en-CA" dirty="0" err="1" smtClean="0">
                <a:effectLst/>
              </a:rPr>
              <a:t>Enterocolitis</a:t>
            </a:r>
            <a:r>
              <a:rPr lang="en-CA" dirty="0" smtClean="0">
                <a:effectLst/>
              </a:rPr>
              <a:t> </a:t>
            </a:r>
            <a:r>
              <a:rPr lang="en-CA" dirty="0">
                <a:effectLst/>
              </a:rPr>
              <a:t>with watery, sometimes bloody diarrhoea &amp; fever</a:t>
            </a:r>
            <a:endParaRPr lang="en-GB" dirty="0">
              <a:effectLst/>
            </a:endParaRPr>
          </a:p>
          <a:p>
            <a:pPr lvl="0"/>
            <a:r>
              <a:rPr lang="en-CA" dirty="0" err="1">
                <a:effectLst/>
              </a:rPr>
              <a:t>Extraintestinal</a:t>
            </a:r>
            <a:r>
              <a:rPr lang="en-CA" dirty="0">
                <a:effectLst/>
              </a:rPr>
              <a:t> </a:t>
            </a:r>
            <a:r>
              <a:rPr lang="en-CA" dirty="0" err="1">
                <a:effectLst/>
              </a:rPr>
              <a:t>infxns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Bacteremia</a:t>
            </a:r>
            <a:endParaRPr lang="en-GB" dirty="0">
              <a:effectLst/>
            </a:endParaRPr>
          </a:p>
          <a:p>
            <a:pPr lvl="1"/>
            <a:r>
              <a:rPr lang="en-CA" dirty="0" err="1">
                <a:effectLst/>
              </a:rPr>
              <a:t>Cholecystitis</a:t>
            </a:r>
            <a:r>
              <a:rPr lang="en-CA" dirty="0">
                <a:effectLst/>
              </a:rPr>
              <a:t>, arthritis, deep abscesses, osteomyelitis, meningitis</a:t>
            </a:r>
            <a:endParaRPr lang="en-GB" dirty="0">
              <a:effectLst/>
            </a:endParaRPr>
          </a:p>
          <a:p>
            <a:r>
              <a:rPr lang="en-CA" dirty="0">
                <a:effectLst/>
              </a:rPr>
              <a:t>Complications of </a:t>
            </a:r>
            <a:r>
              <a:rPr lang="en-CA" i="1" dirty="0">
                <a:effectLst/>
              </a:rPr>
              <a:t>C. </a:t>
            </a:r>
            <a:r>
              <a:rPr lang="en-CA" i="1" dirty="0" err="1">
                <a:effectLst/>
              </a:rPr>
              <a:t>jejuni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GI </a:t>
            </a:r>
            <a:r>
              <a:rPr lang="en-CA" dirty="0" err="1">
                <a:effectLst/>
              </a:rPr>
              <a:t>infxns</a:t>
            </a:r>
            <a:r>
              <a:rPr lang="en-CA" dirty="0">
                <a:effectLst/>
              </a:rPr>
              <a:t> associated with autoimmune dx e.g. Guillain-Barre syndrome, reactive arthritis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6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r>
              <a:rPr lang="en-CA" dirty="0">
                <a:effectLst/>
              </a:rPr>
              <a:t>Lab </a:t>
            </a:r>
            <a:r>
              <a:rPr lang="en-CA" dirty="0" smtClean="0">
                <a:effectLst/>
              </a:rPr>
              <a:t>diagnosis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>
                <a:effectLst/>
              </a:rPr>
              <a:t>Specimen – stool, blood, etc.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Wet prep of stool – dark-field microscopy-darting motility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With Gram or Wright’s stain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Culture on </a:t>
            </a:r>
            <a:r>
              <a:rPr lang="en-CA" b="1" dirty="0">
                <a:effectLst/>
              </a:rPr>
              <a:t>Campylobacter</a:t>
            </a:r>
            <a:r>
              <a:rPr lang="en-CA" dirty="0">
                <a:effectLst/>
              </a:rPr>
              <a:t>-special media (contains </a:t>
            </a:r>
            <a:r>
              <a:rPr lang="en-CA" dirty="0" err="1">
                <a:effectLst/>
              </a:rPr>
              <a:t>polymixin</a:t>
            </a:r>
            <a:r>
              <a:rPr lang="en-CA" dirty="0">
                <a:effectLst/>
              </a:rPr>
              <a:t>*)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BA with antibiotics e.g. </a:t>
            </a:r>
            <a:r>
              <a:rPr lang="en-CA" dirty="0" err="1">
                <a:effectLst/>
              </a:rPr>
              <a:t>Skirrow’s</a:t>
            </a:r>
            <a:r>
              <a:rPr lang="en-CA" dirty="0">
                <a:effectLst/>
              </a:rPr>
              <a:t> medium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Other alternative media: </a:t>
            </a:r>
            <a:r>
              <a:rPr lang="en-CA" dirty="0" err="1">
                <a:effectLst/>
              </a:rPr>
              <a:t>Butzler’s</a:t>
            </a:r>
            <a:r>
              <a:rPr lang="en-CA" dirty="0">
                <a:effectLst/>
              </a:rPr>
              <a:t> medium, campy BAP, </a:t>
            </a:r>
            <a:r>
              <a:rPr lang="en-CA" dirty="0" err="1">
                <a:effectLst/>
              </a:rPr>
              <a:t>Brucella</a:t>
            </a:r>
            <a:r>
              <a:rPr lang="en-CA" dirty="0">
                <a:effectLst/>
              </a:rPr>
              <a:t> agar base with sheep blood</a:t>
            </a:r>
            <a:endParaRPr lang="en-GB" dirty="0">
              <a:effectLst/>
            </a:endParaRPr>
          </a:p>
          <a:p>
            <a:r>
              <a:rPr lang="en-CA" dirty="0">
                <a:effectLst/>
              </a:rPr>
              <a:t>Incubate in </a:t>
            </a:r>
            <a:r>
              <a:rPr lang="en-CA" dirty="0" err="1">
                <a:effectLst/>
              </a:rPr>
              <a:t>microaerophilic</a:t>
            </a:r>
            <a:r>
              <a:rPr lang="en-CA" dirty="0">
                <a:effectLst/>
              </a:rPr>
              <a:t> conditions, </a:t>
            </a:r>
            <a:r>
              <a:rPr lang="en-CA" dirty="0" err="1">
                <a:effectLst/>
              </a:rPr>
              <a:t>thermophilic</a:t>
            </a:r>
            <a:r>
              <a:rPr lang="en-CA" dirty="0">
                <a:effectLst/>
              </a:rPr>
              <a:t> at 42 </a:t>
            </a:r>
            <a:r>
              <a:rPr lang="en-CA" dirty="0" err="1">
                <a:effectLst/>
              </a:rPr>
              <a:t>deg</a:t>
            </a:r>
            <a:r>
              <a:rPr lang="en-CA" dirty="0">
                <a:effectLst/>
              </a:rPr>
              <a:t> C, for up to 48 </a:t>
            </a:r>
            <a:r>
              <a:rPr lang="en-CA" dirty="0" err="1">
                <a:effectLst/>
              </a:rPr>
              <a:t>hrs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6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lvl="0"/>
            <a:r>
              <a:rPr lang="en-CA" dirty="0">
                <a:effectLst/>
              </a:rPr>
              <a:t>On </a:t>
            </a:r>
            <a:r>
              <a:rPr lang="en-CA" dirty="0" err="1">
                <a:effectLst/>
              </a:rPr>
              <a:t>Skirrow’s</a:t>
            </a:r>
            <a:r>
              <a:rPr lang="en-CA" dirty="0">
                <a:effectLst/>
              </a:rPr>
              <a:t> medium selective(BA with antibiotics - has VCT-PA: </a:t>
            </a:r>
            <a:r>
              <a:rPr lang="en-CA" dirty="0" err="1">
                <a:effectLst/>
              </a:rPr>
              <a:t>vancomycin</a:t>
            </a:r>
            <a:r>
              <a:rPr lang="en-CA" dirty="0">
                <a:effectLst/>
              </a:rPr>
              <a:t>, </a:t>
            </a:r>
            <a:r>
              <a:rPr lang="en-CA" dirty="0" err="1">
                <a:effectLst/>
              </a:rPr>
              <a:t>cephalothin</a:t>
            </a:r>
            <a:r>
              <a:rPr lang="en-CA" dirty="0">
                <a:effectLst/>
              </a:rPr>
              <a:t>, Trimethoprim, Amphotericin B and </a:t>
            </a:r>
            <a:r>
              <a:rPr lang="en-CA" dirty="0" err="1">
                <a:effectLst/>
              </a:rPr>
              <a:t>Polymyxin</a:t>
            </a:r>
            <a:r>
              <a:rPr lang="en-CA" dirty="0">
                <a:effectLst/>
              </a:rPr>
              <a:t>)-Black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Non hemolytic, spreading, water droplet-like colonies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G stain – Gram -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 bacilli, comma or S-shaped rods, `gull-wing’ appearance 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Oxidase +</a:t>
            </a:r>
            <a:r>
              <a:rPr lang="en-CA" dirty="0" err="1">
                <a:effectLst/>
              </a:rPr>
              <a:t>ve</a:t>
            </a:r>
            <a:endParaRPr lang="en-GB" dirty="0">
              <a:effectLst/>
            </a:endParaRPr>
          </a:p>
          <a:p>
            <a:pPr lvl="1"/>
            <a:r>
              <a:rPr lang="en-CA" dirty="0" err="1">
                <a:effectLst/>
              </a:rPr>
              <a:t>Hippurate</a:t>
            </a:r>
            <a:r>
              <a:rPr lang="en-CA" dirty="0">
                <a:effectLst/>
              </a:rPr>
              <a:t> hydrolysis (</a:t>
            </a:r>
            <a:r>
              <a:rPr lang="en-CA" i="1" dirty="0">
                <a:effectLst/>
              </a:rPr>
              <a:t>C. </a:t>
            </a:r>
            <a:r>
              <a:rPr lang="en-CA" i="1" dirty="0" err="1">
                <a:effectLst/>
              </a:rPr>
              <a:t>jejuni</a:t>
            </a:r>
            <a:r>
              <a:rPr lang="en-CA" dirty="0">
                <a:effectLst/>
              </a:rPr>
              <a:t> is +</a:t>
            </a:r>
            <a:r>
              <a:rPr lang="en-CA" dirty="0" err="1">
                <a:effectLst/>
              </a:rPr>
              <a:t>ve</a:t>
            </a:r>
            <a:r>
              <a:rPr lang="en-CA" dirty="0" smtClean="0">
                <a:effectLst/>
              </a:rPr>
              <a:t>)</a:t>
            </a:r>
            <a:endParaRPr lang="en-GB" dirty="0" smtClean="0"/>
          </a:p>
          <a:p>
            <a:pPr lvl="0"/>
            <a:r>
              <a:rPr lang="en-CA" dirty="0">
                <a:effectLst/>
              </a:rPr>
              <a:t>Serotyping, </a:t>
            </a:r>
            <a:r>
              <a:rPr lang="en-CA" dirty="0" err="1">
                <a:effectLst/>
              </a:rPr>
              <a:t>biotyping</a:t>
            </a:r>
            <a:r>
              <a:rPr lang="en-CA" dirty="0">
                <a:effectLst/>
              </a:rPr>
              <a:t>, phage </a:t>
            </a:r>
            <a:r>
              <a:rPr lang="en-CA" dirty="0" smtClean="0">
                <a:effectLst/>
              </a:rPr>
              <a:t>typing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866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chelor of Medicine And Bachelor of Surgery (MBChB)  Year  2\MEDICAL MICROBIOLOGY\6. MICROBIOLOGY GALLERY\Campylobacter jejuni\Bacteria-Skirrows 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825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25331"/>
      </p:ext>
    </p:extLst>
  </p:cSld>
  <p:clrMapOvr>
    <a:masterClrMapping/>
  </p:clrMapOvr>
</p:sld>
</file>

<file path=ppt/theme/theme1.xml><?xml version="1.0" encoding="utf-8"?>
<a:theme xmlns:a="http://schemas.openxmlformats.org/drawingml/2006/main" name="1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800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1_TS001069040</vt:lpstr>
      <vt:lpstr>CAMPYLOBACTER AND HELICOBACTER</vt:lpstr>
      <vt:lpstr>Campylobacter</vt:lpstr>
      <vt:lpstr>PowerPoint Presentation</vt:lpstr>
      <vt:lpstr>Source</vt:lpstr>
      <vt:lpstr>Pathogenesis</vt:lpstr>
      <vt:lpstr>Clinical manifestations</vt:lpstr>
      <vt:lpstr>Lab diagnosis</vt:lpstr>
      <vt:lpstr>PowerPoint Presentation</vt:lpstr>
      <vt:lpstr>PowerPoint Presentation</vt:lpstr>
      <vt:lpstr>C. Jejuni on SK</vt:lpstr>
      <vt:lpstr>PowerPoint Presentation</vt:lpstr>
      <vt:lpstr>Treatment</vt:lpstr>
      <vt:lpstr>Helicobacter</vt:lpstr>
      <vt:lpstr>Characteristics of H. pylori</vt:lpstr>
      <vt:lpstr>Virulence factors</vt:lpstr>
      <vt:lpstr>PowerPoint Presentation</vt:lpstr>
      <vt:lpstr>Pathogenesis</vt:lpstr>
      <vt:lpstr>Clinical manifestations</vt:lpstr>
      <vt:lpstr>Lab diagnosis</vt:lpstr>
      <vt:lpstr>PowerPoint Presentation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CAMPYLOBACTER AND HELICOBACTER</dc:title>
  <dc:creator>Dr. Kimaiga H.O. MBChB (UoN)</dc:creator>
  <cp:lastModifiedBy>Dr. Kimaiga H.O. MBChB (UoN)</cp:lastModifiedBy>
  <cp:revision>7</cp:revision>
  <dcterms:created xsi:type="dcterms:W3CDTF">2013-09-09T20:41:38Z</dcterms:created>
  <dcterms:modified xsi:type="dcterms:W3CDTF">2014-01-14T14:13:59Z</dcterms:modified>
</cp:coreProperties>
</file>