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0"/>
  </p:notesMasterIdLst>
  <p:sldIdLst>
    <p:sldId id="256" r:id="rId2"/>
    <p:sldId id="289" r:id="rId3"/>
    <p:sldId id="262" r:id="rId4"/>
    <p:sldId id="267" r:id="rId5"/>
    <p:sldId id="279" r:id="rId6"/>
    <p:sldId id="263" r:id="rId7"/>
    <p:sldId id="270" r:id="rId8"/>
    <p:sldId id="264" r:id="rId9"/>
    <p:sldId id="257" r:id="rId10"/>
    <p:sldId id="258" r:id="rId11"/>
    <p:sldId id="265" r:id="rId12"/>
    <p:sldId id="271" r:id="rId13"/>
    <p:sldId id="276" r:id="rId14"/>
    <p:sldId id="277" r:id="rId15"/>
    <p:sldId id="278" r:id="rId16"/>
    <p:sldId id="288" r:id="rId17"/>
    <p:sldId id="285" r:id="rId18"/>
    <p:sldId id="286" r:id="rId19"/>
    <p:sldId id="287" r:id="rId20"/>
    <p:sldId id="259" r:id="rId21"/>
    <p:sldId id="266" r:id="rId22"/>
    <p:sldId id="273" r:id="rId23"/>
    <p:sldId id="282" r:id="rId24"/>
    <p:sldId id="274" r:id="rId25"/>
    <p:sldId id="280" r:id="rId26"/>
    <p:sldId id="281" r:id="rId27"/>
    <p:sldId id="284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5" autoAdjust="0"/>
  </p:normalViewPr>
  <p:slideViewPr>
    <p:cSldViewPr>
      <p:cViewPr varScale="1">
        <p:scale>
          <a:sx n="68" d="100"/>
          <a:sy n="68" d="100"/>
        </p:scale>
        <p:origin x="12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622E1-C9A7-46EA-9D9B-110D952E2048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86DDF-C1FF-4EE0-950B-729CD7604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6DDF-C1FF-4EE0-950B-729CD7604FE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BBA8-9A57-44B6-A37E-D9AEA37B65AA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979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DF78-DC37-4BE1-9215-9797CD2643F5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0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0949-E873-4D02-A9D7-06768CE8307A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3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4505-35DD-4402-A955-BE7EA5EDC25D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4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988E-42E6-4D1E-B823-451452C09AF1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33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D436-A1A9-43DD-A777-BC317B14EE18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5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DA7CA-E9BF-4557-82A2-F13F3F0155ED}" type="datetime1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6A52D-83DB-4134-B0E4-4F4C2A62F09E}" type="datetime1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7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B0F9-00BD-41A4-8B2E-E71F071F4479}" type="datetime1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Digestive System 2018     awm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4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07B2230-9CC8-46D6-8E09-2C0587F0FA5B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Digestive System 2018     awm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2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BF59E-007D-4D0E-B1D9-2735A65269F7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3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8AC11E-BAB4-48AB-BE39-D2B92307B163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Digestive System 2018     awm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4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Digestive System: General Functional Organization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Dr  A  W  Muriithi</a:t>
            </a:r>
          </a:p>
          <a:p>
            <a:r>
              <a:rPr lang="en-US" sz="2000" dirty="0"/>
              <a:t>MBChB, </a:t>
            </a:r>
            <a:r>
              <a:rPr lang="en-US" sz="2000" dirty="0" err="1"/>
              <a:t>BPharm</a:t>
            </a:r>
            <a:r>
              <a:rPr lang="en-US" sz="2000" dirty="0"/>
              <a:t>, BDS </a:t>
            </a:r>
          </a:p>
          <a:p>
            <a:r>
              <a:rPr lang="en-US" sz="1600" dirty="0"/>
              <a:t>February 2018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specialization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 parts exhibit differing anatomy to match the different functions:</a:t>
            </a:r>
          </a:p>
          <a:p>
            <a:pPr lvl="1"/>
            <a:r>
              <a:rPr lang="en-US" u="sng" dirty="0"/>
              <a:t>Mouth</a:t>
            </a:r>
            <a:r>
              <a:rPr lang="en-US" dirty="0"/>
              <a:t> (oral cavity)</a:t>
            </a:r>
          </a:p>
          <a:p>
            <a:pPr lvl="1"/>
            <a:r>
              <a:rPr lang="en-US" dirty="0" err="1"/>
              <a:t>Oesophagus</a:t>
            </a:r>
            <a:endParaRPr lang="en-US" dirty="0"/>
          </a:p>
          <a:p>
            <a:pPr lvl="1"/>
            <a:r>
              <a:rPr lang="en-US" u="sng" dirty="0"/>
              <a:t>Stomach</a:t>
            </a:r>
          </a:p>
          <a:p>
            <a:pPr lvl="1"/>
            <a:r>
              <a:rPr lang="en-US" dirty="0"/>
              <a:t>Small intestine (duodenum, jejunum, ileum)</a:t>
            </a:r>
          </a:p>
          <a:p>
            <a:pPr lvl="1"/>
            <a:r>
              <a:rPr lang="en-US" dirty="0"/>
              <a:t>Colon</a:t>
            </a:r>
          </a:p>
          <a:p>
            <a:pPr lvl="1"/>
            <a:r>
              <a:rPr lang="en-US" u="sng" dirty="0"/>
              <a:t>Rectum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human stomach</a:t>
            </a:r>
          </a:p>
        </p:txBody>
      </p:sp>
      <p:pic>
        <p:nvPicPr>
          <p:cNvPr id="7" name="Content Placeholder 6" descr="stoma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9225" y="2333625"/>
            <a:ext cx="3810000" cy="30480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colon</a:t>
            </a:r>
          </a:p>
        </p:txBody>
      </p:sp>
      <p:pic>
        <p:nvPicPr>
          <p:cNvPr id="6" name="Content Placeholder 5" descr="col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2057400"/>
            <a:ext cx="4038600" cy="38100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digestive system is complex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activity, control and regulation of the digestive system is highly complex</a:t>
            </a:r>
          </a:p>
          <a:p>
            <a:r>
              <a:rPr lang="en-US" u="sng" dirty="0"/>
              <a:t>Unique</a:t>
            </a:r>
            <a:r>
              <a:rPr lang="en-US" dirty="0"/>
              <a:t> due to relative freedom from central control – has its own ‘brain’</a:t>
            </a:r>
          </a:p>
          <a:p>
            <a:r>
              <a:rPr lang="en-US" dirty="0"/>
              <a:t>However, </a:t>
            </a:r>
          </a:p>
          <a:p>
            <a:pPr lvl="1"/>
            <a:r>
              <a:rPr lang="en-US" dirty="0"/>
              <a:t>overall function is modulated by higher centres</a:t>
            </a:r>
          </a:p>
          <a:p>
            <a:pPr lvl="1"/>
            <a:r>
              <a:rPr lang="en-US" dirty="0"/>
              <a:t>moment-to-moment functioning of the gut is handled in the gut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Walter B. Cannon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 100 years ago, recognized the difficulties in unraveling gut function</a:t>
            </a:r>
          </a:p>
          <a:p>
            <a:r>
              <a:rPr lang="en-US" dirty="0"/>
              <a:t>The problem then, and indeed now, is that </a:t>
            </a:r>
            <a:r>
              <a:rPr lang="en-US" b="1" dirty="0"/>
              <a:t>exposing</a:t>
            </a:r>
            <a:r>
              <a:rPr lang="en-US" dirty="0"/>
              <a:t> the intestine, either </a:t>
            </a:r>
            <a:r>
              <a:rPr lang="en-US" u="sng" dirty="0"/>
              <a:t>during surgery </a:t>
            </a:r>
            <a:r>
              <a:rPr lang="en-US" dirty="0"/>
              <a:t>or in the course of </a:t>
            </a:r>
            <a:r>
              <a:rPr lang="en-US" u="sng" dirty="0"/>
              <a:t>collecting tissue for an experiment</a:t>
            </a:r>
            <a:r>
              <a:rPr lang="en-US" dirty="0"/>
              <a:t>, causes massive release of inflammatory agents and a profound change in the behavior of the intestine.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Cannon used  the ‘non-invasive’ techniques of the day (</a:t>
            </a:r>
            <a:r>
              <a:rPr lang="en-US" b="1" dirty="0"/>
              <a:t>x-rays</a:t>
            </a:r>
            <a:r>
              <a:rPr lang="en-US" dirty="0"/>
              <a:t>) to observe normal movements during digestion</a:t>
            </a:r>
          </a:p>
          <a:p>
            <a:r>
              <a:rPr lang="en-US" dirty="0"/>
              <a:t>Nowadays:</a:t>
            </a:r>
          </a:p>
          <a:p>
            <a:r>
              <a:rPr lang="en-US" b="1" dirty="0"/>
              <a:t>barium meals </a:t>
            </a:r>
            <a:r>
              <a:rPr lang="en-US" dirty="0"/>
              <a:t>and </a:t>
            </a:r>
            <a:r>
              <a:rPr lang="en-US" b="1" dirty="0"/>
              <a:t>swallows</a:t>
            </a:r>
            <a:r>
              <a:rPr lang="en-US" dirty="0"/>
              <a:t> are used to investigate gut motility in patients</a:t>
            </a:r>
          </a:p>
          <a:p>
            <a:r>
              <a:rPr lang="en-US" dirty="0"/>
              <a:t>Endoscopy</a:t>
            </a:r>
          </a:p>
          <a:p>
            <a:r>
              <a:rPr lang="en-US" dirty="0"/>
              <a:t>Encapsulated electronic cameras – transit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“Any sufficiently advanced technology is indistinguishable from magic.”</a:t>
            </a:r>
          </a:p>
          <a:p>
            <a:endParaRPr lang="en-GB" dirty="0"/>
          </a:p>
          <a:p>
            <a:pPr lvl="1"/>
            <a:r>
              <a:rPr lang="en-GB" dirty="0"/>
              <a:t>From </a:t>
            </a:r>
            <a:r>
              <a:rPr lang="en-GB" i="1" dirty="0"/>
              <a:t>The Lost Worlds of 2001</a:t>
            </a:r>
            <a:r>
              <a:rPr lang="en-GB" dirty="0"/>
              <a:t>,</a:t>
            </a:r>
          </a:p>
          <a:p>
            <a:pPr lvl="2"/>
            <a:r>
              <a:rPr lang="en-GB" dirty="0"/>
              <a:t>By Arthur C. Clarke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Factors the affect digestive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normal patterns of the nerves and muscles are influenced every day by many factors:</a:t>
            </a:r>
          </a:p>
          <a:p>
            <a:r>
              <a:rPr lang="en-GB" dirty="0"/>
              <a:t>Sleeping, waking  + exercise change motility </a:t>
            </a:r>
          </a:p>
          <a:p>
            <a:r>
              <a:rPr lang="en-GB" dirty="0"/>
              <a:t>Emotional distress can have profound effects on gastrointestinal motility</a:t>
            </a:r>
          </a:p>
          <a:p>
            <a:r>
              <a:rPr lang="en-GB" dirty="0"/>
              <a:t>Even the food that you eat releases substances into the blood which influence motility  (</a:t>
            </a:r>
            <a:r>
              <a:rPr lang="en-GB" sz="2400" dirty="0" err="1"/>
              <a:t>eg</a:t>
            </a:r>
            <a:r>
              <a:rPr lang="en-GB" sz="2400" dirty="0"/>
              <a:t>  certain foods affect your mood</a:t>
            </a:r>
            <a:r>
              <a:rPr lang="en-GB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Factors the affect digestive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Nerve connections between the brain and the GI tract send messages in both directions</a:t>
            </a:r>
          </a:p>
          <a:p>
            <a:r>
              <a:rPr lang="en-GB" dirty="0"/>
              <a:t>These modify not only GI motility, but also perceptions from the gut.</a:t>
            </a:r>
          </a:p>
          <a:p>
            <a:r>
              <a:rPr lang="en-GB" dirty="0"/>
              <a:t>Whether the perceptions feel good or feel bad has important consequences on diet and food choices.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200" dirty="0"/>
              <a:t>"One’s mind, once stretched by a new idea never regains its original dimensions."      </a:t>
            </a:r>
          </a:p>
          <a:p>
            <a:endParaRPr lang="en-GB" sz="3200"/>
          </a:p>
          <a:p>
            <a:r>
              <a:rPr lang="en-GB" sz="3200"/>
              <a:t>~ </a:t>
            </a:r>
            <a:r>
              <a:rPr lang="en-GB" sz="3200" i="1" dirty="0"/>
              <a:t>Oliver Wendell Holmes</a:t>
            </a:r>
            <a:endParaRPr lang="en-GB" sz="32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67E8-D105-4C8A-9B2D-6EC258C0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E4FB9-237C-4B8A-B8C6-86623616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introduction</a:t>
            </a:r>
          </a:p>
          <a:p>
            <a:r>
              <a:rPr lang="en-GB" dirty="0"/>
              <a:t>2. review anatomy of digestive system</a:t>
            </a:r>
          </a:p>
          <a:p>
            <a:r>
              <a:rPr lang="en-GB" dirty="0"/>
              <a:t>3. regulation of gut function – neural, humoral</a:t>
            </a:r>
          </a:p>
          <a:p>
            <a:r>
              <a:rPr lang="en-GB" dirty="0"/>
              <a:t>4. blood supply</a:t>
            </a:r>
          </a:p>
          <a:p>
            <a:r>
              <a:rPr lang="en-GB" dirty="0"/>
              <a:t>5. gut motility</a:t>
            </a:r>
          </a:p>
          <a:p>
            <a:r>
              <a:rPr lang="en-GB" dirty="0"/>
              <a:t>6. secretions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81652-91E0-41A8-8BB6-FDC180A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F89A5-DB05-4087-988E-A025C34B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3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gut 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500" dirty="0" err="1"/>
              <a:t>Serosa</a:t>
            </a:r>
            <a:r>
              <a:rPr lang="en-US" sz="3500" dirty="0"/>
              <a:t>/Adventitia</a:t>
            </a:r>
          </a:p>
          <a:p>
            <a:r>
              <a:rPr lang="en-US" sz="3500" dirty="0"/>
              <a:t>Longitudinal muscle layer</a:t>
            </a:r>
          </a:p>
          <a:p>
            <a:pPr lvl="1"/>
            <a:r>
              <a:rPr lang="en-US" sz="3500" dirty="0" err="1">
                <a:solidFill>
                  <a:srgbClr val="FF0000"/>
                </a:solidFill>
              </a:rPr>
              <a:t>Myenteric</a:t>
            </a:r>
            <a:r>
              <a:rPr lang="en-US" sz="3500" dirty="0">
                <a:solidFill>
                  <a:srgbClr val="FF0000"/>
                </a:solidFill>
              </a:rPr>
              <a:t> plexus (</a:t>
            </a:r>
            <a:r>
              <a:rPr lang="en-US" sz="3500" dirty="0" err="1">
                <a:solidFill>
                  <a:srgbClr val="FF0000"/>
                </a:solidFill>
              </a:rPr>
              <a:t>Auerbach’s</a:t>
            </a:r>
            <a:r>
              <a:rPr lang="en-US" sz="3500" dirty="0">
                <a:solidFill>
                  <a:srgbClr val="FF0000"/>
                </a:solidFill>
              </a:rPr>
              <a:t>)</a:t>
            </a:r>
          </a:p>
          <a:p>
            <a:r>
              <a:rPr lang="en-US" sz="3500" dirty="0"/>
              <a:t>Circular muscle layer</a:t>
            </a:r>
          </a:p>
          <a:p>
            <a:r>
              <a:rPr lang="en-US" sz="3500" dirty="0"/>
              <a:t>Sub-mucosa</a:t>
            </a:r>
          </a:p>
          <a:p>
            <a:pPr lvl="1"/>
            <a:r>
              <a:rPr lang="en-US" sz="3500" dirty="0">
                <a:solidFill>
                  <a:srgbClr val="FF0000"/>
                </a:solidFill>
              </a:rPr>
              <a:t>Sub-mucosal plexus (</a:t>
            </a:r>
            <a:r>
              <a:rPr lang="en-US" sz="3500" dirty="0" err="1">
                <a:solidFill>
                  <a:srgbClr val="FF0000"/>
                </a:solidFill>
              </a:rPr>
              <a:t>Meissner’s</a:t>
            </a:r>
            <a:r>
              <a:rPr lang="en-US" sz="35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3000" dirty="0" err="1">
                <a:solidFill>
                  <a:schemeClr val="tx2"/>
                </a:solidFill>
              </a:rPr>
              <a:t>Muscularis</a:t>
            </a:r>
            <a:r>
              <a:rPr lang="en-US" sz="3000" dirty="0">
                <a:solidFill>
                  <a:schemeClr val="tx2"/>
                </a:solidFill>
              </a:rPr>
              <a:t> </a:t>
            </a:r>
            <a:r>
              <a:rPr lang="en-US" sz="3000" dirty="0" err="1">
                <a:solidFill>
                  <a:schemeClr val="tx2"/>
                </a:solidFill>
              </a:rPr>
              <a:t>mucosae</a:t>
            </a:r>
            <a:endParaRPr lang="en-US" sz="3000" dirty="0">
              <a:solidFill>
                <a:schemeClr val="tx2"/>
              </a:solidFill>
            </a:endParaRPr>
          </a:p>
          <a:p>
            <a:r>
              <a:rPr lang="en-US" sz="3500" dirty="0"/>
              <a:t>Mucosa</a:t>
            </a:r>
          </a:p>
          <a:p>
            <a:pPr lvl="5"/>
            <a:r>
              <a:rPr lang="en-US" sz="2800" b="1" dirty="0"/>
              <a:t>LUMEN</a:t>
            </a:r>
          </a:p>
          <a:p>
            <a:r>
              <a:rPr lang="en-US" sz="2800" b="1" dirty="0">
                <a:solidFill>
                  <a:srgbClr val="00B050"/>
                </a:solidFill>
              </a:rPr>
              <a:t>G</a:t>
            </a:r>
            <a:r>
              <a:rPr lang="en-US" sz="2800" dirty="0">
                <a:solidFill>
                  <a:srgbClr val="00B050"/>
                </a:solidFill>
              </a:rPr>
              <a:t>ut </a:t>
            </a:r>
            <a:r>
              <a:rPr lang="en-US" sz="2800" b="1" dirty="0">
                <a:solidFill>
                  <a:srgbClr val="00B050"/>
                </a:solidFill>
              </a:rPr>
              <a:t>a</a:t>
            </a:r>
            <a:r>
              <a:rPr lang="en-US" sz="2800" dirty="0">
                <a:solidFill>
                  <a:srgbClr val="00B050"/>
                </a:solidFill>
              </a:rPr>
              <a:t>ssociated </a:t>
            </a:r>
            <a:r>
              <a:rPr lang="en-US" sz="2800" b="1" dirty="0">
                <a:solidFill>
                  <a:srgbClr val="00B050"/>
                </a:solidFill>
              </a:rPr>
              <a:t>l</a:t>
            </a:r>
            <a:r>
              <a:rPr lang="en-US" sz="2800" dirty="0">
                <a:solidFill>
                  <a:srgbClr val="00B050"/>
                </a:solidFill>
              </a:rPr>
              <a:t>ymphoid </a:t>
            </a:r>
            <a:r>
              <a:rPr lang="en-US" sz="2800" b="1" dirty="0">
                <a:solidFill>
                  <a:srgbClr val="00B050"/>
                </a:solidFill>
              </a:rPr>
              <a:t>t</a:t>
            </a:r>
            <a:r>
              <a:rPr lang="en-US" sz="2800" dirty="0">
                <a:solidFill>
                  <a:srgbClr val="00B050"/>
                </a:solidFill>
              </a:rPr>
              <a:t>issue (GALT)</a:t>
            </a:r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Peyer’s</a:t>
            </a:r>
            <a:r>
              <a:rPr lang="en-US" dirty="0">
                <a:solidFill>
                  <a:srgbClr val="00B050"/>
                </a:solidFill>
              </a:rPr>
              <a:t> patches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intestinal wall</a:t>
            </a:r>
          </a:p>
        </p:txBody>
      </p:sp>
      <p:pic>
        <p:nvPicPr>
          <p:cNvPr id="7" name="Content Placeholder 6" descr="e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133600"/>
            <a:ext cx="3733800" cy="39624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g a l 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2286000"/>
            <a:ext cx="6289675" cy="38862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Enterocyte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Enterocyte</a:t>
            </a:r>
            <a:r>
              <a:rPr lang="en-US" dirty="0"/>
              <a:t> = the epithelial cell lining the mucosa of the intestine</a:t>
            </a:r>
          </a:p>
          <a:p>
            <a:r>
              <a:rPr lang="en-US" dirty="0"/>
              <a:t>Microvilli increase luminal surface area. This ensures maximal contact/interaction of cells with luminal contents. Enhances digestion and absorption</a:t>
            </a:r>
          </a:p>
          <a:p>
            <a:r>
              <a:rPr lang="en-US" u="sng" dirty="0"/>
              <a:t>Glutamine</a:t>
            </a:r>
            <a:r>
              <a:rPr lang="en-US" dirty="0"/>
              <a:t>: an essential substrate for cell division and energy production in lymphocytes, </a:t>
            </a:r>
            <a:r>
              <a:rPr lang="en-US" b="1" dirty="0"/>
              <a:t>enterocytes</a:t>
            </a:r>
            <a:r>
              <a:rPr lang="en-US" dirty="0"/>
              <a:t> and macrophages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Glutamine metabolism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Glutamine can be readily synthesized by various tissues in the body: skeletal muscles, liver and adipose tissue</a:t>
            </a:r>
          </a:p>
          <a:p>
            <a:r>
              <a:rPr lang="en-US" dirty="0"/>
              <a:t>The demand for plasma glutamine rises during </a:t>
            </a:r>
            <a:r>
              <a:rPr lang="en-US" b="1" dirty="0"/>
              <a:t>exercise </a:t>
            </a:r>
            <a:r>
              <a:rPr lang="en-US" dirty="0"/>
              <a:t>or other times when </a:t>
            </a:r>
            <a:r>
              <a:rPr lang="en-US" b="1" dirty="0"/>
              <a:t>stress</a:t>
            </a:r>
            <a:r>
              <a:rPr lang="en-US" dirty="0"/>
              <a:t> is applied to the body’s normal metabolic rate, e.g. fasting, severe injury, illness. </a:t>
            </a:r>
          </a:p>
          <a:p>
            <a:r>
              <a:rPr lang="en-US" dirty="0"/>
              <a:t>Various cells of the immune system such as </a:t>
            </a:r>
            <a:r>
              <a:rPr lang="en-US" u="sng" dirty="0"/>
              <a:t>lymphocytes</a:t>
            </a:r>
            <a:r>
              <a:rPr lang="en-US" dirty="0"/>
              <a:t> and </a:t>
            </a:r>
            <a:r>
              <a:rPr lang="en-US" u="sng" dirty="0"/>
              <a:t>macrophages</a:t>
            </a:r>
            <a:r>
              <a:rPr lang="en-US" dirty="0"/>
              <a:t> depend on this substance as their primary fuel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Glutamine metabolism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40-50% of glutamine is consumed by the </a:t>
            </a:r>
            <a:r>
              <a:rPr lang="en-US" b="1" dirty="0"/>
              <a:t>enterocytes</a:t>
            </a:r>
            <a:r>
              <a:rPr lang="en-US" dirty="0"/>
              <a:t> of the small intestines, which makes them the largest consumers of this substance. Additionally, this substance is required for the synthesis of nucleotides in the cell nuclei. </a:t>
            </a:r>
          </a:p>
          <a:p>
            <a:r>
              <a:rPr lang="en-US" dirty="0"/>
              <a:t>Nucleotides are especially important to enterocytes during </a:t>
            </a:r>
            <a:r>
              <a:rPr lang="en-US" u="sng" dirty="0"/>
              <a:t>intestinal development, maturation, and repair</a:t>
            </a:r>
            <a:r>
              <a:rPr lang="en-US" dirty="0"/>
              <a:t>.</a:t>
            </a:r>
          </a:p>
          <a:p>
            <a:r>
              <a:rPr lang="en-US" dirty="0"/>
              <a:t>This explains the increased demand for glutamine during cell division. For rapid growth and development, a sufficient supply of glutamine is therefore important.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Glutamine metabolism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Research suggests that glutamine is essential to the health and maintenance of the intestinal tract. </a:t>
            </a:r>
          </a:p>
          <a:p>
            <a:r>
              <a:rPr lang="en-US" dirty="0"/>
              <a:t>In fact, the intestine, and particularly the small intestine, is the greatest user of glutamine in the body</a:t>
            </a:r>
          </a:p>
          <a:p>
            <a:r>
              <a:rPr lang="en-US" dirty="0"/>
              <a:t>The intestinal enterocytes absorb glutamine from the lumen of the gut and from the bloodstream</a:t>
            </a:r>
          </a:p>
          <a:p>
            <a:r>
              <a:rPr lang="en-US" dirty="0"/>
              <a:t>The intestinal cell mitochondria then convert glutamine to glutamate, and then to alpha-</a:t>
            </a:r>
            <a:r>
              <a:rPr lang="en-US" dirty="0" err="1"/>
              <a:t>ketoglutarate</a:t>
            </a:r>
            <a:r>
              <a:rPr lang="en-US" dirty="0"/>
              <a:t>, which is used in the Krebs cycle for ATP production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Only those who have patience to do simple things perfectly ever acquire the skill to do difficult things easily.</a:t>
            </a:r>
          </a:p>
          <a:p>
            <a:pPr>
              <a:buNone/>
            </a:pPr>
            <a:r>
              <a:rPr lang="en-GB" dirty="0"/>
              <a:t>						James J Corbett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sz="4400" dirty="0"/>
              <a:t>Thank you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Principles  of  Physiology</a:t>
            </a:r>
          </a:p>
          <a:p>
            <a:pPr lvl="1"/>
            <a:r>
              <a:rPr lang="en-US" dirty="0"/>
              <a:t>Berne and Levy</a:t>
            </a:r>
          </a:p>
          <a:p>
            <a:r>
              <a:rPr lang="en-US" u="sng" dirty="0"/>
              <a:t>Textbook  of  Medical  Physiology</a:t>
            </a:r>
          </a:p>
          <a:p>
            <a:pPr lvl="1"/>
            <a:r>
              <a:rPr lang="en-US" dirty="0"/>
              <a:t>Guyton  and  Hall</a:t>
            </a:r>
          </a:p>
          <a:p>
            <a:r>
              <a:rPr lang="en-US" u="sng" dirty="0"/>
              <a:t>Review of Medical Physiology</a:t>
            </a:r>
          </a:p>
          <a:p>
            <a:pPr lvl="1"/>
            <a:r>
              <a:rPr lang="en-US" dirty="0" err="1"/>
              <a:t>Ganong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A good stomach and set of bowels is more important to human health and happiness than a large amount of brains</a:t>
            </a:r>
          </a:p>
          <a:p>
            <a:pPr lvl="1">
              <a:buNone/>
            </a:pPr>
            <a:r>
              <a:rPr lang="en-US" dirty="0"/>
              <a:t>A Harvard Medical School gastroenterologist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reasons for eating?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Why do you eat?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We are made from what we eat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the digestive system</a:t>
            </a:r>
          </a:p>
        </p:txBody>
      </p:sp>
      <p:pic>
        <p:nvPicPr>
          <p:cNvPr id="6" name="Content Placeholder 5" descr="alimentar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35419" y="1846263"/>
            <a:ext cx="3117611" cy="40227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the digestive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1.Taste</a:t>
            </a:r>
          </a:p>
          <a:p>
            <a:r>
              <a:rPr lang="en-US" dirty="0"/>
              <a:t>2.Sensual stimulation</a:t>
            </a:r>
          </a:p>
          <a:p>
            <a:r>
              <a:rPr lang="en-US" dirty="0"/>
              <a:t>3.Generation of warmth</a:t>
            </a:r>
          </a:p>
          <a:p>
            <a:r>
              <a:rPr lang="en-US" dirty="0"/>
              <a:t>4.Digestion</a:t>
            </a:r>
          </a:p>
          <a:p>
            <a:r>
              <a:rPr lang="en-US" dirty="0"/>
              <a:t>5.Absorption</a:t>
            </a:r>
          </a:p>
          <a:p>
            <a:r>
              <a:rPr lang="en-US" dirty="0"/>
              <a:t>6.Contributes to water balance (homeostasis)</a:t>
            </a:r>
          </a:p>
          <a:p>
            <a:r>
              <a:rPr lang="en-US" dirty="0"/>
              <a:t>7.Immune – </a:t>
            </a:r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line of defense: food pathogens</a:t>
            </a:r>
          </a:p>
          <a:p>
            <a:r>
              <a:rPr lang="en-US" dirty="0"/>
              <a:t>8.Excretion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of alimentary canal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 body with </a:t>
            </a:r>
            <a:r>
              <a:rPr lang="en-US" b="1" dirty="0"/>
              <a:t>continual</a:t>
            </a:r>
            <a:r>
              <a:rPr lang="en-US" dirty="0"/>
              <a:t> supply of:</a:t>
            </a:r>
          </a:p>
          <a:p>
            <a:pPr lvl="1"/>
            <a:r>
              <a:rPr lang="en-US" dirty="0"/>
              <a:t>Water</a:t>
            </a:r>
          </a:p>
          <a:p>
            <a:pPr lvl="1"/>
            <a:r>
              <a:rPr lang="en-US" dirty="0"/>
              <a:t>Electrolytes</a:t>
            </a:r>
          </a:p>
          <a:p>
            <a:pPr lvl="1"/>
            <a:r>
              <a:rPr lang="en-US" dirty="0"/>
              <a:t>Nutrients</a:t>
            </a:r>
          </a:p>
          <a:p>
            <a:r>
              <a:rPr lang="en-US" dirty="0"/>
              <a:t>To achieve this the following must occur:</a:t>
            </a:r>
          </a:p>
          <a:p>
            <a:pPr lvl="1"/>
            <a:r>
              <a:rPr lang="en-US" dirty="0"/>
              <a:t>Movement of food along the tract</a:t>
            </a:r>
          </a:p>
          <a:p>
            <a:pPr lvl="1"/>
            <a:r>
              <a:rPr lang="en-US" dirty="0"/>
              <a:t>Secretion of digestive juices </a:t>
            </a:r>
          </a:p>
          <a:p>
            <a:pPr lvl="1"/>
            <a:r>
              <a:rPr lang="en-US" dirty="0"/>
              <a:t>Absorption of digestive end-products</a:t>
            </a:r>
          </a:p>
          <a:p>
            <a:pPr lvl="1"/>
            <a:r>
              <a:rPr lang="en-US" dirty="0"/>
              <a:t>Circulation of blood through g </a:t>
            </a:r>
            <a:r>
              <a:rPr lang="en-US" dirty="0" err="1"/>
              <a:t>i</a:t>
            </a:r>
            <a:r>
              <a:rPr lang="en-US" dirty="0"/>
              <a:t> organs</a:t>
            </a:r>
          </a:p>
          <a:p>
            <a:pPr lvl="1"/>
            <a:r>
              <a:rPr lang="en-US" dirty="0"/>
              <a:t>Control and regulation of above events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Digestive System 2018     awm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22082</TotalTime>
  <Words>1058</Words>
  <Application>Microsoft Office PowerPoint</Application>
  <PresentationFormat>On-screen Show (4:3)</PresentationFormat>
  <Paragraphs>187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Calibri</vt:lpstr>
      <vt:lpstr>Calibri Light</vt:lpstr>
      <vt:lpstr>Retrospect</vt:lpstr>
      <vt:lpstr>Digestive System: General Functional Organization</vt:lpstr>
      <vt:lpstr>objectives</vt:lpstr>
      <vt:lpstr>References</vt:lpstr>
      <vt:lpstr>PowerPoint Presentation</vt:lpstr>
      <vt:lpstr>PowerPoint Presentation</vt:lpstr>
      <vt:lpstr>PowerPoint Presentation</vt:lpstr>
      <vt:lpstr>Anatomy of the digestive system</vt:lpstr>
      <vt:lpstr>Functions of the digestive system</vt:lpstr>
      <vt:lpstr>Functions of alimentary canal</vt:lpstr>
      <vt:lpstr>Regional specialization</vt:lpstr>
      <vt:lpstr>The human stomach</vt:lpstr>
      <vt:lpstr>The colon</vt:lpstr>
      <vt:lpstr>The digestive system is complex</vt:lpstr>
      <vt:lpstr>Dr. Walter B. Cannon</vt:lpstr>
      <vt:lpstr>PowerPoint Presentation</vt:lpstr>
      <vt:lpstr>PowerPoint Presentation</vt:lpstr>
      <vt:lpstr>Factors the affect digestive function</vt:lpstr>
      <vt:lpstr>Factors the affect digestive function</vt:lpstr>
      <vt:lpstr>PowerPoint Presentation</vt:lpstr>
      <vt:lpstr>Characteristics of gut wall</vt:lpstr>
      <vt:lpstr>The intestinal wall</vt:lpstr>
      <vt:lpstr>PowerPoint Presentation</vt:lpstr>
      <vt:lpstr>The Enterocyte</vt:lpstr>
      <vt:lpstr>Glutamine metabolism (1)</vt:lpstr>
      <vt:lpstr>Glutamine metabolism (2)</vt:lpstr>
      <vt:lpstr>Glutamine metabolism (3)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Functional Organization</dc:title>
  <dc:creator>Anne</dc:creator>
  <cp:lastModifiedBy>Anne Muriithi</cp:lastModifiedBy>
  <cp:revision>81</cp:revision>
  <dcterms:created xsi:type="dcterms:W3CDTF">2006-08-16T00:00:00Z</dcterms:created>
  <dcterms:modified xsi:type="dcterms:W3CDTF">2018-02-28T08:14:40Z</dcterms:modified>
</cp:coreProperties>
</file>