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95" r:id="rId2"/>
    <p:sldId id="696" r:id="rId3"/>
    <p:sldId id="815" r:id="rId4"/>
    <p:sldId id="816" r:id="rId5"/>
    <p:sldId id="851" r:id="rId6"/>
    <p:sldId id="853" r:id="rId7"/>
    <p:sldId id="836" r:id="rId8"/>
    <p:sldId id="854" r:id="rId9"/>
    <p:sldId id="855" r:id="rId10"/>
    <p:sldId id="837" r:id="rId11"/>
    <p:sldId id="856" r:id="rId12"/>
    <p:sldId id="838" r:id="rId13"/>
    <p:sldId id="857" r:id="rId14"/>
    <p:sldId id="858" r:id="rId15"/>
    <p:sldId id="839" r:id="rId16"/>
    <p:sldId id="840" r:id="rId17"/>
    <p:sldId id="841" r:id="rId18"/>
    <p:sldId id="859" r:id="rId19"/>
    <p:sldId id="860" r:id="rId20"/>
    <p:sldId id="861" r:id="rId21"/>
    <p:sldId id="842" r:id="rId22"/>
    <p:sldId id="843" r:id="rId23"/>
    <p:sldId id="844" r:id="rId24"/>
    <p:sldId id="845" r:id="rId25"/>
    <p:sldId id="862" r:id="rId26"/>
    <p:sldId id="1267" r:id="rId27"/>
  </p:sldIdLst>
  <p:sldSz cx="9144000" cy="6858000" type="screen4x3"/>
  <p:notesSz cx="6858000" cy="9144000"/>
  <p:defaultTextStyle>
    <a:defPPr>
      <a:defRPr lang="sw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00FF00"/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FCB2A-9077-4258-8F01-D7525517F8B8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85F8B-36FB-4DEA-94D2-B5ABFCF58D09}" type="slidenum">
              <a:rPr lang="sw-KE" smtClean="0"/>
              <a:pPr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F7FB-D18E-40E1-BFD4-82175D777FB3}" type="datetimeFigureOut">
              <a:rPr lang="sw-KE" smtClean="0"/>
              <a:pPr/>
              <a:t>02/02/2017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CDB3-A928-426D-87C7-8E58DC8662A6}" type="slidenum">
              <a:rPr lang="sw-KE" smtClean="0"/>
              <a:pPr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w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HMP200/UPC203/VMP200/NOV/DEC/2016 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PANCREATIC SECRETION</a:t>
            </a:r>
          </a:p>
          <a:p>
            <a:pPr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endParaRPr lang="sw-K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86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STIMULATION OF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</a:rPr>
              <a:t>OF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 ISOTONIC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</a:rPr>
              <a:t>NaCI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 SECERTION BY THE PANCREATIC ACINAR CELLS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78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STIMULATION OF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</a:rPr>
              <a:t>OF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 ISOTONIC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</a:rPr>
              <a:t>NaCI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 SECERTION BY THE PANCREATIC ACINAR CELLS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HCO</a:t>
            </a:r>
            <a:r>
              <a:rPr lang="en-US" sz="60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60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 SECRETION BY THE CELLS OF THE PANCREATIC DUCT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sw-KE" dirty="0" smtClean="0"/>
              <a:t>0</a:t>
            </a:r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0"/>
            <a:ext cx="87963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0"/>
            <a:ext cx="7412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3" descr="FIG38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627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HCO</a:t>
            </a:r>
            <a:r>
              <a:rPr lang="en-US" sz="60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60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 SECRETION BY THE CELLS OF THE PANCREATIC DUCT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CCK stimulates 	enzyme secretion by 	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</a:rPr>
              <a:t>acini</a:t>
            </a:r>
            <a:endParaRPr lang="en-US" sz="6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</a:rPr>
              <a:t>Secretin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 stimulate 	HCO</a:t>
            </a:r>
            <a:r>
              <a:rPr lang="en-US" sz="60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60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 &amp; fluid 	secretion by the ducts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3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REFERENCES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GANONG’S REVIEW OF MEDICAL PHYSIOLOGY, </a:t>
            </a:r>
            <a:r>
              <a:rPr lang="en-US" sz="2400" dirty="0" smtClean="0">
                <a:solidFill>
                  <a:schemeClr val="tx1"/>
                </a:solidFill>
              </a:rPr>
              <a:t>25 Edition, 2016, 	McGraw Hill Education Lange.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1100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tx1"/>
                </a:solidFill>
              </a:rPr>
              <a:t>BORON &amp; BOULPAEP MEDICAL PHYSIOLOGY</a:t>
            </a:r>
            <a:r>
              <a:rPr lang="en-US" sz="2400" dirty="0" smtClean="0">
                <a:solidFill>
                  <a:schemeClr val="tx1"/>
                </a:solidFill>
              </a:rPr>
              <a:t>  A Cellular &amp; 	Molecular Approach. 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 Edition 2012 by Saunders, Elsevier.</a:t>
            </a:r>
            <a:r>
              <a:rPr lang="en-US" sz="2400" dirty="0" smtClean="0"/>
              <a:t> </a:t>
            </a:r>
          </a:p>
          <a:p>
            <a:pPr algn="l">
              <a:lnSpc>
                <a:spcPct val="11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GUYTON &amp; HALL TEXTBOOK OF MEDICAL PHYSIOLOGY</a:t>
            </a:r>
            <a:r>
              <a:rPr lang="en-US" sz="2400" dirty="0" smtClean="0">
                <a:solidFill>
                  <a:schemeClr val="tx1"/>
                </a:solidFill>
              </a:rPr>
              <a:t>  A south 	Asian Edition. </a:t>
            </a:r>
            <a:r>
              <a:rPr lang="en-US" sz="2400" dirty="0" err="1" smtClean="0">
                <a:solidFill>
                  <a:schemeClr val="tx1"/>
                </a:solidFill>
              </a:rPr>
              <a:t>Vaz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Kurpad</a:t>
            </a:r>
            <a:r>
              <a:rPr lang="en-US" sz="2400" dirty="0" smtClean="0">
                <a:solidFill>
                  <a:schemeClr val="tx1"/>
                </a:solidFill>
              </a:rPr>
              <a:t> &amp; Raj. 2013 Elsevier.</a:t>
            </a:r>
          </a:p>
          <a:p>
            <a:pPr algn="l">
              <a:lnSpc>
                <a:spcPct val="110000"/>
              </a:lnSpc>
              <a:buBlip>
                <a:blip r:embed="rId2"/>
              </a:buBlip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LECTURER</a:t>
            </a:r>
            <a:r>
              <a:rPr lang="en-US" sz="2400" dirty="0" smtClean="0">
                <a:solidFill>
                  <a:schemeClr val="tx1"/>
                </a:solidFill>
              </a:rPr>
              <a:t>: Dr. Paul Mungai Mbugua (PMM)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                            Department of Medical Physiology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	   </a:t>
            </a:r>
          </a:p>
          <a:p>
            <a:pPr algn="l">
              <a:lnSpc>
                <a:spcPct val="20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Blip>
                <a:blip r:embed="rId2"/>
              </a:buBlip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sw-K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A meal triggers:-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CEPHALIC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GASTRIC</a:t>
            </a:r>
          </a:p>
          <a:p>
            <a:pPr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</a:rPr>
              <a:t>INTESTINAL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Phases of pancreatic secretion that are mediated by a complex network of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neurohumoral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interactions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3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 descr="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2100"/>
            <a:ext cx="8004175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"/>
            <a:ext cx="8686800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3" descr="FIG46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CCK stimulates 	enzyme secretion by 	</a:t>
            </a: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</a:rPr>
              <a:t>acini</a:t>
            </a:r>
            <a:endParaRPr lang="en-US" sz="6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1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6000" b="1" dirty="0" err="1" smtClean="0">
                <a:solidFill>
                  <a:schemeClr val="tx1"/>
                </a:solidFill>
                <a:latin typeface="Times New Roman" pitchFamily="18" charset="0"/>
              </a:rPr>
              <a:t>Secretin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 stimulate 	HCO</a:t>
            </a:r>
            <a:r>
              <a:rPr lang="en-US" sz="60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60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</a:rPr>
              <a:t> &amp; fluid 	secretion by the ducts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3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sw-KE" sz="9600" b="1" i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sw-KE" sz="9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 YOU</a:t>
            </a:r>
            <a:endParaRPr lang="sw-KE" sz="9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3" descr="!5851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3" descr="!79424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4" descr="!9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Protein-rich, alkaline secretion</a:t>
            </a:r>
          </a:p>
          <a:p>
            <a:pPr algn="l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Humans produce approx 1.5 L per day</a:t>
            </a:r>
          </a:p>
          <a:p>
            <a:pPr algn="l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Highest rates of protein synthesis &amp; secretion</a:t>
            </a:r>
          </a:p>
          <a:p>
            <a:pPr algn="l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15-100 g of protein delivered to SI per day</a:t>
            </a:r>
          </a:p>
          <a:p>
            <a:pPr algn="l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Secretes more than 20 proteins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3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sw-K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sw-KE" dirty="0"/>
          </a:p>
        </p:txBody>
      </p:sp>
      <p:pic>
        <p:nvPicPr>
          <p:cNvPr id="7" name="Picture 2" descr="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0"/>
            <a:ext cx="4294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High [Ca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2+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] &amp; [HCO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]</a:t>
            </a:r>
          </a:p>
          <a:p>
            <a:pPr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HCO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neutralizes acid in duodenum, allows 	digestive enzymes to function properly, 	facilitates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micellar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solubilization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of lipids</a:t>
            </a:r>
          </a:p>
          <a:p>
            <a:pPr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80000"/>
              </a:lnSpc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[HCO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sz="2800" b="1" baseline="3000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] increases with increase in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</a:rPr>
              <a:t>secretory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 flow 	rates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3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</a:rPr>
              <a:t>PANCREATIC SECRETION</a:t>
            </a:r>
            <a:endParaRPr lang="sw-KE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STIMULATION OF PROTEIN SECRETION FROM THE PANCREATIC ACINAR CELLS</a:t>
            </a: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defRPr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Blip>
                <a:blip r:embed="rId2"/>
              </a:buBlip>
            </a:pPr>
            <a:endParaRPr lang="sw-K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158</Words>
  <Application>Microsoft Office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Wingdings</vt:lpstr>
      <vt:lpstr>Office Theme</vt:lpstr>
      <vt:lpstr>HMP200/UPC203/VMP200/NOV/DEC/2016 </vt:lpstr>
      <vt:lpstr>REFERENCES</vt:lpstr>
      <vt:lpstr>PowerPoint Presentation</vt:lpstr>
      <vt:lpstr>PowerPoint Presentation</vt:lpstr>
      <vt:lpstr>PowerPoint Presentation</vt:lpstr>
      <vt:lpstr>PANCREATIC SECRETION</vt:lpstr>
      <vt:lpstr>PowerPoint Presentation</vt:lpstr>
      <vt:lpstr>PANCREATIC SECRETION</vt:lpstr>
      <vt:lpstr>PANCREATIC SECRETION</vt:lpstr>
      <vt:lpstr>PowerPoint Presentation</vt:lpstr>
      <vt:lpstr>PANCREATIC SECRETION</vt:lpstr>
      <vt:lpstr>PowerPoint Presentation</vt:lpstr>
      <vt:lpstr>PANCREATIC SECRETION</vt:lpstr>
      <vt:lpstr>PANCREATIC SECRETION</vt:lpstr>
      <vt:lpstr>0</vt:lpstr>
      <vt:lpstr>PowerPoint Presentation</vt:lpstr>
      <vt:lpstr>PowerPoint Presentation</vt:lpstr>
      <vt:lpstr>PANCREATIC SECRETION</vt:lpstr>
      <vt:lpstr>PANCREATIC SECRETION</vt:lpstr>
      <vt:lpstr>PANCREATIC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PERIPHERAL NERVOUS SYSTEM -PNS</dc:title>
  <dc:creator>mungai.mbugua</dc:creator>
  <cp:lastModifiedBy>Alan</cp:lastModifiedBy>
  <cp:revision>332</cp:revision>
  <dcterms:created xsi:type="dcterms:W3CDTF">2016-10-18T07:56:55Z</dcterms:created>
  <dcterms:modified xsi:type="dcterms:W3CDTF">2017-02-02T21:04:20Z</dcterms:modified>
</cp:coreProperties>
</file>