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1268" r:id="rId2"/>
    <p:sldId id="1269" r:id="rId3"/>
    <p:sldId id="846" r:id="rId4"/>
    <p:sldId id="1221" r:id="rId5"/>
    <p:sldId id="864" r:id="rId6"/>
    <p:sldId id="867" r:id="rId7"/>
    <p:sldId id="868" r:id="rId8"/>
    <p:sldId id="847" r:id="rId9"/>
    <p:sldId id="869" r:id="rId10"/>
    <p:sldId id="848" r:id="rId11"/>
    <p:sldId id="870" r:id="rId12"/>
    <p:sldId id="849" r:id="rId13"/>
    <p:sldId id="872" r:id="rId14"/>
    <p:sldId id="850" r:id="rId15"/>
    <p:sldId id="894" r:id="rId16"/>
    <p:sldId id="1223" r:id="rId17"/>
    <p:sldId id="1225" r:id="rId18"/>
    <p:sldId id="895" r:id="rId19"/>
    <p:sldId id="873" r:id="rId20"/>
    <p:sldId id="1270" r:id="rId21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  <a:srgbClr val="00FF00"/>
    <a:srgbClr val="3333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HMP200/UPC203/VMP200/NOV/DEC/2016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5400" b="1" dirty="0" smtClean="0">
                <a:solidFill>
                  <a:schemeClr val="tx1"/>
                </a:solidFill>
              </a:rPr>
              <a:t>BILE PRODUCTION, SECRETION, STORAGE, AND ENTEROHEPATIC CIRCULATION OF BILE ACIDS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0"/>
            <a:ext cx="5429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GALLBLADDER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STORES BILE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CONCENTRATES BILE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DELIVER BILE TO THE DUODENUM DURING A MEAL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0"/>
            <a:ext cx="5980113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latin typeface="Times New Roman" pitchFamily="18" charset="0"/>
              </a:rPr>
              <a:t>ISOTONIC FLUID REABSORPTION BY THE GALLBLADDER EPITHELIUM</a:t>
            </a:r>
            <a:br>
              <a:rPr lang="en-US" sz="7200" b="1" dirty="0" smtClean="0">
                <a:latin typeface="Times New Roman" pitchFamily="18" charset="0"/>
              </a:rPr>
            </a:b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911225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latin typeface="Times New Roman" pitchFamily="18" charset="0"/>
              </a:rPr>
              <a:t>ENTEROHEPATIC CIRCULATION </a:t>
            </a:r>
            <a:br>
              <a:rPr lang="en-US" sz="7200" b="1" dirty="0" smtClean="0">
                <a:latin typeface="Times New Roman" pitchFamily="18" charset="0"/>
              </a:rPr>
            </a:br>
            <a:r>
              <a:rPr lang="en-US" sz="7200" b="1" dirty="0" smtClean="0">
                <a:latin typeface="Times New Roman" pitchFamily="18" charset="0"/>
              </a:rPr>
              <a:t>OF </a:t>
            </a:r>
            <a:br>
              <a:rPr lang="en-US" sz="7200" b="1" dirty="0" smtClean="0">
                <a:latin typeface="Times New Roman" pitchFamily="18" charset="0"/>
              </a:rPr>
            </a:br>
            <a:r>
              <a:rPr lang="en-US" sz="7200" b="1" dirty="0" smtClean="0">
                <a:latin typeface="Times New Roman" pitchFamily="18" charset="0"/>
              </a:rPr>
              <a:t>BILE ACIDS</a:t>
            </a:r>
            <a:br>
              <a:rPr lang="en-US" sz="7200" b="1" dirty="0" smtClean="0">
                <a:latin typeface="Times New Roman" pitchFamily="18" charset="0"/>
              </a:rPr>
            </a:b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4800" b="1" dirty="0" smtClean="0">
              <a:solidFill>
                <a:srgbClr val="00FF00"/>
              </a:solidFill>
              <a:effectLst/>
              <a:latin typeface="Times New Roman" pitchFamily="18" charset="0"/>
            </a:endParaRPr>
          </a:p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32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buClr>
                <a:srgbClr val="FF00FF"/>
              </a:buClr>
              <a:buFont typeface="Wingdings" pitchFamily="2" charset="2"/>
              <a:buNone/>
              <a:defRPr/>
            </a:pPr>
            <a:endParaRPr lang="en-GB" sz="3200" dirty="0">
              <a:effectLst/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rgbClr val="00FF00"/>
              </a:buClr>
              <a:buFont typeface="Wingdings" pitchFamily="2" charset="2"/>
              <a:buNone/>
              <a:defRPr/>
            </a:pPr>
            <a:endParaRPr lang="en-GB" dirty="0">
              <a:effectLst/>
              <a:latin typeface="Times New Roman" pitchFamily="18" charset="0"/>
            </a:endParaRPr>
          </a:p>
        </p:txBody>
      </p:sp>
      <p:pic>
        <p:nvPicPr>
          <p:cNvPr id="309251" name="Picture 3" descr="!58916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6470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4800" b="1" dirty="0" smtClean="0">
              <a:solidFill>
                <a:srgbClr val="00FF00"/>
              </a:solidFill>
              <a:effectLst/>
              <a:latin typeface="Times New Roman" pitchFamily="18" charset="0"/>
            </a:endParaRPr>
          </a:p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32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buClr>
                <a:srgbClr val="FF00FF"/>
              </a:buClr>
              <a:buFont typeface="Wingdings" pitchFamily="2" charset="2"/>
              <a:buNone/>
              <a:defRPr/>
            </a:pPr>
            <a:endParaRPr lang="en-GB" sz="3200" dirty="0">
              <a:effectLst/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rgbClr val="00FF00"/>
              </a:buClr>
              <a:buFont typeface="Wingdings" pitchFamily="2" charset="2"/>
              <a:buNone/>
              <a:defRPr/>
            </a:pPr>
            <a:endParaRPr lang="en-GB" dirty="0">
              <a:effectLst/>
              <a:latin typeface="Times New Roman" pitchFamily="18" charset="0"/>
            </a:endParaRPr>
          </a:p>
        </p:txBody>
      </p:sp>
      <p:pic>
        <p:nvPicPr>
          <p:cNvPr id="311299" name="Picture 3" descr="FIG38-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021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7200" b="1" dirty="0" smtClean="0">
                <a:latin typeface="Times New Roman" pitchFamily="18" charset="0"/>
              </a:rPr>
              <a:t>ACTIVE ABSORPTION OF BILE ACIDS IS RESTRICTED TO THE TERMINAL ILEUM</a:t>
            </a:r>
            <a:br>
              <a:rPr lang="en-US" sz="7200" b="1" dirty="0" smtClean="0">
                <a:latin typeface="Times New Roman" pitchFamily="18" charset="0"/>
              </a:rPr>
            </a:b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    Department of Medical </a:t>
            </a:r>
            <a:r>
              <a:rPr lang="en-US" sz="2400" dirty="0" smtClean="0">
                <a:solidFill>
                  <a:schemeClr val="tx1"/>
                </a:solidFill>
              </a:rPr>
              <a:t>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               College of Health Sciences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                             UNIVERSITY OF NAIROBI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96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w-KE" sz="9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0"/>
            <a:ext cx="5980113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COMPOSITION OF BILE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Na</a:t>
            </a:r>
            <a:r>
              <a:rPr lang="en-US" sz="36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, K</a:t>
            </a:r>
            <a:r>
              <a:rPr lang="en-US" sz="36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+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, Ca</a:t>
            </a:r>
            <a:r>
              <a:rPr lang="en-US" sz="36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2+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, CI</a:t>
            </a:r>
            <a:r>
              <a:rPr lang="en-US" sz="36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 , HCO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sz="3600" b="1" baseline="300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Bile acids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Fatty acids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</a:rPr>
              <a:t>Bilirubin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Phospholipids (lecithin)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Cholesterol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</a:rPr>
              <a:t>IgA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Proteins 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COMPOSTION OF BILE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Excretory or waste products found in bile:-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Cholesterol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Bile pigments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Trace minerals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Plant sterols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</a:rPr>
              <a:t>Lipophilic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 drugs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Metabolites</a:t>
            </a:r>
          </a:p>
          <a:p>
            <a:pPr>
              <a:buBlip>
                <a:blip r:embed="rId2"/>
              </a:buBlip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Antigen-antibody complexes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HEPATOCYTES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Synthesize PRIMARY bile acids 	from cholesterol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Cholesterol 7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hydroxylase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Cholic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acid &amp;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</a:rPr>
              <a:t>Chenodeoxycholic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 	acid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Principal routes of cholesterol 	excretion &amp; catabolism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sw-K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w-K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" y="1219200"/>
            <a:ext cx="91376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latin typeface="Times New Roman" pitchFamily="18" charset="0"/>
              </a:rPr>
              <a:t>SECRETION OF </a:t>
            </a:r>
            <a:br>
              <a:rPr lang="en-US" sz="7200" b="1" dirty="0" smtClean="0">
                <a:latin typeface="Times New Roman" pitchFamily="18" charset="0"/>
              </a:rPr>
            </a:br>
            <a:r>
              <a:rPr lang="en-US" sz="7200" b="1" dirty="0" smtClean="0">
                <a:latin typeface="Times New Roman" pitchFamily="18" charset="0"/>
              </a:rPr>
              <a:t>HCO</a:t>
            </a:r>
            <a:r>
              <a:rPr lang="en-US" sz="7200" b="1" baseline="-25000" dirty="0" smtClean="0">
                <a:latin typeface="Times New Roman" pitchFamily="18" charset="0"/>
              </a:rPr>
              <a:t>3</a:t>
            </a:r>
            <a:r>
              <a:rPr lang="en-US" sz="7200" b="1" baseline="30000" dirty="0" smtClean="0">
                <a:latin typeface="Times New Roman" pitchFamily="18" charset="0"/>
              </a:rPr>
              <a:t>-</a:t>
            </a:r>
            <a:r>
              <a:rPr lang="en-US" sz="7200" b="1" dirty="0" smtClean="0">
                <a:latin typeface="Times New Roman" pitchFamily="18" charset="0"/>
              </a:rPr>
              <a:t> - RICH FLUID BY CHOLANGIOCYTES</a:t>
            </a:r>
            <a:br>
              <a:rPr lang="en-US" sz="7200" b="1" dirty="0" smtClean="0">
                <a:latin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</a:rPr>
              <a:t>-</a:t>
            </a:r>
            <a:r>
              <a:rPr lang="en-US" sz="4000" b="1" dirty="0" err="1" smtClean="0">
                <a:latin typeface="Times New Roman" pitchFamily="18" charset="0"/>
              </a:rPr>
              <a:t>Biliary</a:t>
            </a:r>
            <a:r>
              <a:rPr lang="en-US" sz="4000" b="1" dirty="0" smtClean="0">
                <a:latin typeface="Times New Roman" pitchFamily="18" charset="0"/>
              </a:rPr>
              <a:t> Epithelial Cells</a:t>
            </a:r>
            <a:r>
              <a:rPr lang="en-US" sz="7200" b="1" dirty="0" smtClean="0">
                <a:latin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</a:rPr>
            </a:b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116</Words>
  <Application>Microsoft Office PowerPoint</Application>
  <PresentationFormat>On-screen Show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HMP200/UPC203/VMP200/NOV/DEC/2016 </vt:lpstr>
      <vt:lpstr>REFERENCES</vt:lpstr>
      <vt:lpstr>Slide 3</vt:lpstr>
      <vt:lpstr>Slide 4</vt:lpstr>
      <vt:lpstr>COMPOSITION OF BILE</vt:lpstr>
      <vt:lpstr>COMPOSTION OF BILE</vt:lpstr>
      <vt:lpstr>HEPATOCYTES</vt:lpstr>
      <vt:lpstr>Slide 8</vt:lpstr>
      <vt:lpstr>SECRETION OF  HCO3- - RICH FLUID BY CHOLANGIOCYTES -Biliary Epithelial Cells </vt:lpstr>
      <vt:lpstr>Slide 10</vt:lpstr>
      <vt:lpstr>GALLBLADDER</vt:lpstr>
      <vt:lpstr>Slide 12</vt:lpstr>
      <vt:lpstr>ISOTONIC FLUID REABSORPTION BY THE GALLBLADDER EPITHELIUM </vt:lpstr>
      <vt:lpstr>Slide 14</vt:lpstr>
      <vt:lpstr>ENTEROHEPATIC CIRCULATION  OF  BILE ACIDS </vt:lpstr>
      <vt:lpstr>Slide 16</vt:lpstr>
      <vt:lpstr>Slide 17</vt:lpstr>
      <vt:lpstr>ACTIVE ABSORPTION OF BILE ACIDS IS RESTRICTED TO THE TERMINAL ILEUM </vt:lpstr>
      <vt:lpstr>Slide 19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330</cp:revision>
  <dcterms:created xsi:type="dcterms:W3CDTF">2016-10-18T07:56:55Z</dcterms:created>
  <dcterms:modified xsi:type="dcterms:W3CDTF">2016-12-10T13:48:11Z</dcterms:modified>
</cp:coreProperties>
</file>