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1271" r:id="rId2"/>
    <p:sldId id="1272" r:id="rId3"/>
    <p:sldId id="1275" r:id="rId4"/>
    <p:sldId id="899" r:id="rId5"/>
    <p:sldId id="900" r:id="rId6"/>
    <p:sldId id="901" r:id="rId7"/>
    <p:sldId id="902" r:id="rId8"/>
    <p:sldId id="903" r:id="rId9"/>
    <p:sldId id="904" r:id="rId10"/>
    <p:sldId id="905" r:id="rId11"/>
    <p:sldId id="906" r:id="rId12"/>
    <p:sldId id="907" r:id="rId13"/>
    <p:sldId id="908" r:id="rId14"/>
    <p:sldId id="1226" r:id="rId15"/>
    <p:sldId id="909" r:id="rId16"/>
    <p:sldId id="910" r:id="rId17"/>
    <p:sldId id="911" r:id="rId18"/>
    <p:sldId id="912" r:id="rId19"/>
    <p:sldId id="876" r:id="rId20"/>
    <p:sldId id="913" r:id="rId21"/>
    <p:sldId id="914" r:id="rId22"/>
    <p:sldId id="915" r:id="rId23"/>
    <p:sldId id="916" r:id="rId24"/>
    <p:sldId id="917" r:id="rId25"/>
    <p:sldId id="918" r:id="rId26"/>
    <p:sldId id="919" r:id="rId27"/>
    <p:sldId id="1273" r:id="rId28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  <a:srgbClr val="00FF00"/>
    <a:srgbClr val="3333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7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FCB2A-9077-4258-8F01-D7525517F8B8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85F8B-36FB-4DEA-94D2-B5ABFCF58D09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F7FB-D18E-40E1-BFD4-82175D777FB3}" type="datetimeFigureOut">
              <a:rPr lang="sw-KE" smtClean="0"/>
              <a:pPr/>
              <a:t>12/10/2016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4CDB3-A928-426D-87C7-8E58DC8662A6}" type="slidenum">
              <a:rPr lang="sw-KE" smtClean="0"/>
              <a:pPr/>
              <a:t>‹#›</a:t>
            </a:fld>
            <a:endParaRPr lang="sw-K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HMP200/UPC203/VMP200 NOV/DEC/2016 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8000" b="1" dirty="0" smtClean="0">
                <a:solidFill>
                  <a:schemeClr val="tx1"/>
                </a:solidFill>
              </a:rPr>
              <a:t>CARBOHYDRATE DIGESTION AND ABSORPTION</a:t>
            </a: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LUMINAL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Salivary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-amylase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Initiates starch digestion in the 	mouth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Of relatively limited importance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Inactivated by gastric acid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Partially protected by forming 	complex with oligosaccharides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LUMINAL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Pancreatic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-amylase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Complete starch digestion in the 	lumen of the small intestine (SI)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CCK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LUMINAL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Endproducts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of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-amylase action 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Maltotriose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, a linear glucose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trimer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Maltose, a linear glucose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dimer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-limit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dextrins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, with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-1,6 	branching linkage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MEMBRANE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Four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disaccharidases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Four brush border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oligosaccharidases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</a:rPr>
              <a:t>Lactase           Lactose            Glucose  +   Galactose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Glucoamylase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/maltase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</a:rPr>
              <a:t>Maltase             Maltose               Glucose + Glucose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Sucrase-isomaltase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3000" b="1" dirty="0" err="1" smtClean="0">
                <a:solidFill>
                  <a:schemeClr val="tx1"/>
                </a:solidFill>
                <a:latin typeface="Times New Roman" pitchFamily="18" charset="0"/>
              </a:rPr>
              <a:t>Sucrase</a:t>
            </a:r>
            <a:r>
              <a:rPr lang="en-US" sz="3000" b="1" dirty="0" smtClean="0">
                <a:solidFill>
                  <a:schemeClr val="tx1"/>
                </a:solidFill>
                <a:latin typeface="Times New Roman" pitchFamily="18" charset="0"/>
              </a:rPr>
              <a:t>              Sucrose               Glucose + Fructose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Isomaltase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dextrinase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debranching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	enzyme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67944" y="24928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/>
          </a:p>
        </p:txBody>
      </p:sp>
      <p:sp>
        <p:nvSpPr>
          <p:cNvPr id="6" name="Chevron 5"/>
          <p:cNvSpPr/>
          <p:nvPr/>
        </p:nvSpPr>
        <p:spPr>
          <a:xfrm>
            <a:off x="2123728" y="249289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195736" y="357301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4355976" y="36450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/>
          </a:p>
        </p:txBody>
      </p:sp>
      <p:sp>
        <p:nvSpPr>
          <p:cNvPr id="9" name="Chevron 8"/>
          <p:cNvSpPr/>
          <p:nvPr/>
        </p:nvSpPr>
        <p:spPr>
          <a:xfrm>
            <a:off x="2195736" y="472514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499992" y="46531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/>
          </a:bodyPr>
          <a:lstStyle/>
          <a:p>
            <a:endParaRPr lang="sw-KE" dirty="0"/>
          </a:p>
        </p:txBody>
      </p:sp>
      <p:pic>
        <p:nvPicPr>
          <p:cNvPr id="3" name="Picture 3" descr="!510262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90600" y="0"/>
            <a:ext cx="7391400" cy="68437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MEMBRANE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Integral membrane proteins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Maltase,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sucrase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&amp;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isomaltase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	cleave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4 linkages of maltose,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maltotriose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, &amp;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-limit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dextrins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Isomaltase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is the only enzyme that 	can split the branching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6 	linkage of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–limit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dextrins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MEMBRANE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Oligosaccharide activity is high in 	the proximal jejunum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Low in duodenum &amp; distal ileum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None in large intestine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Sucrase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activity is greatly reduced 	by fasting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CARBOHYDRATE  </a:t>
            </a:r>
            <a:b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</a:b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ABSORPTION</a:t>
            </a:r>
            <a:b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ABSORPTION OF MONOSACCHARIDES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Glucose, galactose, fructose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/Glucose Transporter 1 (SGLT1)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Apical membrane fructose 	transporter GLUT5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Basolateral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membrane - 	monosaccharide transporter 	GLUT2 - Facilitate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sw-KE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w-KE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86312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REFERENCES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GANONG’S REVIEW OF MEDICAL PHYSIOLOGY, </a:t>
            </a:r>
            <a:r>
              <a:rPr lang="en-US" sz="2400" dirty="0" smtClean="0">
                <a:solidFill>
                  <a:schemeClr val="tx1"/>
                </a:solidFill>
              </a:rPr>
              <a:t>25 Edition, 2016, 	McGraw Hill Education Lange.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b="1" dirty="0" smtClean="0">
                <a:solidFill>
                  <a:schemeClr val="tx1"/>
                </a:solidFill>
              </a:rPr>
              <a:t>BORON &amp; BOULPAEP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Cellular &amp; 	Molecular Approach. 2</a:t>
            </a:r>
            <a:r>
              <a:rPr lang="en-US" sz="2400" baseline="30000" dirty="0" smtClean="0">
                <a:solidFill>
                  <a:schemeClr val="tx1"/>
                </a:solidFill>
              </a:rPr>
              <a:t>nd</a:t>
            </a:r>
            <a:r>
              <a:rPr lang="en-US" sz="2400" dirty="0" smtClean="0">
                <a:solidFill>
                  <a:schemeClr val="tx1"/>
                </a:solidFill>
              </a:rPr>
              <a:t> Edition 2012 by Saunders, Elsevier.</a:t>
            </a:r>
            <a:r>
              <a:rPr lang="en-US" sz="2400" dirty="0" smtClean="0"/>
              <a:t> 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GUYTON &amp; HALL TEXTBOOK OF MEDICAL PHYSIOLOGY</a:t>
            </a:r>
            <a:r>
              <a:rPr lang="en-US" sz="2400" dirty="0" smtClean="0">
                <a:solidFill>
                  <a:schemeClr val="tx1"/>
                </a:solidFill>
              </a:rPr>
              <a:t>  A south 	Asian Edition. </a:t>
            </a:r>
            <a:r>
              <a:rPr lang="en-US" sz="2400" dirty="0" err="1" smtClean="0">
                <a:solidFill>
                  <a:schemeClr val="tx1"/>
                </a:solidFill>
              </a:rPr>
              <a:t>Vaz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Kurpad</a:t>
            </a:r>
            <a:r>
              <a:rPr lang="en-US" sz="2400" dirty="0" smtClean="0">
                <a:solidFill>
                  <a:schemeClr val="tx1"/>
                </a:solidFill>
              </a:rPr>
              <a:t> &amp; Raj. 2013 Elsevier.</a:t>
            </a:r>
          </a:p>
          <a:p>
            <a:pPr algn="l">
              <a:lnSpc>
                <a:spcPct val="110000"/>
              </a:lnSpc>
              <a:buBlip>
                <a:blip r:embed="rId2"/>
              </a:buBlip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LECTURER</a:t>
            </a:r>
            <a:r>
              <a:rPr lang="en-US" sz="2400" dirty="0" smtClean="0">
                <a:solidFill>
                  <a:schemeClr val="tx1"/>
                </a:solidFill>
              </a:rPr>
              <a:t>: Dr. Paul Mungai Mbugua (PMM)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                        Department of Medical Physiology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           College of Health Sciences</a:t>
            </a:r>
          </a:p>
          <a:p>
            <a:pPr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b="1" smtClean="0">
                <a:solidFill>
                  <a:schemeClr val="tx1"/>
                </a:solidFill>
              </a:rPr>
              <a:t>           UNIVERSITY </a:t>
            </a:r>
            <a:r>
              <a:rPr lang="en-US" sz="2400" b="1" dirty="0" smtClean="0">
                <a:solidFill>
                  <a:schemeClr val="tx1"/>
                </a:solidFill>
              </a:rPr>
              <a:t>OF NAIROBI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		   </a:t>
            </a:r>
          </a:p>
          <a:p>
            <a:pPr algn="l">
              <a:lnSpc>
                <a:spcPct val="200000"/>
              </a:lnSpc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buBlip>
                <a:blip r:embed="rId2"/>
              </a:buBlip>
            </a:pP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sw-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SGLT1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Responsible for apical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- coupled 	uptake of glucose &amp; galactose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Glucose influx occurs against the 	[glucose] gradient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Energized by the electrochemical 	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gradient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SGLT1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Low [Na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]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itchFamily="18" charset="0"/>
              </a:rPr>
              <a:t>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maintained by the 	extrusion of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by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- K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	pump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Driving force for glucose entry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Secondary active transport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The affinity of SGLT1 for glucose is 	markedly reduced in the absence 	of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GLUT5 &amp; GLUT2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GLUT5:-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Fructose uptake across the apical 	membrane is mediated by GLUT5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Present mainly in the jejunum</a:t>
            </a:r>
          </a:p>
          <a:p>
            <a:pPr algn="l">
              <a:defRPr/>
            </a:pPr>
            <a:endParaRPr lang="en-US" sz="19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GLUT2:-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Glucose, fructose, &amp; galactose efflux 	across the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basolateral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membrane is 	mediated by GLUT2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LACTASE DEFICIENCY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Lactase activity decreases after 	weaning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Reduction is determined by hereditary 	factors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Diarrhea, cramps, flatus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Colonic bacteria metabolize lactose to 	short-chain fatty acids, CO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, &amp; H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H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is excreted by lungs, increased 	breath H</a:t>
            </a:r>
            <a:r>
              <a:rPr lang="en-US" sz="4000" b="1" baseline="-25000" dirty="0" smtClean="0">
                <a:solidFill>
                  <a:schemeClr val="tx1"/>
                </a:solidFill>
                <a:latin typeface="Times New Roman" pitchFamily="18" charset="0"/>
              </a:rPr>
              <a:t>2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</a:rPr>
              <a:t>LACTASE DEFICIENCY</a:t>
            </a:r>
            <a:endParaRPr lang="sw-K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No defect in glucose absorption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Marked reduced capacity to 	hydrolyze lactose to glucose &amp; 	galactose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Elimination of milk &amp; milk products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Commercial lactase preparations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GLUCOSE-GALACTOSE MALABSORPTION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Monosaccharide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malabsorption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Reduced Na</a:t>
            </a:r>
            <a:r>
              <a:rPr lang="en-US" sz="4000" b="1" baseline="30000" dirty="0" smtClean="0">
                <a:solidFill>
                  <a:schemeClr val="tx1"/>
                </a:solidFill>
                <a:latin typeface="Times New Roman" pitchFamily="18" charset="0"/>
              </a:rPr>
              <a:t>+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&amp; fluid absorption by the 	SI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Defect in SGLT1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Fluid secretion (diarrhea) caused by 	osmotic effects of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malabsorbed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monosaccharides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Eliminating glucose, galactose &amp; 	lactose from diet can eliminate the 	diarrhea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</a:rPr>
              <a:t>GLUCOSE-GALACTOSE MALABSORPTION</a:t>
            </a:r>
            <a:endParaRPr lang="sw-KE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Defective function of SGLT1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Absence of SGLT1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Patients with glucose-galactose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malbsorption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do not have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glycosuria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Glucose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reabsorption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by proximal 	tubules occurs through SGLT1 &amp; 	SGLT2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10000"/>
            </a:schemeClr>
          </a:solidFill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sw-KE" sz="9600" b="1" i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sw-KE" sz="9600" b="1" i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sw-KE" sz="9600" b="1" i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2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CARBOHYDRATE  </a:t>
            </a:r>
            <a:b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</a:br>
            <a: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  <a:t>DIGESTION</a:t>
            </a:r>
            <a:br>
              <a:rPr lang="en-US" sz="7200" b="1" dirty="0" smtClean="0">
                <a:solidFill>
                  <a:srgbClr val="FF33CC"/>
                </a:solidFill>
                <a:latin typeface="Times New Roman" pitchFamily="18" charset="0"/>
              </a:rPr>
            </a:br>
            <a:endParaRPr lang="sw-K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DIETARY STARCH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Dietary carbohydrate (CHO)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Polysaccharide 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Primarily found in plants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Consists of both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amylose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&amp; 	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amylopectin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Glycogen is starch in tissues with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	1,4 linkages &amp;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-1,6 linkages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DIETARY STARCH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Amylose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is a straight-chain glucose 	polymer connected by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-1,4 	linkages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Amylopectin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 is a branched glucose 	polymer with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-1,4 linkages &amp;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	1,6 linkages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DIETARY OLIGOSACCHARIDES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DISACCHARIDES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SUCROSE – sugar cane &amp; sugar 					beets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Glucose - Fructose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LACTOSE – milk sugar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i="1" dirty="0" smtClean="0">
                <a:solidFill>
                  <a:schemeClr val="tx1"/>
                </a:solidFill>
                <a:latin typeface="Times New Roman" pitchFamily="18" charset="0"/>
              </a:rPr>
              <a:t>Glucose - Galactose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DIETARY MONOSACCHARIDES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GLUCOSE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FRUCTOSE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All dietary carbohydrates must be 	digested to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monosaccharides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DIETARY FIBER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LIGNINS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PECTINS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CELLULUSE glucose polymer connected by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β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4 linkages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HEMICELLULOSE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GUM</a:t>
            </a:r>
          </a:p>
          <a:p>
            <a:pPr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MUCILAGES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</a:rPr>
              <a:t>LUMINAL DIGESTION</a:t>
            </a:r>
            <a:endParaRPr lang="sw-KE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85000" lnSpcReduction="10000"/>
          </a:bodyPr>
          <a:lstStyle/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Salivary &amp; pancreatic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-amylase 	enzymes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Similar enzymatic function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Amino acid sequences are 94% 	identical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</a:rPr>
              <a:t>Endoenzymes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Cleave internal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4 linkages</a:t>
            </a:r>
          </a:p>
          <a:p>
            <a:pPr algn="l">
              <a:buBlip>
                <a:blip r:embed="rId2"/>
              </a:buBlip>
              <a:defRPr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Doesn’t cleave terminal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4 linkages, 	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 6 linkages, &amp;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-1,4 linkages 	immediately adjacent to </a:t>
            </a:r>
            <a:r>
              <a:rPr lang="el-GR" sz="4000" b="1" dirty="0" smtClean="0">
                <a:solidFill>
                  <a:schemeClr val="tx1"/>
                </a:solidFill>
                <a:latin typeface="Times New Roman" pitchFamily="18" charset="0"/>
              </a:rPr>
              <a:t>α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</a:rPr>
              <a:t>-1,6 linkages</a:t>
            </a: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algn="l">
              <a:defRPr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l">
              <a:buBlip>
                <a:blip r:embed="rId3"/>
              </a:buBlip>
            </a:pPr>
            <a:endParaRPr lang="sw-KE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267</Words>
  <Application>Microsoft Office PowerPoint</Application>
  <PresentationFormat>On-screen Show (4:3)</PresentationFormat>
  <Paragraphs>239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HMP200/UPC203/VMP200 NOV/DEC/2016 </vt:lpstr>
      <vt:lpstr>REFERENCES</vt:lpstr>
      <vt:lpstr>CARBOHYDRATE   DIGESTION </vt:lpstr>
      <vt:lpstr>DIETARY STARCH</vt:lpstr>
      <vt:lpstr>DIETARY STARCH</vt:lpstr>
      <vt:lpstr>DIETARY OLIGOSACCHARIDES</vt:lpstr>
      <vt:lpstr>DIETARY MONOSACCHARIDES</vt:lpstr>
      <vt:lpstr>DIETARY FIBER</vt:lpstr>
      <vt:lpstr>LUMINAL DIGESTION</vt:lpstr>
      <vt:lpstr>LUMINAL DIGESTION</vt:lpstr>
      <vt:lpstr>LUMINAL DIGESTION</vt:lpstr>
      <vt:lpstr>LUMINAL DIGESTION</vt:lpstr>
      <vt:lpstr>MEMBRANE DIGESTION</vt:lpstr>
      <vt:lpstr>Slide 14</vt:lpstr>
      <vt:lpstr>MEMBRANE DIGESTION</vt:lpstr>
      <vt:lpstr>MEMBRANE DIGESTION</vt:lpstr>
      <vt:lpstr>CARBOHYDRATE   ABSORPTION </vt:lpstr>
      <vt:lpstr>ABSORPTION OF MONOSACCHARIDES</vt:lpstr>
      <vt:lpstr>Slide 19</vt:lpstr>
      <vt:lpstr>SGLT1</vt:lpstr>
      <vt:lpstr>SGLT1</vt:lpstr>
      <vt:lpstr>GLUT5 &amp; GLUT2</vt:lpstr>
      <vt:lpstr>LACTASE DEFICIENCY</vt:lpstr>
      <vt:lpstr>LACTASE DEFICIENCY</vt:lpstr>
      <vt:lpstr>GLUCOSE-GALACTOSE MALABSORPTION</vt:lpstr>
      <vt:lpstr>GLUCOSE-GALACTOSE MALABSORPTION</vt:lpstr>
      <vt:lpstr>Slide 27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PERIPHERAL NERVOUS SYSTEM -PNS</dc:title>
  <dc:creator>mungai.mbugua</dc:creator>
  <cp:lastModifiedBy>mungai.mbugua</cp:lastModifiedBy>
  <cp:revision>330</cp:revision>
  <dcterms:created xsi:type="dcterms:W3CDTF">2016-10-18T07:56:55Z</dcterms:created>
  <dcterms:modified xsi:type="dcterms:W3CDTF">2016-12-10T13:03:32Z</dcterms:modified>
</cp:coreProperties>
</file>