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1276" r:id="rId2"/>
    <p:sldId id="1277" r:id="rId3"/>
    <p:sldId id="920" r:id="rId4"/>
    <p:sldId id="922" r:id="rId5"/>
    <p:sldId id="923" r:id="rId6"/>
    <p:sldId id="924" r:id="rId7"/>
    <p:sldId id="925" r:id="rId8"/>
    <p:sldId id="926" r:id="rId9"/>
    <p:sldId id="927" r:id="rId10"/>
    <p:sldId id="928" r:id="rId11"/>
    <p:sldId id="929" r:id="rId12"/>
    <p:sldId id="930" r:id="rId13"/>
    <p:sldId id="933" r:id="rId14"/>
    <p:sldId id="934" r:id="rId15"/>
    <p:sldId id="935" r:id="rId16"/>
    <p:sldId id="936" r:id="rId17"/>
    <p:sldId id="937" r:id="rId18"/>
    <p:sldId id="938" r:id="rId19"/>
    <p:sldId id="939" r:id="rId20"/>
    <p:sldId id="940" r:id="rId21"/>
    <p:sldId id="944" r:id="rId22"/>
    <p:sldId id="945" r:id="rId23"/>
    <p:sldId id="946" r:id="rId24"/>
    <p:sldId id="1274" r:id="rId25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00FF00"/>
    <a:srgbClr val="3333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12/10/2016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chemeClr val="tx1"/>
                </a:solidFill>
              </a:rPr>
              <a:t>PROTEIN DIGESTION AND ABSORPTION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1500" b="1" dirty="0" smtClean="0">
                <a:solidFill>
                  <a:srgbClr val="FF33CC"/>
                </a:solidFill>
              </a:rPr>
              <a:t>PROTEIN</a:t>
            </a:r>
            <a:br>
              <a:rPr lang="en-US" sz="11500" b="1" dirty="0" smtClean="0">
                <a:solidFill>
                  <a:srgbClr val="FF33CC"/>
                </a:solidFill>
              </a:rPr>
            </a:br>
            <a:r>
              <a:rPr lang="en-US" sz="11500" b="1" dirty="0" smtClean="0">
                <a:solidFill>
                  <a:srgbClr val="FF33CC"/>
                </a:solidFill>
              </a:rPr>
              <a:t>  ABSORPTION</a:t>
            </a:r>
            <a:endParaRPr lang="sw-KE" sz="11500" b="1" dirty="0" smtClean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OF AMINO ACIDS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Multiple apical membrane AA transporters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Overlapping affinities for various AAs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Distinct (7) apical membrane transport systems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 B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predominant apical AA transport 	system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OF AMINO ACIDS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-dependent uptake of neural AAs (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Trp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Tyr)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Uphill absorption of neural AAs is driven by an 	inwardly directed Na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gradient that is 	maintained by the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-K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pump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Electrogenic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Secondary Transport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5407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3663" y="228600"/>
            <a:ext cx="923766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5791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HARTNUP DISEASE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Hereditary disorder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Apical membrane System B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defective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absorption of neural AAs – 	Phenylalanine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containing neutral AAs absorbed 	normally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0"/>
            <a:ext cx="5819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CYSTINURIA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Hereditary disorder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Apical membrane System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baseline="30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defective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absorption of cationic (basic AAs, 	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cystine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containing cationic AAs absorbed 	normally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5976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</a:t>
            </a:r>
            <a:r>
              <a:rPr lang="en-US" sz="2400" dirty="0" smtClean="0">
                <a:solidFill>
                  <a:schemeClr val="tx1"/>
                </a:solidFill>
              </a:rPr>
              <a:t>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College of Health Sciences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</a:t>
            </a:r>
            <a:r>
              <a:rPr lang="en-US" sz="2400" b="1" dirty="0" smtClean="0">
                <a:solidFill>
                  <a:schemeClr val="tx1"/>
                </a:solidFill>
              </a:rPr>
              <a:t>UNIVERSITY OF NAIROBI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LYSINURIC PROTEIN INTOLERANCE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Hereditary disorder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membrane Na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	independent cationic AA transport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baseline="30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Cationic AAs absorbed normally by apical 	membrane systems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 intracellular hydrolysis of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Symptoms of malnutrition/protein deficiency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Hepatocytes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kidney cells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63" y="0"/>
            <a:ext cx="9126537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Proteins in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colostrum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absorbed intact through 	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endocytosis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 immunity from mother to child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until approx 6 months</a:t>
            </a:r>
          </a:p>
          <a:p>
            <a:pPr algn="l"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Adults immune responses associated to 	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endocytotic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absorption whole proteins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CELLS/MICROFOLD CELLS</a:t>
            </a: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immunocompetent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cells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Specialized for intact protein absorption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Package proteins (antigens) in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clathrin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-coated 	vesicles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Basolateral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extrusion into the lamina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propria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Antigens are transferred to lymphocytes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Initiate immune response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Important in mucosal immunity</a:t>
            </a:r>
          </a:p>
          <a:p>
            <a:pPr algn="l"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Gut-associated lymphoid tissue (GALT)</a:t>
            </a:r>
          </a:p>
          <a:p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  <a:t>PROTEIN DIGESTION</a:t>
            </a:r>
            <a:br>
              <a:rPr lang="en-US" sz="7200" b="1" dirty="0" smtClean="0">
                <a:solidFill>
                  <a:srgbClr val="FF33CC"/>
                </a:solidFill>
                <a:latin typeface="Times New Roman" pitchFamily="18" charset="0"/>
              </a:rPr>
            </a:br>
            <a:endParaRPr lang="sw-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SOURCES OF PROTEIN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Dietary proteins 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Endogenous sources of proteins – 	enzymes, hormones,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immunoglobulins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etc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Protein entering small intestine in 	salivary, gastric, pancreatic,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&amp;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jejunal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secretions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Desquamated intestinal epithelial cells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Plasma proteins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LUMINAL DIGESTION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85000" lnSpcReduction="2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Gastric chief cells secrete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pepsinogen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PEPSIN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Maximal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activity at a pH of 1.8 	to 3.5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Irreversibly inactivated at a pH of about 7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Endopeptidase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Partially digests 10% to 15% of dietary 	protein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Pepsin hydrolysis is NOT absolutely 	necessary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PANCREATIC PROTEOLYTIC ENZYMES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Secreted as inactive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proenzymes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Trypsinogen converted to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trypin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jejunal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brush border enzyme, 	enterokinase (</a:t>
            </a:r>
            <a:r>
              <a:rPr lang="en-US" sz="4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enteropeptidase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Autoactivated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by trypsin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Trypsin activates other pancreatic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proenzymes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PANCREATIC PROTEOLYTIC ENZYMES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85000" lnSpcReduction="2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Endopeptidases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trypsin,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chymotrypsin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elastase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2 to 6 AAs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Exopeptidases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carboxypeptidase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&amp; B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Integrated, coordinated pancreatic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action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70%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tetrapeptides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30% free AAs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BRUSH BORDER PEPTIDASES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large number of membrane peptidases</a:t>
            </a: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Endopeptidases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Exopeptidases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Carboxypeptidases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Aminopeptidases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Dipeptidases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CYTOPLASMIC PEPTIDASES</a:t>
            </a:r>
            <a:endParaRPr lang="sw-KE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20000"/>
          </a:bodyPr>
          <a:lstStyle/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Intracellular peptidases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Hydrolyze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	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AAs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Oligopeptides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almost completely 	hydrolyzed to AAs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Few peptides appear in portal vein</a:t>
            </a:r>
          </a:p>
          <a:p>
            <a:pPr algn="l">
              <a:buBlip>
                <a:blip r:embed="rId2"/>
              </a:buBlip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Proline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-containing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dipeptides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	relatively resistant to hydrolysis &amp; 	are the primary peptides that are 	present in the portal circulation</a:t>
            </a: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defRPr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Blip>
                <a:blip r:embed="rId3"/>
              </a:buBlip>
            </a:pPr>
            <a:endParaRPr lang="sw-K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219</Words>
  <Application>Microsoft Office PowerPoint</Application>
  <PresentationFormat>On-screen Show (4:3)</PresentationFormat>
  <Paragraphs>139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HMP200/UPC203/VMP200 NOV/DEC/2016 </vt:lpstr>
      <vt:lpstr>REFERENCES</vt:lpstr>
      <vt:lpstr>PROTEIN DIGESTION </vt:lpstr>
      <vt:lpstr>SOURCES OF PROTEIN</vt:lpstr>
      <vt:lpstr>LUMINAL DIGESTION</vt:lpstr>
      <vt:lpstr>5 PANCREATIC PROTEOLYTIC ENZYMES</vt:lpstr>
      <vt:lpstr>5 PANCREATIC PROTEOLYTIC ENZYMES</vt:lpstr>
      <vt:lpstr>BRUSH BORDER PEPTIDASES</vt:lpstr>
      <vt:lpstr>CYTOPLASMIC PEPTIDASES</vt:lpstr>
      <vt:lpstr>PROTEIN   ABSORPTION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330</cp:revision>
  <dcterms:created xsi:type="dcterms:W3CDTF">2016-10-18T07:56:55Z</dcterms:created>
  <dcterms:modified xsi:type="dcterms:W3CDTF">2016-12-10T12:10:30Z</dcterms:modified>
</cp:coreProperties>
</file>