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1276" r:id="rId2"/>
    <p:sldId id="1277" r:id="rId3"/>
    <p:sldId id="920" r:id="rId4"/>
    <p:sldId id="922" r:id="rId5"/>
    <p:sldId id="923" r:id="rId6"/>
    <p:sldId id="924" r:id="rId7"/>
    <p:sldId id="925" r:id="rId8"/>
    <p:sldId id="926" r:id="rId9"/>
    <p:sldId id="927" r:id="rId10"/>
    <p:sldId id="928" r:id="rId11"/>
    <p:sldId id="929" r:id="rId12"/>
    <p:sldId id="930" r:id="rId13"/>
    <p:sldId id="933" r:id="rId14"/>
    <p:sldId id="934" r:id="rId15"/>
    <p:sldId id="935" r:id="rId16"/>
    <p:sldId id="936" r:id="rId17"/>
    <p:sldId id="937" r:id="rId18"/>
    <p:sldId id="938" r:id="rId19"/>
    <p:sldId id="939" r:id="rId20"/>
    <p:sldId id="940" r:id="rId21"/>
    <p:sldId id="944" r:id="rId22"/>
    <p:sldId id="945" r:id="rId23"/>
    <p:sldId id="946" r:id="rId24"/>
    <p:sldId id="1274" r:id="rId25"/>
  </p:sldIdLst>
  <p:sldSz cx="9144000" cy="6858000" type="screen4x3"/>
  <p:notesSz cx="6858000" cy="9144000"/>
  <p:defaultTextStyle>
    <a:defPPr>
      <a:defRPr lang="sw-K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3300"/>
    <a:srgbClr val="00FF00"/>
    <a:srgbClr val="3333FF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7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w-K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FCB2A-9077-4258-8F01-D7525517F8B8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w-K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w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85F8B-36FB-4DEA-94D2-B5ABFCF58D09}" type="slidenum">
              <a:rPr lang="sw-KE" smtClean="0"/>
              <a:pPr/>
              <a:t>‹#›</a:t>
            </a:fld>
            <a:endParaRPr lang="sw-K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w-K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w-K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HMP200/UPC203/VMP200 NOV/DEC/2016 </a:t>
            </a:r>
            <a:endParaRPr lang="sw-K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endParaRPr lang="en-US" sz="2000" b="1" dirty="0" smtClean="0">
              <a:solidFill>
                <a:schemeClr val="tx1"/>
              </a:solidFill>
            </a:endParaRPr>
          </a:p>
          <a:p>
            <a:r>
              <a:rPr lang="en-US" sz="8000" b="1" dirty="0" smtClean="0">
                <a:solidFill>
                  <a:schemeClr val="tx1"/>
                </a:solidFill>
              </a:rPr>
              <a:t>PROTEIN DIGESTION AND ABSORPTION</a:t>
            </a:r>
          </a:p>
          <a:p>
            <a:pPr algn="l">
              <a:buBlip>
                <a:blip r:embed="rId2"/>
              </a:buBlip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Blip>
                <a:blip r:embed="rId2"/>
              </a:buBlip>
            </a:pPr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2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11500" b="1" dirty="0" smtClean="0">
                <a:solidFill>
                  <a:srgbClr val="FF33CC"/>
                </a:solidFill>
              </a:rPr>
              <a:t>PROTEIN</a:t>
            </a:r>
            <a:br>
              <a:rPr lang="en-US" sz="11500" b="1" dirty="0" smtClean="0">
                <a:solidFill>
                  <a:srgbClr val="FF33CC"/>
                </a:solidFill>
              </a:rPr>
            </a:br>
            <a:r>
              <a:rPr lang="en-US" sz="11500" b="1" dirty="0" smtClean="0">
                <a:solidFill>
                  <a:srgbClr val="FF33CC"/>
                </a:solidFill>
              </a:rPr>
              <a:t>  ABSORPTION</a:t>
            </a:r>
            <a:endParaRPr lang="sw-KE" sz="11500" b="1" dirty="0" smtClean="0">
              <a:solidFill>
                <a:srgbClr val="FF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ABSORPTION OF AMINO ACIDS</a:t>
            </a:r>
          </a:p>
          <a:p>
            <a:pPr algn="l"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Multiple apical membrane AA transporters</a:t>
            </a:r>
          </a:p>
          <a:p>
            <a:pPr algn="l"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Overlapping affinities for various AAs</a:t>
            </a:r>
          </a:p>
          <a:p>
            <a:pPr algn="l"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Distinct (7) apical membrane transport systems</a:t>
            </a:r>
          </a:p>
          <a:p>
            <a:pPr algn="l"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System B</a:t>
            </a:r>
            <a:r>
              <a:rPr lang="en-US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predominant apical AA transport 	system</a:t>
            </a:r>
          </a:p>
          <a:p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ABSORPTION OF AMINO ACIDS</a:t>
            </a:r>
          </a:p>
          <a:p>
            <a:pPr algn="l"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-dependent uptake of neural AAs (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Phe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Trp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Tyr)</a:t>
            </a:r>
          </a:p>
          <a:p>
            <a:pPr algn="l"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Uphill absorption of neural AAs is driven by an 	inwardly directed Na</a:t>
            </a:r>
            <a:r>
              <a:rPr lang="en-US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gradient that is 	maintained by the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basolateral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Na</a:t>
            </a:r>
            <a:r>
              <a:rPr lang="en-US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-K</a:t>
            </a:r>
            <a:r>
              <a:rPr lang="en-US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pump</a:t>
            </a:r>
          </a:p>
          <a:p>
            <a:pPr algn="l"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Electrogenic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Secondary Transport</a:t>
            </a:r>
          </a:p>
          <a:p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endParaRPr lang="sw-KE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0"/>
            <a:ext cx="54070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endParaRPr lang="sw-KE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3663" y="228600"/>
            <a:ext cx="9237663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endParaRPr lang="sw-KE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0"/>
            <a:ext cx="5791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HARTNUP DISEASE</a:t>
            </a:r>
          </a:p>
          <a:p>
            <a:pPr algn="l"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Hereditary disorder</a:t>
            </a:r>
          </a:p>
          <a:p>
            <a:pPr algn="l"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Apical membrane System B</a:t>
            </a:r>
            <a:r>
              <a:rPr lang="en-US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defective</a:t>
            </a:r>
          </a:p>
          <a:p>
            <a:pPr algn="l"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Reduced absorption of neural AAs – 	Phenylalanine</a:t>
            </a:r>
          </a:p>
          <a:p>
            <a:pPr algn="l"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Oligopeptides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containing neutral AAs absorbed 	normally</a:t>
            </a:r>
          </a:p>
          <a:p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endParaRPr lang="sw-KE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0"/>
            <a:ext cx="58197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CYSTINURIA</a:t>
            </a:r>
          </a:p>
          <a:p>
            <a:pPr algn="l"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Hereditary disorder</a:t>
            </a:r>
          </a:p>
          <a:p>
            <a:pPr algn="l"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Apical membrane System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="1" baseline="30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defective</a:t>
            </a:r>
          </a:p>
          <a:p>
            <a:pPr algn="l"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Reduced absorption of cationic (basic AAs, 	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cystine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Oligopeptides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containing cationic AAs absorbed 	normally</a:t>
            </a:r>
          </a:p>
          <a:p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endParaRPr lang="sw-KE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0"/>
            <a:ext cx="59769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REFERENCES</a:t>
            </a:r>
            <a:endParaRPr lang="sw-K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10000"/>
              </a:lnSpc>
              <a:buBlip>
                <a:blip r:embed="rId2"/>
              </a:buBlip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GANONG’S REVIEW OF MEDICAL PHYSIOLOGY, </a:t>
            </a:r>
            <a:r>
              <a:rPr lang="en-US" sz="2400" dirty="0" smtClean="0">
                <a:solidFill>
                  <a:schemeClr val="tx1"/>
                </a:solidFill>
              </a:rPr>
              <a:t>25 Edition, 2016, 	McGraw Hill Education Lange.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l">
              <a:lnSpc>
                <a:spcPct val="110000"/>
              </a:lnSpc>
              <a:buBlip>
                <a:blip r:embed="rId2"/>
              </a:buBlip>
            </a:pPr>
            <a:r>
              <a:rPr lang="en-US" sz="2400" b="1" dirty="0" smtClean="0">
                <a:solidFill>
                  <a:schemeClr val="tx1"/>
                </a:solidFill>
              </a:rPr>
              <a:t>BORON &amp; BOULPAEP MEDICAL PHYSIOLOGY</a:t>
            </a:r>
            <a:r>
              <a:rPr lang="en-US" sz="2400" dirty="0" smtClean="0">
                <a:solidFill>
                  <a:schemeClr val="tx1"/>
                </a:solidFill>
              </a:rPr>
              <a:t>  A Cellular &amp; 	Molecular Approach. 2</a:t>
            </a:r>
            <a:r>
              <a:rPr lang="en-US" sz="2400" baseline="30000" dirty="0" smtClean="0">
                <a:solidFill>
                  <a:schemeClr val="tx1"/>
                </a:solidFill>
              </a:rPr>
              <a:t>nd</a:t>
            </a:r>
            <a:r>
              <a:rPr lang="en-US" sz="2400" dirty="0" smtClean="0">
                <a:solidFill>
                  <a:schemeClr val="tx1"/>
                </a:solidFill>
              </a:rPr>
              <a:t> Edition 2012 by Saunders, Elsevier.</a:t>
            </a:r>
            <a:r>
              <a:rPr lang="en-US" sz="2400" dirty="0" smtClean="0"/>
              <a:t> </a:t>
            </a:r>
          </a:p>
          <a:p>
            <a:pPr algn="l">
              <a:lnSpc>
                <a:spcPct val="110000"/>
              </a:lnSpc>
              <a:buBlip>
                <a:blip r:embed="rId2"/>
              </a:buBlip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GUYTON &amp; HALL TEXTBOOK OF MEDICAL PHYSIOLOGY</a:t>
            </a:r>
            <a:r>
              <a:rPr lang="en-US" sz="2400" dirty="0" smtClean="0">
                <a:solidFill>
                  <a:schemeClr val="tx1"/>
                </a:solidFill>
              </a:rPr>
              <a:t>  A south 	Asian Edition. </a:t>
            </a:r>
            <a:r>
              <a:rPr lang="en-US" sz="2400" dirty="0" err="1" smtClean="0">
                <a:solidFill>
                  <a:schemeClr val="tx1"/>
                </a:solidFill>
              </a:rPr>
              <a:t>Vaz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Kurpad</a:t>
            </a:r>
            <a:r>
              <a:rPr lang="en-US" sz="2400" dirty="0" smtClean="0">
                <a:solidFill>
                  <a:schemeClr val="tx1"/>
                </a:solidFill>
              </a:rPr>
              <a:t> &amp; Raj. 2013 Elsevier.</a:t>
            </a:r>
          </a:p>
          <a:p>
            <a:pPr algn="l">
              <a:lnSpc>
                <a:spcPct val="110000"/>
              </a:lnSpc>
              <a:buBlip>
                <a:blip r:embed="rId2"/>
              </a:buBlip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l">
              <a:buBlip>
                <a:blip r:embed="rId2"/>
              </a:buBlip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LECTURER</a:t>
            </a:r>
            <a:r>
              <a:rPr lang="en-US" sz="2400" dirty="0" smtClean="0">
                <a:solidFill>
                  <a:schemeClr val="tx1"/>
                </a:solidFill>
              </a:rPr>
              <a:t>: Dr. Paul Mungai Mbugua (PMM)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                             Department of Medical </a:t>
            </a:r>
            <a:r>
              <a:rPr lang="en-US" sz="2400" dirty="0" smtClean="0">
                <a:solidFill>
                  <a:schemeClr val="tx1"/>
                </a:solidFill>
              </a:rPr>
              <a:t>Physiology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		College of Health Sciences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		</a:t>
            </a:r>
            <a:r>
              <a:rPr lang="en-US" sz="2400" b="1" dirty="0" smtClean="0">
                <a:solidFill>
                  <a:schemeClr val="tx1"/>
                </a:solidFill>
              </a:rPr>
              <a:t>UNIVERSITY OF NAIROBI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		   </a:t>
            </a:r>
          </a:p>
          <a:p>
            <a:pPr algn="l">
              <a:lnSpc>
                <a:spcPct val="200000"/>
              </a:lnSpc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Blip>
                <a:blip r:embed="rId2"/>
              </a:buBlip>
            </a:pP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LYSINURIC PROTEIN INTOLERANCE</a:t>
            </a:r>
          </a:p>
          <a:p>
            <a:pPr algn="l"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Hereditary disorder</a:t>
            </a:r>
          </a:p>
          <a:p>
            <a:pPr algn="l"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Impaired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basolateral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membrane Na</a:t>
            </a:r>
            <a:r>
              <a:rPr lang="en-US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	independent cationic AA transport</a:t>
            </a:r>
          </a:p>
          <a:p>
            <a:pPr algn="l"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SYSTEM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="1" baseline="30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Cationic AAs absorbed normally by apical 	membrane systems</a:t>
            </a:r>
          </a:p>
          <a:p>
            <a:pPr algn="l"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Normal intracellular hydrolysis of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oligopeptides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Symptoms of malnutrition/protein deficiency</a:t>
            </a:r>
          </a:p>
          <a:p>
            <a:pPr algn="l">
              <a:buBlip>
                <a:blip r:embed="rId2"/>
              </a:buBlip>
              <a:defRPr/>
            </a:pP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Hepatocytes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kidney cells</a:t>
            </a:r>
          </a:p>
          <a:p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endParaRPr lang="sw-KE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63" y="0"/>
            <a:ext cx="9126537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Proteins in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colostrum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absorbed intact through 	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endocytosis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Passive immunity from mother to child</a:t>
            </a:r>
          </a:p>
          <a:p>
            <a:pPr algn="l"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Active until approx 6 months</a:t>
            </a:r>
          </a:p>
          <a:p>
            <a:pPr algn="l"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Adults immune responses associated to 	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endocytotic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absorption whole proteins</a:t>
            </a:r>
          </a:p>
          <a:p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 CELLS/MICROFOLD CELLS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immunocompetent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cells</a:t>
            </a:r>
          </a:p>
          <a:p>
            <a:pPr algn="l"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Specialized for intact protein absorption</a:t>
            </a:r>
          </a:p>
          <a:p>
            <a:pPr algn="l"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Package proteins (antigens) in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clathrin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-coated 	vesicles</a:t>
            </a:r>
          </a:p>
          <a:p>
            <a:pPr algn="l">
              <a:buBlip>
                <a:blip r:embed="rId2"/>
              </a:buBlip>
              <a:defRPr/>
            </a:pP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Basolateral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extrusion into the lamina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propria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Antigens are transferred to lymphocytes</a:t>
            </a:r>
          </a:p>
          <a:p>
            <a:pPr algn="l"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Initiate immune response</a:t>
            </a:r>
          </a:p>
          <a:p>
            <a:pPr algn="l"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Important in mucosal immunity</a:t>
            </a:r>
          </a:p>
          <a:p>
            <a:pPr algn="l"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Gut-associated lymphoid tissue (GALT)</a:t>
            </a:r>
          </a:p>
          <a:p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accent4">
              <a:lumMod val="10000"/>
            </a:schemeClr>
          </a:solidFill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endParaRPr lang="sw-KE" sz="9600" b="1" i="1" kern="10" dirty="0" smtClean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 Black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sw-KE" sz="9600" b="1" i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THANK YOU</a:t>
            </a:r>
            <a:endParaRPr lang="sw-KE" sz="9600" b="1" i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2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7200" b="1" dirty="0" smtClean="0">
                <a:solidFill>
                  <a:srgbClr val="FF33CC"/>
                </a:solidFill>
                <a:latin typeface="Times New Roman" pitchFamily="18" charset="0"/>
              </a:rPr>
              <a:t>PROTEIN DIGESTION</a:t>
            </a:r>
            <a:br>
              <a:rPr lang="en-US" sz="7200" b="1" dirty="0" smtClean="0">
                <a:solidFill>
                  <a:srgbClr val="FF33CC"/>
                </a:solidFill>
                <a:latin typeface="Times New Roman" pitchFamily="18" charset="0"/>
              </a:rPr>
            </a:b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Times New Roman" pitchFamily="18" charset="0"/>
              </a:rPr>
              <a:t>SOURCES OF PROTEIN</a:t>
            </a:r>
            <a:endParaRPr lang="sw-KE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 fontScale="92500" lnSpcReduction="10000"/>
          </a:bodyPr>
          <a:lstStyle/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Dietary proteins 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Endogenous sources of proteins – 	enzymes, hormones, 	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immunoglobulins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etc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Protein entering small intestine in 	salivary, gastric, pancreatic,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biliary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	&amp;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jejunal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secretions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Desquamated intestinal epithelial cells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Plasma proteins</a:t>
            </a: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3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LUMINAL DIGESTION</a:t>
            </a:r>
            <a:endParaRPr lang="sw-KE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 fontScale="85000" lnSpcReduction="20000"/>
          </a:bodyPr>
          <a:lstStyle/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Gastric chief cells secrete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pepsinogen</a:t>
            </a:r>
            <a:endParaRPr lang="en-US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PEPSIN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Maximal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proteolytic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activity at a pH of 1.8 	to 3.5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Irreversibly inactivated at a pH of about 7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Endopeptidase</a:t>
            </a:r>
            <a:endParaRPr lang="en-US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Partially digests 10% to 15% of dietary 	protein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Pepsin hydrolysis is NOT absolutely 	necessary</a:t>
            </a: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3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 PANCREATIC PROTEOLYTIC ENZYMES</a:t>
            </a:r>
            <a:endParaRPr lang="sw-KE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Secreted as inactive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proenzymes</a:t>
            </a:r>
            <a:endParaRPr lang="en-US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Trypsinogen converted to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trypin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by 	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jejunal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brush border enzyme, 	enterokinase (</a:t>
            </a:r>
            <a:r>
              <a:rPr lang="en-US" sz="4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enteropeptidase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Autoactivated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by trypsin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Trypsin activates other pancreatic 	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proenzymes</a:t>
            </a:r>
            <a:endParaRPr lang="en-US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3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 PANCREATIC PROTEOLYTIC ENZYMES</a:t>
            </a:r>
            <a:endParaRPr lang="sw-KE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 fontScale="85000" lnSpcReduction="20000"/>
          </a:bodyPr>
          <a:lstStyle/>
          <a:p>
            <a:pPr algn="l">
              <a:buBlip>
                <a:blip r:embed="rId2"/>
              </a:buBlip>
              <a:defRPr/>
            </a:pP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Endopeptidases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trypsin,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chymotrypsin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	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elastase</a:t>
            </a:r>
            <a:endParaRPr lang="en-US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Oligopeptides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with 2 to 6 AAs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Exopeptidases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carboxypeptidase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&amp; B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AAs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Integrated, coordinated pancreatic 	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proteolytic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action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70%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oligopeptides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dipeptides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	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tripeptides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tetrapeptides</a:t>
            </a:r>
            <a:endParaRPr lang="en-US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30% free AAs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3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BRUSH BORDER PEPTIDASES</a:t>
            </a:r>
            <a:endParaRPr lang="sw-KE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large number of membrane peptidases</a:t>
            </a:r>
          </a:p>
          <a:p>
            <a:pPr>
              <a:buBlip>
                <a:blip r:embed="rId2"/>
              </a:buBlip>
              <a:defRPr/>
            </a:pP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Endopeptidases</a:t>
            </a:r>
            <a:endParaRPr lang="en-US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2"/>
              </a:buBlip>
              <a:defRPr/>
            </a:pP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Exopeptidases</a:t>
            </a:r>
            <a:endParaRPr lang="en-US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2"/>
              </a:buBlip>
              <a:defRPr/>
            </a:pP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Carboxypeptidases</a:t>
            </a:r>
            <a:endParaRPr lang="en-US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2"/>
              </a:buBlip>
              <a:defRPr/>
            </a:pP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Aminopeptidases</a:t>
            </a:r>
            <a:endParaRPr lang="en-US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2"/>
              </a:buBlip>
              <a:defRPr/>
            </a:pP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Dipeptidases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3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CYTOPLASMIC PEPTIDASES</a:t>
            </a:r>
            <a:endParaRPr lang="sw-KE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 fontScale="92500" lnSpcReduction="20000"/>
          </a:bodyPr>
          <a:lstStyle/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Intracellular peptidases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Hydrolyze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dipeptides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tripeptides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	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tetrapeptides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 AAs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Oligopeptides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almost completely 	hydrolyzed to AAs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Few peptides appear in portal vein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Proline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-containing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dipeptides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are 	relatively resistant to hydrolysis &amp; 	are the primary peptides that are 	present in the portal circulation</a:t>
            </a: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3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3265</TotalTime>
  <Words>219</Words>
  <Application>Microsoft Office PowerPoint</Application>
  <PresentationFormat>On-screen Show (4:3)</PresentationFormat>
  <Paragraphs>139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HMP200/UPC203/VMP200 NOV/DEC/2016 </vt:lpstr>
      <vt:lpstr>REFERENCES</vt:lpstr>
      <vt:lpstr>PROTEIN DIGESTION </vt:lpstr>
      <vt:lpstr>SOURCES OF PROTEIN</vt:lpstr>
      <vt:lpstr>LUMINAL DIGESTION</vt:lpstr>
      <vt:lpstr>5 PANCREATIC PROTEOLYTIC ENZYMES</vt:lpstr>
      <vt:lpstr>5 PANCREATIC PROTEOLYTIC ENZYMES</vt:lpstr>
      <vt:lpstr>BRUSH BORDER PEPTIDASES</vt:lpstr>
      <vt:lpstr>CYTOPLASMIC PEPTIDASES</vt:lpstr>
      <vt:lpstr>PROTEIN   ABSORPTION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PERIPHERAL NERVOUS SYSTEM -PNS</dc:title>
  <dc:creator>mungai.mbugua</dc:creator>
  <cp:lastModifiedBy>mungai.mbugua</cp:lastModifiedBy>
  <cp:revision>330</cp:revision>
  <dcterms:created xsi:type="dcterms:W3CDTF">2016-10-18T07:56:55Z</dcterms:created>
  <dcterms:modified xsi:type="dcterms:W3CDTF">2016-12-10T12:10:30Z</dcterms:modified>
</cp:coreProperties>
</file>