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1278" r:id="rId2"/>
    <p:sldId id="1279" r:id="rId3"/>
    <p:sldId id="947" r:id="rId4"/>
    <p:sldId id="948" r:id="rId5"/>
    <p:sldId id="949" r:id="rId6"/>
    <p:sldId id="950" r:id="rId7"/>
    <p:sldId id="951" r:id="rId8"/>
    <p:sldId id="952" r:id="rId9"/>
    <p:sldId id="954" r:id="rId10"/>
    <p:sldId id="955" r:id="rId11"/>
    <p:sldId id="956" r:id="rId12"/>
    <p:sldId id="958" r:id="rId13"/>
    <p:sldId id="959" r:id="rId14"/>
    <p:sldId id="960" r:id="rId15"/>
    <p:sldId id="965" r:id="rId16"/>
    <p:sldId id="966" r:id="rId17"/>
    <p:sldId id="967" r:id="rId18"/>
    <p:sldId id="968" r:id="rId19"/>
    <p:sldId id="969" r:id="rId20"/>
    <p:sldId id="971" r:id="rId21"/>
    <p:sldId id="972" r:id="rId22"/>
    <p:sldId id="973" r:id="rId23"/>
    <p:sldId id="974" r:id="rId24"/>
    <p:sldId id="975" r:id="rId25"/>
    <p:sldId id="976" r:id="rId26"/>
    <p:sldId id="977" r:id="rId27"/>
    <p:sldId id="978" r:id="rId28"/>
    <p:sldId id="979" r:id="rId29"/>
    <p:sldId id="980" r:id="rId30"/>
    <p:sldId id="981" r:id="rId31"/>
    <p:sldId id="1282" r:id="rId32"/>
    <p:sldId id="984" r:id="rId33"/>
    <p:sldId id="985" r:id="rId34"/>
    <p:sldId id="986" r:id="rId35"/>
    <p:sldId id="987" r:id="rId36"/>
    <p:sldId id="1015" r:id="rId37"/>
    <p:sldId id="1017" r:id="rId38"/>
    <p:sldId id="1018" r:id="rId39"/>
    <p:sldId id="1283" r:id="rId40"/>
    <p:sldId id="1284" r:id="rId41"/>
    <p:sldId id="1285" r:id="rId42"/>
    <p:sldId id="1020" r:id="rId43"/>
    <p:sldId id="1021" r:id="rId44"/>
    <p:sldId id="1022" r:id="rId45"/>
    <p:sldId id="1023" r:id="rId46"/>
    <p:sldId id="1024" r:id="rId47"/>
    <p:sldId id="1025" r:id="rId48"/>
    <p:sldId id="1026" r:id="rId49"/>
    <p:sldId id="1027" r:id="rId50"/>
    <p:sldId id="1234" r:id="rId51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00FF00"/>
    <a:srgbClr val="3333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chemeClr val="tx1"/>
                </a:solidFill>
              </a:rPr>
              <a:t>LIPID DIGESTION AND ABSORPTION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 descr="!50526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 descr="!5231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8382000" cy="682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MICELLES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[BSs] in bile approx. 35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[BSs] in duodenum approx. 10 to 20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Above critical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micellar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concentration (CMC)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Amphipathic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Aggregate in disk-like particles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Hydrophobic sterol backbones oriented toward 	each other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Hydrophilic groups facing aqueous intestinal 	fluid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MICELLES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BSs act as emulsifying agents at the oil-water 	interface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Mixed micelles about 50 to 80 nm in diameter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Dissolve FAs, MGs, cholesterol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Don’t dissolve TGs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Bile phospholipids enlarge mixed micelles, 	enhancing capacity for fat dissolution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Mixed micelles are the major route of transport 	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endproducts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EMULSIFICATION OF LIPIDS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 fat &amp; oils transformed into an emulsion of 	fine oil droplets in water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Grinding, marinating, blending, cooking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Chewing, gastric churning, grinding action, 	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TRITURATION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Intestinal peristalsis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EMULSIFICATION OF LIPIDS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PANCREATICOBILIARY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pancreatic secretion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size of lipid droplets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Dramatic increase in the ratio of surface area to volume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 area of oil-water interface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 descr="!5231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1438"/>
            <a:ext cx="8382000" cy="678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 descr="!59016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363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4" descr="!5911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0"/>
            <a:ext cx="74676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 descr="!50526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</a:t>
            </a:r>
            <a:r>
              <a:rPr lang="en-US" sz="2400" dirty="0" smtClean="0">
                <a:solidFill>
                  <a:schemeClr val="tx1"/>
                </a:solidFill>
              </a:rPr>
              <a:t>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                             UNIVERSITY OF NAIROBI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 descr="39-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912100" cy="683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EMULSIFICATION OF LIPIDS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stabilize the emulsion, the fat droplets are coated with dietary phospholipids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Mixed emulsion formed in the duodenum consists: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Predominantly TGs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Cholesteryly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esters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Diglycerides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BSs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Coated by phospholipids</a:t>
            </a: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MILK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Stimulated by bile salts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Stable in acidic stomach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at the alkaline pH of the duodenum &amp; jejunum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Protected by bile salts from proteolysis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Important for fat digestion in breast-fed infants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chief cells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Glycoprotein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Acidic pH optima approx 4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Stable in acidic stomach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Resistant to digestion by pepsin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Inactive at neutral pH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Readily inactivated by pancreatic proteases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Approx 15% gastric lipid digestion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chief cells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Glycoprotein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Acidic pH optima approx 4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Stable in acidic stomach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Resistant to digestion by pepsin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Inactive at neutral pH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Readily inactivated by pancreatic proteases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Approx 15% gastric lipid digestion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PANCREATIC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TAG lipase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-dependent pancreatic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1000 – fold excess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activity requires: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cofactor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Alkaline pH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2+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Bile salts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Long-chain FAs 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Trypsin/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enterostatin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Penetrate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phospholipid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coating of emulsion droplets &amp; acts as an anchor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-lipase complex</a:t>
            </a: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BILE SALTS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lipolysis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 displacing lipase from oil-droplet surface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Bring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-lipase complex closer to interface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Solubilize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remove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products from emulsion droplet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FATTY ACIDS (FAs)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Enhance emulsification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Augment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lipolysis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Buildup causes product inhibition of lipase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CARBOXYL ESTER HYDROLASE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Pancreatic esterase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 esterase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Lysophospholipase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 products are free cholesterol &amp; free glycerol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Same protein as bile salt-stimulated milk lipase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Lacks substrate specificity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Hydrolyze a wide range of esters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FF00FF"/>
              </a:buClr>
              <a:defRPr/>
            </a:pPr>
            <a:r>
              <a:rPr lang="en-US" sz="96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</a:p>
          <a:p>
            <a:pPr lvl="1">
              <a:lnSpc>
                <a:spcPct val="90000"/>
              </a:lnSpc>
              <a:buClr>
                <a:srgbClr val="FF00FF"/>
              </a:buClr>
              <a:defRPr/>
            </a:pPr>
            <a:r>
              <a:rPr lang="en-US" sz="96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DIGESTION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PHOSPHOLIPASE A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(PLA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Secreted as a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proenzyme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Effective at alkaline pH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bile salts for activity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Convert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glycerophospholipids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to: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lysophospholipids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FF00FF"/>
              </a:buClr>
              <a:defRPr/>
            </a:pPr>
            <a:r>
              <a:rPr lang="en-US" sz="96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</a:p>
          <a:p>
            <a:pPr lvl="1">
              <a:lnSpc>
                <a:spcPct val="90000"/>
              </a:lnSpc>
              <a:buClr>
                <a:srgbClr val="FF00FF"/>
              </a:buClr>
              <a:defRPr/>
            </a:pPr>
            <a:r>
              <a:rPr lang="en-US" sz="96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ABSORPTION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38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Multilamellar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vesicles of FAs, MGs,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lysolecithins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cholesterol builds up on the surface of the emulsion particle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are transformed to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unilamellar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vesicles by bile salts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Unilamellar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vesicles are composed of bile salts &amp; mixed lipids: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FAs, MGs,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lysophospholipids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cholesterol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diffusion barriers to be crossed by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products: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Mucous gel layer lining intestinal epithelial surface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Unstirred water layer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Apical membrane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Mixed-lipid micelles act as a reservoir 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Effective concentration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products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 efficient mechanism for bringing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products to the BBM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Short-&amp; medium-chain FAs efficiently diffuse through unstirred water layer to the enterocytes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LCFAs absorbed through: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Nonionic diffusion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Incorporation into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enterocyte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membrane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translocase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FAT/CD36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Plasma membrane fatty acid-binding protein (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FABPpm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FATTY ACIDS (FAs)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Absorbed by diffusion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Incorporated into cell membrane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Absorbed through carrier-mediated transport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Fatty acid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translocate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(FAT/CD36)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ENTEROCYTES RE-ESTERIFICATION: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LONG-CHAIN FAs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LYSOPHOSPHOLIPIDS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CHYLOMICRONS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COMPOSE  OF: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PHOSPHOLIPIDS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CHOLESTERYL ESTERS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CHOLESTEROL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CONSIST PRIMARY OF TAG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Digested &amp; absorbed lipid end products 	are re-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esterified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the cytoplasm of 	enterocytes.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Short-and medium-chain FAs &amp; glycerol 	are absorbed by enterocytes and they 	pass unchanged through the 	cytoplasm of enterocytes &amp; enter into 	the blood capillaries</a:t>
            </a:r>
          </a:p>
          <a:p>
            <a:pPr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8151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cytoplasm of enterocytes, long-	chain FAs &amp; 2-MAG are 	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resynthesized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into TAG in the SER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enterocytes change cholesterol into 	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cholesteryl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esters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enterocytes change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lysolecithin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into 	lecithin</a:t>
            </a:r>
          </a:p>
          <a:p>
            <a:pPr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intracellular 8 steps that illustrate how the absorbed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endproducts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processed by enterocytes leading to the formation of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chylomicrons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VLDLs are summarized as follows:  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ONE (1)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LONG-CHAIN FAs &amp; OTHER RODUCTS OF LIPID DIGESTION ARE CONVERTED BACK TO TAGs, PHOSPHOLIPIDS, &amp; ESTERS OF CHOLESTEROL IN THE SER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TWO (2)</a:t>
            </a:r>
          </a:p>
          <a:p>
            <a:pPr>
              <a:defRPr/>
            </a:pPr>
            <a:endParaRPr lang="en-US" b="1" i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FAT DROPLETS FORM IN THE CISTERNAE OF THE SER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STEP THREE (3)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APOLIPOPROTEINS ARE SYNTHESIZED IN THE RER &amp; THEN (EXCEPT FOR APOLIPOPROTEIN A-l) MOVE TO THE SER, WHERE THEY ASSOCIATE WITH LIPID DROPLETS. APOLIPOPROTEIN A-l ASSOCIATES WITH CHYLOMICRONS IN THE GOLGI APPARATUS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FOUR (4)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CHYLOMICRONS &amp; VLDLs ARRIVE AT THE CIS FACE OF THE GOLGI APPARATUS. HERE, APOLIPOPROTEINS ARE GLYCOSYLATED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FIVE (5)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VESICLE CARRYING CHYLOMICRONS OR VLDLs BUD OFF FROM THE TRANS-GOLGI APPARATUS, &amp; MOVE TO THE BASOLATERAL MEMBRANE IN TRANSPORT VESICLES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SIX (6)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TRANSPORT VESICLES FUSE WITH THE BASOLATERAL MEMBRANE, RELEASING CHYLOMICRONS OR VLDLs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SEVEN (7)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CHYLOMICRONS &amp; VLDLs PASS THROUGH LARGE INTERENDOTHELIAL CHANNELS OF LYMHATIC CAPILLARIES, &amp; ENTER THE LYMPH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STEP EIGHT (8)</a:t>
            </a:r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GLYCEROL, SHORT-CHAIN &amp; MEDIUM-CHAIN FAs PASS THROUGH THE ENTEROCYTE &amp; ENTER BLOOD CAPILLARY 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 descr="39-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614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DIETARY FAT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Consists mainly of triglycerides (TGs)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Triacylglycerols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(TAGs)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 – 95%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Phospholipids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 abundant dietary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phospholipid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	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phosphatidylcholine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(lecithin)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DIETARY STEROLS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Major dietary sterols: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 from animal fat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Sitosterol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plants – not absorbed by the 	human intestine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DIETARY FATTY ACIDS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Major fatty acids (FAs) of dietary TG: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Oleate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palmate,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stearate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linoleate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Animal TGs contain mostly long-chain saturated 	FAs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Polyunsaturated FAs are derived from 	phospholipids of vegetable origin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Linoleic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acid,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linolenic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Essential FAs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ENDOGENOUS LIPIDS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BILIARY LIPIDS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PHOSPHOLIPIDS (LECITHIN)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APPROX 10 TO 15 G/DAY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APPROX 1 TO 2 G/DAY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3292</TotalTime>
  <Words>874</Words>
  <Application>Microsoft Office PowerPoint</Application>
  <PresentationFormat>On-screen Show (4:3)</PresentationFormat>
  <Paragraphs>199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HMP200/UPC203/VMP200 NOV/DEC/2016 </vt:lpstr>
      <vt:lpstr>REFERENCES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332</cp:revision>
  <dcterms:created xsi:type="dcterms:W3CDTF">2016-10-18T07:56:55Z</dcterms:created>
  <dcterms:modified xsi:type="dcterms:W3CDTF">2016-12-10T12:42:39Z</dcterms:modified>
</cp:coreProperties>
</file>