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1280" r:id="rId2"/>
    <p:sldId id="1281" r:id="rId3"/>
    <p:sldId id="1240" r:id="rId4"/>
    <p:sldId id="1243" r:id="rId5"/>
    <p:sldId id="1241" r:id="rId6"/>
    <p:sldId id="1242" r:id="rId7"/>
    <p:sldId id="1235" r:id="rId8"/>
    <p:sldId id="1244" r:id="rId9"/>
    <p:sldId id="1245" r:id="rId10"/>
    <p:sldId id="1246" r:id="rId11"/>
    <p:sldId id="1247" r:id="rId12"/>
    <p:sldId id="1248" r:id="rId13"/>
    <p:sldId id="1249" r:id="rId14"/>
    <p:sldId id="1250" r:id="rId15"/>
    <p:sldId id="1251" r:id="rId16"/>
    <p:sldId id="1252" r:id="rId17"/>
    <p:sldId id="1253" r:id="rId18"/>
    <p:sldId id="1254" r:id="rId19"/>
    <p:sldId id="1255" r:id="rId20"/>
    <p:sldId id="1256" r:id="rId21"/>
    <p:sldId id="1257" r:id="rId22"/>
    <p:sldId id="1258" r:id="rId23"/>
    <p:sldId id="1259" r:id="rId24"/>
    <p:sldId id="1260" r:id="rId25"/>
    <p:sldId id="1261" r:id="rId26"/>
    <p:sldId id="1262" r:id="rId27"/>
    <p:sldId id="1236" r:id="rId28"/>
    <p:sldId id="1284" r:id="rId29"/>
    <p:sldId id="1282" r:id="rId30"/>
    <p:sldId id="1285" r:id="rId31"/>
    <p:sldId id="1383" r:id="rId32"/>
    <p:sldId id="1286" r:id="rId33"/>
    <p:sldId id="1287" r:id="rId34"/>
    <p:sldId id="1288" r:id="rId35"/>
    <p:sldId id="1290" r:id="rId36"/>
    <p:sldId id="1289" r:id="rId37"/>
    <p:sldId id="1291" r:id="rId38"/>
    <p:sldId id="1384" r:id="rId39"/>
  </p:sldIdLst>
  <p:sldSz cx="9144000" cy="6858000" type="screen4x3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33FF"/>
    <a:srgbClr val="00FF00"/>
    <a:srgbClr val="FF33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9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FCB2A-9077-4258-8F01-D7525517F8B8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w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5F8B-36FB-4DEA-94D2-B5ABFCF58D09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w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HMP200/UPC203/VMP200 NOV/DEC/2016 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8000" b="1" dirty="0" smtClean="0">
                <a:solidFill>
                  <a:srgbClr val="FF00FF"/>
                </a:solidFill>
              </a:rPr>
              <a:t>DIGESTION AND ABSORPTION OF VITAMINS</a:t>
            </a: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 K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(Leafy Green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Veg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Blood clotting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Necessary for synthesis of prothrombin &amp; factors VII, IX, &amp; X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Hemorrhagic diseases</a:t>
            </a:r>
          </a:p>
          <a:p>
            <a:endParaRPr lang="sw-K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ADEK-DIGESTION &amp; ABSORPTION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Gastric Acidity &amp; proteolysis release ADEK from association with proteins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Pancreatic &amp;  brush border membrane carboxyl ester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hydrolases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liberate free ADEK from their esters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Incorporated into emulsion droplets,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multilamella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unilamella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vesicles &amp; mixed micelles</a:t>
            </a:r>
          </a:p>
          <a:p>
            <a:endParaRPr lang="sw-KE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INSIDE THE ENTEROCYTES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Free ADEK or attached to carrier proteins diffuse to SER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ADEK are associate with lipid droplets that form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chylomicrons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VLDLs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Translocation through Golgi &amp;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secretory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vesicles for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exocytosis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into lymph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systemic blood circulation ADEK enters liver by receptor-mediated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endocytosis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chylomicrons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MALABSORPTION OF ADEK MAY BE CAUSED BY: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Malabsorptive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surgery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Drugs that impair TAG hydrolysis (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Orlistat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Drugs that bind to bile acids (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Cholestyramine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Impaired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hepatobiliary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function (reduction of bile acids)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Unabsorbable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dietary fat substitutes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Impaired hepatic function</a:t>
            </a:r>
          </a:p>
          <a:p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WATER SOLUBLE VITAMINS</a:t>
            </a:r>
          </a:p>
          <a:p>
            <a:pPr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 B</a:t>
            </a:r>
            <a:r>
              <a:rPr lang="en-US" sz="2800" b="1" u="sng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(CYANOCOBALAMIN/COBALAMIN)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(Liver, meat, eggs, milk)</a:t>
            </a:r>
            <a:endParaRPr lang="en-US" sz="2800" b="1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RECOMMENDED DIETARY ALLOWANCE (RDA)- 2 µg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Coenzyme in in amino acid metabolism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Stimulates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erythropoiesis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Pernicious anemia (megaloblastic anemia)</a:t>
            </a:r>
          </a:p>
          <a:p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 B</a:t>
            </a:r>
            <a:r>
              <a:rPr lang="en-US" sz="2800" b="1" u="sng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(THIAMINE)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(Liver, unrefined cereal grains)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Cofactor in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decarboxylation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pyruvate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l-G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acids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BERIBERI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NEURITIS</a:t>
            </a:r>
          </a:p>
          <a:p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 B</a:t>
            </a:r>
            <a:r>
              <a:rPr lang="en-US" sz="2800" b="1" u="sng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(RIBOFLAVIN)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(Liver, milk)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Constituent of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flavoproteins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Hyperemia of nasopharyngeal mucosa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Normocytic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anemia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Glossitis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Cheilosis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 B</a:t>
            </a:r>
            <a:r>
              <a:rPr lang="en-US" sz="2400" b="1" u="sng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NIACIN (NICOTINIC ACID)</a:t>
            </a:r>
            <a:endParaRPr lang="en-US" sz="2400" b="1" u="sng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(Yeast, lean meat, liver)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Constituent of 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nicotinamide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adenine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dinucleotide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(NAD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&amp;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nicotinamide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adenine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dinucleotide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phosphate (NADP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PELLAGRA (skin, GI tract, &amp; brain)</a:t>
            </a:r>
          </a:p>
          <a:p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 B</a:t>
            </a:r>
            <a:r>
              <a:rPr lang="en-US" sz="2400" b="1" u="sng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(PYRIDOXINE)</a:t>
            </a:r>
            <a:endParaRPr lang="en-US" sz="2400" b="1" u="sng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(Yeast, wheat, corn, liver)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Coenzyme in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transamination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synthesis of amino acids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STOMATITIS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GLOSSITIS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NORMOCYTIC ANEMIA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CONVULSIONS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HYPERIRRITABILITY</a:t>
            </a:r>
          </a:p>
          <a:p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 C (ASCORBIC ACID)</a:t>
            </a:r>
            <a:endParaRPr lang="en-US" sz="2400" b="1" u="sng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(Citrus fruits, leafy green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Coenzyme in formation of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hydroxyproline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used in collagen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Maintains prosthetic metal ions in their reduced form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Scavenges free radicals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SCURVY</a:t>
            </a:r>
          </a:p>
          <a:p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REFERENCES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GANONG’S REVIEW OF MEDICAL PHYSIOLOGY, </a:t>
            </a:r>
            <a:r>
              <a:rPr lang="en-US" sz="2400" dirty="0" smtClean="0">
                <a:solidFill>
                  <a:schemeClr val="tx1"/>
                </a:solidFill>
              </a:rPr>
              <a:t>25 Edition, 2016, 	McGraw Hill Education Lange.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b="1" dirty="0" smtClean="0">
                <a:solidFill>
                  <a:schemeClr val="tx1"/>
                </a:solidFill>
              </a:rPr>
              <a:t>BORON &amp; BOULPAEP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Cellular &amp; 	Molecular Approach.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Edition 2012 by Saunders, Elsevier.</a:t>
            </a:r>
            <a:r>
              <a:rPr lang="en-US" sz="2400" dirty="0" smtClean="0"/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GUYTON &amp; HALL TEXTBOOK OF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south 	Asian Edition. </a:t>
            </a:r>
            <a:r>
              <a:rPr lang="en-US" sz="2400" dirty="0" err="1" smtClean="0">
                <a:solidFill>
                  <a:schemeClr val="tx1"/>
                </a:solidFill>
              </a:rPr>
              <a:t>Vaz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Kurpad</a:t>
            </a:r>
            <a:r>
              <a:rPr lang="en-US" sz="2400" dirty="0" smtClean="0">
                <a:solidFill>
                  <a:schemeClr val="tx1"/>
                </a:solidFill>
              </a:rPr>
              <a:t> &amp; Raj. 2013 Elsevier.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LECTURER</a:t>
            </a:r>
            <a:r>
              <a:rPr lang="en-US" sz="2400" dirty="0" smtClean="0">
                <a:solidFill>
                  <a:schemeClr val="tx1"/>
                </a:solidFill>
              </a:rPr>
              <a:t>: Dr. Paul Mungai Mbugua (PMM)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Department of Medical Physiology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College of Health Sciences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		UNIVERSITY OF NAIROBI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   </a:t>
            </a:r>
          </a:p>
          <a:p>
            <a:pPr algn="l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FOLATE (FOLIC ACID)</a:t>
            </a:r>
            <a:endParaRPr lang="en-US" sz="2400" b="1" u="sng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(Leafy green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(RDA)- 180 to 200 µg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PREGNANCY: 400 µg</a:t>
            </a: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to synthesize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purines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thymine</a:t>
            </a: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Coenzyme for “1-carbon” transfer</a:t>
            </a: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Involved in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methylating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MEGALOBLASTIC ANEMIA</a:t>
            </a: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SPRUE</a:t>
            </a: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NEURAL TUBE DEFECTS IN CHILDREN BORN TO FOLATE-DEFICIENT WOMEN</a:t>
            </a:r>
          </a:p>
          <a:p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BIOTIN</a:t>
            </a:r>
            <a:endParaRPr lang="en-US" sz="2400" b="1" u="sng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(Egg yolk, liver, tomatoes)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Coenzyme in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carboxylation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NEUROLOGIC CHANGES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DEMATITIS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ENTERITIS</a:t>
            </a:r>
          </a:p>
          <a:p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PANTOTHENIC ACID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(Eggs, liver, yeast)</a:t>
            </a: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Constituent of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CoA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Necessary for carbohydrate metabolism</a:t>
            </a: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Necessary fat metabolism </a:t>
            </a:r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involving acetyl-coA 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Necessary for amino acid synthesis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ABDOMINAL PAIN, VOMITING, NEUROLOGIC SIGNS</a:t>
            </a: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DEMATITIS</a:t>
            </a: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ENTERITIS</a:t>
            </a: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ALOPECIA</a:t>
            </a: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ADRENAL INSUFFICIENCY</a:t>
            </a:r>
          </a:p>
          <a:p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VITAMINS B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(CYANOCOBALAMIN/COBALAMIN)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HOW IS IT PROCESSED IN THE STOMACH &amp; SMALL INSTESTINE? </a:t>
            </a:r>
          </a:p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36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HOW &amp; WHERE IS IT ABSORBED?</a:t>
            </a:r>
            <a:endParaRPr lang="sw-KE" sz="3600" b="1" i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MEAT, FISH, SHELLFISH, EGGS, MILK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LARGE BODY STORES ~ 5 mg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DAILY ADULT REQUIREMENT - 2 µg (micrograms)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DELIVERED THROUGHOUT THE BODY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EXCESS SECRETED BY LIVER INTO BILE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ENTEROHEPATIC CIRCULATION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PRIMARY FUNCTION OF VIT B</a:t>
            </a:r>
            <a:r>
              <a:rPr lang="en-US" sz="2400" b="1" u="sng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SERVE AS A COENZYME FOR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HOMOCYSTEINE:METHIONINE METHYLTRANSFERASE</a:t>
            </a:r>
          </a:p>
          <a:p>
            <a:pPr>
              <a:lnSpc>
                <a:spcPct val="150000"/>
              </a:lnSpc>
              <a:defRPr/>
            </a:pP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TRANSFERS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METHYL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GROUP FROM METHYLTETRAFORATE TO HOMOCYSTEINE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FORMING:</a:t>
            </a:r>
          </a:p>
          <a:p>
            <a:pPr>
              <a:lnSpc>
                <a:spcPct val="150000"/>
              </a:lnSpc>
              <a:defRPr/>
            </a:pPr>
            <a:endParaRPr lang="en-US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METHIONINE &amp;</a:t>
            </a:r>
          </a:p>
          <a:p>
            <a:pPr>
              <a:lnSpc>
                <a:spcPct val="150000"/>
              </a:lnSpc>
              <a:buBlip>
                <a:blip r:embed="rId4"/>
              </a:buBlip>
              <a:defRPr/>
            </a:pP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TETRAHYDROFOLATE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PRIMARY FUNCTION OF VIT B</a:t>
            </a:r>
            <a:r>
              <a:rPr lang="en-US" sz="2400" b="1" u="sng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COENZYME IN REDUCTION OF RIBONUCLEOTIDES TO DEOXYRIBONUCLEOTIDES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PROMOTION OF FORMATION OF ERYTHROCYTES, PROMOTION OF FORMATION MYELIN</a:t>
            </a:r>
          </a:p>
          <a:p>
            <a:pPr>
              <a:lnSpc>
                <a:spcPct val="150000"/>
              </a:lnSpc>
              <a:defRPr/>
            </a:pPr>
            <a:endParaRPr lang="en-US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PERNICIOUS ANEMIA (MEGALOBLASTIC ANEMIA)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NEUROLOGICAL DYSFUNCTION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PSYCHOLOGICAL ABNORMALITIES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STEPS SHOWING THE PROCESS OF ABSORPTION OF VIT B</a:t>
            </a:r>
            <a:r>
              <a:rPr lang="en-US" sz="2400" b="1" u="sng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>
              <a:lnSpc>
                <a:spcPct val="20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Cobalamin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(CBL) bound to protein in food</a:t>
            </a:r>
          </a:p>
          <a:p>
            <a:pPr>
              <a:lnSpc>
                <a:spcPct val="20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Gastric acid &amp; pepsin release from dietary protein</a:t>
            </a:r>
          </a:p>
          <a:p>
            <a:pPr>
              <a:lnSpc>
                <a:spcPct val="20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Gastric glands secrete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haptocorrin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which then binds to CBL</a:t>
            </a:r>
          </a:p>
          <a:p>
            <a:pPr>
              <a:lnSpc>
                <a:spcPct val="20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Gastric parietal cells secrete intrinsic factor (IF)</a:t>
            </a:r>
          </a:p>
          <a:p>
            <a:pPr>
              <a:defRPr/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 B</a:t>
            </a:r>
            <a:r>
              <a:rPr lang="en-US" sz="2400" b="1" u="sng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IN THE STOMACH</a:t>
            </a:r>
          </a:p>
          <a:p>
            <a:pPr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BOUND TO PROTEINS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PEPSINS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 GASTRIC pH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 B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COMPLEX WITH HAPTOCORRIN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 B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CAN’T COMPLEX WITH IF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STEPS SHOWING THE PROCESS OF OBSORPTION OF VIT B</a:t>
            </a:r>
            <a:r>
              <a:rPr lang="en-US" sz="2400" b="1" u="sng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>
              <a:lnSpc>
                <a:spcPct val="20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The pancreas secretes proteases &amp; HCO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(alkaline secretion)</a:t>
            </a:r>
          </a:p>
          <a:p>
            <a:pPr>
              <a:lnSpc>
                <a:spcPct val="20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CBL is released after the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degradation of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haptocorrin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The IF-CBL complex forms</a:t>
            </a:r>
          </a:p>
          <a:p>
            <a:pPr>
              <a:lnSpc>
                <a:spcPct val="20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Ileal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enterocytes absorbs IF-CBL complex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ARE VITAMINS?</a:t>
            </a:r>
            <a:endParaRPr lang="en-US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Organic dietary micronutrients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Vital physiological/Biochemical roles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Critical for human nutrition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Cannot be synthesized endogenously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Intermediary metabolism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 systems specific metabolism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direct supply of energy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Necessary for Life, health, &amp; growth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VIT B</a:t>
            </a:r>
            <a:r>
              <a:rPr lang="en-US" sz="2400" b="1" u="sng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THE PROXIMAL SMALL INTESTINE</a:t>
            </a:r>
          </a:p>
          <a:p>
            <a:pPr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HAPTOCORRIN DEGRADED BY PANCREATIC PROTEASES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 B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COMPLEX WITH IF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HIGHLY RESISTANT TO ENZYME DEGRADATION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7185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ABSORPTION OF VIT B</a:t>
            </a:r>
            <a:r>
              <a:rPr lang="en-US" sz="2400" b="1" u="sng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BY ENTEROCYTES IN THE ILEUM</a:t>
            </a:r>
          </a:p>
          <a:p>
            <a:pPr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SPECIFIC RECEPTORS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BINDS ONLY VIT B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-IF COMPLEX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SELECTIVE/SPECIFIC RAPID BINDING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REQUIRES Ca</a:t>
            </a:r>
            <a:r>
              <a:rPr lang="en-US" sz="24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ENERGY DEPENDENT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INSIDE THE TERMINAL ILEUM ENTEROCYTES</a:t>
            </a:r>
          </a:p>
          <a:p>
            <a:pPr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Uses energy to absorb CBL-IF complex across the apical membrane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CBL-IF dissociates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CBL-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Transcobalamin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II (CBL-TCII)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Portal circulation</a:t>
            </a:r>
            <a:endParaRPr lang="en-US" sz="24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Storage or secretion into the bile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CAUSES OF VIT B</a:t>
            </a:r>
            <a:r>
              <a:rPr lang="en-US" sz="2400" b="1" u="sng" baseline="-25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12 </a:t>
            </a:r>
            <a:r>
              <a:rPr lang="en-US" sz="24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DEFICIENCY</a:t>
            </a:r>
          </a:p>
          <a:p>
            <a:pPr>
              <a:defRPr/>
            </a:pPr>
            <a:endParaRPr lang="en-US" sz="2400" b="1" u="sng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STRICT VEGETARIAN DIET</a:t>
            </a:r>
          </a:p>
          <a:p>
            <a:pPr>
              <a:defRPr/>
            </a:pPr>
            <a:endParaRPr lang="en-US" sz="8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defRPr/>
            </a:pPr>
            <a:endParaRPr lang="en-US" sz="8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NO GASTRIC PARIETAL CELLS</a:t>
            </a:r>
          </a:p>
          <a:p>
            <a:pPr>
              <a:defRPr/>
            </a:pPr>
            <a:endParaRPr lang="en-US" sz="16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NO HCL &amp; IF</a:t>
            </a:r>
          </a:p>
          <a:p>
            <a:pPr>
              <a:defRPr/>
            </a:pPr>
            <a:endParaRPr lang="en-US" sz="16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POOR ABSORPTION OF VIT B</a:t>
            </a:r>
            <a:r>
              <a:rPr lang="en-US" sz="2400" b="1" baseline="-25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12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CAUSES OF VIT B</a:t>
            </a:r>
            <a:r>
              <a:rPr lang="en-US" sz="2400" b="1" u="sng" baseline="-25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12 </a:t>
            </a:r>
            <a:r>
              <a:rPr lang="en-US" sz="24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DEFICIENCY</a:t>
            </a:r>
          </a:p>
          <a:p>
            <a:pPr>
              <a:defRPr/>
            </a:pPr>
            <a:endParaRPr lang="en-US" sz="2400" b="1" u="sng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BACTERIAL OVERGROWTH</a:t>
            </a:r>
          </a:p>
          <a:p>
            <a:pPr>
              <a:defRPr/>
            </a:pPr>
            <a:endParaRPr lang="en-US" sz="8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defRPr/>
            </a:pPr>
            <a:endParaRPr lang="en-US" sz="8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BACTERIAL BINDING &amp; METABOLISM OF VIT B</a:t>
            </a:r>
            <a:r>
              <a:rPr lang="en-US" sz="2400" b="1" baseline="-250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12</a:t>
            </a:r>
          </a:p>
          <a:p>
            <a:pPr>
              <a:defRPr/>
            </a:pPr>
            <a:endParaRPr lang="en-US" sz="16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CROHN DISEASE-AFFECTING ILEUM</a:t>
            </a:r>
          </a:p>
          <a:p>
            <a:pPr>
              <a:defRPr/>
            </a:pPr>
            <a:endParaRPr lang="en-US" sz="16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ILEAL RESECTION</a:t>
            </a:r>
            <a:endParaRPr lang="en-US" sz="8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PERNICIOUS ANEMIA/MEGALOBLASTIC ANEMIA</a:t>
            </a:r>
          </a:p>
          <a:p>
            <a:pPr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Atrophy of gastric mucosa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Autoimmunity against parietal cells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Absence of parietal cells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Lack of HCI &amp; IF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Elevated plasma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gastrin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levels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Deficiency of CBL</a:t>
            </a:r>
          </a:p>
          <a:p>
            <a:pPr>
              <a:defRPr/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PERNICIOUS ANEMIA/MEGALOBLASTIC ANEMIA</a:t>
            </a:r>
          </a:p>
          <a:p>
            <a:pPr>
              <a:defRPr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Enlarged circulating RBCs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Peripheral neuropathy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Memory impairment,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demetia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depression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Impaired senses of touch, vibrations. Temperature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Weakness, ataxia</a:t>
            </a:r>
          </a:p>
          <a:p>
            <a:pPr>
              <a:lnSpc>
                <a:spcPct val="200000"/>
              </a:lnSpc>
              <a:buBlip>
                <a:blip r:embed="rId2"/>
              </a:buBlip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PARENTERAL ADMINISTRATION OF CBL</a:t>
            </a:r>
          </a:p>
          <a:p>
            <a:pPr>
              <a:buBlip>
                <a:blip r:embed="rId2"/>
              </a:buBlip>
              <a:defRPr/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sw-K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sw-KE" sz="9600" b="1" i="1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sw-KE" sz="9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  <a:endParaRPr lang="sw-KE" sz="9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sw-KE" sz="6000" b="1" dirty="0" smtClean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sw-KE" sz="40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" name="Picture 3" descr="!139113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0"/>
            <a:ext cx="6629400" cy="678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FAT-SOLUBLE VITAMINS</a:t>
            </a:r>
            <a:endParaRPr lang="en-US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Ingested as esters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Cholesterol esterase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 intake necessary for their absorption by enterocytes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FAT-SOLUBLE VITAMINS</a:t>
            </a:r>
            <a:endParaRPr lang="en-US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Incorporated into micelles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Malabsorption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Lack of pancreatic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lipolytic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enzymes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Obstruction of bile duct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Obstructive jaundice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Exocrine pancreatic disorders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 A (RETINOL)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(Yellow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veg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fruits)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Constituent of visual pigments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Retinal pigment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Necessary for fetal development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Necessary for cell development throughout life</a:t>
            </a:r>
          </a:p>
          <a:p>
            <a:pPr>
              <a:defRPr/>
            </a:pP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SYMPTOMS: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Follicular hyperkeratosis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Night blindness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Dry skin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 D (1, 25-CHOLECALCIFEROL)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(Fish, liver)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Increased intestinal absorption of calcium &amp; phosphate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Hormonal control of calcium &amp; phosphate metabolism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Physiology of bone</a:t>
            </a:r>
          </a:p>
          <a:p>
            <a:pPr>
              <a:defRPr/>
            </a:pP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Rickets, bone demineralization &amp;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resorption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VITAMIN E (</a:t>
            </a:r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-TOCOPHEROL)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(Milk, eggs, meat, leafy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veg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Antioxidants &amp; Cofactors</a:t>
            </a:r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DEFICIENCY SYMPTOMS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Peripheral neuropathy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Ataxia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Spinalcerebellar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dysfunction</a:t>
            </a:r>
          </a:p>
          <a:p>
            <a:endParaRPr lang="sw-K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1083</Words>
  <Application>Microsoft Office PowerPoint</Application>
  <PresentationFormat>On-screen Show (4:3)</PresentationFormat>
  <Paragraphs>281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HMP200/UPC203/VMP200 NOV/DEC/2016 </vt:lpstr>
      <vt:lpstr>REFERENCES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NERVOUS SYSTEM -PNS</dc:title>
  <dc:creator>mungai.mbugua</dc:creator>
  <cp:lastModifiedBy>mungai.mbugua</cp:lastModifiedBy>
  <cp:revision>403</cp:revision>
  <dcterms:created xsi:type="dcterms:W3CDTF">2016-10-18T07:56:55Z</dcterms:created>
  <dcterms:modified xsi:type="dcterms:W3CDTF">2016-12-28T10:39:30Z</dcterms:modified>
</cp:coreProperties>
</file>